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 id="2147483862" r:id="rId4"/>
    <p:sldMasterId id="2147483874" r:id="rId5"/>
  </p:sldMasterIdLst>
  <p:notesMasterIdLst>
    <p:notesMasterId r:id="rId57"/>
  </p:notesMasterIdLst>
  <p:handoutMasterIdLst>
    <p:handoutMasterId r:id="rId58"/>
  </p:handoutMasterIdLst>
  <p:sldIdLst>
    <p:sldId id="1171" r:id="rId6"/>
    <p:sldId id="1398" r:id="rId7"/>
    <p:sldId id="1246" r:id="rId8"/>
    <p:sldId id="1409" r:id="rId9"/>
    <p:sldId id="1410" r:id="rId10"/>
    <p:sldId id="1411" r:id="rId11"/>
    <p:sldId id="1461" r:id="rId12"/>
    <p:sldId id="1462" r:id="rId13"/>
    <p:sldId id="1250" r:id="rId14"/>
    <p:sldId id="1251" r:id="rId15"/>
    <p:sldId id="1253" r:id="rId16"/>
    <p:sldId id="1254" r:id="rId17"/>
    <p:sldId id="1408" r:id="rId18"/>
    <p:sldId id="1259" r:id="rId19"/>
    <p:sldId id="1260" r:id="rId20"/>
    <p:sldId id="1387" r:id="rId21"/>
    <p:sldId id="1399" r:id="rId22"/>
    <p:sldId id="1263" r:id="rId23"/>
    <p:sldId id="1418" r:id="rId24"/>
    <p:sldId id="1419" r:id="rId25"/>
    <p:sldId id="1363" r:id="rId26"/>
    <p:sldId id="1434" r:id="rId27"/>
    <p:sldId id="1435" r:id="rId28"/>
    <p:sldId id="1395" r:id="rId29"/>
    <p:sldId id="1436" r:id="rId30"/>
    <p:sldId id="1463" r:id="rId31"/>
    <p:sldId id="1438" r:id="rId32"/>
    <p:sldId id="1439" r:id="rId33"/>
    <p:sldId id="1443" r:id="rId34"/>
    <p:sldId id="1466" r:id="rId35"/>
    <p:sldId id="1442" r:id="rId36"/>
    <p:sldId id="1441" r:id="rId37"/>
    <p:sldId id="1271" r:id="rId38"/>
    <p:sldId id="1392" r:id="rId39"/>
    <p:sldId id="1273" r:id="rId40"/>
    <p:sldId id="1358" r:id="rId41"/>
    <p:sldId id="1371" r:id="rId42"/>
    <p:sldId id="1464" r:id="rId43"/>
    <p:sldId id="1465" r:id="rId44"/>
    <p:sldId id="1430" r:id="rId45"/>
    <p:sldId id="1431" r:id="rId46"/>
    <p:sldId id="1458" r:id="rId47"/>
    <p:sldId id="1459" r:id="rId48"/>
    <p:sldId id="1447" r:id="rId49"/>
    <p:sldId id="1448" r:id="rId50"/>
    <p:sldId id="1449" r:id="rId51"/>
    <p:sldId id="1450" r:id="rId52"/>
    <p:sldId id="1452" r:id="rId53"/>
    <p:sldId id="1453" r:id="rId54"/>
    <p:sldId id="1455" r:id="rId55"/>
    <p:sldId id="1456" r:id="rId56"/>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E65100"/>
    <a:srgbClr val="99660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78095" autoAdjust="0"/>
  </p:normalViewPr>
  <p:slideViewPr>
    <p:cSldViewPr>
      <p:cViewPr varScale="1">
        <p:scale>
          <a:sx n="50" d="100"/>
          <a:sy n="50" d="100"/>
        </p:scale>
        <p:origin x="1724" y="48"/>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836101959017995E-2"/>
          <c:y val="8.4461219345691327E-2"/>
          <c:w val="0.889985740755735"/>
          <c:h val="0.744435194299084"/>
        </c:manualLayout>
      </c:layout>
      <c:barChart>
        <c:barDir val="col"/>
        <c:grouping val="clustered"/>
        <c:varyColors val="0"/>
        <c:ser>
          <c:idx val="1"/>
          <c:order val="1"/>
          <c:tx>
            <c:strRef>
              <c:f>'[y7s700000 (1).xls]資料'!$C$1</c:f>
              <c:strCache>
                <c:ptCount val="1"/>
                <c:pt idx="0">
                  <c:v>嬰兒出生數(萬人)</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Pt>
            <c:idx val="25"/>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1-F61B-4EA1-89EC-21DC334A6704}"/>
              </c:ext>
            </c:extLst>
          </c:dPt>
          <c:dPt>
            <c:idx val="26"/>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3-F61B-4EA1-89EC-21DC334A6704}"/>
              </c:ext>
            </c:extLst>
          </c:dPt>
          <c:dPt>
            <c:idx val="27"/>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5-F61B-4EA1-89EC-21DC334A6704}"/>
              </c:ext>
            </c:extLst>
          </c:dPt>
          <c:dPt>
            <c:idx val="28"/>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7-F61B-4EA1-89EC-21DC334A6704}"/>
              </c:ext>
            </c:extLst>
          </c:dPt>
          <c:dPt>
            <c:idx val="29"/>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9-F61B-4EA1-89EC-21DC334A6704}"/>
              </c:ext>
            </c:extLst>
          </c:dPt>
          <c:dPt>
            <c:idx val="30"/>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B-F61B-4EA1-89EC-21DC334A6704}"/>
              </c:ext>
            </c:extLst>
          </c:dPt>
          <c:dPt>
            <c:idx val="31"/>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D-F61B-4EA1-89EC-21DC334A6704}"/>
              </c:ext>
            </c:extLst>
          </c:dPt>
          <c:dPt>
            <c:idx val="32"/>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F-F61B-4EA1-89EC-21DC334A6704}"/>
              </c:ext>
            </c:extLst>
          </c:dPt>
          <c:dPt>
            <c:idx val="33"/>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11-F61B-4EA1-89EC-21DC334A6704}"/>
              </c:ext>
            </c:extLst>
          </c:dPt>
          <c:dPt>
            <c:idx val="34"/>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3-F61B-4EA1-89EC-21DC334A6704}"/>
              </c:ext>
            </c:extLst>
          </c:dPt>
          <c:dPt>
            <c:idx val="35"/>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5-F61B-4EA1-89EC-21DC334A6704}"/>
              </c:ext>
            </c:extLst>
          </c:dPt>
          <c:dPt>
            <c:idx val="36"/>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7-F61B-4EA1-89EC-21DC334A6704}"/>
              </c:ext>
            </c:extLst>
          </c:dPt>
          <c:dPt>
            <c:idx val="37"/>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9-F61B-4EA1-89EC-21DC334A6704}"/>
              </c:ext>
            </c:extLst>
          </c:dPt>
          <c:dPt>
            <c:idx val="38"/>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B-F61B-4EA1-89EC-21DC334A6704}"/>
              </c:ext>
            </c:extLst>
          </c:dPt>
          <c:dPt>
            <c:idx val="39"/>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D-F61B-4EA1-89EC-21DC334A6704}"/>
              </c:ext>
            </c:extLst>
          </c:dPt>
          <c:dPt>
            <c:idx val="40"/>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F-F61B-4EA1-89EC-21DC334A6704}"/>
              </c:ext>
            </c:extLst>
          </c:dPt>
          <c:dPt>
            <c:idx val="41"/>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1-F61B-4EA1-89EC-21DC334A6704}"/>
              </c:ext>
            </c:extLst>
          </c:dPt>
          <c:dPt>
            <c:idx val="42"/>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3-F61B-4EA1-89EC-21DC334A6704}"/>
              </c:ext>
            </c:extLst>
          </c:dPt>
          <c:dPt>
            <c:idx val="43"/>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5-F61B-4EA1-89EC-21DC334A6704}"/>
              </c:ext>
            </c:extLst>
          </c:dPt>
          <c:dPt>
            <c:idx val="44"/>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7-F61B-4EA1-89EC-21DC334A6704}"/>
              </c:ext>
            </c:extLst>
          </c:dPt>
          <c:dPt>
            <c:idx val="45"/>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9-F61B-4EA1-89EC-21DC334A6704}"/>
              </c:ext>
            </c:extLst>
          </c:dPt>
          <c:dPt>
            <c:idx val="46"/>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B-F61B-4EA1-89EC-21DC334A6704}"/>
              </c:ext>
            </c:extLst>
          </c:dPt>
          <c:dPt>
            <c:idx val="47"/>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2D-F61B-4EA1-89EC-21DC334A6704}"/>
              </c:ext>
            </c:extLst>
          </c:dPt>
          <c:dPt>
            <c:idx val="48"/>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2F-F61B-4EA1-89EC-21DC334A6704}"/>
              </c:ext>
            </c:extLst>
          </c:dPt>
          <c:dPt>
            <c:idx val="49"/>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1-F61B-4EA1-89EC-21DC334A6704}"/>
              </c:ext>
            </c:extLst>
          </c:dPt>
          <c:dPt>
            <c:idx val="50"/>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3-F61B-4EA1-89EC-21DC334A6704}"/>
              </c:ext>
            </c:extLst>
          </c:dPt>
          <c:dPt>
            <c:idx val="51"/>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5-F61B-4EA1-89EC-21DC334A6704}"/>
              </c:ext>
            </c:extLst>
          </c:dPt>
          <c:dPt>
            <c:idx val="52"/>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7-F61B-4EA1-89EC-21DC334A6704}"/>
              </c:ext>
            </c:extLst>
          </c:dPt>
          <c:dPt>
            <c:idx val="53"/>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9-F61B-4EA1-89EC-21DC334A6704}"/>
              </c:ext>
            </c:extLst>
          </c:dPt>
          <c:dPt>
            <c:idx val="54"/>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B-F61B-4EA1-89EC-21DC334A6704}"/>
              </c:ext>
            </c:extLst>
          </c:dPt>
          <c:dPt>
            <c:idx val="55"/>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D-F61B-4EA1-89EC-21DC334A6704}"/>
              </c:ext>
            </c:extLst>
          </c:dPt>
          <c:dPt>
            <c:idx val="56"/>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F-F61B-4EA1-89EC-21DC334A6704}"/>
              </c:ext>
            </c:extLst>
          </c:dPt>
          <c:dPt>
            <c:idx val="57"/>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41-F61B-4EA1-89EC-21DC334A6704}"/>
              </c:ext>
            </c:extLst>
          </c:dPt>
          <c:dPt>
            <c:idx val="58"/>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43-F61B-4EA1-89EC-21DC334A6704}"/>
              </c:ext>
            </c:extLst>
          </c:dPt>
          <c:dPt>
            <c:idx val="59"/>
            <c:invertIfNegative val="0"/>
            <c:bubble3D val="0"/>
            <c:spPr>
              <a:solidFill>
                <a:srgbClr val="C00000"/>
              </a:solidFill>
              <a:ln w="9525" cap="flat" cmpd="sng" algn="ctr">
                <a:solidFill>
                  <a:schemeClr val="accent3">
                    <a:shade val="95000"/>
                  </a:schemeClr>
                </a:solidFill>
                <a:round/>
              </a:ln>
              <a:effectLst/>
            </c:spPr>
            <c:extLst>
              <c:ext xmlns:c16="http://schemas.microsoft.com/office/drawing/2014/chart" uri="{C3380CC4-5D6E-409C-BE32-E72D297353CC}">
                <c16:uniqueId val="{00000045-F61B-4EA1-89EC-21DC334A6704}"/>
              </c:ext>
            </c:extLst>
          </c:dPt>
          <c:dPt>
            <c:idx val="60"/>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7-F61B-4EA1-89EC-21DC334A6704}"/>
              </c:ext>
            </c:extLst>
          </c:dPt>
          <c:dPt>
            <c:idx val="61"/>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9-F61B-4EA1-89EC-21DC334A6704}"/>
              </c:ext>
            </c:extLst>
          </c:dPt>
          <c:dPt>
            <c:idx val="62"/>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B-F61B-4EA1-89EC-21DC334A6704}"/>
              </c:ext>
            </c:extLst>
          </c:dPt>
          <c:dPt>
            <c:idx val="63"/>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D-F61B-4EA1-89EC-21DC334A6704}"/>
              </c:ext>
            </c:extLst>
          </c:dPt>
          <c:dPt>
            <c:idx val="64"/>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F-F61B-4EA1-89EC-21DC334A6704}"/>
              </c:ext>
            </c:extLst>
          </c:dPt>
          <c:dPt>
            <c:idx val="65"/>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51-F61B-4EA1-89EC-21DC334A6704}"/>
              </c:ext>
            </c:extLst>
          </c:dPt>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(1).xls]資料'!$C$2:$C$67</c:f>
              <c:numCache>
                <c:formatCode>0.0</c:formatCode>
                <c:ptCount val="66"/>
                <c:pt idx="0">
                  <c:v>38.5</c:v>
                </c:pt>
                <c:pt idx="1">
                  <c:v>37.299999999999997</c:v>
                </c:pt>
                <c:pt idx="2">
                  <c:v>37.5</c:v>
                </c:pt>
                <c:pt idx="3">
                  <c:v>38.4</c:v>
                </c:pt>
                <c:pt idx="4">
                  <c:v>40.4</c:v>
                </c:pt>
                <c:pt idx="5">
                  <c:v>41.4</c:v>
                </c:pt>
                <c:pt idx="6">
                  <c:v>39.5</c:v>
                </c:pt>
                <c:pt idx="7">
                  <c:v>41.4</c:v>
                </c:pt>
                <c:pt idx="8">
                  <c:v>42.4</c:v>
                </c:pt>
                <c:pt idx="9">
                  <c:v>42.2</c:v>
                </c:pt>
                <c:pt idx="10">
                  <c:v>42.3</c:v>
                </c:pt>
                <c:pt idx="11">
                  <c:v>42.6</c:v>
                </c:pt>
                <c:pt idx="12">
                  <c:v>42.7</c:v>
                </c:pt>
                <c:pt idx="13">
                  <c:v>42</c:v>
                </c:pt>
                <c:pt idx="14">
                  <c:v>41</c:v>
                </c:pt>
                <c:pt idx="15">
                  <c:v>41.8</c:v>
                </c:pt>
                <c:pt idx="16">
                  <c:v>37.700000000000003</c:v>
                </c:pt>
                <c:pt idx="17">
                  <c:v>39.700000000000003</c:v>
                </c:pt>
                <c:pt idx="18">
                  <c:v>39.299999999999997</c:v>
                </c:pt>
                <c:pt idx="19">
                  <c:v>39.6</c:v>
                </c:pt>
                <c:pt idx="20">
                  <c:v>38.299999999999997</c:v>
                </c:pt>
                <c:pt idx="21">
                  <c:v>36.799999999999997</c:v>
                </c:pt>
                <c:pt idx="22">
                  <c:v>36.9</c:v>
                </c:pt>
                <c:pt idx="23">
                  <c:v>37</c:v>
                </c:pt>
                <c:pt idx="24">
                  <c:v>36.9</c:v>
                </c:pt>
                <c:pt idx="25">
                  <c:v>42.5</c:v>
                </c:pt>
                <c:pt idx="26">
                  <c:v>39.700000000000003</c:v>
                </c:pt>
                <c:pt idx="27">
                  <c:v>41.1</c:v>
                </c:pt>
                <c:pt idx="28">
                  <c:v>42.4</c:v>
                </c:pt>
                <c:pt idx="29">
                  <c:v>41.4</c:v>
                </c:pt>
                <c:pt idx="30">
                  <c:v>41.4</c:v>
                </c:pt>
                <c:pt idx="31">
                  <c:v>40.5</c:v>
                </c:pt>
                <c:pt idx="32">
                  <c:v>38.299999999999997</c:v>
                </c:pt>
                <c:pt idx="33">
                  <c:v>37.1</c:v>
                </c:pt>
                <c:pt idx="34">
                  <c:v>34.6</c:v>
                </c:pt>
                <c:pt idx="35">
                  <c:v>30.9</c:v>
                </c:pt>
                <c:pt idx="36">
                  <c:v>31.4</c:v>
                </c:pt>
                <c:pt idx="37">
                  <c:v>34.200000000000003</c:v>
                </c:pt>
                <c:pt idx="38">
                  <c:v>31.5</c:v>
                </c:pt>
                <c:pt idx="39">
                  <c:v>33.6</c:v>
                </c:pt>
                <c:pt idx="40">
                  <c:v>32.200000000000003</c:v>
                </c:pt>
                <c:pt idx="41">
                  <c:v>32.200000000000003</c:v>
                </c:pt>
                <c:pt idx="42">
                  <c:v>32.6</c:v>
                </c:pt>
                <c:pt idx="43">
                  <c:v>32.299999999999997</c:v>
                </c:pt>
                <c:pt idx="44">
                  <c:v>33</c:v>
                </c:pt>
                <c:pt idx="45">
                  <c:v>32.6</c:v>
                </c:pt>
                <c:pt idx="46">
                  <c:v>32.6</c:v>
                </c:pt>
                <c:pt idx="47">
                  <c:v>27.1</c:v>
                </c:pt>
                <c:pt idx="48">
                  <c:v>28.4</c:v>
                </c:pt>
                <c:pt idx="49">
                  <c:v>30.5</c:v>
                </c:pt>
                <c:pt idx="50">
                  <c:v>26</c:v>
                </c:pt>
                <c:pt idx="51">
                  <c:v>24.8</c:v>
                </c:pt>
                <c:pt idx="52">
                  <c:v>22.7</c:v>
                </c:pt>
                <c:pt idx="53">
                  <c:v>21.6</c:v>
                </c:pt>
                <c:pt idx="54">
                  <c:v>20.6</c:v>
                </c:pt>
                <c:pt idx="55">
                  <c:v>20.399999999999999</c:v>
                </c:pt>
                <c:pt idx="56">
                  <c:v>20.399999999999999</c:v>
                </c:pt>
                <c:pt idx="57">
                  <c:v>19.899999999999999</c:v>
                </c:pt>
                <c:pt idx="58">
                  <c:v>19.100000000000001</c:v>
                </c:pt>
                <c:pt idx="59">
                  <c:v>16.7</c:v>
                </c:pt>
                <c:pt idx="60">
                  <c:v>19.7</c:v>
                </c:pt>
                <c:pt idx="61">
                  <c:v>22.9</c:v>
                </c:pt>
                <c:pt idx="62">
                  <c:v>19.899999999999999</c:v>
                </c:pt>
                <c:pt idx="63">
                  <c:v>20.100000000000001</c:v>
                </c:pt>
                <c:pt idx="64">
                  <c:v>21.4</c:v>
                </c:pt>
                <c:pt idx="65">
                  <c:v>20.8</c:v>
                </c:pt>
              </c:numCache>
            </c:numRef>
          </c:val>
          <c:extLst>
            <c:ext xmlns:c16="http://schemas.microsoft.com/office/drawing/2014/chart" uri="{C3380CC4-5D6E-409C-BE32-E72D297353CC}">
              <c16:uniqueId val="{00000000-8923-4D6C-BFFF-DE8ED95485E7}"/>
            </c:ext>
          </c:extLst>
        </c:ser>
        <c:dLbls>
          <c:showLegendKey val="0"/>
          <c:showVal val="0"/>
          <c:showCatName val="0"/>
          <c:showSerName val="0"/>
          <c:showPercent val="0"/>
          <c:showBubbleSize val="0"/>
        </c:dLbls>
        <c:gapWidth val="80"/>
        <c:axId val="52376576"/>
        <c:axId val="52126272"/>
      </c:barChart>
      <c:lineChart>
        <c:grouping val="standard"/>
        <c:varyColors val="0"/>
        <c:ser>
          <c:idx val="0"/>
          <c:order val="0"/>
          <c:tx>
            <c:strRef>
              <c:f>'[y7s700000 (1).xls]資料'!$B$1</c:f>
              <c:strCache>
                <c:ptCount val="1"/>
                <c:pt idx="0">
                  <c:v>總生育率(人)</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(1).xls]資料'!$B$2:$B$67</c:f>
              <c:numCache>
                <c:formatCode>0.00</c:formatCode>
                <c:ptCount val="66"/>
                <c:pt idx="0">
                  <c:v>7.04</c:v>
                </c:pt>
                <c:pt idx="1">
                  <c:v>6.6149999999999674</c:v>
                </c:pt>
                <c:pt idx="2">
                  <c:v>6.47</c:v>
                </c:pt>
                <c:pt idx="3">
                  <c:v>6.4249999999999936</c:v>
                </c:pt>
                <c:pt idx="4">
                  <c:v>6.53</c:v>
                </c:pt>
                <c:pt idx="5">
                  <c:v>6.5049999999999946</c:v>
                </c:pt>
                <c:pt idx="6">
                  <c:v>6</c:v>
                </c:pt>
                <c:pt idx="7">
                  <c:v>6.0549999999999846</c:v>
                </c:pt>
                <c:pt idx="8">
                  <c:v>5.99</c:v>
                </c:pt>
                <c:pt idx="9">
                  <c:v>5.75</c:v>
                </c:pt>
                <c:pt idx="10">
                  <c:v>5.585</c:v>
                </c:pt>
                <c:pt idx="11">
                  <c:v>5.4649999999999936</c:v>
                </c:pt>
                <c:pt idx="12">
                  <c:v>5.35</c:v>
                </c:pt>
                <c:pt idx="13">
                  <c:v>5.0999999999999996</c:v>
                </c:pt>
                <c:pt idx="14">
                  <c:v>4.8249999999999673</c:v>
                </c:pt>
                <c:pt idx="15">
                  <c:v>4.8149999999999746</c:v>
                </c:pt>
                <c:pt idx="16">
                  <c:v>4.22</c:v>
                </c:pt>
                <c:pt idx="17">
                  <c:v>4.3249999999999673</c:v>
                </c:pt>
                <c:pt idx="18">
                  <c:v>4.1199999999999974</c:v>
                </c:pt>
                <c:pt idx="19">
                  <c:v>4</c:v>
                </c:pt>
                <c:pt idx="20">
                  <c:v>3.7050000000000001</c:v>
                </c:pt>
                <c:pt idx="21">
                  <c:v>3.3650000000000002</c:v>
                </c:pt>
                <c:pt idx="22">
                  <c:v>3.21</c:v>
                </c:pt>
                <c:pt idx="23">
                  <c:v>2.94</c:v>
                </c:pt>
                <c:pt idx="24">
                  <c:v>2.7650000000000001</c:v>
                </c:pt>
                <c:pt idx="25">
                  <c:v>3.085</c:v>
                </c:pt>
                <c:pt idx="26">
                  <c:v>2.7</c:v>
                </c:pt>
                <c:pt idx="27">
                  <c:v>2.7149999999999999</c:v>
                </c:pt>
                <c:pt idx="28">
                  <c:v>2.67</c:v>
                </c:pt>
                <c:pt idx="29">
                  <c:v>2.5150000000000001</c:v>
                </c:pt>
                <c:pt idx="30">
                  <c:v>2.4550000000000001</c:v>
                </c:pt>
                <c:pt idx="31">
                  <c:v>2.3199999999999981</c:v>
                </c:pt>
                <c:pt idx="32">
                  <c:v>2.17</c:v>
                </c:pt>
                <c:pt idx="33">
                  <c:v>2.0550000000000002</c:v>
                </c:pt>
                <c:pt idx="34">
                  <c:v>1.88</c:v>
                </c:pt>
                <c:pt idx="35">
                  <c:v>1.68</c:v>
                </c:pt>
                <c:pt idx="36">
                  <c:v>1.7</c:v>
                </c:pt>
                <c:pt idx="37">
                  <c:v>1.855</c:v>
                </c:pt>
                <c:pt idx="38">
                  <c:v>1.68</c:v>
                </c:pt>
                <c:pt idx="39">
                  <c:v>1.81</c:v>
                </c:pt>
                <c:pt idx="40">
                  <c:v>1.72</c:v>
                </c:pt>
                <c:pt idx="41">
                  <c:v>1.73</c:v>
                </c:pt>
                <c:pt idx="42">
                  <c:v>1.76</c:v>
                </c:pt>
                <c:pt idx="43">
                  <c:v>1.7549999999999999</c:v>
                </c:pt>
                <c:pt idx="44">
                  <c:v>1.7749999999999999</c:v>
                </c:pt>
                <c:pt idx="45">
                  <c:v>1.76</c:v>
                </c:pt>
                <c:pt idx="46">
                  <c:v>1.77</c:v>
                </c:pt>
                <c:pt idx="47">
                  <c:v>1.4650000000000001</c:v>
                </c:pt>
                <c:pt idx="48">
                  <c:v>1.5549999999999999</c:v>
                </c:pt>
                <c:pt idx="49">
                  <c:v>1.68</c:v>
                </c:pt>
                <c:pt idx="50">
                  <c:v>1.4</c:v>
                </c:pt>
                <c:pt idx="51">
                  <c:v>1.34</c:v>
                </c:pt>
                <c:pt idx="52">
                  <c:v>1.2350000000000001</c:v>
                </c:pt>
                <c:pt idx="53">
                  <c:v>1.18</c:v>
                </c:pt>
                <c:pt idx="54">
                  <c:v>1.115</c:v>
                </c:pt>
                <c:pt idx="55">
                  <c:v>1.115</c:v>
                </c:pt>
                <c:pt idx="56">
                  <c:v>1.1000000000000001</c:v>
                </c:pt>
                <c:pt idx="57">
                  <c:v>1.05</c:v>
                </c:pt>
                <c:pt idx="58">
                  <c:v>1.03</c:v>
                </c:pt>
                <c:pt idx="59">
                  <c:v>0.89500000000000002</c:v>
                </c:pt>
                <c:pt idx="60">
                  <c:v>1.0649999999999999</c:v>
                </c:pt>
                <c:pt idx="61">
                  <c:v>1.27</c:v>
                </c:pt>
                <c:pt idx="62">
                  <c:v>1.0649999999999999</c:v>
                </c:pt>
                <c:pt idx="63">
                  <c:v>1.165</c:v>
                </c:pt>
                <c:pt idx="64">
                  <c:v>1.175</c:v>
                </c:pt>
                <c:pt idx="65">
                  <c:v>1.17</c:v>
                </c:pt>
              </c:numCache>
            </c:numRef>
          </c:val>
          <c:smooth val="0"/>
          <c:extLst>
            <c:ext xmlns:c16="http://schemas.microsoft.com/office/drawing/2014/chart" uri="{C3380CC4-5D6E-409C-BE32-E72D297353CC}">
              <c16:uniqueId val="{00000005-8923-4D6C-BFFF-DE8ED95485E7}"/>
            </c:ext>
          </c:extLst>
        </c:ser>
        <c:dLbls>
          <c:showLegendKey val="0"/>
          <c:showVal val="0"/>
          <c:showCatName val="0"/>
          <c:showSerName val="0"/>
          <c:showPercent val="0"/>
          <c:showBubbleSize val="0"/>
        </c:dLbls>
        <c:marker val="1"/>
        <c:smooth val="0"/>
        <c:axId val="52376064"/>
        <c:axId val="52125696"/>
      </c:lineChart>
      <c:catAx>
        <c:axId val="5237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52125696"/>
        <c:crosses val="autoZero"/>
        <c:auto val="1"/>
        <c:lblAlgn val="ctr"/>
        <c:lblOffset val="200"/>
        <c:tickLblSkip val="5"/>
        <c:tickMarkSkip val="5"/>
        <c:noMultiLvlLbl val="0"/>
      </c:catAx>
      <c:valAx>
        <c:axId val="5212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52376064"/>
        <c:crosses val="autoZero"/>
        <c:crossBetween val="between"/>
      </c:valAx>
      <c:catAx>
        <c:axId val="52376576"/>
        <c:scaling>
          <c:orientation val="minMax"/>
        </c:scaling>
        <c:delete val="1"/>
        <c:axPos val="b"/>
        <c:numFmt formatCode="General" sourceLinked="1"/>
        <c:majorTickMark val="none"/>
        <c:minorTickMark val="none"/>
        <c:tickLblPos val="nextTo"/>
        <c:crossAx val="52126272"/>
        <c:crosses val="autoZero"/>
        <c:auto val="1"/>
        <c:lblAlgn val="ctr"/>
        <c:lblOffset val="100"/>
        <c:noMultiLvlLbl val="0"/>
      </c:catAx>
      <c:valAx>
        <c:axId val="52126272"/>
        <c:scaling>
          <c:orientation val="minMax"/>
          <c:max val="5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52376576"/>
        <c:crosses val="max"/>
        <c:crossBetween val="between"/>
        <c:majorUnit val="10"/>
      </c:valAx>
      <c:spPr>
        <a:noFill/>
        <a:ln w="25400">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C1A06-05B5-4DBF-8449-1D37722A97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TW" altLang="en-US"/>
        </a:p>
      </dgm:t>
    </dgm:pt>
    <dgm:pt modelId="{47FECE76-D258-407A-9ABE-C96A478157A2}">
      <dgm:prSet phldrT="[文字]" custT="1"/>
      <dgm:spPr>
        <a:solidFill>
          <a:schemeClr val="accent6">
            <a:lumMod val="75000"/>
          </a:schemeClr>
        </a:solidFill>
      </dgm:spPr>
      <dgm:t>
        <a:bodyPr/>
        <a:lstStyle/>
        <a:p>
          <a:pPr algn="ctr"/>
          <a:r>
            <a:rPr lang="zh-TW" altLang="en-US" sz="4000" b="1" i="0" dirty="0">
              <a:latin typeface="Taipei Sans TC Beta" pitchFamily="2" charset="-120"/>
              <a:ea typeface="Taipei Sans TC Beta" pitchFamily="2" charset="-120"/>
            </a:rPr>
            <a:t>國小英語課程</a:t>
          </a:r>
        </a:p>
      </dgm:t>
    </dgm:pt>
    <dgm:pt modelId="{9A408F88-9023-4EAD-9BF2-A5D31A30E6F3}" type="parTrans" cxnId="{D45F94A5-6149-409A-8081-873BCFACEEFC}">
      <dgm:prSet/>
      <dgm:spPr/>
      <dgm:t>
        <a:bodyPr/>
        <a:lstStyle/>
        <a:p>
          <a:endParaRPr lang="zh-TW" altLang="en-US"/>
        </a:p>
      </dgm:t>
    </dgm:pt>
    <dgm:pt modelId="{0529465B-C173-4B9D-A450-569C0CEA7DC1}" type="sibTrans" cxnId="{D45F94A5-6149-409A-8081-873BCFACEEFC}">
      <dgm:prSet/>
      <dgm:spPr/>
      <dgm:t>
        <a:bodyPr/>
        <a:lstStyle/>
        <a:p>
          <a:endParaRPr lang="zh-TW" altLang="en-US"/>
        </a:p>
      </dgm:t>
    </dgm:pt>
    <dgm:pt modelId="{E0A0B2E5-3E9A-41CB-838F-D1F589BEAA6B}">
      <dgm:prSet phldrT="[文字]" custT="1"/>
      <dgm:spPr/>
      <dgm:t>
        <a:bodyPr/>
        <a:lstStyle/>
        <a:p>
          <a:pPr algn="l"/>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第一學習階段鼓勵</a:t>
          </a:r>
          <a:r>
            <a:rPr lang="zh-TW" altLang="en-US"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融入</a:t>
          </a:r>
          <a:r>
            <a:rPr lang="en-US" altLang="zh-TW"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3D1D9F4A-1EDF-416B-940E-880DCCAB973D}" type="parTrans" cxnId="{18191920-32D3-45BF-80CF-A7F6DFCEC6B6}">
      <dgm:prSet/>
      <dgm:spPr/>
      <dgm:t>
        <a:bodyPr/>
        <a:lstStyle/>
        <a:p>
          <a:endParaRPr lang="zh-TW" altLang="en-US"/>
        </a:p>
      </dgm:t>
    </dgm:pt>
    <dgm:pt modelId="{67C8820A-E5CA-415F-8D03-C273BD6A4712}" type="sibTrans" cxnId="{18191920-32D3-45BF-80CF-A7F6DFCEC6B6}">
      <dgm:prSet/>
      <dgm:spPr/>
      <dgm:t>
        <a:bodyPr/>
        <a:lstStyle/>
        <a:p>
          <a:endParaRPr lang="zh-TW" altLang="en-US"/>
        </a:p>
      </dgm:t>
    </dgm:pt>
    <dgm:pt modelId="{DB604928-CB20-42B2-8CE2-97895EABDD76}">
      <dgm:prSet phldrT="[文字]" custT="1"/>
      <dgm:spPr>
        <a:solidFill>
          <a:srgbClr val="996600"/>
        </a:solidFill>
      </dgm:spPr>
      <dgm:t>
        <a:bodyPr/>
        <a:lstStyle/>
        <a:p>
          <a:pPr algn="ctr"/>
          <a:r>
            <a:rPr lang="zh-TW" altLang="en-US" sz="4000" b="1" i="0" dirty="0">
              <a:latin typeface="Taipei Sans TC Beta" pitchFamily="2" charset="-120"/>
              <a:ea typeface="Taipei Sans TC Beta" pitchFamily="2" charset="-120"/>
            </a:rPr>
            <a:t>國小科技領域</a:t>
          </a:r>
        </a:p>
      </dgm:t>
    </dgm:pt>
    <dgm:pt modelId="{15B0D2CC-0933-4E42-B675-13FC7F770A71}" type="parTrans" cxnId="{074E5B0F-76EC-4ABC-9DCB-5C14718EA951}">
      <dgm:prSet/>
      <dgm:spPr/>
      <dgm:t>
        <a:bodyPr/>
        <a:lstStyle/>
        <a:p>
          <a:endParaRPr lang="zh-TW" altLang="en-US"/>
        </a:p>
      </dgm:t>
    </dgm:pt>
    <dgm:pt modelId="{1DB5DBF0-64FF-4231-9376-67A361418399}" type="sibTrans" cxnId="{074E5B0F-76EC-4ABC-9DCB-5C14718EA951}">
      <dgm:prSet/>
      <dgm:spPr/>
      <dgm:t>
        <a:bodyPr/>
        <a:lstStyle/>
        <a:p>
          <a:endParaRPr lang="zh-TW" altLang="en-US"/>
        </a:p>
      </dgm:t>
    </dgm:pt>
    <dgm:pt modelId="{B03600C2-11A7-4D04-A565-ED0CD202074C}">
      <dgm:prSet phldrT="[文字]" custT="1"/>
      <dgm:spPr/>
      <dgm:t>
        <a:bodyPr/>
        <a:lstStyle/>
        <a:p>
          <a:pPr algn="l"/>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3-6</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年級鼓勵融入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27CE9035-E054-4388-BB71-69FDE145032D}" type="parTrans" cxnId="{C12E47AC-6521-4CD3-9725-0B3C41C42A32}">
      <dgm:prSet/>
      <dgm:spPr/>
      <dgm:t>
        <a:bodyPr/>
        <a:lstStyle/>
        <a:p>
          <a:endParaRPr lang="zh-TW" altLang="en-US"/>
        </a:p>
      </dgm:t>
    </dgm:pt>
    <dgm:pt modelId="{928AB445-EBB7-4D31-AB44-F1D4F0C351D1}" type="sibTrans" cxnId="{C12E47AC-6521-4CD3-9725-0B3C41C42A32}">
      <dgm:prSet/>
      <dgm:spPr/>
      <dgm:t>
        <a:bodyPr/>
        <a:lstStyle/>
        <a:p>
          <a:endParaRPr lang="zh-TW" altLang="en-US"/>
        </a:p>
      </dgm:t>
    </dgm:pt>
    <dgm:pt modelId="{7A996C8D-7A83-4657-A838-C32AD72ACE65}">
      <dgm:prSet phldrT="[文字]" custT="1"/>
      <dgm:spPr/>
      <dgm:t>
        <a:bodyPr/>
        <a:lstStyle/>
        <a:p>
          <a:pPr algn="l"/>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第二三學習階段鼓勵融入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D8A92CCC-F14E-4F08-ADF0-E8D5D0D2353F}" type="parTrans" cxnId="{302A1C59-292F-4B07-A9B3-83D9A0D03282}">
      <dgm:prSet/>
      <dgm:spPr/>
      <dgm:t>
        <a:bodyPr/>
        <a:lstStyle/>
        <a:p>
          <a:endParaRPr lang="zh-TW" altLang="en-US"/>
        </a:p>
      </dgm:t>
    </dgm:pt>
    <dgm:pt modelId="{1E443EC4-7BD2-456A-954F-492DD67F3F1E}" type="sibTrans" cxnId="{302A1C59-292F-4B07-A9B3-83D9A0D03282}">
      <dgm:prSet/>
      <dgm:spPr/>
      <dgm:t>
        <a:bodyPr/>
        <a:lstStyle/>
        <a:p>
          <a:endParaRPr lang="zh-TW" altLang="en-US"/>
        </a:p>
      </dgm:t>
    </dgm:pt>
    <dgm:pt modelId="{410B9011-B356-44E3-B5E7-733172E4EF53}" type="pres">
      <dgm:prSet presAssocID="{6BBC1A06-05B5-4DBF-8449-1D37722A97EF}" presName="diagram" presStyleCnt="0">
        <dgm:presLayoutVars>
          <dgm:chPref val="1"/>
          <dgm:dir/>
          <dgm:animOne val="branch"/>
          <dgm:animLvl val="lvl"/>
          <dgm:resizeHandles/>
        </dgm:presLayoutVars>
      </dgm:prSet>
      <dgm:spPr/>
      <dgm:t>
        <a:bodyPr/>
        <a:lstStyle/>
        <a:p>
          <a:endParaRPr lang="zh-TW" altLang="en-US"/>
        </a:p>
      </dgm:t>
    </dgm:pt>
    <dgm:pt modelId="{762F1DAA-71BE-4CD6-8E5D-200B07C00BDF}" type="pres">
      <dgm:prSet presAssocID="{47FECE76-D258-407A-9ABE-C96A478157A2}" presName="root" presStyleCnt="0"/>
      <dgm:spPr/>
    </dgm:pt>
    <dgm:pt modelId="{63585A2A-7FB8-4F75-95E8-23213F52E672}" type="pres">
      <dgm:prSet presAssocID="{47FECE76-D258-407A-9ABE-C96A478157A2}" presName="rootComposite" presStyleCnt="0"/>
      <dgm:spPr/>
    </dgm:pt>
    <dgm:pt modelId="{90B387BE-52E7-4797-8AC1-C657CA68BA8A}" type="pres">
      <dgm:prSet presAssocID="{47FECE76-D258-407A-9ABE-C96A478157A2}" presName="rootText" presStyleLbl="node1" presStyleIdx="0" presStyleCnt="2" custScaleX="331017" custScaleY="120405"/>
      <dgm:spPr/>
      <dgm:t>
        <a:bodyPr/>
        <a:lstStyle/>
        <a:p>
          <a:endParaRPr lang="zh-TW" altLang="en-US"/>
        </a:p>
      </dgm:t>
    </dgm:pt>
    <dgm:pt modelId="{05FC9D61-65B9-4D97-97F1-B0BAE939741A}" type="pres">
      <dgm:prSet presAssocID="{47FECE76-D258-407A-9ABE-C96A478157A2}" presName="rootConnector" presStyleLbl="node1" presStyleIdx="0" presStyleCnt="2"/>
      <dgm:spPr/>
      <dgm:t>
        <a:bodyPr/>
        <a:lstStyle/>
        <a:p>
          <a:endParaRPr lang="zh-TW" altLang="en-US"/>
        </a:p>
      </dgm:t>
    </dgm:pt>
    <dgm:pt modelId="{F10BB385-351D-4BF3-8E07-4E98C844EC65}" type="pres">
      <dgm:prSet presAssocID="{47FECE76-D258-407A-9ABE-C96A478157A2}" presName="childShape" presStyleCnt="0"/>
      <dgm:spPr/>
    </dgm:pt>
    <dgm:pt modelId="{AED95E0C-F2F7-4721-BB48-CD19719CA767}" type="pres">
      <dgm:prSet presAssocID="{3D1D9F4A-1EDF-416B-940E-880DCCAB973D}" presName="Name13" presStyleLbl="parChTrans1D2" presStyleIdx="0" presStyleCnt="3"/>
      <dgm:spPr/>
      <dgm:t>
        <a:bodyPr/>
        <a:lstStyle/>
        <a:p>
          <a:endParaRPr lang="zh-TW" altLang="en-US"/>
        </a:p>
      </dgm:t>
    </dgm:pt>
    <dgm:pt modelId="{5982BCF2-07E3-4356-AD34-327F147B2CF8}" type="pres">
      <dgm:prSet presAssocID="{E0A0B2E5-3E9A-41CB-838F-D1F589BEAA6B}" presName="childText" presStyleLbl="bgAcc1" presStyleIdx="0" presStyleCnt="3" custScaleX="353148">
        <dgm:presLayoutVars>
          <dgm:bulletEnabled val="1"/>
        </dgm:presLayoutVars>
      </dgm:prSet>
      <dgm:spPr/>
      <dgm:t>
        <a:bodyPr/>
        <a:lstStyle/>
        <a:p>
          <a:endParaRPr lang="zh-TW" altLang="en-US"/>
        </a:p>
      </dgm:t>
    </dgm:pt>
    <dgm:pt modelId="{DA246743-11CA-4336-B304-AC44977E72BE}" type="pres">
      <dgm:prSet presAssocID="{D8A92CCC-F14E-4F08-ADF0-E8D5D0D2353F}" presName="Name13" presStyleLbl="parChTrans1D2" presStyleIdx="1" presStyleCnt="3"/>
      <dgm:spPr/>
      <dgm:t>
        <a:bodyPr/>
        <a:lstStyle/>
        <a:p>
          <a:endParaRPr lang="zh-TW" altLang="en-US"/>
        </a:p>
      </dgm:t>
    </dgm:pt>
    <dgm:pt modelId="{48F849A0-CF6B-4BED-9428-9AE573805BFB}" type="pres">
      <dgm:prSet presAssocID="{7A996C8D-7A83-4657-A838-C32AD72ACE65}" presName="childText" presStyleLbl="bgAcc1" presStyleIdx="1" presStyleCnt="3" custScaleX="370632">
        <dgm:presLayoutVars>
          <dgm:bulletEnabled val="1"/>
        </dgm:presLayoutVars>
      </dgm:prSet>
      <dgm:spPr/>
      <dgm:t>
        <a:bodyPr/>
        <a:lstStyle/>
        <a:p>
          <a:endParaRPr lang="zh-TW" altLang="en-US"/>
        </a:p>
      </dgm:t>
    </dgm:pt>
    <dgm:pt modelId="{81C80C55-87B0-4CC2-8E72-38D9764116A2}" type="pres">
      <dgm:prSet presAssocID="{DB604928-CB20-42B2-8CE2-97895EABDD76}" presName="root" presStyleCnt="0"/>
      <dgm:spPr/>
    </dgm:pt>
    <dgm:pt modelId="{CD805356-8C1D-473A-8F58-63A4A7D0A377}" type="pres">
      <dgm:prSet presAssocID="{DB604928-CB20-42B2-8CE2-97895EABDD76}" presName="rootComposite" presStyleCnt="0"/>
      <dgm:spPr/>
    </dgm:pt>
    <dgm:pt modelId="{D9F735C2-72EA-42A9-A7DD-D7C6194372F9}" type="pres">
      <dgm:prSet presAssocID="{DB604928-CB20-42B2-8CE2-97895EABDD76}" presName="rootText" presStyleLbl="node1" presStyleIdx="1" presStyleCnt="2" custScaleX="306398" custScaleY="117286"/>
      <dgm:spPr/>
      <dgm:t>
        <a:bodyPr/>
        <a:lstStyle/>
        <a:p>
          <a:endParaRPr lang="zh-TW" altLang="en-US"/>
        </a:p>
      </dgm:t>
    </dgm:pt>
    <dgm:pt modelId="{9E935BDE-0D06-4D62-A668-49B97D9F69FB}" type="pres">
      <dgm:prSet presAssocID="{DB604928-CB20-42B2-8CE2-97895EABDD76}" presName="rootConnector" presStyleLbl="node1" presStyleIdx="1" presStyleCnt="2"/>
      <dgm:spPr/>
      <dgm:t>
        <a:bodyPr/>
        <a:lstStyle/>
        <a:p>
          <a:endParaRPr lang="zh-TW" altLang="en-US"/>
        </a:p>
      </dgm:t>
    </dgm:pt>
    <dgm:pt modelId="{28990610-815E-47B1-9715-1D3AE4259C8B}" type="pres">
      <dgm:prSet presAssocID="{DB604928-CB20-42B2-8CE2-97895EABDD76}" presName="childShape" presStyleCnt="0"/>
      <dgm:spPr/>
    </dgm:pt>
    <dgm:pt modelId="{4CBC6EAD-1CC3-4563-9862-0D36A1605F47}" type="pres">
      <dgm:prSet presAssocID="{27CE9035-E054-4388-BB71-69FDE145032D}" presName="Name13" presStyleLbl="parChTrans1D2" presStyleIdx="2" presStyleCnt="3"/>
      <dgm:spPr/>
      <dgm:t>
        <a:bodyPr/>
        <a:lstStyle/>
        <a:p>
          <a:endParaRPr lang="zh-TW" altLang="en-US"/>
        </a:p>
      </dgm:t>
    </dgm:pt>
    <dgm:pt modelId="{473097C8-338F-47DC-BEAB-1622E4D1CEA2}" type="pres">
      <dgm:prSet presAssocID="{B03600C2-11A7-4D04-A565-ED0CD202074C}" presName="childText" presStyleLbl="bgAcc1" presStyleIdx="2" presStyleCnt="3" custScaleX="307220" custScaleY="98817" custLinFactNeighborX="-4502" custLinFactNeighborY="1441">
        <dgm:presLayoutVars>
          <dgm:bulletEnabled val="1"/>
        </dgm:presLayoutVars>
      </dgm:prSet>
      <dgm:spPr/>
      <dgm:t>
        <a:bodyPr/>
        <a:lstStyle/>
        <a:p>
          <a:endParaRPr lang="zh-TW" altLang="en-US"/>
        </a:p>
      </dgm:t>
    </dgm:pt>
  </dgm:ptLst>
  <dgm:cxnLst>
    <dgm:cxn modelId="{C12E47AC-6521-4CD3-9725-0B3C41C42A32}" srcId="{DB604928-CB20-42B2-8CE2-97895EABDD76}" destId="{B03600C2-11A7-4D04-A565-ED0CD202074C}" srcOrd="0" destOrd="0" parTransId="{27CE9035-E054-4388-BB71-69FDE145032D}" sibTransId="{928AB445-EBB7-4D31-AB44-F1D4F0C351D1}"/>
    <dgm:cxn modelId="{074E5B0F-76EC-4ABC-9DCB-5C14718EA951}" srcId="{6BBC1A06-05B5-4DBF-8449-1D37722A97EF}" destId="{DB604928-CB20-42B2-8CE2-97895EABDD76}" srcOrd="1" destOrd="0" parTransId="{15B0D2CC-0933-4E42-B675-13FC7F770A71}" sibTransId="{1DB5DBF0-64FF-4231-9376-67A361418399}"/>
    <dgm:cxn modelId="{7119DE8A-4461-4578-969D-1F731DFAB427}" type="presOf" srcId="{E0A0B2E5-3E9A-41CB-838F-D1F589BEAA6B}" destId="{5982BCF2-07E3-4356-AD34-327F147B2CF8}" srcOrd="0" destOrd="0" presId="urn:microsoft.com/office/officeart/2005/8/layout/hierarchy3"/>
    <dgm:cxn modelId="{0E3B439A-A9F6-4AE5-9752-059F636849D7}" type="presOf" srcId="{6BBC1A06-05B5-4DBF-8449-1D37722A97EF}" destId="{410B9011-B356-44E3-B5E7-733172E4EF53}" srcOrd="0" destOrd="0" presId="urn:microsoft.com/office/officeart/2005/8/layout/hierarchy3"/>
    <dgm:cxn modelId="{D45F94A5-6149-409A-8081-873BCFACEEFC}" srcId="{6BBC1A06-05B5-4DBF-8449-1D37722A97EF}" destId="{47FECE76-D258-407A-9ABE-C96A478157A2}" srcOrd="0" destOrd="0" parTransId="{9A408F88-9023-4EAD-9BF2-A5D31A30E6F3}" sibTransId="{0529465B-C173-4B9D-A450-569C0CEA7DC1}"/>
    <dgm:cxn modelId="{18191920-32D3-45BF-80CF-A7F6DFCEC6B6}" srcId="{47FECE76-D258-407A-9ABE-C96A478157A2}" destId="{E0A0B2E5-3E9A-41CB-838F-D1F589BEAA6B}" srcOrd="0" destOrd="0" parTransId="{3D1D9F4A-1EDF-416B-940E-880DCCAB973D}" sibTransId="{67C8820A-E5CA-415F-8D03-C273BD6A4712}"/>
    <dgm:cxn modelId="{A26B1BD4-F76D-44E2-9677-C024C55E4506}" type="presOf" srcId="{7A996C8D-7A83-4657-A838-C32AD72ACE65}" destId="{48F849A0-CF6B-4BED-9428-9AE573805BFB}" srcOrd="0" destOrd="0" presId="urn:microsoft.com/office/officeart/2005/8/layout/hierarchy3"/>
    <dgm:cxn modelId="{777140DC-1273-4CD9-AFF0-C36F21847766}" type="presOf" srcId="{B03600C2-11A7-4D04-A565-ED0CD202074C}" destId="{473097C8-338F-47DC-BEAB-1622E4D1CEA2}" srcOrd="0" destOrd="0" presId="urn:microsoft.com/office/officeart/2005/8/layout/hierarchy3"/>
    <dgm:cxn modelId="{5CDE478E-0B46-45C2-B5A1-59181E28404B}" type="presOf" srcId="{47FECE76-D258-407A-9ABE-C96A478157A2}" destId="{05FC9D61-65B9-4D97-97F1-B0BAE939741A}" srcOrd="1" destOrd="0" presId="urn:microsoft.com/office/officeart/2005/8/layout/hierarchy3"/>
    <dgm:cxn modelId="{631F354A-D204-43F9-91AC-01527E9A0373}" type="presOf" srcId="{DB604928-CB20-42B2-8CE2-97895EABDD76}" destId="{D9F735C2-72EA-42A9-A7DD-D7C6194372F9}" srcOrd="0" destOrd="0" presId="urn:microsoft.com/office/officeart/2005/8/layout/hierarchy3"/>
    <dgm:cxn modelId="{8B4DBC32-7303-4FC9-A69F-7C1E6522910B}" type="presOf" srcId="{27CE9035-E054-4388-BB71-69FDE145032D}" destId="{4CBC6EAD-1CC3-4563-9862-0D36A1605F47}" srcOrd="0" destOrd="0" presId="urn:microsoft.com/office/officeart/2005/8/layout/hierarchy3"/>
    <dgm:cxn modelId="{302A1C59-292F-4B07-A9B3-83D9A0D03282}" srcId="{47FECE76-D258-407A-9ABE-C96A478157A2}" destId="{7A996C8D-7A83-4657-A838-C32AD72ACE65}" srcOrd="1" destOrd="0" parTransId="{D8A92CCC-F14E-4F08-ADF0-E8D5D0D2353F}" sibTransId="{1E443EC4-7BD2-456A-954F-492DD67F3F1E}"/>
    <dgm:cxn modelId="{01BE400A-8153-4B96-BC01-E1C186DA4618}" type="presOf" srcId="{3D1D9F4A-1EDF-416B-940E-880DCCAB973D}" destId="{AED95E0C-F2F7-4721-BB48-CD19719CA767}" srcOrd="0" destOrd="0" presId="urn:microsoft.com/office/officeart/2005/8/layout/hierarchy3"/>
    <dgm:cxn modelId="{27056665-EBAC-4763-B865-8AC29FA07691}" type="presOf" srcId="{47FECE76-D258-407A-9ABE-C96A478157A2}" destId="{90B387BE-52E7-4797-8AC1-C657CA68BA8A}" srcOrd="0" destOrd="0" presId="urn:microsoft.com/office/officeart/2005/8/layout/hierarchy3"/>
    <dgm:cxn modelId="{6EF4CE5D-D2E1-4C3A-AF86-2101537F327D}" type="presOf" srcId="{DB604928-CB20-42B2-8CE2-97895EABDD76}" destId="{9E935BDE-0D06-4D62-A668-49B97D9F69FB}" srcOrd="1" destOrd="0" presId="urn:microsoft.com/office/officeart/2005/8/layout/hierarchy3"/>
    <dgm:cxn modelId="{4DDC220E-8B21-4235-B6DF-D4610CDE21CA}" type="presOf" srcId="{D8A92CCC-F14E-4F08-ADF0-E8D5D0D2353F}" destId="{DA246743-11CA-4336-B304-AC44977E72BE}" srcOrd="0" destOrd="0" presId="urn:microsoft.com/office/officeart/2005/8/layout/hierarchy3"/>
    <dgm:cxn modelId="{0451373E-B233-49BF-B635-37AF704FA406}" type="presParOf" srcId="{410B9011-B356-44E3-B5E7-733172E4EF53}" destId="{762F1DAA-71BE-4CD6-8E5D-200B07C00BDF}" srcOrd="0" destOrd="0" presId="urn:microsoft.com/office/officeart/2005/8/layout/hierarchy3"/>
    <dgm:cxn modelId="{97B033C1-30DE-4E5D-A164-CA1FB678D8D7}" type="presParOf" srcId="{762F1DAA-71BE-4CD6-8E5D-200B07C00BDF}" destId="{63585A2A-7FB8-4F75-95E8-23213F52E672}" srcOrd="0" destOrd="0" presId="urn:microsoft.com/office/officeart/2005/8/layout/hierarchy3"/>
    <dgm:cxn modelId="{7CE69933-A28B-46F2-B2AC-2408EF65A952}" type="presParOf" srcId="{63585A2A-7FB8-4F75-95E8-23213F52E672}" destId="{90B387BE-52E7-4797-8AC1-C657CA68BA8A}" srcOrd="0" destOrd="0" presId="urn:microsoft.com/office/officeart/2005/8/layout/hierarchy3"/>
    <dgm:cxn modelId="{1ABD0FF2-7A07-4EA4-B920-61319A184899}" type="presParOf" srcId="{63585A2A-7FB8-4F75-95E8-23213F52E672}" destId="{05FC9D61-65B9-4D97-97F1-B0BAE939741A}" srcOrd="1" destOrd="0" presId="urn:microsoft.com/office/officeart/2005/8/layout/hierarchy3"/>
    <dgm:cxn modelId="{A9677773-0624-44C0-820F-7A9DE823EDE3}" type="presParOf" srcId="{762F1DAA-71BE-4CD6-8E5D-200B07C00BDF}" destId="{F10BB385-351D-4BF3-8E07-4E98C844EC65}" srcOrd="1" destOrd="0" presId="urn:microsoft.com/office/officeart/2005/8/layout/hierarchy3"/>
    <dgm:cxn modelId="{89286C2A-A7D7-4953-B425-53F22A51A71C}" type="presParOf" srcId="{F10BB385-351D-4BF3-8E07-4E98C844EC65}" destId="{AED95E0C-F2F7-4721-BB48-CD19719CA767}" srcOrd="0" destOrd="0" presId="urn:microsoft.com/office/officeart/2005/8/layout/hierarchy3"/>
    <dgm:cxn modelId="{0B0F6D70-0D0D-4CA8-B063-4B06A52D81BA}" type="presParOf" srcId="{F10BB385-351D-4BF3-8E07-4E98C844EC65}" destId="{5982BCF2-07E3-4356-AD34-327F147B2CF8}" srcOrd="1" destOrd="0" presId="urn:microsoft.com/office/officeart/2005/8/layout/hierarchy3"/>
    <dgm:cxn modelId="{48C20E70-D3F4-4998-800E-047866C84F47}" type="presParOf" srcId="{F10BB385-351D-4BF3-8E07-4E98C844EC65}" destId="{DA246743-11CA-4336-B304-AC44977E72BE}" srcOrd="2" destOrd="0" presId="urn:microsoft.com/office/officeart/2005/8/layout/hierarchy3"/>
    <dgm:cxn modelId="{9FC1A547-E8CE-43F6-BFF5-DC5E44631771}" type="presParOf" srcId="{F10BB385-351D-4BF3-8E07-4E98C844EC65}" destId="{48F849A0-CF6B-4BED-9428-9AE573805BFB}" srcOrd="3" destOrd="0" presId="urn:microsoft.com/office/officeart/2005/8/layout/hierarchy3"/>
    <dgm:cxn modelId="{972ED84C-1ED4-48AE-BE84-937EC9B7296D}" type="presParOf" srcId="{410B9011-B356-44E3-B5E7-733172E4EF53}" destId="{81C80C55-87B0-4CC2-8E72-38D9764116A2}" srcOrd="1" destOrd="0" presId="urn:microsoft.com/office/officeart/2005/8/layout/hierarchy3"/>
    <dgm:cxn modelId="{2E0ACDE3-7F3A-43D1-AA3C-E55ECBBEC8D1}" type="presParOf" srcId="{81C80C55-87B0-4CC2-8E72-38D9764116A2}" destId="{CD805356-8C1D-473A-8F58-63A4A7D0A377}" srcOrd="0" destOrd="0" presId="urn:microsoft.com/office/officeart/2005/8/layout/hierarchy3"/>
    <dgm:cxn modelId="{314B222C-50F4-4D68-BFBF-489AFA21AFAA}" type="presParOf" srcId="{CD805356-8C1D-473A-8F58-63A4A7D0A377}" destId="{D9F735C2-72EA-42A9-A7DD-D7C6194372F9}" srcOrd="0" destOrd="0" presId="urn:microsoft.com/office/officeart/2005/8/layout/hierarchy3"/>
    <dgm:cxn modelId="{E44AA1BE-0713-425E-8DCB-03D4053A1D0B}" type="presParOf" srcId="{CD805356-8C1D-473A-8F58-63A4A7D0A377}" destId="{9E935BDE-0D06-4D62-A668-49B97D9F69FB}" srcOrd="1" destOrd="0" presId="urn:microsoft.com/office/officeart/2005/8/layout/hierarchy3"/>
    <dgm:cxn modelId="{8183DA09-EEC6-47D3-BA62-96197AEF2FF0}" type="presParOf" srcId="{81C80C55-87B0-4CC2-8E72-38D9764116A2}" destId="{28990610-815E-47B1-9715-1D3AE4259C8B}" srcOrd="1" destOrd="0" presId="urn:microsoft.com/office/officeart/2005/8/layout/hierarchy3"/>
    <dgm:cxn modelId="{DDE673BE-5C2E-4050-91E2-5896F98BDE49}" type="presParOf" srcId="{28990610-815E-47B1-9715-1D3AE4259C8B}" destId="{4CBC6EAD-1CC3-4563-9862-0D36A1605F47}" srcOrd="0" destOrd="0" presId="urn:microsoft.com/office/officeart/2005/8/layout/hierarchy3"/>
    <dgm:cxn modelId="{3707FEA3-0368-4527-9252-D11A4697A9B0}" type="presParOf" srcId="{28990610-815E-47B1-9715-1D3AE4259C8B}" destId="{473097C8-338F-47DC-BEAB-1622E4D1CEA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59" y="0"/>
          <a:ext cx="2494380" cy="4104456"/>
        </a:xfrm>
        <a:prstGeom prst="roundRect">
          <a:avLst>
            <a:gd name="adj" fmla="val 10000"/>
          </a:avLst>
        </a:prstGeom>
        <a:solidFill>
          <a:srgbClr val="FCE4E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itchFamily="34" charset="-120"/>
              <a:ea typeface="微軟正黑體" pitchFamily="34" charset="-120"/>
            </a:rPr>
            <a:t>國家教育研究院</a:t>
          </a:r>
          <a:endParaRPr lang="zh-TW" altLang="en-US" sz="2400" b="1" kern="1200" dirty="0">
            <a:latin typeface="微軟正黑體" pitchFamily="34" charset="-120"/>
            <a:ea typeface="微軟正黑體" pitchFamily="34" charset="-120"/>
          </a:endParaRPr>
        </a:p>
      </dsp:txBody>
      <dsp:txXfrm>
        <a:off x="959" y="0"/>
        <a:ext cx="2494380" cy="1231336"/>
      </dsp:txXfrm>
    </dsp:sp>
    <dsp:sp modelId="{A4A104F7-4D6B-4510-A434-A027A37D4C3F}">
      <dsp:nvSpPr>
        <dsp:cNvPr id="0" name=""/>
        <dsp:cNvSpPr/>
      </dsp:nvSpPr>
      <dsp:spPr>
        <a:xfrm>
          <a:off x="250397" y="1231336"/>
          <a:ext cx="1995504" cy="2667896"/>
        </a:xfrm>
        <a:prstGeom prst="roundRect">
          <a:avLst>
            <a:gd name="adj" fmla="val 10000"/>
          </a:avLst>
        </a:prstGeom>
        <a:solidFill>
          <a:srgbClr val="D81B6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dirty="0">
              <a:effectLst/>
              <a:latin typeface="微軟正黑體" panose="020B0604030504040204" pitchFamily="34" charset="-120"/>
              <a:ea typeface="微軟正黑體" panose="020B0604030504040204" pitchFamily="34" charset="-120"/>
            </a:rPr>
            <a:t>十二年國民</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基本教育課程</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研究發展會</a:t>
          </a:r>
        </a:p>
      </dsp:txBody>
      <dsp:txXfrm>
        <a:off x="308843" y="1289782"/>
        <a:ext cx="1878612" cy="2551004"/>
      </dsp:txXfrm>
    </dsp:sp>
    <dsp:sp modelId="{0F6CDCE7-324C-497F-9927-50FCA3167E58}">
      <dsp:nvSpPr>
        <dsp:cNvPr id="0" name=""/>
        <dsp:cNvSpPr/>
      </dsp:nvSpPr>
      <dsp:spPr>
        <a:xfrm>
          <a:off x="2682417" y="0"/>
          <a:ext cx="2494380" cy="4104456"/>
        </a:xfrm>
        <a:prstGeom prst="roundRect">
          <a:avLst>
            <a:gd name="adj" fmla="val 10000"/>
          </a:avLst>
        </a:prstGeom>
        <a:solidFill>
          <a:srgbClr val="E8F5E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ts val="0"/>
            </a:spcAft>
          </a:pPr>
          <a:r>
            <a:rPr lang="zh-TW" altLang="en-US" sz="2400" b="1" kern="1200" dirty="0">
              <a:latin typeface="微軟正黑體" pitchFamily="34" charset="-120"/>
              <a:ea typeface="微軟正黑體" pitchFamily="34" charset="-120"/>
            </a:rPr>
            <a:t>教育部</a:t>
          </a:r>
        </a:p>
      </dsp:txBody>
      <dsp:txXfrm>
        <a:off x="2682417" y="0"/>
        <a:ext cx="2494380" cy="1231336"/>
      </dsp:txXfrm>
    </dsp:sp>
    <dsp:sp modelId="{6E9059D8-0211-4DF1-849B-E17407CE14CA}">
      <dsp:nvSpPr>
        <dsp:cNvPr id="0" name=""/>
        <dsp:cNvSpPr/>
      </dsp:nvSpPr>
      <dsp:spPr>
        <a:xfrm>
          <a:off x="2931855" y="1231336"/>
          <a:ext cx="1995504" cy="2667896"/>
        </a:xfrm>
        <a:prstGeom prst="roundRect">
          <a:avLst>
            <a:gd name="adj" fmla="val 10000"/>
          </a:avLst>
        </a:prstGeom>
        <a:solidFill>
          <a:srgbClr val="43A0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kern="1200" dirty="0">
              <a:latin typeface="微軟正黑體" panose="020B0604030504040204" pitchFamily="34" charset="-120"/>
              <a:ea typeface="微軟正黑體" panose="020B0604030504040204" pitchFamily="34" charset="-120"/>
            </a:rPr>
            <a:t>高級中等</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以下學校</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課程審議會</a:t>
          </a:r>
        </a:p>
      </dsp:txBody>
      <dsp:txXfrm>
        <a:off x="2990301" y="1289782"/>
        <a:ext cx="1878612" cy="2551004"/>
      </dsp:txXfrm>
    </dsp:sp>
    <dsp:sp modelId="{6C33CF15-F947-493A-B2FF-50B87AE0E1AF}">
      <dsp:nvSpPr>
        <dsp:cNvPr id="0" name=""/>
        <dsp:cNvSpPr/>
      </dsp:nvSpPr>
      <dsp:spPr>
        <a:xfrm>
          <a:off x="5363876" y="0"/>
          <a:ext cx="2494380" cy="4104456"/>
        </a:xfrm>
        <a:prstGeom prst="roundRect">
          <a:avLst>
            <a:gd name="adj" fmla="val 10000"/>
          </a:avLst>
        </a:prstGeom>
        <a:solidFill>
          <a:srgbClr val="E3F2F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TW" altLang="en-US" sz="2400" b="1" kern="1200">
              <a:latin typeface="微軟正黑體" pitchFamily="34" charset="-120"/>
              <a:ea typeface="微軟正黑體" pitchFamily="34" charset="-120"/>
            </a:rPr>
            <a:t>支持</a:t>
          </a:r>
          <a:r>
            <a:rPr lang="zh-TW" altLang="en-US" sz="2400" b="1" kern="1200" dirty="0">
              <a:latin typeface="微軟正黑體" pitchFamily="34" charset="-120"/>
              <a:ea typeface="微軟正黑體" pitchFamily="34" charset="-120"/>
            </a:rPr>
            <a:t>系統</a:t>
          </a:r>
          <a:r>
            <a:rPr lang="en-US" altLang="zh-TW" sz="2400" b="1" kern="1200" dirty="0">
              <a:latin typeface="微軟正黑體" pitchFamily="34" charset="-120"/>
              <a:ea typeface="微軟正黑體" pitchFamily="34" charset="-120"/>
            </a:rPr>
            <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363876" y="0"/>
        <a:ext cx="2494380" cy="1231336"/>
      </dsp:txXfrm>
    </dsp:sp>
    <dsp:sp modelId="{B8DFAAB5-7550-4863-8580-4134C0D65A2F}">
      <dsp:nvSpPr>
        <dsp:cNvPr id="0" name=""/>
        <dsp:cNvSpPr/>
      </dsp:nvSpPr>
      <dsp:spPr>
        <a:xfrm>
          <a:off x="5514058" y="1231687"/>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a:ln/>
              <a:effectLst/>
              <a:latin typeface="微軟正黑體" panose="020B0604030504040204" pitchFamily="34" charset="-120"/>
              <a:ea typeface="微軟正黑體" panose="020B0604030504040204" pitchFamily="34" charset="-120"/>
            </a:rPr>
            <a:t>課程推動</a:t>
          </a:r>
          <a:r>
            <a:rPr lang="en-US" altLang="zh-TW" sz="2200" b="0" kern="1200">
              <a:ln/>
              <a:effectLst/>
              <a:latin typeface="微軟正黑體" panose="020B0604030504040204" pitchFamily="34" charset="-120"/>
              <a:ea typeface="微軟正黑體" panose="020B0604030504040204" pitchFamily="34" charset="-120"/>
            </a:rPr>
            <a:t/>
          </a:r>
          <a:br>
            <a:rPr lang="en-US" altLang="zh-TW" sz="2200" b="0" kern="1200">
              <a:ln/>
              <a:effectLst/>
              <a:latin typeface="微軟正黑體" panose="020B0604030504040204" pitchFamily="34" charset="-120"/>
              <a:ea typeface="微軟正黑體" panose="020B0604030504040204" pitchFamily="34" charset="-120"/>
            </a:rPr>
          </a:br>
          <a:r>
            <a:rPr lang="zh-TW" altLang="en-US" sz="2200" b="0" kern="1200">
              <a:ln/>
              <a:effectLst/>
              <a:latin typeface="微軟正黑體" panose="020B0604030504040204" pitchFamily="34" charset="-120"/>
              <a:ea typeface="微軟正黑體" panose="020B0604030504040204" pitchFamily="34" charset="-120"/>
            </a:rPr>
            <a:t>與</a:t>
          </a:r>
          <a:r>
            <a:rPr lang="zh-TW" altLang="en-US" sz="2200" b="0" kern="1200" dirty="0">
              <a:ln/>
              <a:effectLst/>
              <a:latin typeface="微軟正黑體" panose="020B0604030504040204" pitchFamily="34" charset="-120"/>
              <a:ea typeface="微軟正黑體" panose="020B0604030504040204" pitchFamily="34" charset="-120"/>
            </a:rPr>
            <a:t>實施系統</a:t>
          </a:r>
          <a:endParaRPr lang="zh-TW" altLang="en-US" sz="2200" b="0" kern="1200" dirty="0">
            <a:effectLst/>
            <a:latin typeface="微軟正黑體" panose="020B0604030504040204" pitchFamily="34" charset="-120"/>
            <a:ea typeface="微軟正黑體" panose="020B0604030504040204" pitchFamily="34" charset="-120"/>
          </a:endParaRPr>
        </a:p>
      </dsp:txBody>
      <dsp:txXfrm>
        <a:off x="5537676" y="1255305"/>
        <a:ext cx="2146780" cy="759125"/>
      </dsp:txXfrm>
    </dsp:sp>
    <dsp:sp modelId="{BCED6967-3DA9-4373-8E91-2321015E54E8}">
      <dsp:nvSpPr>
        <dsp:cNvPr id="0" name=""/>
        <dsp:cNvSpPr/>
      </dsp:nvSpPr>
      <dsp:spPr>
        <a:xfrm>
          <a:off x="5516562" y="2162104"/>
          <a:ext cx="2189008"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40180" y="2185722"/>
        <a:ext cx="2141772" cy="759125"/>
      </dsp:txXfrm>
    </dsp:sp>
    <dsp:sp modelId="{2E3E7EC0-401A-47EF-931A-C45752A88EC3}">
      <dsp:nvSpPr>
        <dsp:cNvPr id="0" name=""/>
        <dsp:cNvSpPr/>
      </dsp:nvSpPr>
      <dsp:spPr>
        <a:xfrm>
          <a:off x="5514058" y="3092521"/>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a:ln/>
              <a:effectLst/>
              <a:latin typeface="微軟正黑體" panose="020B0604030504040204" pitchFamily="34" charset="-120"/>
              <a:ea typeface="微軟正黑體" panose="020B0604030504040204" pitchFamily="34" charset="-120"/>
            </a:rPr>
            <a:t>評量與入學</a:t>
          </a:r>
          <a:br>
            <a:rPr lang="en-US" sz="2200" b="0" kern="1200">
              <a:ln/>
              <a:effectLst/>
              <a:latin typeface="微軟正黑體" panose="020B0604030504040204" pitchFamily="34" charset="-120"/>
              <a:ea typeface="微軟正黑體" panose="020B0604030504040204" pitchFamily="34" charset="-120"/>
            </a:rPr>
          </a:br>
          <a:r>
            <a:rPr lang="en-US" sz="2200" b="0" kern="1200">
              <a:ln/>
              <a:effectLst/>
              <a:latin typeface="微軟正黑體" panose="020B0604030504040204" pitchFamily="34" charset="-120"/>
              <a:ea typeface="微軟正黑體" panose="020B0604030504040204" pitchFamily="34" charset="-120"/>
            </a:rPr>
            <a:t>制度系統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37676" y="3116139"/>
        <a:ext cx="2146780" cy="759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87BE-52E7-4797-8AC1-C657CA68BA8A}">
      <dsp:nvSpPr>
        <dsp:cNvPr id="0" name=""/>
        <dsp:cNvSpPr/>
      </dsp:nvSpPr>
      <dsp:spPr>
        <a:xfrm>
          <a:off x="5474" y="1147299"/>
          <a:ext cx="4618475" cy="839968"/>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國小英語課程</a:t>
          </a:r>
        </a:p>
      </dsp:txBody>
      <dsp:txXfrm>
        <a:off x="30076" y="1171901"/>
        <a:ext cx="4569271" cy="790764"/>
      </dsp:txXfrm>
    </dsp:sp>
    <dsp:sp modelId="{AED95E0C-F2F7-4721-BB48-CD19719CA767}">
      <dsp:nvSpPr>
        <dsp:cNvPr id="0" name=""/>
        <dsp:cNvSpPr/>
      </dsp:nvSpPr>
      <dsp:spPr>
        <a:xfrm>
          <a:off x="467322" y="1987267"/>
          <a:ext cx="461847" cy="523214"/>
        </a:xfrm>
        <a:custGeom>
          <a:avLst/>
          <a:gdLst/>
          <a:ahLst/>
          <a:cxnLst/>
          <a:rect l="0" t="0" r="0" b="0"/>
          <a:pathLst>
            <a:path>
              <a:moveTo>
                <a:pt x="0" y="0"/>
              </a:moveTo>
              <a:lnTo>
                <a:pt x="0" y="523214"/>
              </a:lnTo>
              <a:lnTo>
                <a:pt x="461847" y="523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2BCF2-07E3-4356-AD34-327F147B2CF8}">
      <dsp:nvSpPr>
        <dsp:cNvPr id="0" name=""/>
        <dsp:cNvSpPr/>
      </dsp:nvSpPr>
      <dsp:spPr>
        <a:xfrm>
          <a:off x="929169" y="2161672"/>
          <a:ext cx="3941804" cy="697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第一學習階段鼓勵</a:t>
          </a:r>
          <a:r>
            <a:rPr lang="zh-TW" altLang="en-US"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融入</a:t>
          </a:r>
          <a:r>
            <a:rPr lang="en-US" altLang="zh-TW"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sp:txBody>
      <dsp:txXfrm>
        <a:off x="949602" y="2182105"/>
        <a:ext cx="3900938" cy="656753"/>
      </dsp:txXfrm>
    </dsp:sp>
    <dsp:sp modelId="{DA246743-11CA-4336-B304-AC44977E72BE}">
      <dsp:nvSpPr>
        <dsp:cNvPr id="0" name=""/>
        <dsp:cNvSpPr/>
      </dsp:nvSpPr>
      <dsp:spPr>
        <a:xfrm>
          <a:off x="467322" y="1987267"/>
          <a:ext cx="461847" cy="1395238"/>
        </a:xfrm>
        <a:custGeom>
          <a:avLst/>
          <a:gdLst/>
          <a:ahLst/>
          <a:cxnLst/>
          <a:rect l="0" t="0" r="0" b="0"/>
          <a:pathLst>
            <a:path>
              <a:moveTo>
                <a:pt x="0" y="0"/>
              </a:moveTo>
              <a:lnTo>
                <a:pt x="0" y="1395238"/>
              </a:lnTo>
              <a:lnTo>
                <a:pt x="461847" y="1395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849A0-CF6B-4BED-9428-9AE573805BFB}">
      <dsp:nvSpPr>
        <dsp:cNvPr id="0" name=""/>
        <dsp:cNvSpPr/>
      </dsp:nvSpPr>
      <dsp:spPr>
        <a:xfrm>
          <a:off x="929169" y="3033696"/>
          <a:ext cx="4136959" cy="697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第二三學習階段鼓勵融入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sp:txBody>
      <dsp:txXfrm>
        <a:off x="949602" y="3054129"/>
        <a:ext cx="4096093" cy="656753"/>
      </dsp:txXfrm>
    </dsp:sp>
    <dsp:sp modelId="{D9F735C2-72EA-42A9-A7DD-D7C6194372F9}">
      <dsp:nvSpPr>
        <dsp:cNvPr id="0" name=""/>
        <dsp:cNvSpPr/>
      </dsp:nvSpPr>
      <dsp:spPr>
        <a:xfrm>
          <a:off x="4972760" y="1147299"/>
          <a:ext cx="4274982" cy="818209"/>
        </a:xfrm>
        <a:prstGeom prst="roundRect">
          <a:avLst>
            <a:gd name="adj" fmla="val 10000"/>
          </a:avLst>
        </a:prstGeom>
        <a:solidFill>
          <a:srgbClr val="99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國小科技領域</a:t>
          </a:r>
        </a:p>
      </dsp:txBody>
      <dsp:txXfrm>
        <a:off x="4996725" y="1171264"/>
        <a:ext cx="4227052" cy="770279"/>
      </dsp:txXfrm>
    </dsp:sp>
    <dsp:sp modelId="{4CBC6EAD-1CC3-4563-9862-0D36A1605F47}">
      <dsp:nvSpPr>
        <dsp:cNvPr id="0" name=""/>
        <dsp:cNvSpPr/>
      </dsp:nvSpPr>
      <dsp:spPr>
        <a:xfrm>
          <a:off x="5400258" y="1965509"/>
          <a:ext cx="377247" cy="529140"/>
        </a:xfrm>
        <a:custGeom>
          <a:avLst/>
          <a:gdLst/>
          <a:ahLst/>
          <a:cxnLst/>
          <a:rect l="0" t="0" r="0" b="0"/>
          <a:pathLst>
            <a:path>
              <a:moveTo>
                <a:pt x="0" y="0"/>
              </a:moveTo>
              <a:lnTo>
                <a:pt x="0" y="529140"/>
              </a:lnTo>
              <a:lnTo>
                <a:pt x="377247" y="5291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097C8-338F-47DC-BEAB-1622E4D1CEA2}">
      <dsp:nvSpPr>
        <dsp:cNvPr id="0" name=""/>
        <dsp:cNvSpPr/>
      </dsp:nvSpPr>
      <dsp:spPr>
        <a:xfrm>
          <a:off x="5777505" y="2149966"/>
          <a:ext cx="3429160" cy="689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3-6</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年級鼓勵融入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sp:txBody>
      <dsp:txXfrm>
        <a:off x="5797696" y="2170157"/>
        <a:ext cx="3388778" cy="6489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0.32172</cdr:y>
    </cdr:from>
    <cdr:to>
      <cdr:x>0.035</cdr:x>
      <cdr:y>0.61696</cdr:y>
    </cdr:to>
    <cdr:sp macro="" textlink="">
      <cdr:nvSpPr>
        <cdr:cNvPr id="2052" name="Text Box 4"/>
        <cdr:cNvSpPr txBox="1">
          <a:spLocks xmlns:a="http://schemas.openxmlformats.org/drawingml/2006/main" noChangeArrowheads="1"/>
        </cdr:cNvSpPr>
      </cdr:nvSpPr>
      <cdr:spPr bwMode="auto">
        <a:xfrm xmlns:a="http://schemas.openxmlformats.org/drawingml/2006/main">
          <a:off x="0" y="1386182"/>
          <a:ext cx="403300" cy="12720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wordArtVertRtl" wrap="square" lIns="0" tIns="0" rIns="36576" bIns="0" anchor="t" upright="1"/>
        <a:lstStyle xmlns:a="http://schemas.openxmlformats.org/drawingml/2006/main"/>
        <a:p xmlns:a="http://schemas.openxmlformats.org/drawingml/2006/main">
          <a:pPr algn="l" rtl="0">
            <a:defRPr sz="1000"/>
          </a:pPr>
          <a:r>
            <a:rPr lang="zh-TW" altLang="en-US" sz="1400" b="1" i="0" u="none" strike="noStrike" baseline="0" dirty="0">
              <a:solidFill>
                <a:srgbClr val="000000"/>
              </a:solidFill>
              <a:latin typeface="Microsoft YaHei" charset="-122"/>
              <a:ea typeface="Microsoft YaHei" charset="-122"/>
              <a:cs typeface="Microsoft YaHei" charset="-122"/>
            </a:rPr>
            <a:t>總生育率</a:t>
          </a:r>
        </a:p>
      </cdr:txBody>
    </cdr:sp>
  </cdr:relSizeAnchor>
  <cdr:relSizeAnchor xmlns:cdr="http://schemas.openxmlformats.org/drawingml/2006/chartDrawing">
    <cdr:from>
      <cdr:x>0.03685</cdr:x>
      <cdr:y>0.01941</cdr:y>
    </cdr:from>
    <cdr:to>
      <cdr:x>0.0726</cdr:x>
      <cdr:y>0.06166</cdr:y>
    </cdr:to>
    <cdr:sp macro="" textlink="">
      <cdr:nvSpPr>
        <cdr:cNvPr id="2055" name="Text Box 7"/>
        <cdr:cNvSpPr txBox="1">
          <a:spLocks xmlns:a="http://schemas.openxmlformats.org/drawingml/2006/main" noChangeArrowheads="1"/>
        </cdr:cNvSpPr>
      </cdr:nvSpPr>
      <cdr:spPr bwMode="auto">
        <a:xfrm xmlns:a="http://schemas.openxmlformats.org/drawingml/2006/main">
          <a:off x="424672" y="83648"/>
          <a:ext cx="411943" cy="182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人</a:t>
          </a:r>
        </a:p>
      </cdr:txBody>
    </cdr:sp>
  </cdr:relSizeAnchor>
  <cdr:relSizeAnchor xmlns:cdr="http://schemas.openxmlformats.org/drawingml/2006/chartDrawing">
    <cdr:from>
      <cdr:x>0.95742</cdr:x>
      <cdr:y>0.89919</cdr:y>
    </cdr:from>
    <cdr:to>
      <cdr:x>0.98444</cdr:x>
      <cdr:y>0.97153</cdr:y>
    </cdr:to>
    <cdr:sp macro="" textlink="">
      <cdr:nvSpPr>
        <cdr:cNvPr id="2068" name="Rectangle 20"/>
        <cdr:cNvSpPr>
          <a:spLocks xmlns:a="http://schemas.openxmlformats.org/drawingml/2006/main" noChangeArrowheads="1"/>
        </cdr:cNvSpPr>
      </cdr:nvSpPr>
      <cdr:spPr bwMode="auto">
        <a:xfrm xmlns:a="http://schemas.openxmlformats.org/drawingml/2006/main">
          <a:off x="11032221" y="3874286"/>
          <a:ext cx="311348" cy="3116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0">
            <a:defRPr sz="1000"/>
          </a:pPr>
          <a:r>
            <a:rPr lang="zh-TW" altLang="en-US" sz="1200" b="0" i="0" u="none" strike="noStrike" baseline="0" dirty="0">
              <a:solidFill>
                <a:srgbClr val="000000"/>
              </a:solidFill>
              <a:latin typeface="Microsoft YaHei" charset="-122"/>
              <a:ea typeface="Microsoft YaHei" charset="-122"/>
              <a:cs typeface="Microsoft YaHei" charset="-122"/>
            </a:rPr>
            <a:t>年</a:t>
          </a:r>
        </a:p>
      </cdr:txBody>
    </cdr:sp>
  </cdr:relSizeAnchor>
  <cdr:relSizeAnchor xmlns:cdr="http://schemas.openxmlformats.org/drawingml/2006/chartDrawing">
    <cdr:from>
      <cdr:x>0.02078</cdr:x>
      <cdr:y>0.88122</cdr:y>
    </cdr:from>
    <cdr:to>
      <cdr:x>0.06828</cdr:x>
      <cdr:y>0.93789</cdr:y>
    </cdr:to>
    <cdr:sp macro="" textlink="">
      <cdr:nvSpPr>
        <cdr:cNvPr id="2074" name="Rectangle 26"/>
        <cdr:cNvSpPr>
          <a:spLocks xmlns:a="http://schemas.openxmlformats.org/drawingml/2006/main" noChangeArrowheads="1"/>
        </cdr:cNvSpPr>
      </cdr:nvSpPr>
      <cdr:spPr bwMode="auto">
        <a:xfrm xmlns:a="http://schemas.openxmlformats.org/drawingml/2006/main">
          <a:off x="239470" y="3796866"/>
          <a:ext cx="547336" cy="244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民國</a:t>
          </a:r>
        </a:p>
      </cdr:txBody>
    </cdr:sp>
  </cdr:relSizeAnchor>
  <cdr:relSizeAnchor xmlns:cdr="http://schemas.openxmlformats.org/drawingml/2006/chartDrawing">
    <cdr:from>
      <cdr:x>0</cdr:x>
      <cdr:y>0.93995</cdr:y>
    </cdr:from>
    <cdr:to>
      <cdr:x>0.5785</cdr:x>
      <cdr:y>1</cdr:y>
    </cdr:to>
    <cdr:sp macro="" textlink="">
      <cdr:nvSpPr>
        <cdr:cNvPr id="2" name="文字方塊 1"/>
        <cdr:cNvSpPr txBox="1"/>
      </cdr:nvSpPr>
      <cdr:spPr>
        <a:xfrm xmlns:a="http://schemas.openxmlformats.org/drawingml/2006/main">
          <a:off x="-340241" y="3579894"/>
          <a:ext cx="6665977" cy="228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050" dirty="0">
              <a:latin typeface="Microsoft YaHei" charset="-122"/>
              <a:ea typeface="Microsoft YaHei" charset="-122"/>
              <a:cs typeface="Microsoft YaHei" charset="-122"/>
            </a:rPr>
            <a:t>引用：內政部資料</a:t>
          </a:r>
          <a:r>
            <a:rPr lang="en-US" altLang="zh-TW" sz="1050" dirty="0">
              <a:latin typeface="Microsoft YaHei" charset="-122"/>
              <a:ea typeface="Microsoft YaHei" charset="-122"/>
              <a:cs typeface="Microsoft YaHei" charset="-122"/>
            </a:rPr>
            <a:t>,105</a:t>
          </a:r>
          <a:r>
            <a:rPr lang="zh-TW" altLang="en-US" sz="1050" dirty="0">
              <a:latin typeface="Microsoft YaHei" charset="-122"/>
              <a:ea typeface="Microsoft YaHei" charset="-122"/>
              <a:cs typeface="Microsoft YaHei" charset="-122"/>
            </a:rPr>
            <a:t>年育齡婦女總生育率係依生母各年齡別出生數之初步估計數資料計算。</a:t>
          </a:r>
        </a:p>
      </cdr:txBody>
    </cdr:sp>
  </cdr:relSizeAnchor>
  <cdr:relSizeAnchor xmlns:cdr="http://schemas.openxmlformats.org/drawingml/2006/chartDrawing">
    <cdr:from>
      <cdr:x>0.94429</cdr:x>
      <cdr:y>0</cdr:y>
    </cdr:from>
    <cdr:to>
      <cdr:x>0.99304</cdr:x>
      <cdr:y>0.0748</cdr:y>
    </cdr:to>
    <cdr:sp macro="" textlink="">
      <cdr:nvSpPr>
        <cdr:cNvPr id="2053" name="Text Box 5"/>
        <cdr:cNvSpPr txBox="1">
          <a:spLocks xmlns:a="http://schemas.openxmlformats.org/drawingml/2006/main" noChangeArrowheads="1"/>
        </cdr:cNvSpPr>
      </cdr:nvSpPr>
      <cdr:spPr bwMode="auto">
        <a:xfrm xmlns:a="http://schemas.openxmlformats.org/drawingml/2006/main">
          <a:off x="10880977" y="-2192520"/>
          <a:ext cx="561740" cy="3222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chemeClr val="tx1"/>
              </a:solidFill>
              <a:latin typeface="Microsoft YaHei" charset="-122"/>
              <a:ea typeface="Microsoft YaHei" charset="-122"/>
              <a:cs typeface="Microsoft YaHei" charset="-122"/>
            </a:rPr>
            <a:t>萬人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2019/9/1</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2019/9/1</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9</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11</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15</a:t>
            </a:fld>
            <a:endParaRPr lang="en-US" altLang="zh-TW"/>
          </a:p>
        </p:txBody>
      </p:sp>
    </p:spTree>
    <p:extLst>
      <p:ext uri="{BB962C8B-B14F-4D97-AF65-F5344CB8AC3E}">
        <p14:creationId xmlns:p14="http://schemas.microsoft.com/office/powerpoint/2010/main" val="20705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16</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17</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AFE00F-D58A-4C52-BE06-F10181F3D5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5942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00116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20</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21</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22</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107187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請家長猜是哪個領域的考題</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26</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2608000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96797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33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p14="http://schemas.microsoft.com/office/powerpoint/2010/main" val="372654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p14="http://schemas.microsoft.com/office/powerpoint/2010/main" val="4065173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強調彈性學習課程無審定本，學校需要自行研發課程</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p14="http://schemas.microsoft.com/office/powerpoint/2010/main" val="3980591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強調老師潛力無窮，組成社群進行對話，可以非常美好的課程</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40</a:t>
            </a:fld>
            <a:endParaRPr lang="en-US" altLang="zh-TW"/>
          </a:p>
        </p:txBody>
      </p:sp>
    </p:spTree>
    <p:extLst>
      <p:ext uri="{BB962C8B-B14F-4D97-AF65-F5344CB8AC3E}">
        <p14:creationId xmlns:p14="http://schemas.microsoft.com/office/powerpoint/2010/main" val="1150157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41</a:t>
            </a:fld>
            <a:endParaRPr lang="en-US" altLang="zh-TW"/>
          </a:p>
        </p:txBody>
      </p:sp>
    </p:spTree>
    <p:extLst>
      <p:ext uri="{BB962C8B-B14F-4D97-AF65-F5344CB8AC3E}">
        <p14:creationId xmlns:p14="http://schemas.microsoft.com/office/powerpoint/2010/main" val="3741821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強調彈性學習課程無審定本，學校需要自行研發課程。需要全校動員</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42</a:t>
            </a:fld>
            <a:endParaRPr lang="en-US" altLang="zh-TW"/>
          </a:p>
        </p:txBody>
      </p:sp>
    </p:spTree>
    <p:extLst>
      <p:ext uri="{BB962C8B-B14F-4D97-AF65-F5344CB8AC3E}">
        <p14:creationId xmlns:p14="http://schemas.microsoft.com/office/powerpoint/2010/main" val="321450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1" lang="en-US" altLang="zh-TW" smtClean="0"/>
              <a:t>1.</a:t>
            </a:r>
            <a:r>
              <a:rPr kumimoji="1" lang="zh-TW" altLang="en-US" smtClean="0"/>
              <a:t>數位化的世代，甚麼知識值得背</a:t>
            </a:r>
            <a:r>
              <a:rPr kumimoji="1" lang="en-US" altLang="zh-TW" smtClean="0"/>
              <a:t>?</a:t>
            </a:r>
            <a:r>
              <a:rPr kumimoji="1" lang="zh-TW" altLang="en-US" smtClean="0"/>
              <a:t>背</a:t>
            </a:r>
            <a:r>
              <a:rPr kumimoji="1" lang="zh-TW" altLang="en-US" sz="1400" smtClean="0"/>
              <a:t>，能背多久  有意義的理解才是核心</a:t>
            </a:r>
            <a:endParaRPr kumimoji="1" lang="en-US" altLang="zh-TW" sz="1400" smtClean="0"/>
          </a:p>
          <a:p>
            <a:pPr>
              <a:spcBef>
                <a:spcPct val="0"/>
              </a:spcBef>
            </a:pPr>
            <a:r>
              <a:rPr kumimoji="1" lang="en-US" altLang="zh-TW" sz="1400" smtClean="0"/>
              <a:t>2.</a:t>
            </a:r>
            <a:r>
              <a:rPr kumimoji="1" lang="zh-TW" altLang="en-US" sz="1400" smtClean="0"/>
              <a:t>蒸汽機是誰改良的的</a:t>
            </a:r>
            <a:r>
              <a:rPr kumimoji="1" lang="en-US" altLang="zh-TW" sz="1400" smtClean="0"/>
              <a:t>??</a:t>
            </a:r>
            <a:r>
              <a:rPr kumimoji="1" lang="zh-TW" altLang="en-US" sz="1400" smtClean="0"/>
              <a:t>萬有引力是誰發表的</a:t>
            </a:r>
            <a:r>
              <a:rPr kumimoji="1" lang="en-US" altLang="zh-TW" sz="1400" smtClean="0"/>
              <a:t>?</a:t>
            </a:r>
            <a:r>
              <a:rPr kumimoji="1" lang="en-US" altLang="zh-TW" sz="1400" baseline="0" smtClean="0"/>
              <a:t> (</a:t>
            </a:r>
            <a:r>
              <a:rPr kumimoji="1" lang="zh-TW" altLang="en-US" sz="1400" baseline="0" smtClean="0"/>
              <a:t>愛迪生 牛頓</a:t>
            </a:r>
            <a:r>
              <a:rPr kumimoji="1" lang="en-US" altLang="zh-TW" sz="1400" baseline="0" smtClean="0"/>
              <a:t>)</a:t>
            </a:r>
            <a:r>
              <a:rPr kumimoji="1" lang="zh-TW" altLang="en-US" sz="1400" baseline="0" smtClean="0"/>
              <a:t>  手機是誰發明的，沒人知道，因為是團隊做的產品</a:t>
            </a:r>
            <a:endParaRPr kumimoji="1" lang="en-US" altLang="zh-TW" sz="1400" baseline="0" smtClean="0"/>
          </a:p>
          <a:p>
            <a:pPr>
              <a:spcBef>
                <a:spcPct val="0"/>
              </a:spcBef>
            </a:pPr>
            <a:r>
              <a:rPr kumimoji="1" lang="en-US" altLang="zh-TW" sz="1400" baseline="0" smtClean="0"/>
              <a:t>3.</a:t>
            </a:r>
            <a:r>
              <a:rPr kumimoji="1" lang="zh-TW" altLang="en-US" sz="1400" baseline="0" smtClean="0"/>
              <a:t>台灣高齡化的現況</a:t>
            </a: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3</a:t>
            </a:fld>
            <a:endParaRPr lang="zh-CN" altLang="en-US"/>
          </a:p>
        </p:txBody>
      </p:sp>
    </p:spTree>
    <p:extLst>
      <p:ext uri="{BB962C8B-B14F-4D97-AF65-F5344CB8AC3E}">
        <p14:creationId xmlns:p14="http://schemas.microsoft.com/office/powerpoint/2010/main" val="4285688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43</a:t>
            </a:fld>
            <a:endParaRPr lang="en-US" altLang="zh-TW" smtClean="0">
              <a:ea typeface="新細明體" charset="-120"/>
            </a:endParaRPr>
          </a:p>
        </p:txBody>
      </p:sp>
    </p:spTree>
    <p:extLst>
      <p:ext uri="{BB962C8B-B14F-4D97-AF65-F5344CB8AC3E}">
        <p14:creationId xmlns:p14="http://schemas.microsoft.com/office/powerpoint/2010/main" val="2370988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44</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smtClean="0">
                <a:solidFill>
                  <a:schemeClr val="tx1"/>
                </a:solidFill>
                <a:effectLst/>
                <a:latin typeface="+mn-lt"/>
                <a:ea typeface="+mn-ea"/>
                <a:cs typeface="+mn-cs"/>
              </a:rPr>
              <a:t>1.</a:t>
            </a:r>
            <a:r>
              <a:rPr kumimoji="1" lang="zh-TW" altLang="zh-TW" sz="1200" kern="1200" dirty="0" smtClean="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2.</a:t>
            </a:r>
            <a:r>
              <a:rPr kumimoji="1" lang="zh-TW" altLang="zh-TW" sz="1200" kern="1200" dirty="0" smtClean="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3.</a:t>
            </a:r>
            <a:r>
              <a:rPr kumimoji="1" lang="zh-TW" altLang="zh-TW" sz="1200" kern="1200" dirty="0" smtClean="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45</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一起關心與討論全球環境議題，是培養孩子成為世界公民的必要條件</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46</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47</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以學生學習為主體的教學</a:t>
            </a:r>
            <a:r>
              <a:rPr kumimoji="1" lang="en-US" altLang="zh-TW" sz="1200" kern="1200" dirty="0" smtClean="0">
                <a:solidFill>
                  <a:schemeClr val="tx1"/>
                </a:solidFill>
                <a:effectLst/>
                <a:latin typeface="+mn-lt"/>
                <a:ea typeface="+mn-ea"/>
                <a:cs typeface="+mn-cs"/>
              </a:rPr>
              <a:t>(</a:t>
            </a:r>
            <a:r>
              <a:rPr kumimoji="1" lang="zh-TW" altLang="en-US" sz="1200" kern="1200" dirty="0" smtClean="0">
                <a:solidFill>
                  <a:schemeClr val="tx1"/>
                </a:solidFill>
                <a:effectLst/>
                <a:latin typeface="+mn-lt"/>
                <a:ea typeface="+mn-ea"/>
                <a:cs typeface="+mn-cs"/>
              </a:rPr>
              <a:t>學會比教完重要</a:t>
            </a:r>
            <a:r>
              <a:rPr kumimoji="1" lang="en-US" altLang="zh-TW" sz="1200" kern="1200" dirty="0" smtClean="0">
                <a:solidFill>
                  <a:schemeClr val="tx1"/>
                </a:solidFill>
                <a:effectLst/>
                <a:latin typeface="+mn-lt"/>
                <a:ea typeface="+mn-ea"/>
                <a:cs typeface="+mn-cs"/>
              </a:rPr>
              <a:t>)</a:t>
            </a:r>
            <a:r>
              <a:rPr kumimoji="1" lang="zh-TW" altLang="zh-TW" sz="1200" kern="1200" dirty="0" smtClean="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48</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p14="http://schemas.microsoft.com/office/powerpoint/2010/main" val="3270169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50</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4</a:t>
            </a:fld>
            <a:endParaRPr lang="zh-CN" altLang="en-US"/>
          </a:p>
        </p:txBody>
      </p:sp>
    </p:spTree>
    <p:extLst>
      <p:ext uri="{BB962C8B-B14F-4D97-AF65-F5344CB8AC3E}">
        <p14:creationId xmlns:p14="http://schemas.microsoft.com/office/powerpoint/2010/main" val="19233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5</a:t>
            </a:fld>
            <a:endParaRPr lang="zh-CN" altLang="en-US"/>
          </a:p>
        </p:txBody>
      </p:sp>
    </p:spTree>
    <p:extLst>
      <p:ext uri="{BB962C8B-B14F-4D97-AF65-F5344CB8AC3E}">
        <p14:creationId xmlns:p14="http://schemas.microsoft.com/office/powerpoint/2010/main" val="157194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3AD6D7-8D05-4509-8F06-8535D6DEA044}"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smtClean="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366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10922-2998-4E2A-9991-DEF8CFAB1641}"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smtClean="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226998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4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a:extLst/>
          </p:cNvPr>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763276027"/>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005222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p:cNvPr>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339094234"/>
      </p:ext>
    </p:extLst>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p:cNvPr>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99588551"/>
      </p:ext>
    </p:extLst>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p:cNvPr>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8"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a:extLst/>
          </p:cNvPr>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08296038"/>
      </p:ext>
    </p:extLst>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p:cNvPr>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4"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a:extLst/>
          </p:cNvPr>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575967736"/>
      </p:ext>
    </p:extLst>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4" name="矩形 3">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5" name="矩形 4">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6" name="矩形 5">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7" name="日期占位符 1">
            <a:extLst/>
          </p:cNvPr>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8" name="页脚占位符 2">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a:extLst/>
          </p:cNvPr>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3070052615"/>
      </p:ext>
    </p:extLst>
  </p:cSld>
  <p:clrMapOvr>
    <a:masterClrMapping/>
  </p:clrMapOvr>
  <p:transition spd="slow">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a:extLst/>
          </p:cNvPr>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a:extLst/>
          </p:cNvPr>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a:extLst/>
          </p:cNvPr>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p:cNvPr>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panose="020F0502020204030204"/>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0" name="矩形 9">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1" name="矩形 10">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2" name="矩形 11">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13" name="文本框 20">
            <a:extLst/>
          </p:cNvPr>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1985850705"/>
      </p:ext>
    </p:extLst>
  </p:cSld>
  <p:clrMapOvr>
    <a:masterClrMapping/>
  </p:clrMapOvr>
  <p:transition spd="slow">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a:extLst/>
          </p:cNvPr>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31046393"/>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21203654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597709030"/>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6944CD-86AB-4D36-90CB-88D5B8037613}"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BDBE42-963B-4A89-B8FA-AC9CE5C016B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4286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2C2361-C66D-4F13-83B3-E58B45368C9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35649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0777E1-E4E5-446F-8AE7-C7673F9D1F1C}"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B45D53-F8B9-4901-9DCA-60BA82F1350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97545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061440-D158-40E8-859B-8042D407BFDA}"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391785-7487-416D-BDA9-E8D9B923F87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500005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8C5BB9-B2FE-4905-B4A9-CDF9E75494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15F3D5-A9DB-4CD8-BA07-E1D501DDB0B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55030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905CBA-6A8C-4967-9E8C-EFD4AED72B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12E899-C6CC-4E61-8AF7-6432D2F3773E}"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34800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2C462F-465D-4753-BB82-E87C5B9D5FFB}"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C69C6E-5B5B-42A0-A246-D25A5533518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8788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CC6F2C-8CA2-4388-8532-C5FD682BE2B4}"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A4C13-F245-498B-A070-61E9C3862A5C}"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53171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3908D8-933B-419F-BB47-76F0CABB3C4D}"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61A0-FF3C-429E-ADAC-1214161B86DF}"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82520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FB13F9-D2B8-4C9B-9186-3BBD9621807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66CC41-A7C1-43EF-85E4-32A70571D091}"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5622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69C45-8EF8-4C63-B5FD-3FAB9C35A4A7}"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8CDAB-7FF3-43EA-ABC0-28B03FD15798}"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9329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649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88" y="6218238"/>
            <a:ext cx="549275" cy="523875"/>
          </a:xfrm>
        </p:spPr>
        <p:txBody>
          <a:bodyPr lIns="91425" tIns="91425" rIns="91425" bIns="91425" anchorCtr="0">
            <a:no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9460B3-9ABE-4C9D-A384-F253A5F08D44}" type="slidenum">
              <a:rPr kumimoji="0" lang="en-US" altLang="zh-TW"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185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2019/9/1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2019/9/1</a:t>
            </a:fld>
            <a:endParaRPr kumimoji="0" lang="zh-CN" altLang="en-US">
              <a:solidFill>
                <a:prstClr val="black">
                  <a:tint val="75000"/>
                </a:prstClr>
              </a:solidFill>
            </a:endParaRPr>
          </a:p>
        </p:txBody>
      </p:sp>
      <p:sp>
        <p:nvSpPr>
          <p:cNvPr id="5" name="页脚占位符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6043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5B5058-0EB5-4E45-98CC-26889F0FAD88}"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1DE31F-632F-41BB-B749-AF26ADD073E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8552133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臺南市版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13004" y="2852936"/>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158130"/>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三、十二年國民基本</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44" name="文字方塊 4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932" y="3307853"/>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a:t>
            </a:r>
            <a:r>
              <a:rPr lang="zh-TW" altLang="en-US" sz="2400">
                <a:latin typeface="微軟正黑體" panose="020B0604030504040204" pitchFamily="34" charset="-120"/>
                <a:ea typeface="微軟正黑體" panose="020B0604030504040204" pitchFamily="34" charset="-120"/>
              </a:rPr>
              <a:t>宣布：</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原</a:t>
            </a:r>
            <a:r>
              <a:rPr lang="zh-TW" altLang="en-US" sz="2400" dirty="0">
                <a:latin typeface="微軟正黑體" panose="020B0604030504040204" pitchFamily="34" charset="-120"/>
                <a:ea typeface="微軟正黑體" panose="020B0604030504040204" pitchFamily="34" charset="-120"/>
              </a:rPr>
              <a:t>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a:t>
            </a:r>
            <a:r>
              <a:rPr lang="zh-TW" altLang="en-US" sz="2400">
                <a:latin typeface="微軟正黑體" panose="020B0604030504040204" pitchFamily="34" charset="-120"/>
                <a:ea typeface="微軟正黑體" panose="020B0604030504040204" pitchFamily="34" charset="-120"/>
              </a:rPr>
              <a:t>起，</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調整</a:t>
            </a:r>
            <a:r>
              <a:rPr lang="zh-TW" altLang="en-US" sz="2400" dirty="0">
                <a:latin typeface="微軟正黑體" pitchFamily="34" charset="-120"/>
                <a:ea typeface="微軟正黑體" pitchFamily="34" charset="-120"/>
              </a:rPr>
              <a:t>至</a:t>
            </a:r>
            <a:r>
              <a:rPr lang="en-US" altLang="zh-TW" sz="2400" dirty="0">
                <a:latin typeface="微軟正黑體" pitchFamily="34" charset="-120"/>
                <a:ea typeface="微軟正黑體" pitchFamily="34" charset="-120"/>
              </a:rPr>
              <a:t>108</a:t>
            </a:r>
            <a:r>
              <a:rPr lang="zh-TW" altLang="en-US" sz="2400">
                <a:latin typeface="微軟正黑體" pitchFamily="34" charset="-120"/>
                <a:ea typeface="微軟正黑體" pitchFamily="34" charset="-120"/>
              </a:rPr>
              <a:t>學年度</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從</a:t>
            </a:r>
            <a:r>
              <a:rPr lang="zh-TW" altLang="en-US" sz="2400" dirty="0">
                <a:latin typeface="微軟正黑體" pitchFamily="34" charset="-120"/>
                <a:ea typeface="微軟正黑體" pitchFamily="34" charset="-120"/>
              </a:rPr>
              <a:t>國民小學、</a:t>
            </a:r>
            <a:r>
              <a:rPr lang="zh-TW" altLang="en-US" sz="2400">
                <a:latin typeface="微軟正黑體" pitchFamily="34" charset="-120"/>
                <a:ea typeface="微軟正黑體" pitchFamily="34" charset="-120"/>
              </a:rPr>
              <a:t>國民中學</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及</a:t>
            </a:r>
            <a:r>
              <a:rPr lang="zh-TW" altLang="en-US" sz="2400" dirty="0">
                <a:latin typeface="微軟正黑體" pitchFamily="34" charset="-120"/>
                <a:ea typeface="微軟正黑體" pitchFamily="34" charset="-120"/>
              </a:rPr>
              <a:t>高級中等學校一年級</a:t>
            </a:r>
            <a:r>
              <a:rPr lang="zh-TW" altLang="en-US" sz="2400">
                <a:latin typeface="微軟正黑體" pitchFamily="34" charset="-120"/>
                <a:ea typeface="微軟正黑體" pitchFamily="34" charset="-120"/>
              </a:rPr>
              <a:t>起，</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逐年</a:t>
            </a:r>
            <a:r>
              <a:rPr lang="zh-TW" altLang="en-US" sz="2400" dirty="0">
                <a:latin typeface="微軟正黑體" pitchFamily="34" charset="-120"/>
                <a:ea typeface="微軟正黑體" pitchFamily="34" charset="-120"/>
              </a:rPr>
              <a:t>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14</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620933" y="2318271"/>
            <a:ext cx="5463236" cy="830997"/>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十二年國民基本教育課程綱要總綱</a:t>
            </a:r>
            <a:br>
              <a:rPr lang="zh-TW" altLang="en-US" sz="2400">
                <a:latin typeface="微軟正黑體" pitchFamily="34" charset="-120"/>
                <a:ea typeface="微軟正黑體" pitchFamily="34" charset="-120"/>
                <a:cs typeface="Times New Roman" pitchFamily="18" charset="0"/>
              </a:rPr>
            </a:br>
            <a:r>
              <a:rPr lang="zh-TW" altLang="en-US" sz="2400">
                <a:latin typeface="微軟正黑體" pitchFamily="34" charset="-120"/>
                <a:ea typeface="微軟正黑體" pitchFamily="34" charset="-120"/>
                <a:cs typeface="Times New Roman" pitchFamily="18" charset="0"/>
              </a:rPr>
              <a:t>原已於</a:t>
            </a:r>
            <a:r>
              <a:rPr lang="en-US" altLang="zh-TW" sz="2400">
                <a:latin typeface="微軟正黑體" pitchFamily="34" charset="-120"/>
                <a:ea typeface="微軟正黑體" pitchFamily="34" charset="-120"/>
                <a:cs typeface="Times New Roman" pitchFamily="18" charset="0"/>
              </a:rPr>
              <a:t>103</a:t>
            </a:r>
            <a:r>
              <a:rPr lang="zh-TW" altLang="en-US" sz="2400">
                <a:latin typeface="微軟正黑體" pitchFamily="34" charset="-120"/>
                <a:ea typeface="微軟正黑體" pitchFamily="34" charset="-120"/>
                <a:cs typeface="Times New Roman" pitchFamily="18" charset="0"/>
              </a:rPr>
              <a:t>年</a:t>
            </a:r>
            <a:r>
              <a:rPr lang="en-US" altLang="zh-TW" sz="2400">
                <a:latin typeface="微軟正黑體" pitchFamily="34" charset="-120"/>
                <a:ea typeface="微軟正黑體" pitchFamily="34" charset="-120"/>
                <a:cs typeface="Times New Roman" pitchFamily="18" charset="0"/>
              </a:rPr>
              <a:t>11</a:t>
            </a:r>
            <a:r>
              <a:rPr lang="zh-TW" altLang="en-US" sz="2400">
                <a:latin typeface="微軟正黑體" pitchFamily="34" charset="-120"/>
                <a:ea typeface="微軟正黑體" pitchFamily="34" charset="-120"/>
                <a:cs typeface="Times New Roman" pitchFamily="18" charset="0"/>
              </a:rPr>
              <a:t>月</a:t>
            </a:r>
            <a:r>
              <a:rPr lang="en-US" altLang="zh-TW" sz="2400">
                <a:latin typeface="微軟正黑體" pitchFamily="34" charset="-120"/>
                <a:ea typeface="微軟正黑體" pitchFamily="34" charset="-120"/>
                <a:cs typeface="Times New Roman" pitchFamily="18" charset="0"/>
              </a:rPr>
              <a:t>28</a:t>
            </a:r>
            <a:r>
              <a:rPr lang="zh-TW" altLang="en-US" sz="240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pic>
        <p:nvPicPr>
          <p:cNvPr id="6" name="圖片 5"/>
          <p:cNvPicPr>
            <a:picLocks noChangeAspect="1"/>
          </p:cNvPicPr>
          <p:nvPr/>
        </p:nvPicPr>
        <p:blipFill>
          <a:blip r:embed="rId5"/>
          <a:stretch>
            <a:fillRect/>
          </a:stretch>
        </p:blipFill>
        <p:spPr>
          <a:xfrm>
            <a:off x="122822" y="1157842"/>
            <a:ext cx="8835918" cy="5700157"/>
          </a:xfrm>
          <a:prstGeom prst="rect">
            <a:avLst/>
          </a:prstGeom>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800921" cy="3146822"/>
            <a:chOff x="330677" y="1197975"/>
            <a:chExt cx="7268488"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808904" cy="628921"/>
            </a:xfrm>
            <a:prstGeom prst="rect">
              <a:avLst/>
            </a:prstGeom>
          </p:spPr>
          <p:txBody>
            <a:bodyPr wrap="square">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582222" y="3433320"/>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6033487" y="2199180"/>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363380" y="3431280"/>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6012390" y="2919412"/>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193387" y="4880024"/>
            <a:ext cx="353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能活用符號 </a:t>
            </a:r>
            <a:r>
              <a:rPr kumimoji="0" lang="en-US" altLang="zh-TW" sz="20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能與別人、社會、環境互動</a:t>
            </a:r>
            <a:r>
              <a:rPr kumimoji="0" lang="zh-TW" altLang="en-US" sz="2000" b="1">
                <a:solidFill>
                  <a:prstClr val="black"/>
                </a:solidFill>
                <a:latin typeface="Microsoft YaHei" pitchFamily="34" charset="-122"/>
                <a:ea typeface="Microsoft YaHei" pitchFamily="34" charset="-122"/>
                <a:sym typeface="Arial" pitchFamily="34" charset="0"/>
              </a:rPr>
              <a:t>，</a:t>
            </a:r>
            <a:endParaRPr kumimoji="0" lang="en-US" altLang="zh-TW" sz="20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才能強化溝通互動</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237365" y="926354"/>
            <a:ext cx="2726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能提高</a:t>
            </a:r>
            <a:r>
              <a:rPr kumimoji="0" lang="en-US" altLang="zh-TW" sz="2000" b="1">
                <a:solidFill>
                  <a:srgbClr val="F33B48"/>
                </a:solidFill>
                <a:latin typeface="Microsoft YaHei" pitchFamily="34" charset="-122"/>
                <a:ea typeface="Microsoft YaHei" pitchFamily="34" charset="-122"/>
                <a:sym typeface="Arial" pitchFamily="34" charset="0"/>
              </a:rPr>
              <a:t>學習意願</a:t>
            </a:r>
            <a:r>
              <a:rPr kumimoji="0" lang="zh-TW" altLang="en-US" sz="2000" b="1">
                <a:solidFill>
                  <a:srgbClr val="F33B48"/>
                </a:solidFill>
                <a:latin typeface="Microsoft YaHei" pitchFamily="34" charset="-122"/>
                <a:ea typeface="Microsoft YaHei" pitchFamily="34" charset="-122"/>
                <a:sym typeface="Arial" pitchFamily="34" charset="0"/>
              </a:rPr>
              <a:t>與自信</a:t>
            </a:r>
            <a:endParaRPr kumimoji="0" lang="en-US" altLang="zh-TW" sz="20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能強化學習方法</a:t>
            </a:r>
            <a:endParaRPr kumimoji="0" lang="en-US" altLang="zh-TW" sz="2000" b="1">
              <a:solidFill>
                <a:srgbClr val="1565C0"/>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才能自主學習</a:t>
            </a:r>
            <a:endParaRPr kumimoji="0" lang="en-US" altLang="zh-TW" sz="20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2339752" y="4842986"/>
            <a:ext cx="351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20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能經營團隊</a:t>
            </a:r>
            <a:endParaRPr kumimoji="0" lang="en-US" altLang="zh-TW" sz="2000" b="1">
              <a:solidFill>
                <a:srgbClr val="1565C0"/>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18</a:t>
            </a:fld>
            <a:endParaRPr kumimoji="0" lang="zh-CN" altLang="en-US">
              <a:solidFill>
                <a:prstClr val="white"/>
              </a:solidFill>
            </a:endParaRPr>
          </a:p>
        </p:txBody>
      </p:sp>
    </p:spTree>
    <p:extLst>
      <p:ext uri="{BB962C8B-B14F-4D97-AF65-F5344CB8AC3E}">
        <p14:creationId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19</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lvl="0" algn="l" eaLnBrk="1" hangingPunct="1"/>
            <a:r>
              <a:rPr kumimoji="0" lang="en-US" altLang="zh-TW" sz="3600" b="1" dirty="0" smtClean="0">
                <a:solidFill>
                  <a:schemeClr val="bg1"/>
                </a:solidFill>
                <a:cs typeface="Times New Roman" pitchFamily="18" charset="0"/>
              </a:rPr>
              <a:t>4.1</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能力的升級版</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495434" y="1813312"/>
            <a:ext cx="2343396" cy="4257591"/>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71541" y="1781652"/>
            <a:ext cx="2389128" cy="4289251"/>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smtClean="0">
                <a:solidFill>
                  <a:schemeClr val="bg1"/>
                </a:solidFill>
                <a:cs typeface="Times New Roman" pitchFamily="18" charset="0"/>
              </a:rPr>
              <a:t>4.2</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教師教學的</a:t>
            </a:r>
            <a:r>
              <a:rPr kumimoji="0" lang="zh-TW" altLang="en-US" sz="3600" b="1" smtClean="0">
                <a:solidFill>
                  <a:schemeClr val="bg1"/>
                </a:solidFill>
                <a:cs typeface="Times New Roman" pitchFamily="18" charset="0"/>
              </a:rPr>
              <a:t>改變</a:t>
            </a:r>
            <a:endParaRPr kumimoji="0" lang="zh-TW" altLang="en-US" sz="3600" b="1">
              <a:solidFill>
                <a:schemeClr val="bg1"/>
              </a:solidFill>
              <a:cs typeface="Times New Roman" pitchFamily="18" charset="0"/>
            </a:endParaRP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4884027" y="1157843"/>
            <a:ext cx="4245925" cy="5626552"/>
            <a:chOff x="3011164" y="2132857"/>
            <a:chExt cx="3081657" cy="4612305"/>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30472" y="5032250"/>
              <a:ext cx="2618120" cy="1060082"/>
            </a:xfrm>
            <a:prstGeom prst="rect">
              <a:avLst/>
            </a:prstGeom>
          </p:spPr>
          <p:txBody>
            <a:bodyPr wrap="square">
              <a:spAutoFit/>
            </a:bodyPr>
            <a:lstStyle/>
            <a:p>
              <a:r>
                <a:rPr lang="zh-TW" altLang="en-US" sz="3200" b="1">
                  <a:latin typeface="微軟正黑體" panose="020B0604030504040204" pitchFamily="34" charset="-120"/>
                  <a:ea typeface="微軟正黑體" panose="020B0604030504040204" pitchFamily="34" charset="-120"/>
                </a:rPr>
                <a:t>學生為學習主體，</a:t>
              </a:r>
              <a:r>
                <a:rPr lang="en-US" altLang="zh-TW" sz="3200" b="1">
                  <a:latin typeface="微軟正黑體" panose="020B0604030504040204" pitchFamily="34" charset="-120"/>
                  <a:ea typeface="微軟正黑體" panose="020B0604030504040204" pitchFamily="34" charset="-120"/>
                </a:rPr>
                <a:t/>
              </a:r>
              <a:br>
                <a:rPr lang="en-US" altLang="zh-TW" sz="3200" b="1">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29598" y="2142873"/>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7013704" y="3002551"/>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19458" y="4969350"/>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71911" y="1465696"/>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2803327" y="4152804"/>
            <a:ext cx="304767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24</a:t>
            </a:fld>
            <a:endParaRPr kumimoji="0" lang="zh-CN" altLang="en-US">
              <a:solidFill>
                <a:prstClr val="white"/>
              </a:solidFill>
            </a:endParaRPr>
          </a:p>
        </p:txBody>
      </p:sp>
      <p:sp>
        <p:nvSpPr>
          <p:cNvPr id="13" name="矩形: 圆角 593"/>
          <p:cNvSpPr/>
          <p:nvPr/>
        </p:nvSpPr>
        <p:spPr>
          <a:xfrm>
            <a:off x="1225749" y="2305023"/>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03327" y="2620685"/>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8148" y="10369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r"/>
            <a:r>
              <a:rPr kumimoji="0" lang="zh-TW" altLang="en-US" sz="4000" b="1" smtClean="0">
                <a:solidFill>
                  <a:schemeClr val="accent6">
                    <a:lumMod val="75000"/>
                  </a:schemeClr>
                </a:solidFill>
              </a:rPr>
              <a:t>素養</a:t>
            </a:r>
            <a:r>
              <a:rPr kumimoji="0" lang="zh-TW" altLang="en-US" sz="4000" b="1" smtClean="0">
                <a:solidFill>
                  <a:schemeClr val="accent6">
                    <a:lumMod val="75000"/>
                  </a:schemeClr>
                </a:solidFill>
              </a:rPr>
              <a:t>導向命題趨勢已是進行式</a:t>
            </a:r>
            <a:endParaRPr kumimoji="0" lang="zh-TW" altLang="en-US" sz="40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856" y="260648"/>
            <a:ext cx="8229600" cy="634082"/>
          </a:xfrm>
        </p:spPr>
        <p:txBody>
          <a:bodyPr/>
          <a:lstStyle/>
          <a:p>
            <a:r>
              <a:rPr lang="zh-TW" altLang="en-US" sz="5400">
                <a:solidFill>
                  <a:srgbClr val="002060"/>
                </a:solidFill>
                <a:latin typeface="DFLiHei-Bd" panose="020B0709000000000000" pitchFamily="49" charset="-120"/>
                <a:ea typeface="DFLiHei-Bd" panose="020B0709000000000000" pitchFamily="49" charset="-120"/>
              </a:rPr>
              <a:t>素養導向</a:t>
            </a:r>
            <a:r>
              <a:rPr lang="zh-TW" altLang="en-US" sz="5400">
                <a:solidFill>
                  <a:srgbClr val="002060"/>
                </a:solidFill>
                <a:latin typeface="DFLiHei-Bd" panose="020B0709000000000000" pitchFamily="49" charset="-120"/>
                <a:ea typeface="DFLiHei-Bd" panose="020B0709000000000000" pitchFamily="49" charset="-120"/>
              </a:rPr>
              <a:t>試題</a:t>
            </a:r>
            <a:r>
              <a:rPr lang="zh-TW" altLang="en-US" sz="5400" smtClean="0">
                <a:solidFill>
                  <a:srgbClr val="002060"/>
                </a:solidFill>
                <a:latin typeface="DFLiHei-Bd" panose="020B0709000000000000" pitchFamily="49" charset="-120"/>
                <a:ea typeface="DFLiHei-Bd" panose="020B0709000000000000" pitchFamily="49" charset="-120"/>
              </a:rPr>
              <a:t>的四</a:t>
            </a:r>
            <a:r>
              <a:rPr lang="zh-TW" altLang="en-US" sz="5400">
                <a:solidFill>
                  <a:srgbClr val="002060"/>
                </a:solidFill>
                <a:latin typeface="DFLiHei-Bd" panose="020B0709000000000000" pitchFamily="49" charset="-120"/>
                <a:ea typeface="DFLiHei-Bd" panose="020B0709000000000000" pitchFamily="49" charset="-120"/>
              </a:rPr>
              <a:t>項</a:t>
            </a:r>
            <a:r>
              <a:rPr lang="zh-TW" altLang="en-US" sz="5400" smtClean="0">
                <a:solidFill>
                  <a:srgbClr val="002060"/>
                </a:solidFill>
                <a:latin typeface="DFLiHei-Bd" panose="020B0709000000000000" pitchFamily="49" charset="-120"/>
                <a:ea typeface="DFLiHei-Bd" panose="020B0709000000000000" pitchFamily="49" charset="-120"/>
              </a:rPr>
              <a:t>特色</a:t>
            </a:r>
            <a:r>
              <a:rPr lang="en-US" altLang="zh-TW" sz="5400">
                <a:solidFill>
                  <a:schemeClr val="accent5">
                    <a:lumMod val="75000"/>
                  </a:schemeClr>
                </a:solidFill>
              </a:rPr>
              <a:t/>
            </a:r>
            <a:br>
              <a:rPr lang="en-US" altLang="zh-TW" sz="5400">
                <a:solidFill>
                  <a:schemeClr val="accent5">
                    <a:lumMod val="75000"/>
                  </a:schemeClr>
                </a:solidFill>
              </a:rPr>
            </a:br>
            <a:r>
              <a:rPr lang="zh-TW" altLang="en-US" sz="1600" smtClean="0">
                <a:solidFill>
                  <a:schemeClr val="accent5">
                    <a:lumMod val="75000"/>
                  </a:schemeClr>
                </a:solidFill>
              </a:rPr>
              <a:t>未來</a:t>
            </a:r>
            <a:r>
              <a:rPr lang="en-US" altLang="zh-TW" sz="1600" dirty="0">
                <a:solidFill>
                  <a:schemeClr val="accent5">
                    <a:lumMod val="75000"/>
                  </a:schemeClr>
                </a:solidFill>
              </a:rPr>
              <a:t>Family</a:t>
            </a:r>
            <a:r>
              <a:rPr lang="zh-TW" altLang="en-US" sz="1600" dirty="0">
                <a:solidFill>
                  <a:schemeClr val="accent5">
                    <a:lumMod val="75000"/>
                  </a:schemeClr>
                </a:solidFill>
              </a:rPr>
              <a:t>，</a:t>
            </a:r>
            <a:r>
              <a:rPr lang="en-US" altLang="zh-TW" sz="1600" dirty="0">
                <a:solidFill>
                  <a:schemeClr val="accent5">
                    <a:lumMod val="75000"/>
                  </a:schemeClr>
                </a:solidFill>
              </a:rPr>
              <a:t>22</a:t>
            </a:r>
            <a:r>
              <a:rPr lang="zh-TW" altLang="en-US" sz="1600" dirty="0">
                <a:solidFill>
                  <a:schemeClr val="accent5">
                    <a:lumMod val="75000"/>
                  </a:schemeClr>
                </a:solidFill>
              </a:rPr>
              <a:t>期。</a:t>
            </a:r>
            <a:r>
              <a:rPr lang="en-US" altLang="zh-TW" sz="1200" b="1" dirty="0">
                <a:solidFill>
                  <a:schemeClr val="accent5">
                    <a:lumMod val="75000"/>
                  </a:schemeClr>
                </a:solidFill>
              </a:rPr>
              <a:t>https://gfamily.cwgv.com.tw/content/index/7199</a:t>
            </a:r>
            <a:endParaRPr lang="zh-TW" altLang="en-US" sz="1200" dirty="0">
              <a:solidFill>
                <a:schemeClr val="accent5">
                  <a:lumMod val="75000"/>
                </a:schemeClr>
              </a:solidFill>
            </a:endParaRPr>
          </a:p>
        </p:txBody>
      </p:sp>
      <p:sp>
        <p:nvSpPr>
          <p:cNvPr id="3" name="內容版面配置區 2"/>
          <p:cNvSpPr>
            <a:spLocks noGrp="1"/>
          </p:cNvSpPr>
          <p:nvPr>
            <p:ph idx="1"/>
          </p:nvPr>
        </p:nvSpPr>
        <p:spPr>
          <a:xfrm>
            <a:off x="98252" y="1268760"/>
            <a:ext cx="9073008" cy="5725765"/>
          </a:xfrm>
        </p:spPr>
        <p:txBody>
          <a:bodyPr>
            <a:normAutofit fontScale="85000" lnSpcReduction="20000"/>
          </a:bodyPr>
          <a:lstStyle/>
          <a:p>
            <a:pPr marL="0" indent="0">
              <a:buNone/>
            </a:pPr>
            <a:r>
              <a:rPr lang="zh-TW" altLang="zh-TW" smtClean="0"/>
              <a:t>負責</a:t>
            </a:r>
            <a:r>
              <a:rPr lang="zh-TW" altLang="zh-TW"/>
              <a:t>國中教育會考出題的心測中心主任陳柏熹談到，以素養導向來進行評量是全球教育趨勢，不管會考或平時的學習成就評量，題庫中已經有一定比例的試題符合</a:t>
            </a:r>
            <a:r>
              <a:rPr lang="en-US" altLang="zh-TW"/>
              <a:t>12</a:t>
            </a:r>
            <a:r>
              <a:rPr lang="zh-TW" altLang="zh-TW"/>
              <a:t>年國教課綱中核心素養的內涵，素養導向命題主要</a:t>
            </a:r>
            <a:r>
              <a:rPr lang="zh-TW" altLang="zh-TW"/>
              <a:t>具有</a:t>
            </a:r>
            <a:r>
              <a:rPr lang="zh-TW" altLang="zh-TW" smtClean="0"/>
              <a:t>下列</a:t>
            </a:r>
            <a:r>
              <a:rPr lang="zh-TW" altLang="en-US" smtClean="0"/>
              <a:t>四</a:t>
            </a:r>
            <a:r>
              <a:rPr lang="zh-TW" altLang="zh-TW" smtClean="0"/>
              <a:t>項</a:t>
            </a:r>
            <a:r>
              <a:rPr lang="zh-TW" altLang="zh-TW"/>
              <a:t>特色：</a:t>
            </a:r>
          </a:p>
          <a:p>
            <a:pPr marL="533400" lvl="0" indent="-533400">
              <a:buNone/>
            </a:pPr>
            <a:r>
              <a:rPr lang="en-US" altLang="zh-TW" smtClean="0"/>
              <a:t>1</a:t>
            </a:r>
            <a:r>
              <a:rPr lang="zh-TW" altLang="en-US" smtClean="0"/>
              <a:t>、</a:t>
            </a:r>
            <a:r>
              <a:rPr lang="zh-TW" altLang="zh-TW" b="1" u="sng" smtClean="0">
                <a:solidFill>
                  <a:srgbClr val="002060"/>
                </a:solidFill>
              </a:rPr>
              <a:t>有</a:t>
            </a:r>
            <a:r>
              <a:rPr lang="zh-TW" altLang="zh-TW" b="1" u="sng">
                <a:solidFill>
                  <a:srgbClr val="002060"/>
                </a:solidFill>
              </a:rPr>
              <a:t>意義的情境題</a:t>
            </a:r>
            <a:r>
              <a:rPr lang="zh-TW" altLang="zh-TW"/>
              <a:t>：主要是以</a:t>
            </a:r>
            <a:r>
              <a:rPr lang="zh-TW" altLang="zh-TW" b="1">
                <a:solidFill>
                  <a:srgbClr val="E65100"/>
                </a:solidFill>
              </a:rPr>
              <a:t>生活問題解決</a:t>
            </a:r>
            <a:r>
              <a:rPr lang="zh-TW" altLang="zh-TW"/>
              <a:t>為主，有些評量到單一能力，有些評量到綜合能力。</a:t>
            </a:r>
          </a:p>
          <a:p>
            <a:pPr marL="533400" lvl="0" indent="-533400">
              <a:buNone/>
            </a:pPr>
            <a:r>
              <a:rPr lang="en-US" altLang="zh-TW" smtClean="0"/>
              <a:t>2</a:t>
            </a:r>
            <a:r>
              <a:rPr lang="zh-TW" altLang="en-US" smtClean="0"/>
              <a:t>、</a:t>
            </a:r>
            <a:r>
              <a:rPr lang="zh-TW" altLang="zh-TW" b="1" u="sng" smtClean="0">
                <a:solidFill>
                  <a:srgbClr val="002060"/>
                </a:solidFill>
              </a:rPr>
              <a:t>長</a:t>
            </a:r>
            <a:r>
              <a:rPr lang="zh-TW" altLang="zh-TW" b="1" u="sng">
                <a:solidFill>
                  <a:srgbClr val="002060"/>
                </a:solidFill>
              </a:rPr>
              <a:t>題幹</a:t>
            </a:r>
            <a:r>
              <a:rPr lang="zh-TW" altLang="zh-TW"/>
              <a:t>：題目閱讀量高，用以清楚描述</a:t>
            </a:r>
            <a:r>
              <a:rPr lang="zh-TW" altLang="zh-TW" b="1">
                <a:solidFill>
                  <a:srgbClr val="E65100"/>
                </a:solidFill>
              </a:rPr>
              <a:t>問題情境</a:t>
            </a:r>
            <a:r>
              <a:rPr lang="zh-TW" altLang="zh-TW"/>
              <a:t>，常配合</a:t>
            </a:r>
            <a:r>
              <a:rPr lang="zh-TW" altLang="zh-TW" b="1">
                <a:solidFill>
                  <a:srgbClr val="E65100"/>
                </a:solidFill>
              </a:rPr>
              <a:t>圖表或數據</a:t>
            </a:r>
            <a:r>
              <a:rPr lang="zh-TW" altLang="zh-TW"/>
              <a:t>資料。</a:t>
            </a:r>
          </a:p>
          <a:p>
            <a:pPr marL="533400" lvl="0" indent="-533400">
              <a:buNone/>
            </a:pPr>
            <a:r>
              <a:rPr lang="en-US" altLang="zh-TW" smtClean="0"/>
              <a:t>3</a:t>
            </a:r>
            <a:r>
              <a:rPr lang="zh-TW" altLang="en-US" smtClean="0"/>
              <a:t>、</a:t>
            </a:r>
            <a:r>
              <a:rPr lang="zh-TW" altLang="zh-TW" b="1" smtClean="0">
                <a:solidFill>
                  <a:srgbClr val="002060"/>
                </a:solidFill>
              </a:rPr>
              <a:t>題</a:t>
            </a:r>
            <a:r>
              <a:rPr lang="zh-TW" altLang="zh-TW" b="1">
                <a:solidFill>
                  <a:srgbClr val="002060"/>
                </a:solidFill>
              </a:rPr>
              <a:t>型多元</a:t>
            </a:r>
            <a:r>
              <a:rPr lang="zh-TW" altLang="zh-TW"/>
              <a:t>：不只有單題，也常以</a:t>
            </a:r>
            <a:r>
              <a:rPr lang="zh-TW" altLang="zh-TW" b="1">
                <a:solidFill>
                  <a:srgbClr val="E65100"/>
                </a:solidFill>
              </a:rPr>
              <a:t>題組形式</a:t>
            </a:r>
            <a:r>
              <a:rPr lang="zh-TW" altLang="zh-TW"/>
              <a:t>呈現，受測者看完題目情境後會回答多道試題。不只有選擇題，也會有</a:t>
            </a:r>
            <a:r>
              <a:rPr lang="zh-TW" altLang="zh-TW" b="1">
                <a:solidFill>
                  <a:srgbClr val="E65100"/>
                </a:solidFill>
              </a:rPr>
              <a:t>非選擇題</a:t>
            </a:r>
            <a:endParaRPr lang="zh-TW" altLang="zh-TW">
              <a:solidFill>
                <a:srgbClr val="E65100"/>
              </a:solidFill>
            </a:endParaRPr>
          </a:p>
          <a:p>
            <a:pPr marL="533400" lvl="0" indent="-533400">
              <a:buNone/>
            </a:pPr>
            <a:r>
              <a:rPr lang="en-US" altLang="zh-TW" smtClean="0"/>
              <a:t>4</a:t>
            </a:r>
            <a:r>
              <a:rPr lang="zh-TW" altLang="en-US" smtClean="0"/>
              <a:t>、</a:t>
            </a:r>
            <a:r>
              <a:rPr lang="zh-TW" altLang="zh-TW" b="1" u="sng" smtClean="0">
                <a:solidFill>
                  <a:srgbClr val="002060"/>
                </a:solidFill>
              </a:rPr>
              <a:t>知識</a:t>
            </a:r>
            <a:r>
              <a:rPr lang="zh-TW" altLang="zh-TW" b="1" u="sng">
                <a:solidFill>
                  <a:srgbClr val="002060"/>
                </a:solidFill>
              </a:rPr>
              <a:t>運用</a:t>
            </a:r>
            <a:r>
              <a:rPr lang="zh-TW" altLang="zh-TW"/>
              <a:t>：評量目標不僅有學科知識或學習內容，更希望評量到由學科知識或學習內容所延伸出來對</a:t>
            </a:r>
            <a:r>
              <a:rPr lang="zh-TW" altLang="zh-TW" b="1">
                <a:solidFill>
                  <a:srgbClr val="E65100"/>
                </a:solidFill>
              </a:rPr>
              <a:t>知識概念</a:t>
            </a:r>
            <a:r>
              <a:rPr lang="zh-TW" altLang="zh-TW" b="1"/>
              <a:t>的</a:t>
            </a:r>
            <a:r>
              <a:rPr lang="zh-TW" altLang="zh-TW" b="1">
                <a:solidFill>
                  <a:srgbClr val="E65100"/>
                </a:solidFill>
              </a:rPr>
              <a:t>判斷、</a:t>
            </a:r>
            <a:r>
              <a:rPr lang="zh-TW" altLang="zh-TW" b="1">
                <a:solidFill>
                  <a:srgbClr val="E65100"/>
                </a:solidFill>
              </a:rPr>
              <a:t>應用</a:t>
            </a:r>
            <a:r>
              <a:rPr lang="zh-TW" altLang="zh-TW" b="1" smtClean="0">
                <a:solidFill>
                  <a:srgbClr val="E65100"/>
                </a:solidFill>
              </a:rPr>
              <a:t>或生活問題</a:t>
            </a:r>
            <a:r>
              <a:rPr lang="zh-TW" altLang="zh-TW" b="1">
                <a:solidFill>
                  <a:srgbClr val="E65100"/>
                </a:solidFill>
              </a:rPr>
              <a:t>的解決</a:t>
            </a:r>
            <a:r>
              <a:rPr lang="zh-TW" altLang="zh-TW"/>
              <a:t>。</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83860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827584" y="5733256"/>
            <a:ext cx="7457440" cy="936104"/>
          </a:xfrm>
        </p:spPr>
        <p:txBody>
          <a:bodyPr/>
          <a:lstStyle/>
          <a:p>
            <a:r>
              <a:rPr lang="en-US" altLang="zh-TW" b="1" dirty="0" smtClean="0">
                <a:solidFill>
                  <a:schemeClr val="accent6">
                    <a:lumMod val="75000"/>
                  </a:schemeClr>
                </a:solidFill>
              </a:rPr>
              <a:t>108</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752"/>
            <a:ext cx="8577161" cy="4683078"/>
          </a:xfrm>
        </p:spPr>
      </p:pic>
      <p:sp>
        <p:nvSpPr>
          <p:cNvPr id="7" name="標題 1"/>
          <p:cNvSpPr txBox="1">
            <a:spLocks/>
          </p:cNvSpPr>
          <p:nvPr/>
        </p:nvSpPr>
        <p:spPr bwMode="auto">
          <a:xfrm>
            <a:off x="6772856" y="5669717"/>
            <a:ext cx="151216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en-US" altLang="zh-TW" b="1" dirty="0" smtClean="0">
                <a:solidFill>
                  <a:schemeClr val="accent6">
                    <a:lumMod val="75000"/>
                  </a:schemeClr>
                </a:solidFill>
              </a:rPr>
              <a:t>(C)</a:t>
            </a:r>
            <a:endParaRPr kumimoji="0" lang="zh-TW" altLang="en-US" b="1" dirty="0">
              <a:solidFill>
                <a:schemeClr val="accent6">
                  <a:lumMod val="75000"/>
                </a:schemeClr>
              </a:solidFill>
            </a:endParaRP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4707433" y="5542695"/>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
        <p:nvSpPr>
          <p:cNvPr id="7" name="標題 1"/>
          <p:cNvSpPr txBox="1">
            <a:spLocks/>
          </p:cNvSpPr>
          <p:nvPr/>
        </p:nvSpPr>
        <p:spPr bwMode="auto">
          <a:xfrm>
            <a:off x="886770" y="5805264"/>
            <a:ext cx="38164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rgbClr val="FF0000"/>
                </a:solidFill>
              </a:rPr>
              <a:t>正確答案  </a:t>
            </a:r>
            <a:r>
              <a:rPr kumimoji="0" lang="en-US" altLang="zh-TW" b="1" dirty="0" smtClean="0">
                <a:solidFill>
                  <a:srgbClr val="FF0000"/>
                </a:solidFill>
              </a:rPr>
              <a:t>(A)</a:t>
            </a:r>
            <a:endParaRPr kumimoji="0" lang="zh-TW" altLang="en-US" b="1" dirty="0">
              <a:solidFill>
                <a:srgbClr val="FF0000"/>
              </a:solidFill>
            </a:endParaRP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28</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a16="http://schemas.microsoft.com/office/drawing/2014/main" val="20000"/>
                    </a:ext>
                  </a:extLst>
                </a:gridCol>
                <a:gridCol w="1973963">
                  <a:extLst>
                    <a:ext uri="{9D8B030D-6E8A-4147-A177-3AD203B41FA5}">
                      <a16:colId xmlns:a16="http://schemas.microsoft.com/office/drawing/2014/main" val="20001"/>
                    </a:ext>
                  </a:extLst>
                </a:gridCol>
                <a:gridCol w="1973963">
                  <a:extLst>
                    <a:ext uri="{9D8B030D-6E8A-4147-A177-3AD203B41FA5}">
                      <a16:colId xmlns:a16="http://schemas.microsoft.com/office/drawing/2014/main" val="20002"/>
                    </a:ext>
                  </a:extLst>
                </a:gridCol>
                <a:gridCol w="1973963">
                  <a:extLst>
                    <a:ext uri="{9D8B030D-6E8A-4147-A177-3AD203B41FA5}">
                      <a16:colId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等线" panose="02010600030101010101"/>
              <a:cs typeface="+mn-cs"/>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670BD11A-781C-477F-A445-875D78CF4A0F}" type="slidenum">
              <a:rPr kumimoji="0" lang="zh-CN" altLang="en-US" sz="1200" b="0" i="0" u="none" strike="noStrike" kern="1200" cap="none" spc="0" normalizeH="0" baseline="0" noProof="0">
                <a:ln>
                  <a:noFill/>
                </a:ln>
                <a:solidFill>
                  <a:prstClr val="white"/>
                </a:solidFill>
                <a:effectLst/>
                <a:uLnTx/>
                <a:uFillTx/>
                <a:ea typeface="等线" pitchFamily="2" charset="-122"/>
                <a:cs typeface="+mn-cs"/>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white"/>
              </a:solidFill>
              <a:effectLst/>
              <a:uLnTx/>
              <a:uFillTx/>
              <a:ea typeface="等线" pitchFamily="2" charset="-122"/>
              <a:cs typeface="+mn-cs"/>
            </a:endParaRPr>
          </a:p>
        </p:txBody>
      </p:sp>
      <p:sp>
        <p:nvSpPr>
          <p:cNvPr id="9" name="矩形 8"/>
          <p:cNvSpPr/>
          <p:nvPr/>
        </p:nvSpPr>
        <p:spPr>
          <a:xfrm>
            <a:off x="716596" y="1412776"/>
            <a:ext cx="7704856" cy="4832092"/>
          </a:xfrm>
          <a:prstGeom prst="rect">
            <a:avLst/>
          </a:prstGeom>
        </p:spPr>
        <p:txBody>
          <a:bodyPr wrap="square">
            <a:spAutoFit/>
          </a:bodyPr>
          <a:lstStyle/>
          <a:p>
            <a:pPr marL="571500" indent="-342900">
              <a:buFont typeface="Wingdings" panose="05000000000000000000" pitchFamily="2" charset="2"/>
              <a:buChar char="u"/>
              <a:defRPr/>
            </a:pP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陳柏熹</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建議老師與家長，可以</a:t>
            </a:r>
            <a:r>
              <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幫助學生多思考日常生活中與各領域知識概念有關的</a:t>
            </a:r>
            <a:r>
              <a:rPr lang="zh-TW" altLang="zh-TW" sz="2800" kern="10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事件</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如何</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數學</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概念來協助規畫</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儲蓄或安排日常生活</a:t>
            </a:r>
            <a:r>
              <a:rPr lang="zh-TW"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的</a:t>
            </a:r>
            <a:r>
              <a:rPr lang="zh-TW"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購物</a:t>
            </a:r>
            <a:endParaRPr lang="en-US"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使用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語文</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表達來詢問</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交通資訊或溝通</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同學間的</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合作</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報告</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a:solidFill>
                  <a:srgbClr val="1565C0"/>
                </a:solidFill>
                <a:latin typeface="標楷體" panose="03000509000000000000" pitchFamily="65" charset="-120"/>
                <a:ea typeface="標楷體" panose="03000509000000000000" pitchFamily="65" charset="-120"/>
                <a:cs typeface="Times New Roman" panose="02020603050405020304" pitchFamily="18" charset="0"/>
              </a:rPr>
              <a:t>社會</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所學到的概念來</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解釋與判斷</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課外讀物</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或</a:t>
            </a:r>
            <a:r>
              <a:rPr lang="zh-TW" altLang="zh-TW" sz="2800" kern="10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媒體報導</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中所提到的歷史事件或</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地理</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資訊</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4</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根據</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自然領域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學</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的</a:t>
            </a:r>
            <a:r>
              <a:rPr lang="zh-TW" altLang="zh-TW" sz="2800" kern="100" smtClean="0">
                <a:latin typeface="標楷體" panose="03000509000000000000" pitchFamily="65" charset="-120"/>
                <a:ea typeface="標楷體" panose="03000509000000000000" pitchFamily="65" charset="-120"/>
                <a:cs typeface="Times New Roman" panose="02020603050405020304" pitchFamily="18" charset="0"/>
              </a:rPr>
              <a:t>原理來</a:t>
            </a:r>
            <a:r>
              <a:rPr lang="zh-TW" altLang="zh-TW" sz="2800" kern="10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與解決生活</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中觀察到的自然現象與環境汙染</a:t>
            </a:r>
            <a:endParaRPr lang="zh-TW" altLang="zh-TW" sz="2800" kern="100" dirty="0">
              <a:solidFill>
                <a:prstClr val="black"/>
              </a:solidFill>
              <a:latin typeface="Calibri" panose="020F0502020204030204" pitchFamily="34" charset="0"/>
              <a:cs typeface="Times New Roman" panose="02020603050405020304" pitchFamily="18" charset="0"/>
            </a:endParaRPr>
          </a:p>
        </p:txBody>
      </p:sp>
      <p:sp>
        <p:nvSpPr>
          <p:cNvPr id="10" name="標題 1"/>
          <p:cNvSpPr txBox="1">
            <a:spLocks/>
          </p:cNvSpPr>
          <p:nvPr/>
        </p:nvSpPr>
        <p:spPr>
          <a:xfrm>
            <a:off x="2339752" y="484151"/>
            <a:ext cx="7067128" cy="63408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0" lang="zh-TW" altLang="en-US" b="1" smtClean="0">
                <a:solidFill>
                  <a:schemeClr val="accent5">
                    <a:lumMod val="75000"/>
                  </a:schemeClr>
                </a:solidFill>
                <a:latin typeface="微軟正黑體" panose="020B0604030504040204" pitchFamily="34" charset="-120"/>
                <a:ea typeface="微軟正黑體" panose="020B0604030504040204" pitchFamily="34" charset="-120"/>
              </a:rPr>
              <a:t>素養，融會貫通活用知識</a:t>
            </a:r>
            <a:endParaRPr kumimoji="0"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830979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30</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002060"/>
              </a:solidFill>
            </a:endParaRPr>
          </a:p>
          <a:p>
            <a:pPr marL="0" indent="0" algn="ctr">
              <a:buNone/>
            </a:pPr>
            <a:r>
              <a:rPr lang="zh-TW" altLang="en-US" sz="3600" b="1" dirty="0" smtClean="0">
                <a:solidFill>
                  <a:srgbClr val="002060"/>
                </a:solidFill>
              </a:rPr>
              <a:t>「</a:t>
            </a:r>
            <a:r>
              <a:rPr lang="zh-TW" altLang="en-US" sz="3600" b="1" dirty="0">
                <a:solidFill>
                  <a:srgbClr val="002060"/>
                </a:solidFill>
              </a:rPr>
              <a:t>新課綱─讓孩子成為更好的自己</a:t>
            </a:r>
            <a:r>
              <a:rPr lang="zh-TW" altLang="en-US" sz="3600" b="1" dirty="0" smtClean="0">
                <a:solidFill>
                  <a:srgbClr val="002060"/>
                </a:solidFill>
              </a:rPr>
              <a:t>」</a:t>
            </a:r>
            <a:endParaRPr lang="en-US" altLang="zh-TW" sz="3600" b="1" dirty="0" smtClean="0">
              <a:solidFill>
                <a:srgbClr val="002060"/>
              </a:solidFill>
            </a:endParaRPr>
          </a:p>
          <a:p>
            <a:endParaRPr lang="en-US" altLang="zh-TW" b="1" dirty="0">
              <a:solidFill>
                <a:srgbClr val="FF0000"/>
              </a:solidFill>
            </a:endParaRPr>
          </a:p>
          <a:p>
            <a:r>
              <a:rPr lang="zh-TW" altLang="en-US" b="1" dirty="0" smtClean="0">
                <a:solidFill>
                  <a:srgbClr val="FF0000"/>
                </a:solidFill>
              </a:rPr>
              <a:t>各校可以用自己學校的素養導向教學作為案例</a:t>
            </a:r>
            <a:endParaRPr lang="en-US" altLang="zh-TW" b="1" dirty="0" smtClean="0">
              <a:solidFill>
                <a:srgbClr val="FF0000"/>
              </a:solidFill>
            </a:endParaRPr>
          </a:p>
          <a:p>
            <a:endParaRPr lang="en-US" altLang="zh-TW" b="1" dirty="0" smtClean="0">
              <a:solidFill>
                <a:srgbClr val="FF0000"/>
              </a:solidFill>
            </a:endParaRPr>
          </a:p>
          <a:p>
            <a:r>
              <a:rPr lang="zh-TW" altLang="en-US" dirty="0">
                <a:solidFill>
                  <a:srgbClr val="002060"/>
                </a:solidFill>
              </a:rPr>
              <a:t>新課綱紀錄影片連結網址</a:t>
            </a:r>
            <a:r>
              <a:rPr lang="en-US" altLang="zh-TW" dirty="0">
                <a:solidFill>
                  <a:srgbClr val="002060"/>
                </a:solidFill>
              </a:rPr>
              <a:t>: http://yt1.piee.pw/JYFBL</a:t>
            </a:r>
            <a:endParaRPr lang="zh-TW" altLang="en-US" dirty="0">
              <a:solidFill>
                <a:srgbClr val="002060"/>
              </a:solidFill>
            </a:endParaRPr>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31</a:t>
            </a:fld>
            <a:endParaRPr lang="zh-TW" altLang="en-US"/>
          </a:p>
        </p:txBody>
      </p:sp>
    </p:spTree>
    <p:extLst>
      <p:ext uri="{BB962C8B-B14F-4D97-AF65-F5344CB8AC3E}">
        <p14:creationId xmlns:p14="http://schemas.microsoft.com/office/powerpoint/2010/main" val="1072795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a:xfrm>
            <a:off x="518864" y="476672"/>
            <a:ext cx="8229600" cy="1143000"/>
          </a:xfrm>
        </p:spPr>
        <p:txBody>
          <a:bodyPr/>
          <a:lstStyle/>
          <a:p>
            <a:r>
              <a:rPr kumimoji="1" lang="zh-CN" altLang="en-US" dirty="0"/>
              <a:t>金城</a:t>
            </a:r>
            <a:r>
              <a:rPr kumimoji="1" lang="zh-CN" altLang="en-US" dirty="0" smtClean="0"/>
              <a:t>國中</a:t>
            </a:r>
            <a:r>
              <a:rPr kumimoji="1" lang="en-US" altLang="zh-CN" dirty="0" smtClean="0"/>
              <a:t/>
            </a:r>
            <a:br>
              <a:rPr kumimoji="1" lang="en-US" altLang="zh-CN" dirty="0" smtClean="0"/>
            </a:br>
            <a:r>
              <a:rPr kumimoji="1" lang="en-US" altLang="zh-TW" b="1" dirty="0">
                <a:solidFill>
                  <a:srgbClr val="C00000"/>
                </a:solidFill>
              </a:rPr>
              <a:t>(</a:t>
            </a:r>
            <a:r>
              <a:rPr kumimoji="1" lang="zh-TW" altLang="en-US" b="1" dirty="0">
                <a:solidFill>
                  <a:srgbClr val="C00000"/>
                </a:solidFill>
              </a:rPr>
              <a:t>國中各校請替換成自己學校</a:t>
            </a:r>
            <a:r>
              <a:rPr kumimoji="1" lang="en-US" altLang="zh-TW" b="1" dirty="0">
                <a:solidFill>
                  <a:srgbClr val="C00000"/>
                </a:solidFill>
              </a:rPr>
              <a:t>)</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pic>
        <p:nvPicPr>
          <p:cNvPr id="4" name="圖片 3" descr="一張含有 螢幕擷取畫面 的圖片&#10;&#10;自動產生的描述">
            <a:extLst>
              <a:ext uri="{FF2B5EF4-FFF2-40B4-BE49-F238E27FC236}">
                <a16:creationId xmlns:a16="http://schemas.microsoft.com/office/drawing/2014/main" id="{3B29E6B5-E625-714D-AE24-77DC9498FB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078" y="1646970"/>
            <a:ext cx="7915386" cy="4878590"/>
          </a:xfrm>
          <a:prstGeom prst="rect">
            <a:avLst/>
          </a:prstGeom>
        </p:spPr>
      </p:pic>
      <p:sp>
        <p:nvSpPr>
          <p:cNvPr id="6" name="圓角矩形 5"/>
          <p:cNvSpPr/>
          <p:nvPr/>
        </p:nvSpPr>
        <p:spPr>
          <a:xfrm>
            <a:off x="2812282" y="3861048"/>
            <a:ext cx="5792166" cy="288032"/>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1691680" y="5675959"/>
            <a:ext cx="6942831" cy="315266"/>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20501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CN" altLang="en-US" dirty="0"/>
              <a:t>金城國中</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38</a:t>
            </a:fld>
            <a:endParaRPr lang="zh-TW" altLang="en-US"/>
          </a:p>
        </p:txBody>
      </p:sp>
      <p:pic>
        <p:nvPicPr>
          <p:cNvPr id="4" name="圖片 3">
            <a:extLst>
              <a:ext uri="{FF2B5EF4-FFF2-40B4-BE49-F238E27FC236}">
                <a16:creationId xmlns:a16="http://schemas.microsoft.com/office/drawing/2014/main" id="{3B29E6B5-E625-714D-AE24-77DC9498FB5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7646" y="1192581"/>
            <a:ext cx="8496943" cy="5543545"/>
          </a:xfrm>
          <a:prstGeom prst="rect">
            <a:avLst/>
          </a:prstGeom>
        </p:spPr>
      </p:pic>
      <p:sp>
        <p:nvSpPr>
          <p:cNvPr id="6" name="圓角矩形 5"/>
          <p:cNvSpPr/>
          <p:nvPr/>
        </p:nvSpPr>
        <p:spPr>
          <a:xfrm>
            <a:off x="539552" y="3328744"/>
            <a:ext cx="576064" cy="1900455"/>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1691680" y="1417637"/>
            <a:ext cx="2016224" cy="5303837"/>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7092279" y="1386150"/>
            <a:ext cx="1822695" cy="5303837"/>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42763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smtClean="0">
                <a:solidFill>
                  <a:srgbClr val="595959"/>
                </a:solidFill>
                <a:latin typeface="Microsoft YaHei" pitchFamily="34" charset="-122"/>
                <a:ea typeface="Microsoft YaHei" pitchFamily="34" charset="-122"/>
              </a:rPr>
              <a:t>瓦</a:t>
            </a:r>
            <a:r>
              <a:rPr lang="zh-TW" altLang="en-US" b="1">
                <a:solidFill>
                  <a:srgbClr val="595959"/>
                </a:solidFill>
                <a:latin typeface="Microsoft YaHei" pitchFamily="34" charset="-122"/>
                <a:ea typeface="Microsoft YaHei" pitchFamily="34" charset="-122"/>
              </a:rPr>
              <a:t>特</a:t>
            </a:r>
            <a:r>
              <a:rPr lang="zh-CN" altLang="en-US" b="1" smtClean="0">
                <a:solidFill>
                  <a:srgbClr val="595959"/>
                </a:solidFill>
                <a:latin typeface="Microsoft YaHei" pitchFamily="34" charset="-122"/>
                <a:ea typeface="Microsoft YaHei" pitchFamily="34" charset="-122"/>
              </a:rPr>
              <a:t> </a:t>
            </a:r>
            <a:r>
              <a:rPr lang="zh-CN" altLang="en-US" b="1">
                <a:solidFill>
                  <a:srgbClr val="595959"/>
                </a:solidFill>
                <a:latin typeface="Microsoft YaHei" pitchFamily="34" charset="-122"/>
                <a:ea typeface="Microsoft YaHei" pitchFamily="34" charset="-122"/>
              </a:rPr>
              <a:t>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3</a:t>
            </a:fld>
            <a:endParaRPr lang="zh-CN" altLang="en-US">
              <a:solidFill>
                <a:schemeClr val="bg1"/>
              </a:solidFill>
            </a:endParaRPr>
          </a:p>
        </p:txBody>
      </p:sp>
      <p:sp>
        <p:nvSpPr>
          <p:cNvPr id="42" name="矩形 41"/>
          <p:cNvSpPr/>
          <p:nvPr/>
        </p:nvSpPr>
        <p:spPr>
          <a:xfrm>
            <a:off x="2609502" y="93127"/>
            <a:ext cx="8377237" cy="95410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二</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隨著社會的變遷，</a:t>
            </a:r>
            <a:r>
              <a:rPr lang="en-US" altLang="zh-TW" sz="2800" b="1" dirty="0">
                <a:latin typeface="微軟正黑體" pitchFamily="34" charset="-120"/>
                <a:ea typeface="微軟正黑體" pitchFamily="34" charset="-120"/>
                <a:cs typeface="Times New Roman" pitchFamily="18" charset="0"/>
              </a:rPr>
              <a:t/>
            </a:r>
            <a:br>
              <a:rPr lang="en-US" altLang="zh-TW" sz="2800" b="1" dirty="0">
                <a:latin typeface="微軟正黑體" pitchFamily="34" charset="-120"/>
                <a:ea typeface="微軟正黑體" pitchFamily="34" charset="-120"/>
                <a:cs typeface="Times New Roman" pitchFamily="18" charset="0"/>
              </a:rPr>
            </a:br>
            <a:r>
              <a:rPr lang="zh-TW" altLang="en-US" sz="2800" b="1"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CN" altLang="en-US" dirty="0"/>
              <a:t>忠孝</a:t>
            </a:r>
            <a:r>
              <a:rPr kumimoji="1" lang="zh-CN" altLang="en-US" dirty="0" smtClean="0"/>
              <a:t>國</a:t>
            </a:r>
            <a:r>
              <a:rPr kumimoji="1" lang="zh-TW" altLang="en-US" dirty="0" smtClean="0"/>
              <a:t>中</a:t>
            </a:r>
            <a:endParaRPr kumimoji="1" lang="zh-TW" altLang="en-US" b="1" dirty="0">
              <a:solidFill>
                <a:srgbClr val="C00000"/>
              </a:solidFill>
            </a:endParaRPr>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39</a:t>
            </a:fld>
            <a:endParaRPr lang="zh-TW" altLang="en-US"/>
          </a:p>
        </p:txBody>
      </p:sp>
      <p:pic>
        <p:nvPicPr>
          <p:cNvPr id="4" name="圖片 3">
            <a:extLst>
              <a:ext uri="{FF2B5EF4-FFF2-40B4-BE49-F238E27FC236}">
                <a16:creationId xmlns:a16="http://schemas.microsoft.com/office/drawing/2014/main" id="{10AF8402-E49E-AE4F-B8EB-D4B26FA553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759" y="1563464"/>
            <a:ext cx="8004482" cy="4975448"/>
          </a:xfrm>
          <a:prstGeom prst="rect">
            <a:avLst/>
          </a:prstGeom>
        </p:spPr>
      </p:pic>
      <p:sp>
        <p:nvSpPr>
          <p:cNvPr id="3" name="圓角矩形 2"/>
          <p:cNvSpPr/>
          <p:nvPr/>
        </p:nvSpPr>
        <p:spPr>
          <a:xfrm>
            <a:off x="4572000" y="4221088"/>
            <a:ext cx="3672408" cy="504056"/>
          </a:xfrm>
          <a:prstGeom prst="roundRect">
            <a:avLst/>
          </a:prstGeom>
          <a:solidFill>
            <a:schemeClr val="accent6">
              <a:lumMod val="60000"/>
              <a:lumOff val="40000"/>
            </a:schemeClr>
          </a:solidFill>
          <a:ln w="38100" cap="rnd">
            <a:solidFill>
              <a:srgbClr val="F57C00"/>
            </a:solidFill>
          </a:ln>
        </p:spPr>
        <p:txBody>
          <a:bodyPr rtlCol="0" anchor="ctr"/>
          <a:lstStyle/>
          <a:p>
            <a:pPr algn="ctr"/>
            <a:endParaRPr lang="zh-TW" altLang="en-US"/>
          </a:p>
        </p:txBody>
      </p:sp>
      <p:sp>
        <p:nvSpPr>
          <p:cNvPr id="6" name="圓角矩形 5"/>
          <p:cNvSpPr/>
          <p:nvPr/>
        </p:nvSpPr>
        <p:spPr>
          <a:xfrm>
            <a:off x="2555776" y="2708920"/>
            <a:ext cx="5832648" cy="360040"/>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1331640" y="5733256"/>
            <a:ext cx="7056784" cy="360040"/>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21626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CN" altLang="en-US" dirty="0"/>
              <a:t>忠孝國中</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40</a:t>
            </a:fld>
            <a:endParaRPr lang="zh-TW" altLang="en-US"/>
          </a:p>
        </p:txBody>
      </p:sp>
      <p:pic>
        <p:nvPicPr>
          <p:cNvPr id="6" name="圖片 5" descr="一張含有 螢幕擷取畫面 的圖片&#10;&#10;自動產生的描述">
            <a:extLst>
              <a:ext uri="{FF2B5EF4-FFF2-40B4-BE49-F238E27FC236}">
                <a16:creationId xmlns:a16="http://schemas.microsoft.com/office/drawing/2014/main" id="{063B977C-4D6B-494E-881A-CCCFCADBF7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388" y="1619803"/>
            <a:ext cx="8229600" cy="4919109"/>
          </a:xfrm>
          <a:prstGeom prst="rect">
            <a:avLst/>
          </a:prstGeom>
        </p:spPr>
      </p:pic>
      <p:sp>
        <p:nvSpPr>
          <p:cNvPr id="3" name="圓角矩形 2"/>
          <p:cNvSpPr/>
          <p:nvPr/>
        </p:nvSpPr>
        <p:spPr>
          <a:xfrm>
            <a:off x="1691680" y="1772816"/>
            <a:ext cx="1872208" cy="4680520"/>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6876256" y="1739097"/>
            <a:ext cx="1774838" cy="4680520"/>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489353" y="3899336"/>
            <a:ext cx="626263" cy="897815"/>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3509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41</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850776" y="1486525"/>
            <a:ext cx="7560840" cy="646331"/>
          </a:xfrm>
          <a:prstGeom prst="rect">
            <a:avLst/>
          </a:prstGeom>
          <a:noFill/>
          <a:ln w="9525">
            <a:noFill/>
            <a:miter lim="800000"/>
            <a:headEnd/>
            <a:tailEnd/>
          </a:ln>
        </p:spPr>
        <p:txBody>
          <a:bodyPr wrap="square">
            <a:spAutoFit/>
          </a:bodyPr>
          <a:lstStyle/>
          <a:p>
            <a:pPr defTabSz="1422400">
              <a:spcAft>
                <a:spcPct val="35000"/>
              </a:spcAft>
            </a:pP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三</a:t>
            </a: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國小英語文、科技融入校訂課程</a:t>
            </a:r>
            <a:endParaRPr lang="zh-TW" altLang="en-US" sz="3600" b="1" dirty="0">
              <a:solidFill>
                <a:srgbClr val="C00000"/>
              </a:solidFill>
              <a:latin typeface="微軟正黑體" pitchFamily="34" charset="-120"/>
              <a:ea typeface="微軟正黑體" pitchFamily="34" charset="-120"/>
            </a:endParaRPr>
          </a:p>
        </p:txBody>
      </p:sp>
      <p:graphicFrame>
        <p:nvGraphicFramePr>
          <p:cNvPr id="34" name="資料庫圖表 33"/>
          <p:cNvGraphicFramePr/>
          <p:nvPr>
            <p:extLst>
              <p:ext uri="{D42A27DB-BD31-4B8C-83A1-F6EECF244321}">
                <p14:modId xmlns:p14="http://schemas.microsoft.com/office/powerpoint/2010/main" val="3039049705"/>
              </p:ext>
            </p:extLst>
          </p:nvPr>
        </p:nvGraphicFramePr>
        <p:xfrm>
          <a:off x="107504" y="1412776"/>
          <a:ext cx="9262392" cy="487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05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a:xfrm>
            <a:off x="765742" y="337379"/>
            <a:ext cx="8229600" cy="1143000"/>
          </a:xfrm>
        </p:spPr>
        <p:txBody>
          <a:bodyPr/>
          <a:lstStyle/>
          <a:p>
            <a:r>
              <a:rPr kumimoji="1" lang="zh-CN" altLang="en-US" dirty="0"/>
              <a:t>勝利</a:t>
            </a:r>
            <a:r>
              <a:rPr kumimoji="1" lang="zh-CN" altLang="en-US" dirty="0" smtClean="0"/>
              <a:t>國小</a:t>
            </a:r>
            <a:r>
              <a:rPr kumimoji="1" lang="en-US" altLang="zh-CN" dirty="0" smtClean="0"/>
              <a:t/>
            </a:r>
            <a:br>
              <a:rPr kumimoji="1" lang="en-US" altLang="zh-CN" dirty="0" smtClean="0"/>
            </a:br>
            <a:r>
              <a:rPr kumimoji="1" lang="en-US" altLang="zh-TW" b="1" dirty="0">
                <a:solidFill>
                  <a:srgbClr val="C00000"/>
                </a:solidFill>
              </a:rPr>
              <a:t>(</a:t>
            </a:r>
            <a:r>
              <a:rPr kumimoji="1" lang="zh-TW" altLang="en-US" b="1" dirty="0" smtClean="0">
                <a:solidFill>
                  <a:srgbClr val="C00000"/>
                </a:solidFill>
              </a:rPr>
              <a:t>國</a:t>
            </a:r>
            <a:r>
              <a:rPr kumimoji="1" lang="zh-TW" altLang="en-US" b="1" dirty="0">
                <a:solidFill>
                  <a:srgbClr val="C00000"/>
                </a:solidFill>
              </a:rPr>
              <a:t>小</a:t>
            </a:r>
            <a:r>
              <a:rPr kumimoji="1" lang="zh-TW" altLang="en-US" b="1" dirty="0" smtClean="0">
                <a:solidFill>
                  <a:srgbClr val="C00000"/>
                </a:solidFill>
              </a:rPr>
              <a:t>各</a:t>
            </a:r>
            <a:r>
              <a:rPr kumimoji="1" lang="zh-TW" altLang="en-US" b="1" dirty="0">
                <a:solidFill>
                  <a:srgbClr val="C00000"/>
                </a:solidFill>
              </a:rPr>
              <a:t>校請替換成自己學校</a:t>
            </a:r>
            <a:r>
              <a:rPr kumimoji="1" lang="en-US" altLang="zh-TW" b="1" dirty="0">
                <a:solidFill>
                  <a:srgbClr val="C00000"/>
                </a:solidFill>
              </a:rPr>
              <a:t>)</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8CAF7-0B11-4355-B351-D1350E429BEE}"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zh-TW" altLang="en-US" sz="12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a:extLst>
              <a:ext uri="{FF2B5EF4-FFF2-40B4-BE49-F238E27FC236}">
                <a16:creationId xmlns:a16="http://schemas.microsoft.com/office/drawing/2014/main" id="{C61101D5-A995-5E4F-AB16-A8FE59264E65}"/>
              </a:ext>
            </a:extLst>
          </p:cNvPr>
          <p:cNvGrpSpPr/>
          <p:nvPr/>
        </p:nvGrpSpPr>
        <p:grpSpPr>
          <a:xfrm>
            <a:off x="462902" y="1576019"/>
            <a:ext cx="8532440" cy="5156614"/>
            <a:chOff x="1043608" y="1268760"/>
            <a:chExt cx="7643192" cy="3816425"/>
          </a:xfrm>
        </p:grpSpPr>
        <p:pic>
          <p:nvPicPr>
            <p:cNvPr id="6" name="圖片 5">
              <a:extLst>
                <a:ext uri="{FF2B5EF4-FFF2-40B4-BE49-F238E27FC236}">
                  <a16:creationId xmlns:a16="http://schemas.microsoft.com/office/drawing/2014/main" id="{8C6CABB6-0CBC-C14C-9391-1C7D42C2F1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268760"/>
              <a:ext cx="7643192" cy="3458409"/>
            </a:xfrm>
            <a:prstGeom prst="rect">
              <a:avLst/>
            </a:prstGeom>
          </p:spPr>
        </p:pic>
        <p:pic>
          <p:nvPicPr>
            <p:cNvPr id="8" name="圖片 7" descr="一張含有 螢幕擷取畫面 的圖片&#10;&#10;自動產生的描述">
              <a:extLst>
                <a:ext uri="{FF2B5EF4-FFF2-40B4-BE49-F238E27FC236}">
                  <a16:creationId xmlns:a16="http://schemas.microsoft.com/office/drawing/2014/main" id="{61DE88C3-64F0-2A45-939C-2C5026F7FA31}"/>
                </a:ext>
              </a:extLst>
            </p:cNvPr>
            <p:cNvPicPr>
              <a:picLocks noChangeAspect="1"/>
            </p:cNvPicPr>
            <p:nvPr/>
          </p:nvPicPr>
          <p:blipFill rotWithShape="1">
            <a:blip r:embed="rId4">
              <a:extLst>
                <a:ext uri="{28A0092B-C50C-407E-A947-70E740481C1C}">
                  <a14:useLocalDpi xmlns:a14="http://schemas.microsoft.com/office/drawing/2010/main"/>
                </a:ext>
              </a:extLst>
            </a:blip>
            <a:srcRect b="85304"/>
            <a:stretch/>
          </p:blipFill>
          <p:spPr>
            <a:xfrm>
              <a:off x="1149007" y="4509121"/>
              <a:ext cx="7383433" cy="576064"/>
            </a:xfrm>
            <a:prstGeom prst="rect">
              <a:avLst/>
            </a:prstGeom>
          </p:spPr>
        </p:pic>
      </p:grpSp>
      <p:sp>
        <p:nvSpPr>
          <p:cNvPr id="7" name="圓角矩形 6"/>
          <p:cNvSpPr/>
          <p:nvPr/>
        </p:nvSpPr>
        <p:spPr>
          <a:xfrm>
            <a:off x="2573360" y="3501008"/>
            <a:ext cx="6131024" cy="665504"/>
          </a:xfrm>
          <a:prstGeom prst="roundRect">
            <a:avLst/>
          </a:prstGeom>
          <a:noFill/>
          <a:ln w="57150" cap="rnd">
            <a:solidFill>
              <a:srgbClr val="C00000"/>
            </a:solidFill>
          </a:ln>
        </p:spPr>
        <p:txBody>
          <a:bodyPr rtlCol="0" anchor="ctr"/>
          <a:lstStyle/>
          <a:p>
            <a:pPr algn="ctr"/>
            <a:endParaRPr lang="zh-TW" altLang="en-US"/>
          </a:p>
        </p:txBody>
      </p:sp>
      <p:sp>
        <p:nvSpPr>
          <p:cNvPr id="10" name="圓角矩形 9"/>
          <p:cNvSpPr/>
          <p:nvPr/>
        </p:nvSpPr>
        <p:spPr>
          <a:xfrm>
            <a:off x="2573360" y="5253130"/>
            <a:ext cx="6084079" cy="655563"/>
          </a:xfrm>
          <a:prstGeom prst="roundRect">
            <a:avLst/>
          </a:prstGeom>
          <a:noFill/>
          <a:ln w="57150" cap="rnd">
            <a:solidFill>
              <a:srgbClr val="C00000"/>
            </a:solidFill>
          </a:ln>
        </p:spPr>
        <p:txBody>
          <a:bodyPr rtlCol="0" anchor="ctr"/>
          <a:lstStyle/>
          <a:p>
            <a:pPr algn="ctr"/>
            <a:endParaRPr lang="zh-TW" altLang="en-US"/>
          </a:p>
        </p:txBody>
      </p:sp>
    </p:spTree>
    <p:extLst>
      <p:ext uri="{BB962C8B-B14F-4D97-AF65-F5344CB8AC3E}">
        <p14:creationId xmlns:p14="http://schemas.microsoft.com/office/powerpoint/2010/main" val="38498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677128" y="4645539"/>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：會考國文題本</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13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頁，</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命題趨勢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您</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46</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3231654"/>
          </a:xfrm>
          <a:prstGeom prst="rect">
            <a:avLst/>
          </a:prstGeom>
        </p:spPr>
        <p:txBody>
          <a:bodyPr wrap="square">
            <a:spAutoFit/>
          </a:bodyPr>
          <a:lstStyle/>
          <a:p>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3C</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使用頻率</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2.</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自然</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體驗</a:t>
            </a:r>
            <a:r>
              <a:rPr kumimoji="0" lang="zh-TW" altLang="zh-TW" sz="3600" b="1" dirty="0">
                <a:solidFill>
                  <a:srgbClr val="002060"/>
                </a:solidFill>
                <a:latin typeface="微軟正黑體" pitchFamily="34" charset="-120"/>
                <a:ea typeface="微軟正黑體" pitchFamily="34" charset="-120"/>
                <a:cs typeface="Times New Roman" pitchFamily="18" charset="0"/>
              </a:rPr>
              <a:t>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關心環境變遷議題，培養世界公民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47</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48</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以學生學習為主體的</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重</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4</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a16="http://schemas.microsoft.com/office/drawing/2014/main"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50</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a16="http://schemas.microsoft.com/office/drawing/2014/main"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華康儷粗黑" panose="020B0709000000000000" pitchFamily="49" charset="-120"/>
                <a:ea typeface="華康儷粗黑" panose="020B0709000000000000" pitchFamily="49" charset="-120"/>
              </a:rPr>
              <a:t>感 謝 聆 聽</a:t>
            </a:r>
            <a:endParaRPr lang="zh-TW" altLang="en-US" sz="5400" dirty="0">
              <a:solidFill>
                <a:srgbClr val="002060"/>
              </a:solidFill>
              <a:latin typeface="華康儷粗黑" panose="020B0709000000000000" pitchFamily="49" charset="-120"/>
              <a:ea typeface="華康儷粗黑" panose="020B0709000000000000" pitchFamily="49" charset="-120"/>
            </a:endParaRPr>
          </a:p>
        </p:txBody>
      </p:sp>
      <p:pic>
        <p:nvPicPr>
          <p:cNvPr id="12" name="Picture 2" descr="èºåå¸æ¨åæ°èª²ç¶±å°æ¡è¾¦å¬å®¤">
            <a:extLst>
              <a:ext uri="{FF2B5EF4-FFF2-40B4-BE49-F238E27FC236}">
                <a16:creationId xmlns:a16="http://schemas.microsoft.com/office/drawing/2014/main" id="{BCC5F7D6-E663-4BCF-8E45-DB08B493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886" y="3718379"/>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9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5</a:t>
            </a:fld>
            <a:endParaRPr lang="zh-CN" altLang="en-US">
              <a:solidFill>
                <a:schemeClr val="bg1"/>
              </a:solidFill>
            </a:endParaRPr>
          </a:p>
        </p:txBody>
      </p:sp>
      <p:grpSp>
        <p:nvGrpSpPr>
          <p:cNvPr id="8195" name="群組 17"/>
          <p:cNvGrpSpPr>
            <a:grpSpLocks/>
          </p:cNvGrpSpPr>
          <p:nvPr/>
        </p:nvGrpSpPr>
        <p:grpSpPr bwMode="auto">
          <a:xfrm>
            <a:off x="4698728" y="1904603"/>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61209" y="3733461"/>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2862056" y="5369306"/>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5922096" y="1433490"/>
            <a:ext cx="325405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4800">
                <a:solidFill>
                  <a:srgbClr val="DB675B"/>
                </a:solidFill>
                <a:latin typeface="Microsoft YaHei" pitchFamily="34" charset="-122"/>
                <a:ea typeface="Microsoft YaHei" pitchFamily="34" charset="-122"/>
              </a:rPr>
              <a:t>3120</a:t>
            </a:r>
            <a:r>
              <a:rPr lang="zh-TW" altLang="en-US" sz="4800">
                <a:latin typeface="Microsoft YaHei" pitchFamily="34" charset="-122"/>
                <a:ea typeface="Microsoft YaHei" pitchFamily="34" charset="-122"/>
              </a:rPr>
              <a:t>萬</a:t>
            </a:r>
            <a:r>
              <a:rPr lang="zh-TW" altLang="en-US"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3600" b="1">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423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698081" y="3458556"/>
            <a:ext cx="2249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540103" y="3596260"/>
            <a:ext cx="2475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58339" y="4774186"/>
            <a:ext cx="2647049" cy="1926059"/>
            <a:chOff x="6133894" y="4170920"/>
            <a:chExt cx="3527174" cy="2567930"/>
          </a:xfrm>
        </p:grpSpPr>
        <p:sp>
          <p:nvSpPr>
            <p:cNvPr id="36" name="文字方塊 35"/>
            <p:cNvSpPr txBox="1"/>
            <p:nvPr/>
          </p:nvSpPr>
          <p:spPr>
            <a:xfrm>
              <a:off x="6133894" y="4978413"/>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956072" y="5399907"/>
            <a:ext cx="201811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3889408" y="524655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401241" y="152035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4078" y="1090613"/>
            <a:ext cx="8653463" cy="335756"/>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44079" y="1090613"/>
            <a:ext cx="7868840" cy="65603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0244" name="文本框 7"/>
          <p:cNvSpPr txBox="1">
            <a:spLocks noChangeArrowheads="1"/>
          </p:cNvSpPr>
          <p:nvPr/>
        </p:nvSpPr>
        <p:spPr bwMode="auto">
          <a:xfrm>
            <a:off x="254794" y="1070372"/>
            <a:ext cx="7828360"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70 </a:t>
            </a:r>
            <a:r>
              <a:rPr kumimoji="0" lang="zh-TW" altLang="en-US" b="1" dirty="0">
                <a:solidFill>
                  <a:prstClr val="white"/>
                </a:solidFill>
                <a:latin typeface="Microsoft YaHei" pitchFamily="34" charset="-122"/>
                <a:ea typeface="Microsoft YaHei" pitchFamily="34" charset="-122"/>
              </a:rPr>
              <a:t>年代</a:t>
            </a:r>
            <a:r>
              <a:rPr kumimoji="0" lang="zh-CN" altLang="en-US" b="1" dirty="0">
                <a:solidFill>
                  <a:prstClr val="white"/>
                </a:solidFill>
                <a:latin typeface="Microsoft YaHei" pitchFamily="34" charset="-122"/>
                <a:ea typeface="Microsoft YaHei" pitchFamily="34" charset="-122"/>
              </a:rPr>
              <a:t>每年 </a:t>
            </a:r>
            <a:r>
              <a:rPr kumimoji="0" lang="en-US" altLang="zh-CN" b="1" dirty="0">
                <a:solidFill>
                  <a:prstClr val="white"/>
                </a:solidFill>
                <a:latin typeface="Microsoft YaHei" pitchFamily="34" charset="-122"/>
                <a:ea typeface="Microsoft YaHei" pitchFamily="34" charset="-122"/>
              </a:rPr>
              <a:t>40 </a:t>
            </a:r>
            <a:r>
              <a:rPr kumimoji="0" lang="zh-CN" altLang="en-US" b="1" dirty="0">
                <a:solidFill>
                  <a:prstClr val="white"/>
                </a:solidFill>
                <a:latin typeface="Microsoft YaHei" pitchFamily="34" charset="-122"/>
                <a:ea typeface="Microsoft YaHei" pitchFamily="34" charset="-122"/>
              </a:rPr>
              <a:t>多萬新生兒創造經濟奇蹟，</a:t>
            </a:r>
            <a:endParaRPr kumimoji="0" lang="en-US" altLang="zh-CN" b="1" dirty="0">
              <a:solidFill>
                <a:prstClr val="white"/>
              </a:solidFill>
              <a:latin typeface="Microsoft YaHei" pitchFamily="34" charset="-122"/>
              <a:ea typeface="Microsoft YaHei" pitchFamily="34" charset="-122"/>
            </a:endParaRPr>
          </a:p>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100 </a:t>
            </a:r>
            <a:r>
              <a:rPr kumimoji="0" lang="zh-TW" altLang="en-US" b="1" dirty="0">
                <a:solidFill>
                  <a:prstClr val="white"/>
                </a:solidFill>
                <a:latin typeface="Microsoft YaHei" pitchFamily="34" charset="-122"/>
                <a:ea typeface="Microsoft YaHei" pitchFamily="34" charset="-122"/>
              </a:rPr>
              <a:t>年後</a:t>
            </a:r>
            <a:r>
              <a:rPr kumimoji="0" lang="zh-CN" altLang="en-US" b="1" dirty="0">
                <a:solidFill>
                  <a:prstClr val="white"/>
                </a:solidFill>
                <a:latin typeface="Microsoft YaHei" pitchFamily="34" charset="-122"/>
                <a:ea typeface="Microsoft YaHei" pitchFamily="34" charset="-122"/>
              </a:rPr>
              <a:t>不足 </a:t>
            </a:r>
            <a:r>
              <a:rPr kumimoji="0" lang="en-US" altLang="zh-CN" b="1" dirty="0">
                <a:solidFill>
                  <a:prstClr val="white"/>
                </a:solidFill>
                <a:latin typeface="Microsoft YaHei" pitchFamily="34" charset="-122"/>
                <a:ea typeface="Microsoft YaHei" pitchFamily="34" charset="-122"/>
              </a:rPr>
              <a:t>20 </a:t>
            </a:r>
            <a:r>
              <a:rPr kumimoji="0" lang="zh-CN" altLang="en-US" b="1" dirty="0">
                <a:solidFill>
                  <a:prstClr val="white"/>
                </a:solidFill>
                <a:latin typeface="Microsoft YaHei" pitchFamily="34" charset="-122"/>
                <a:ea typeface="Microsoft YaHei" pitchFamily="34" charset="-122"/>
              </a:rPr>
              <a:t>萬的新生兒</a:t>
            </a:r>
            <a:r>
              <a:rPr kumimoji="0" lang="zh-CN" altLang="en-US" b="1" dirty="0">
                <a:solidFill>
                  <a:prstClr val="white"/>
                </a:solidFill>
                <a:latin typeface="標楷體" pitchFamily="65" charset="-120"/>
                <a:ea typeface="標楷體" pitchFamily="65" charset="-120"/>
              </a:rPr>
              <a:t>，</a:t>
            </a:r>
            <a:r>
              <a:rPr kumimoji="0" lang="en-US" altLang="zh-CN" dirty="0">
                <a:solidFill>
                  <a:prstClr val="white"/>
                </a:solidFill>
                <a:latin typeface="標楷體" pitchFamily="65" charset="-120"/>
                <a:ea typeface="標楷體" pitchFamily="65" charset="-120"/>
              </a:rPr>
              <a:t>「</a:t>
            </a:r>
            <a:r>
              <a:rPr kumimoji="0" lang="zh-CN" altLang="en-US" b="1" dirty="0">
                <a:solidFill>
                  <a:prstClr val="white"/>
                </a:solidFill>
                <a:latin typeface="Microsoft YaHei" pitchFamily="34" charset="-122"/>
                <a:ea typeface="Microsoft YaHei" pitchFamily="34" charset="-122"/>
              </a:rPr>
              <a:t>成就每一個孩子</a:t>
            </a:r>
            <a:r>
              <a:rPr kumimoji="0" lang="zh-CN" altLang="en-US" b="1" dirty="0">
                <a:solidFill>
                  <a:prstClr val="white"/>
                </a:solidFill>
                <a:latin typeface="新細明體" pitchFamily="18" charset="-120"/>
                <a:ea typeface="新細明體" pitchFamily="18" charset="-120"/>
              </a:rPr>
              <a:t>」</a:t>
            </a:r>
            <a:r>
              <a:rPr kumimoji="0" lang="zh-CN" altLang="en-US" b="1" dirty="0">
                <a:solidFill>
                  <a:prstClr val="white"/>
                </a:solidFill>
                <a:latin typeface="Microsoft YaHei" pitchFamily="34" charset="-122"/>
                <a:ea typeface="Microsoft YaHei" pitchFamily="34" charset="-122"/>
              </a:rPr>
              <a:t>才能確保台灣的</a:t>
            </a:r>
            <a:r>
              <a:rPr kumimoji="0" lang="zh-TW" altLang="en-US" b="1" dirty="0">
                <a:solidFill>
                  <a:prstClr val="white"/>
                </a:solidFill>
                <a:latin typeface="Microsoft YaHei" pitchFamily="34" charset="-122"/>
                <a:ea typeface="Microsoft YaHei" pitchFamily="34" charset="-122"/>
              </a:rPr>
              <a:t>發展</a:t>
            </a:r>
            <a:endParaRPr kumimoji="0" lang="zh-CN" altLang="en-US" b="1" dirty="0">
              <a:solidFill>
                <a:prstClr val="white"/>
              </a:solidFill>
              <a:latin typeface="Microsoft YaHei" pitchFamily="34" charset="-122"/>
              <a:ea typeface="Microsoft YaHei" pitchFamily="34" charset="-122"/>
            </a:endParaRPr>
          </a:p>
        </p:txBody>
      </p:sp>
      <p:graphicFrame>
        <p:nvGraphicFramePr>
          <p:cNvPr id="35" name="圖表 34">
            <a:extLst/>
          </p:cNvPr>
          <p:cNvGraphicFramePr>
            <a:graphicFrameLocks noGrp="1"/>
          </p:cNvGraphicFramePr>
          <p:nvPr>
            <p:extLst/>
          </p:nvPr>
        </p:nvGraphicFramePr>
        <p:xfrm>
          <a:off x="255181" y="2876671"/>
          <a:ext cx="8642149" cy="285645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圖說文字 1">
            <a:extLst/>
          </p:cNvPr>
          <p:cNvSpPr/>
          <p:nvPr/>
        </p:nvSpPr>
        <p:spPr>
          <a:xfrm>
            <a:off x="539552" y="2730144"/>
            <a:ext cx="1158280" cy="533360"/>
          </a:xfrm>
          <a:prstGeom prst="wedgeRectCallout">
            <a:avLst>
              <a:gd name="adj1" fmla="val -47508"/>
              <a:gd name="adj2" fmla="val 78482"/>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200" b="1" dirty="0">
                <a:solidFill>
                  <a:prstClr val="white"/>
                </a:solidFill>
                <a:latin typeface="Microsoft YaHei" charset="-122"/>
                <a:ea typeface="Microsoft YaHei" charset="-122"/>
                <a:cs typeface="Microsoft YaHei" charset="-122"/>
              </a:rPr>
              <a:t>最高生育率</a:t>
            </a:r>
            <a:endParaRPr kumimoji="0" lang="en-US" altLang="zh-TW" sz="120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nb-NO" altLang="zh-TW" sz="1200" b="1" dirty="0">
                <a:solidFill>
                  <a:prstClr val="white"/>
                </a:solidFill>
                <a:latin typeface="Microsoft YaHei" charset="-122"/>
                <a:ea typeface="Microsoft YaHei" charset="-122"/>
                <a:cs typeface="Microsoft YaHei" charset="-122"/>
              </a:rPr>
              <a:t>7.04</a:t>
            </a:r>
            <a:r>
              <a:rPr kumimoji="0" lang="zh-TW" altLang="nb-NO" sz="1200" b="1" dirty="0">
                <a:solidFill>
                  <a:prstClr val="white"/>
                </a:solidFill>
                <a:latin typeface="Microsoft YaHei" charset="-122"/>
                <a:ea typeface="Microsoft YaHei" charset="-122"/>
                <a:cs typeface="Microsoft YaHei" charset="-122"/>
              </a:rPr>
              <a:t>人</a:t>
            </a:r>
            <a:endParaRPr kumimoji="0" lang="zh-TW" altLang="en-US" sz="1200" b="1" dirty="0">
              <a:solidFill>
                <a:prstClr val="white"/>
              </a:solidFill>
              <a:latin typeface="Microsoft YaHei" charset="-122"/>
              <a:ea typeface="Microsoft YaHei" charset="-122"/>
              <a:cs typeface="Microsoft YaHei" charset="-122"/>
            </a:endParaRPr>
          </a:p>
        </p:txBody>
      </p:sp>
      <p:sp>
        <p:nvSpPr>
          <p:cNvPr id="38" name="矩形圖說文字 37">
            <a:extLst/>
          </p:cNvPr>
          <p:cNvSpPr/>
          <p:nvPr/>
        </p:nvSpPr>
        <p:spPr>
          <a:xfrm>
            <a:off x="1958579" y="2784729"/>
            <a:ext cx="1101253" cy="457344"/>
          </a:xfrm>
          <a:prstGeom prst="wedgeRectCallout">
            <a:avLst>
              <a:gd name="adj1" fmla="val -27362"/>
              <a:gd name="adj2" fmla="val 85700"/>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嬰兒出生數</a:t>
            </a:r>
            <a:endParaRPr kumimoji="0" lang="en-US" altLang="zh-TW" sz="135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42.7</a:t>
            </a:r>
            <a:r>
              <a:rPr kumimoji="0" lang="zh-TW" altLang="en-US" sz="1350" b="1" dirty="0">
                <a:solidFill>
                  <a:prstClr val="white"/>
                </a:solidFill>
                <a:latin typeface="Microsoft YaHei" charset="-122"/>
                <a:ea typeface="Microsoft YaHei" charset="-122"/>
                <a:cs typeface="Microsoft YaHei" charset="-122"/>
              </a:rPr>
              <a:t>萬</a:t>
            </a:r>
          </a:p>
        </p:txBody>
      </p:sp>
      <p:sp>
        <p:nvSpPr>
          <p:cNvPr id="39" name="矩形圖說文字 38">
            <a:extLst/>
          </p:cNvPr>
          <p:cNvSpPr/>
          <p:nvPr/>
        </p:nvSpPr>
        <p:spPr>
          <a:xfrm>
            <a:off x="4767263" y="2846785"/>
            <a:ext cx="1020366" cy="463153"/>
          </a:xfrm>
          <a:prstGeom prst="wedgeRectCallout">
            <a:avLst>
              <a:gd name="adj1" fmla="val -20030"/>
              <a:gd name="adj2" fmla="val 133234"/>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80</a:t>
            </a:r>
            <a:r>
              <a:rPr kumimoji="0" lang="zh-TW" altLang="hr-HR" sz="1350" b="1" dirty="0">
                <a:solidFill>
                  <a:prstClr val="white"/>
                </a:solidFill>
                <a:latin typeface="Microsoft YaHei" charset="-122"/>
                <a:ea typeface="Microsoft YaHei" charset="-122"/>
                <a:cs typeface="Microsoft YaHei" charset="-122"/>
              </a:rPr>
              <a:t>年</a:t>
            </a:r>
            <a:r>
              <a:rPr kumimoji="0" lang="zh-TW" altLang="en-US" sz="1350" b="1" dirty="0">
                <a:solidFill>
                  <a:prstClr val="white"/>
                </a:solidFill>
                <a:latin typeface="Microsoft YaHei" charset="-122"/>
                <a:ea typeface="Microsoft YaHei" charset="-122"/>
                <a:cs typeface="Microsoft YaHei" charset="-122"/>
              </a:rPr>
              <a:t>代剩</a:t>
            </a:r>
            <a:r>
              <a:rPr kumimoji="0" lang="en-US" altLang="zh-TW" sz="1350" b="1" dirty="0">
                <a:solidFill>
                  <a:prstClr val="white"/>
                </a:solidFill>
                <a:latin typeface="Microsoft YaHei" charset="-122"/>
                <a:ea typeface="Microsoft YaHei" charset="-122"/>
                <a:cs typeface="Microsoft YaHei" charset="-122"/>
              </a:rPr>
              <a:t>30</a:t>
            </a:r>
            <a:r>
              <a:rPr kumimoji="0" lang="zh-TW" altLang="en-US" sz="1350" b="1" dirty="0">
                <a:solidFill>
                  <a:prstClr val="white"/>
                </a:solidFill>
                <a:latin typeface="Microsoft YaHei" charset="-122"/>
                <a:ea typeface="Microsoft YaHei" charset="-122"/>
                <a:cs typeface="Microsoft YaHei" charset="-122"/>
              </a:rPr>
              <a:t>餘萬</a:t>
            </a:r>
            <a:r>
              <a:rPr kumimoji="0" lang="zh-TW" altLang="hr-HR" sz="1350" b="1" dirty="0">
                <a:solidFill>
                  <a:prstClr val="white"/>
                </a:solidFill>
                <a:latin typeface="Microsoft YaHei" charset="-122"/>
                <a:ea typeface="Microsoft YaHei" charset="-122"/>
                <a:cs typeface="Microsoft YaHei" charset="-122"/>
              </a:rPr>
              <a:t>人</a:t>
            </a:r>
          </a:p>
        </p:txBody>
      </p:sp>
      <p:sp>
        <p:nvSpPr>
          <p:cNvPr id="42" name="矩形圖說文字 41">
            <a:extLst/>
          </p:cNvPr>
          <p:cNvSpPr/>
          <p:nvPr/>
        </p:nvSpPr>
        <p:spPr>
          <a:xfrm>
            <a:off x="7597379" y="3295651"/>
            <a:ext cx="883444" cy="526256"/>
          </a:xfrm>
          <a:prstGeom prst="wedgeRectCallout">
            <a:avLst>
              <a:gd name="adj1" fmla="val 23659"/>
              <a:gd name="adj2" fmla="val 227169"/>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最近再破</a:t>
            </a:r>
            <a:r>
              <a:rPr kumimoji="0" lang="en-US" altLang="zh-TW" sz="1350" b="1" dirty="0">
                <a:solidFill>
                  <a:prstClr val="white"/>
                </a:solidFill>
                <a:latin typeface="Microsoft YaHei" charset="-122"/>
                <a:ea typeface="Microsoft YaHei" charset="-122"/>
                <a:cs typeface="Microsoft YaHei" charset="-122"/>
              </a:rPr>
              <a:t>20</a:t>
            </a:r>
            <a:r>
              <a:rPr kumimoji="0" lang="zh-TW" altLang="en-US" sz="1350" b="1" dirty="0">
                <a:solidFill>
                  <a:prstClr val="white"/>
                </a:solidFill>
                <a:latin typeface="Microsoft YaHei" charset="-122"/>
                <a:ea typeface="Microsoft YaHei" charset="-122"/>
                <a:cs typeface="Microsoft YaHei" charset="-122"/>
              </a:rPr>
              <a:t>萬人</a:t>
            </a:r>
          </a:p>
        </p:txBody>
      </p:sp>
      <p:sp>
        <p:nvSpPr>
          <p:cNvPr id="43" name="矩形圖說文字 42">
            <a:extLst/>
          </p:cNvPr>
          <p:cNvSpPr/>
          <p:nvPr/>
        </p:nvSpPr>
        <p:spPr>
          <a:xfrm>
            <a:off x="6660232" y="3544484"/>
            <a:ext cx="1009774" cy="633420"/>
          </a:xfrm>
          <a:prstGeom prst="wedgeRectCallout">
            <a:avLst>
              <a:gd name="adj1" fmla="val 48340"/>
              <a:gd name="adj2" fmla="val 124375"/>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99</a:t>
            </a:r>
            <a:r>
              <a:rPr kumimoji="0" lang="zh-TW" altLang="en-US" sz="1350" b="1" dirty="0">
                <a:solidFill>
                  <a:prstClr val="white"/>
                </a:solidFill>
                <a:latin typeface="Microsoft YaHei" charset="-122"/>
                <a:ea typeface="Microsoft YaHei" charset="-122"/>
                <a:cs typeface="Microsoft YaHei" charset="-122"/>
              </a:rPr>
              <a:t>年剩</a:t>
            </a:r>
            <a:r>
              <a:rPr kumimoji="0" lang="en-US" altLang="zh-TW" sz="1350" b="1" dirty="0">
                <a:solidFill>
                  <a:prstClr val="white"/>
                </a:solidFill>
                <a:latin typeface="Microsoft YaHei" charset="-122"/>
                <a:ea typeface="Microsoft YaHei" charset="-122"/>
                <a:cs typeface="Microsoft YaHei" charset="-122"/>
              </a:rPr>
              <a:t>16.7</a:t>
            </a:r>
            <a:r>
              <a:rPr kumimoji="0" lang="zh-TW" altLang="en-US" sz="1350" b="1" dirty="0">
                <a:solidFill>
                  <a:prstClr val="white"/>
                </a:solidFill>
                <a:latin typeface="Microsoft YaHei" charset="-122"/>
                <a:ea typeface="Microsoft YaHei" charset="-122"/>
                <a:cs typeface="Microsoft YaHei" charset="-122"/>
              </a:rPr>
              <a:t>萬人</a:t>
            </a:r>
          </a:p>
        </p:txBody>
      </p:sp>
      <p:sp>
        <p:nvSpPr>
          <p:cNvPr id="12" name="Freeform 26">
            <a:extLst/>
          </p:cNvPr>
          <p:cNvSpPr>
            <a:spLocks/>
          </p:cNvSpPr>
          <p:nvPr/>
        </p:nvSpPr>
        <p:spPr bwMode="auto">
          <a:xfrm>
            <a:off x="4442222" y="1902619"/>
            <a:ext cx="1943100" cy="810816"/>
          </a:xfrm>
          <a:custGeom>
            <a:avLst/>
            <a:gdLst>
              <a:gd name="T0" fmla="*/ 0 w 1108"/>
              <a:gd name="T1" fmla="*/ 0 h 1159"/>
              <a:gd name="T2" fmla="*/ 0 w 1108"/>
              <a:gd name="T3" fmla="*/ 1839912 h 1159"/>
              <a:gd name="T4" fmla="*/ 1295400 w 1108"/>
              <a:gd name="T5" fmla="*/ 1839912 h 1159"/>
              <a:gd name="T6" fmla="*/ 1758950 w 1108"/>
              <a:gd name="T7" fmla="*/ 935037 h 1159"/>
              <a:gd name="T8" fmla="*/ 1295400 w 1108"/>
              <a:gd name="T9" fmla="*/ 0 h 1159"/>
              <a:gd name="T10" fmla="*/ 0 w 1108"/>
              <a:gd name="T11" fmla="*/ 0 h 1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8" h="1159">
                <a:moveTo>
                  <a:pt x="0" y="0"/>
                </a:moveTo>
                <a:lnTo>
                  <a:pt x="0" y="1159"/>
                </a:lnTo>
                <a:lnTo>
                  <a:pt x="816" y="1159"/>
                </a:lnTo>
                <a:lnTo>
                  <a:pt x="1108" y="589"/>
                </a:lnTo>
                <a:lnTo>
                  <a:pt x="816" y="0"/>
                </a:lnTo>
                <a:lnTo>
                  <a:pt x="0" y="0"/>
                </a:lnTo>
                <a:close/>
              </a:path>
            </a:pathLst>
          </a:custGeom>
          <a:solidFill>
            <a:srgbClr val="2D4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現在</a:t>
            </a:r>
            <a:endParaRPr kumimoji="0" lang="en-US" altLang="zh-TW"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endParaRPr>
          </a:p>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經濟發展遲緩</a:t>
            </a:r>
          </a:p>
        </p:txBody>
      </p:sp>
      <p:sp>
        <p:nvSpPr>
          <p:cNvPr id="13" name="Freeform 28"/>
          <p:cNvSpPr>
            <a:spLocks/>
          </p:cNvSpPr>
          <p:nvPr/>
        </p:nvSpPr>
        <p:spPr bwMode="auto">
          <a:xfrm>
            <a:off x="2468166" y="1891904"/>
            <a:ext cx="1902619" cy="810815"/>
          </a:xfrm>
          <a:custGeom>
            <a:avLst/>
            <a:gdLst>
              <a:gd name="T0" fmla="*/ 2147483647 w 1108"/>
              <a:gd name="T1" fmla="*/ 0 h 1159"/>
              <a:gd name="T2" fmla="*/ 2147483647 w 1108"/>
              <a:gd name="T3" fmla="*/ 2147483647 h 1159"/>
              <a:gd name="T4" fmla="*/ 2147483647 w 1108"/>
              <a:gd name="T5" fmla="*/ 2147483647 h 1159"/>
              <a:gd name="T6" fmla="*/ 0 w 1108"/>
              <a:gd name="T7" fmla="*/ 2147483647 h 1159"/>
              <a:gd name="T8" fmla="*/ 2147483647 w 1108"/>
              <a:gd name="T9" fmla="*/ 0 h 1159"/>
              <a:gd name="T10" fmla="*/ 2147483647 w 1108"/>
              <a:gd name="T11" fmla="*/ 0 h 1159"/>
              <a:gd name="T12" fmla="*/ 0 60000 65536"/>
              <a:gd name="T13" fmla="*/ 0 60000 65536"/>
              <a:gd name="T14" fmla="*/ 0 60000 65536"/>
              <a:gd name="T15" fmla="*/ 0 60000 65536"/>
              <a:gd name="T16" fmla="*/ 0 60000 65536"/>
              <a:gd name="T17" fmla="*/ 0 60000 65536"/>
              <a:gd name="T18" fmla="*/ 0 w 1108"/>
              <a:gd name="T19" fmla="*/ 0 h 1159"/>
              <a:gd name="T20" fmla="*/ 1108 w 1108"/>
              <a:gd name="T21" fmla="*/ 1159 h 1159"/>
            </a:gdLst>
            <a:ahLst/>
            <a:cxnLst>
              <a:cxn ang="T12">
                <a:pos x="T0" y="T1"/>
              </a:cxn>
              <a:cxn ang="T13">
                <a:pos x="T2" y="T3"/>
              </a:cxn>
              <a:cxn ang="T14">
                <a:pos x="T4" y="T5"/>
              </a:cxn>
              <a:cxn ang="T15">
                <a:pos x="T6" y="T7"/>
              </a:cxn>
              <a:cxn ang="T16">
                <a:pos x="T8" y="T9"/>
              </a:cxn>
              <a:cxn ang="T17">
                <a:pos x="T10" y="T11"/>
              </a:cxn>
            </a:cxnLst>
            <a:rect l="T18" t="T19" r="T20" b="T21"/>
            <a:pathLst>
              <a:path w="1108" h="1159">
                <a:moveTo>
                  <a:pt x="1108" y="0"/>
                </a:moveTo>
                <a:lnTo>
                  <a:pt x="1108" y="1159"/>
                </a:lnTo>
                <a:lnTo>
                  <a:pt x="292" y="1159"/>
                </a:lnTo>
                <a:lnTo>
                  <a:pt x="0" y="589"/>
                </a:lnTo>
                <a:lnTo>
                  <a:pt x="292" y="0"/>
                </a:lnTo>
                <a:lnTo>
                  <a:pt x="1108" y="0"/>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eaLnBrk="0" hangingPunct="0"/>
            <a:r>
              <a:rPr kumimoji="0" lang="zh-TW" altLang="en-US" sz="2100" b="1">
                <a:solidFill>
                  <a:srgbClr val="D24132"/>
                </a:solidFill>
                <a:latin typeface="Microsoft YaHei" pitchFamily="34" charset="-122"/>
                <a:ea typeface="Microsoft YaHei" pitchFamily="34" charset="-122"/>
              </a:rPr>
              <a:t>曾經</a:t>
            </a:r>
            <a:endParaRPr kumimoji="0" lang="en-US" altLang="zh-TW" sz="2100" b="1">
              <a:solidFill>
                <a:srgbClr val="D24132"/>
              </a:solidFill>
              <a:latin typeface="Microsoft YaHei" pitchFamily="34" charset="-122"/>
              <a:ea typeface="Microsoft YaHei" pitchFamily="34" charset="-122"/>
            </a:endParaRPr>
          </a:p>
          <a:p>
            <a:pPr algn="ctr" defTabSz="685800" eaLnBrk="0" hangingPunct="0"/>
            <a:r>
              <a:rPr kumimoji="0" lang="zh-TW" altLang="en-US" sz="2100" b="1">
                <a:solidFill>
                  <a:srgbClr val="D24132"/>
                </a:solidFill>
                <a:latin typeface="Microsoft YaHei" pitchFamily="34" charset="-122"/>
                <a:ea typeface="Microsoft YaHei" pitchFamily="34" charset="-122"/>
              </a:rPr>
              <a:t>  台灣錢淹腳目</a:t>
            </a:r>
          </a:p>
        </p:txBody>
      </p:sp>
      <p:sp>
        <p:nvSpPr>
          <p:cNvPr id="4" name="矩形 3"/>
          <p:cNvSpPr>
            <a:spLocks noChangeArrowheads="1"/>
          </p:cNvSpPr>
          <p:nvPr/>
        </p:nvSpPr>
        <p:spPr bwMode="auto">
          <a:xfrm>
            <a:off x="184207" y="1897346"/>
            <a:ext cx="2403872" cy="80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14000"/>
              </a:lnSpc>
            </a:pPr>
            <a:r>
              <a:rPr lang="zh-TW" altLang="en-US" sz="1350" dirty="0">
                <a:solidFill>
                  <a:srgbClr val="7F7F7F"/>
                </a:solidFill>
                <a:latin typeface="Microsoft YaHei" pitchFamily="34" charset="-122"/>
                <a:ea typeface="Microsoft YaHei" pitchFamily="34" charset="-122"/>
              </a:rPr>
              <a:t>每年</a:t>
            </a:r>
            <a:r>
              <a:rPr lang="en-US" altLang="zh-TW" sz="1350" dirty="0">
                <a:solidFill>
                  <a:srgbClr val="7F7F7F"/>
                </a:solidFill>
                <a:latin typeface="Microsoft YaHei" pitchFamily="34" charset="-122"/>
                <a:ea typeface="Microsoft YaHei" pitchFamily="34" charset="-122"/>
              </a:rPr>
              <a:t>40</a:t>
            </a:r>
            <a:r>
              <a:rPr lang="zh-TW" altLang="en-US" sz="1350" dirty="0">
                <a:solidFill>
                  <a:srgbClr val="7F7F7F"/>
                </a:solidFill>
                <a:latin typeface="Microsoft YaHei" pitchFamily="34" charset="-122"/>
                <a:ea typeface="Microsoft YaHei" pitchFamily="34" charset="-122"/>
              </a:rPr>
              <a:t>多萬新生兒的年代，</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kumimoji="0" lang="zh-TW" altLang="en-US" sz="1350" b="1" dirty="0">
                <a:solidFill>
                  <a:srgbClr val="D24132"/>
                </a:solidFill>
                <a:latin typeface="Microsoft YaHei" pitchFamily="34" charset="-122"/>
                <a:ea typeface="Microsoft YaHei" pitchFamily="34" charset="-122"/>
              </a:rPr>
              <a:t>傳統教育</a:t>
            </a:r>
            <a:r>
              <a:rPr lang="zh-TW" altLang="en-US" sz="1350" dirty="0">
                <a:solidFill>
                  <a:srgbClr val="7F7F7F"/>
                </a:solidFill>
                <a:latin typeface="Microsoft YaHei" pitchFamily="34" charset="-122"/>
                <a:ea typeface="Microsoft YaHei" pitchFamily="34" charset="-122"/>
              </a:rPr>
              <a:t>教出約</a:t>
            </a:r>
            <a:r>
              <a:rPr lang="en-US" altLang="zh-TW" sz="1350" dirty="0">
                <a:solidFill>
                  <a:srgbClr val="7F7F7F"/>
                </a:solidFill>
                <a:latin typeface="Microsoft YaHei" pitchFamily="34" charset="-122"/>
                <a:ea typeface="Microsoft YaHei" pitchFamily="34" charset="-122"/>
              </a:rPr>
              <a:t>16</a:t>
            </a:r>
            <a:r>
              <a:rPr lang="zh-TW" altLang="en-US" sz="1350" dirty="0">
                <a:solidFill>
                  <a:srgbClr val="7F7F7F"/>
                </a:solidFill>
                <a:latin typeface="Microsoft YaHei" pitchFamily="34" charset="-122"/>
                <a:ea typeface="Microsoft YaHei" pitchFamily="34" charset="-122"/>
              </a:rPr>
              <a:t>、</a:t>
            </a:r>
            <a:r>
              <a:rPr lang="en-US" altLang="zh-TW" sz="1350" dirty="0">
                <a:solidFill>
                  <a:srgbClr val="7F7F7F"/>
                </a:solidFill>
                <a:latin typeface="Microsoft YaHei" pitchFamily="34" charset="-122"/>
                <a:ea typeface="Microsoft YaHei" pitchFamily="34" charset="-122"/>
              </a:rPr>
              <a:t>7</a:t>
            </a:r>
            <a:r>
              <a:rPr lang="zh-TW" altLang="en-US" sz="1350" dirty="0">
                <a:solidFill>
                  <a:srgbClr val="7F7F7F"/>
                </a:solidFill>
                <a:latin typeface="Microsoft YaHei" pitchFamily="34" charset="-122"/>
                <a:ea typeface="Microsoft YaHei" pitchFamily="34" charset="-122"/>
              </a:rPr>
              <a:t>萬的</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lang="zh-TW" altLang="en-US" sz="1350" dirty="0">
                <a:solidFill>
                  <a:srgbClr val="7F7F7F"/>
                </a:solidFill>
                <a:latin typeface="Microsoft YaHei" pitchFamily="34" charset="-122"/>
                <a:ea typeface="Microsoft YaHei" pitchFamily="34" charset="-122"/>
              </a:rPr>
              <a:t>社會菁英創造經濟奇蹟</a:t>
            </a:r>
          </a:p>
        </p:txBody>
      </p:sp>
      <p:sp>
        <p:nvSpPr>
          <p:cNvPr id="17" name="矩形 16">
            <a:extLst/>
          </p:cNvPr>
          <p:cNvSpPr/>
          <p:nvPr/>
        </p:nvSpPr>
        <p:spPr>
          <a:xfrm>
            <a:off x="6257584" y="1876595"/>
            <a:ext cx="2734866" cy="908134"/>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685800">
              <a:lnSpc>
                <a:spcPct val="114000"/>
              </a:lnSpc>
              <a:defRPr/>
            </a:pPr>
            <a:r>
              <a:rPr lang="zh-TW" altLang="en-US" sz="1350" dirty="0">
                <a:solidFill>
                  <a:srgbClr val="7F7F7F"/>
                </a:solidFill>
                <a:latin typeface="Microsoft YaHei" panose="020B0503020204020204" pitchFamily="34" charset="-122"/>
                <a:ea typeface="Microsoft YaHei" panose="020B0503020204020204" pitchFamily="34" charset="-122"/>
              </a:rPr>
              <a:t>每年只</a:t>
            </a:r>
            <a:r>
              <a:rPr lang="en-US" altLang="zh-TW" sz="1350" dirty="0">
                <a:solidFill>
                  <a:srgbClr val="7F7F7F"/>
                </a:solidFill>
                <a:latin typeface="Microsoft YaHei" panose="020B0503020204020204" pitchFamily="34" charset="-122"/>
                <a:ea typeface="Microsoft YaHei" panose="020B0503020204020204" pitchFamily="34" charset="-122"/>
              </a:rPr>
              <a:t>20</a:t>
            </a:r>
            <a:r>
              <a:rPr lang="zh-TW" altLang="en-US" sz="1350" dirty="0">
                <a:solidFill>
                  <a:srgbClr val="7F7F7F"/>
                </a:solidFill>
                <a:latin typeface="Microsoft YaHei" panose="020B0503020204020204" pitchFamily="34" charset="-122"/>
                <a:ea typeface="Microsoft YaHei" panose="020B0503020204020204" pitchFamily="34" charset="-122"/>
              </a:rPr>
              <a:t>萬新生兒，</a:t>
            </a:r>
            <a:r>
              <a:rPr kumimoji="0" lang="zh-TW" altLang="en-US" sz="1350" b="1" dirty="0">
                <a:solidFill>
                  <a:srgbClr val="D24132"/>
                </a:solidFill>
                <a:latin typeface="Microsoft YaHei" panose="020B0503020204020204" pitchFamily="34" charset="-122"/>
                <a:ea typeface="Microsoft YaHei" panose="020B0503020204020204" pitchFamily="34" charset="-122"/>
              </a:rPr>
              <a:t>現代教育</a:t>
            </a:r>
            <a:endParaRPr kumimoji="0" lang="en-US" altLang="zh-TW" sz="1350" b="1" dirty="0">
              <a:solidFill>
                <a:srgbClr val="D24132"/>
              </a:solidFill>
              <a:latin typeface="Microsoft YaHei" panose="020B0503020204020204" pitchFamily="34" charset="-122"/>
              <a:ea typeface="Microsoft YaHei" panose="020B0503020204020204" pitchFamily="34" charset="-122"/>
            </a:endParaRPr>
          </a:p>
          <a:p>
            <a:pPr algn="ctr" defTabSz="685800">
              <a:lnSpc>
                <a:spcPct val="114000"/>
              </a:lnSpc>
              <a:defRPr/>
            </a:pPr>
            <a:r>
              <a:rPr kumimoji="0" lang="zh-TW" altLang="en-US" sz="1350" b="1" dirty="0">
                <a:solidFill>
                  <a:srgbClr val="D24132"/>
                </a:solidFill>
                <a:latin typeface="Microsoft YaHei" panose="020B0503020204020204" pitchFamily="34" charset="-122"/>
                <a:ea typeface="Microsoft YaHei" panose="020B0503020204020204" pitchFamily="34" charset="-122"/>
              </a:rPr>
              <a:t>必須 </a:t>
            </a:r>
            <a:r>
              <a:rPr lang="zh-TW" altLang="en-US" sz="2100" b="1" dirty="0">
                <a:solidFill>
                  <a:srgbClr val="F1A33B"/>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成就每個孩子</a:t>
            </a:r>
            <a:r>
              <a:rPr lang="zh-TW" altLang="en-US" sz="1200" dirty="0">
                <a:solidFill>
                  <a:srgbClr val="7F7F7F"/>
                </a:solidFill>
                <a:latin typeface="Microsoft YaHei" panose="020B0503020204020204" pitchFamily="34" charset="-122"/>
                <a:ea typeface="Microsoft YaHei" panose="020B0503020204020204" pitchFamily="34" charset="-122"/>
              </a:rPr>
              <a:t>，</a:t>
            </a:r>
            <a:endParaRPr lang="en-US" altLang="zh-TW" sz="1200" dirty="0">
              <a:solidFill>
                <a:srgbClr val="7F7F7F"/>
              </a:solidFill>
              <a:latin typeface="Microsoft YaHei" panose="020B0503020204020204" pitchFamily="34" charset="-122"/>
              <a:ea typeface="Microsoft YaHei" panose="020B0503020204020204" pitchFamily="34" charset="-122"/>
            </a:endParaRPr>
          </a:p>
          <a:p>
            <a:pPr algn="ctr" defTabSz="685800">
              <a:lnSpc>
                <a:spcPct val="114000"/>
              </a:lnSpc>
              <a:defRPr/>
            </a:pPr>
            <a:r>
              <a:rPr lang="zh-TW" altLang="en-US" sz="1200" dirty="0">
                <a:solidFill>
                  <a:srgbClr val="7F7F7F"/>
                </a:solidFill>
                <a:latin typeface="Microsoft YaHei" panose="020B0503020204020204" pitchFamily="34" charset="-122"/>
                <a:ea typeface="Microsoft YaHei" panose="020B0503020204020204" pitchFamily="34" charset="-122"/>
              </a:rPr>
              <a:t>才能確保台灣的未來</a:t>
            </a:r>
          </a:p>
        </p:txBody>
      </p:sp>
      <p:sp>
        <p:nvSpPr>
          <p:cNvPr id="1025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8041E5AF-F714-4342-97C5-1482FF5431E6}" type="slidenum">
              <a:rPr kumimoji="0" lang="zh-CN" altLang="en-US">
                <a:solidFill>
                  <a:prstClr val="white"/>
                </a:solidFill>
              </a:rPr>
              <a:pPr defTabSz="685800"/>
              <a:t>6</a:t>
            </a:fld>
            <a:endParaRPr kumimoji="0" lang="zh-CN" altLang="en-US">
              <a:solidFill>
                <a:prstClr val="white"/>
              </a:solidFill>
            </a:endParaRPr>
          </a:p>
        </p:txBody>
      </p:sp>
      <p:sp>
        <p:nvSpPr>
          <p:cNvPr id="5" name="箭號: 向右 4">
            <a:extLst/>
          </p:cNvPr>
          <p:cNvSpPr/>
          <p:nvPr/>
        </p:nvSpPr>
        <p:spPr>
          <a:xfrm>
            <a:off x="1328737" y="3667126"/>
            <a:ext cx="3034904" cy="175022"/>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19" name="箭號: 向右 18">
            <a:extLst/>
          </p:cNvPr>
          <p:cNvSpPr/>
          <p:nvPr/>
        </p:nvSpPr>
        <p:spPr>
          <a:xfrm>
            <a:off x="6811567" y="4504135"/>
            <a:ext cx="171569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0" name="箭號: 向右 19">
            <a:extLst/>
          </p:cNvPr>
          <p:cNvSpPr/>
          <p:nvPr/>
        </p:nvSpPr>
        <p:spPr>
          <a:xfrm>
            <a:off x="4767263" y="3896916"/>
            <a:ext cx="161806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1" name="矩形 20"/>
          <p:cNvSpPr/>
          <p:nvPr/>
        </p:nvSpPr>
        <p:spPr>
          <a:xfrm>
            <a:off x="382190" y="388144"/>
            <a:ext cx="8377237" cy="523220"/>
          </a:xfrm>
          <a:prstGeom prst="rect">
            <a:avLst/>
          </a:prstGeom>
        </p:spPr>
        <p:txBody>
          <a:bodyPr wrap="square">
            <a:spAutoFit/>
          </a:bodyPr>
          <a:lstStyle/>
          <a:p>
            <a:pPr defTabSz="1600200">
              <a:spcAft>
                <a:spcPct val="35000"/>
              </a:spcAft>
              <a:defRPr/>
            </a:pP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三</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少子化</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p14="http://schemas.microsoft.com/office/powerpoint/2010/main" val="3686075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500"/>
                                        <p:tgtEl>
                                          <p:spTgt spid="12"/>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nodeType="afterGroup">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3000"/>
                                        <p:tgtEl>
                                          <p:spTgt spid="5"/>
                                        </p:tgtEl>
                                      </p:cBhvr>
                                    </p:animEffect>
                                  </p:childTnLst>
                                </p:cTn>
                              </p:par>
                            </p:childTnLst>
                          </p:cTn>
                        </p:par>
                        <p:par>
                          <p:cTn id="22" fill="hold" nodeType="afterGroup">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par>
                          <p:cTn id="26" fill="hold" nodeType="afterGroup">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17" grpId="0"/>
      <p:bldP spid="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3222" y="697099"/>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35400" y="774115"/>
            <a:ext cx="6296025"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68" name="文本框 7"/>
          <p:cNvSpPr txBox="1">
            <a:spLocks noChangeArrowheads="1"/>
          </p:cNvSpPr>
          <p:nvPr/>
        </p:nvSpPr>
        <p:spPr bwMode="auto">
          <a:xfrm>
            <a:off x="352466" y="800698"/>
            <a:ext cx="7250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90000"/>
              </a:lnSpc>
            </a:pPr>
            <a:r>
              <a:rPr kumimoji="0" lang="zh-CN" altLang="en-US" b="1">
                <a:solidFill>
                  <a:prstClr val="white"/>
                </a:solidFill>
                <a:latin typeface="Microsoft YaHei" pitchFamily="34" charset="-122"/>
                <a:ea typeface="Microsoft YaHei" pitchFamily="34" charset="-122"/>
              </a:rPr>
              <a:t>當前教育現況：學生</a:t>
            </a:r>
            <a:r>
              <a:rPr kumimoji="0" lang="en-US" altLang="zh-CN" b="1">
                <a:solidFill>
                  <a:prstClr val="white"/>
                </a:solidFill>
                <a:latin typeface="Microsoft YaHei" pitchFamily="34" charset="-122"/>
                <a:ea typeface="Microsoft YaHei" pitchFamily="34" charset="-122"/>
              </a:rPr>
              <a:t>M</a:t>
            </a:r>
            <a:r>
              <a:rPr kumimoji="0" lang="zh-CN" altLang="en-US" b="1">
                <a:solidFill>
                  <a:prstClr val="white"/>
                </a:solidFill>
                <a:latin typeface="Microsoft YaHei" pitchFamily="34" charset="-122"/>
                <a:ea typeface="Microsoft YaHei" pitchFamily="34" charset="-122"/>
              </a:rPr>
              <a:t>型分布 成就每個孩子很困難</a:t>
            </a:r>
          </a:p>
        </p:txBody>
      </p:sp>
      <p:sp>
        <p:nvSpPr>
          <p:cNvPr id="2" name="矩形 1">
            <a:extLst/>
          </p:cNvPr>
          <p:cNvSpPr/>
          <p:nvPr/>
        </p:nvSpPr>
        <p:spPr>
          <a:xfrm>
            <a:off x="829907" y="1275939"/>
            <a:ext cx="6296025" cy="415498"/>
          </a:xfrm>
          <a:prstGeom prst="rect">
            <a:avLst/>
          </a:prstGeom>
        </p:spPr>
        <p:txBody>
          <a:bodyPr>
            <a:spAutoFit/>
          </a:bodyPr>
          <a:lstStyle/>
          <a:p>
            <a:pPr algn="dist" defTabSz="685800" fontAlgn="auto">
              <a:spcAft>
                <a:spcPts val="0"/>
              </a:spcAft>
              <a:defRPr/>
            </a:pPr>
            <a:r>
              <a:rPr kumimoji="0" lang="zh-TW" altLang="en-US" b="1" dirty="0">
                <a:solidFill>
                  <a:prstClr val="white">
                    <a:lumMod val="50000"/>
                  </a:prstClr>
                </a:solidFill>
                <a:latin typeface="Microsoft YaHei" charset="-122"/>
                <a:ea typeface="Microsoft YaHei" charset="-122"/>
                <a:cs typeface="Microsoft YaHei" charset="-122"/>
              </a:rPr>
              <a:t>提升學生</a:t>
            </a:r>
            <a:r>
              <a:rPr kumimoji="0" lang="zh-TW" altLang="en-US" sz="2100" b="1" dirty="0">
                <a:solidFill>
                  <a:srgbClr val="F1A33B"/>
                </a:solidFill>
                <a:latin typeface="Microsoft YaHei" charset="-122"/>
                <a:ea typeface="Microsoft YaHei" charset="-122"/>
                <a:cs typeface="Microsoft YaHei" charset="-122"/>
              </a:rPr>
              <a:t>學習動機</a:t>
            </a:r>
            <a:r>
              <a:rPr kumimoji="0" lang="zh-TW" altLang="en-US" sz="2100" b="1" dirty="0">
                <a:solidFill>
                  <a:prstClr val="white">
                    <a:lumMod val="50000"/>
                  </a:prstClr>
                </a:solidFill>
                <a:latin typeface="Microsoft YaHei" charset="-122"/>
                <a:ea typeface="Microsoft YaHei" charset="-122"/>
                <a:cs typeface="Microsoft YaHei" charset="-122"/>
              </a:rPr>
              <a:t>與</a:t>
            </a:r>
            <a:r>
              <a:rPr kumimoji="0" lang="zh-TW" altLang="en-US" sz="2100" b="1" dirty="0">
                <a:solidFill>
                  <a:srgbClr val="F1A33B"/>
                </a:solidFill>
                <a:latin typeface="Microsoft YaHei" charset="-122"/>
                <a:ea typeface="Microsoft YaHei" charset="-122"/>
                <a:cs typeface="Microsoft YaHei" charset="-122"/>
              </a:rPr>
              <a:t>學習自信</a:t>
            </a:r>
            <a:r>
              <a:rPr kumimoji="0" lang="zh-TW" altLang="en-US" b="1" dirty="0">
                <a:solidFill>
                  <a:prstClr val="white">
                    <a:lumMod val="50000"/>
                  </a:prstClr>
                </a:solidFill>
                <a:latin typeface="Microsoft YaHei" charset="-122"/>
                <a:ea typeface="Microsoft YaHei" charset="-122"/>
                <a:cs typeface="Microsoft YaHei" charset="-122"/>
              </a:rPr>
              <a:t>，是教育改變的首要工作</a:t>
            </a:r>
            <a:endParaRPr kumimoji="0" lang="en-US" altLang="zh-TW" b="1" dirty="0">
              <a:solidFill>
                <a:prstClr val="white">
                  <a:lumMod val="50000"/>
                </a:prstClr>
              </a:solidFill>
              <a:latin typeface="Microsoft YaHei" charset="-122"/>
              <a:ea typeface="Microsoft YaHei" charset="-122"/>
              <a:cs typeface="Microsoft YaHei" charset="-122"/>
            </a:endParaRPr>
          </a:p>
        </p:txBody>
      </p:sp>
      <p:sp>
        <p:nvSpPr>
          <p:cNvPr id="3" name="矩形 2">
            <a:extLst/>
          </p:cNvPr>
          <p:cNvSpPr/>
          <p:nvPr/>
        </p:nvSpPr>
        <p:spPr bwMode="auto">
          <a:xfrm>
            <a:off x="1675210" y="2001441"/>
            <a:ext cx="5512594" cy="336946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auto">
              <a:spcBef>
                <a:spcPts val="0"/>
              </a:spcBef>
              <a:spcAft>
                <a:spcPts val="0"/>
              </a:spcAft>
              <a:defRPr/>
            </a:pPr>
            <a:endParaRPr lang="zh-TW" altLang="en-US" sz="1350">
              <a:solidFill>
                <a:prstClr val="black"/>
              </a:solidFill>
              <a:ea typeface="新細明體" panose="02020500000000000000" pitchFamily="18" charset="-120"/>
            </a:endParaRPr>
          </a:p>
        </p:txBody>
      </p:sp>
      <p:pic>
        <p:nvPicPr>
          <p:cNvPr id="11271" name="圖片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10" y="2040731"/>
            <a:ext cx="5512594" cy="333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a:extLst/>
          </p:cNvPr>
          <p:cNvSpPr/>
          <p:nvPr/>
        </p:nvSpPr>
        <p:spPr bwMode="auto">
          <a:xfrm>
            <a:off x="2400301" y="2566988"/>
            <a:ext cx="365522" cy="369094"/>
          </a:xfrm>
          <a:prstGeom prst="ellipse">
            <a:avLst/>
          </a:prstGeom>
          <a:noFill/>
          <a:ln w="19050">
            <a:solidFill>
              <a:srgbClr val="E2887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73" name="矩形 5"/>
          <p:cNvSpPr>
            <a:spLocks noChangeArrowheads="1"/>
          </p:cNvSpPr>
          <p:nvPr/>
        </p:nvSpPr>
        <p:spPr bwMode="auto">
          <a:xfrm>
            <a:off x="469271" y="5833449"/>
            <a:ext cx="855073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25000"/>
              </a:lnSpc>
            </a:pPr>
            <a:r>
              <a:rPr kumimoji="0" lang="zh-TW" altLang="en-US" b="1" dirty="0">
                <a:solidFill>
                  <a:srgbClr val="979797"/>
                </a:solidFill>
                <a:latin typeface="Microsoft YaHei" pitchFamily="34" charset="-122"/>
                <a:ea typeface="Microsoft YaHei" pitchFamily="34" charset="-122"/>
              </a:rPr>
              <a:t>在</a:t>
            </a:r>
            <a:r>
              <a:rPr kumimoji="0" lang="en-US" altLang="zh-TW" b="1" dirty="0">
                <a:solidFill>
                  <a:srgbClr val="979797"/>
                </a:solidFill>
                <a:latin typeface="Microsoft YaHei" pitchFamily="34" charset="-122"/>
                <a:ea typeface="Microsoft YaHei" pitchFamily="34" charset="-122"/>
              </a:rPr>
              <a:t>PISA</a:t>
            </a:r>
            <a:r>
              <a:rPr kumimoji="0" lang="zh-TW" altLang="en-US" b="1" dirty="0">
                <a:solidFill>
                  <a:srgbClr val="979797"/>
                </a:solidFill>
                <a:latin typeface="Microsoft YaHei" pitchFamily="34" charset="-122"/>
                <a:ea typeface="Microsoft YaHei" pitchFamily="34" charset="-122"/>
              </a:rPr>
              <a:t> 四十餘國學生的數學表現</a:t>
            </a:r>
            <a:r>
              <a:rPr kumimoji="0" lang="zh-TW" altLang="en-US" b="1" dirty="0">
                <a:solidFill>
                  <a:srgbClr val="979797"/>
                </a:solidFill>
                <a:latin typeface="標楷體" pitchFamily="65" charset="-120"/>
                <a:ea typeface="標楷體" pitchFamily="65" charset="-120"/>
              </a:rPr>
              <a:t>，</a:t>
            </a:r>
            <a:r>
              <a:rPr kumimoji="0" lang="zh-TW" altLang="en-US" b="1" dirty="0">
                <a:solidFill>
                  <a:srgbClr val="979797"/>
                </a:solidFill>
                <a:latin typeface="Microsoft YaHei" pitchFamily="34" charset="-122"/>
                <a:ea typeface="Microsoft YaHei" pitchFamily="34" charset="-122"/>
              </a:rPr>
              <a:t>看出</a:t>
            </a:r>
            <a:r>
              <a:rPr kumimoji="0" lang="en-US" altLang="zh-TW" b="1" dirty="0">
                <a:solidFill>
                  <a:srgbClr val="979797"/>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臺灣前段</a:t>
            </a:r>
            <a:r>
              <a:rPr kumimoji="0" lang="zh-TW" altLang="en-US" b="1" dirty="0">
                <a:solidFill>
                  <a:srgbClr val="14826D"/>
                </a:solidFill>
                <a:latin typeface="新細明體" pitchFamily="18" charset="-120"/>
                <a:ea typeface="新細明體" pitchFamily="18" charset="-120"/>
              </a:rPr>
              <a:t>、</a:t>
            </a:r>
            <a:r>
              <a:rPr kumimoji="0" lang="zh-TW" altLang="en-US" b="1" dirty="0">
                <a:solidFill>
                  <a:srgbClr val="14826D"/>
                </a:solidFill>
                <a:latin typeface="Microsoft YaHei" pitchFamily="34" charset="-122"/>
                <a:ea typeface="Microsoft YaHei" pitchFamily="34" charset="-122"/>
              </a:rPr>
              <a:t>後段學生表現的差距</a:t>
            </a:r>
            <a:r>
              <a:rPr kumimoji="0" lang="en-US" altLang="zh-TW" b="1" dirty="0">
                <a:solidFill>
                  <a:srgbClr val="14826D"/>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世界第一</a:t>
            </a:r>
          </a:p>
        </p:txBody>
      </p:sp>
      <p:sp>
        <p:nvSpPr>
          <p:cNvPr id="1127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10A2515D-86D2-497D-ADF8-5A29C64BD012}" type="slidenum">
              <a:rPr kumimoji="0" lang="zh-CN" altLang="en-US">
                <a:solidFill>
                  <a:prstClr val="white"/>
                </a:solidFill>
              </a:rPr>
              <a:pPr defTabSz="685800"/>
              <a:t>7</a:t>
            </a:fld>
            <a:endParaRPr kumimoji="0" lang="zh-CN" altLang="en-US">
              <a:solidFill>
                <a:prstClr val="white"/>
              </a:solidFill>
            </a:endParaRPr>
          </a:p>
        </p:txBody>
      </p:sp>
      <p:sp>
        <p:nvSpPr>
          <p:cNvPr id="17" name="矩形 16">
            <a:extLst/>
          </p:cNvPr>
          <p:cNvSpPr/>
          <p:nvPr/>
        </p:nvSpPr>
        <p:spPr>
          <a:xfrm>
            <a:off x="2599900" y="6567466"/>
            <a:ext cx="6241256" cy="300082"/>
          </a:xfrm>
          <a:prstGeom prst="rect">
            <a:avLst/>
          </a:prstGeom>
        </p:spPr>
        <p:txBody>
          <a:bodyPr>
            <a:spAutoFit/>
          </a:bodyPr>
          <a:lstStyle/>
          <a:p>
            <a:pPr algn="r" defTabSz="685800" fontAlgn="auto">
              <a:spcAft>
                <a:spcPts val="0"/>
              </a:spcAft>
              <a:defRPr/>
            </a:pPr>
            <a:r>
              <a:rPr kumimoji="0" lang="zh-TW" altLang="en-US" sz="1350" dirty="0">
                <a:solidFill>
                  <a:prstClr val="black">
                    <a:lumMod val="50000"/>
                    <a:lumOff val="50000"/>
                  </a:prstClr>
                </a:solidFill>
                <a:latin typeface="Microsoft YaHei" charset="-122"/>
                <a:ea typeface="Microsoft YaHei" charset="-122"/>
                <a:cs typeface="Microsoft YaHei" charset="-122"/>
              </a:rPr>
              <a:t>資料來源：</a:t>
            </a:r>
            <a:r>
              <a:rPr kumimoji="0" lang="en-US" altLang="zh-TW" sz="1350" dirty="0">
                <a:solidFill>
                  <a:prstClr val="black">
                    <a:lumMod val="50000"/>
                    <a:lumOff val="50000"/>
                  </a:prstClr>
                </a:solidFill>
                <a:latin typeface="Microsoft YaHei" charset="-122"/>
                <a:ea typeface="Microsoft YaHei" charset="-122"/>
                <a:cs typeface="Microsoft YaHei" charset="-122"/>
              </a:rPr>
              <a:t>PISA</a:t>
            </a:r>
            <a:r>
              <a:rPr kumimoji="0" lang="zh-TW" altLang="en-US" sz="1350" dirty="0">
                <a:solidFill>
                  <a:prstClr val="black">
                    <a:lumMod val="50000"/>
                    <a:lumOff val="50000"/>
                  </a:prstClr>
                </a:solidFill>
                <a:latin typeface="Microsoft YaHei" charset="-122"/>
                <a:ea typeface="Microsoft YaHei" charset="-122"/>
                <a:cs typeface="Microsoft YaHei" charset="-122"/>
              </a:rPr>
              <a:t>國際學生能力評估計劃</a:t>
            </a:r>
          </a:p>
        </p:txBody>
      </p:sp>
      <p:sp>
        <p:nvSpPr>
          <p:cNvPr id="18" name="文字方塊 41"/>
          <p:cNvSpPr txBox="1">
            <a:spLocks noChangeArrowheads="1"/>
          </p:cNvSpPr>
          <p:nvPr/>
        </p:nvSpPr>
        <p:spPr bwMode="auto">
          <a:xfrm>
            <a:off x="7401521" y="2005013"/>
            <a:ext cx="127493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1</a:t>
            </a:r>
            <a:r>
              <a:rPr lang="zh-TW" altLang="en-US" sz="1200" b="1" dirty="0">
                <a:solidFill>
                  <a:prstClr val="white"/>
                </a:solidFill>
                <a:latin typeface="Microsoft YaHei" pitchFamily="34" charset="-122"/>
                <a:ea typeface="Microsoft YaHei" pitchFamily="34" charset="-122"/>
              </a:rPr>
              <a:t>高表現低差距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 </a:t>
            </a:r>
            <a:endParaRPr lang="en-US" altLang="zh-TW" sz="1500" b="1" dirty="0">
              <a:solidFill>
                <a:srgbClr val="0D4569"/>
              </a:solidFill>
              <a:latin typeface="Microsoft YaHei" pitchFamily="34" charset="-122"/>
              <a:ea typeface="Microsoft YaHei" pitchFamily="34" charset="-122"/>
            </a:endParaRPr>
          </a:p>
        </p:txBody>
      </p:sp>
      <p:sp>
        <p:nvSpPr>
          <p:cNvPr id="19" name="文字方塊 43"/>
          <p:cNvSpPr txBox="1">
            <a:spLocks noChangeArrowheads="1"/>
          </p:cNvSpPr>
          <p:nvPr/>
        </p:nvSpPr>
        <p:spPr bwMode="auto">
          <a:xfrm>
            <a:off x="7369488" y="4675153"/>
            <a:ext cx="1306968"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低表現低差距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20" name="文字方塊 3"/>
          <p:cNvSpPr txBox="1">
            <a:spLocks noChangeArrowheads="1"/>
          </p:cNvSpPr>
          <p:nvPr/>
        </p:nvSpPr>
        <p:spPr bwMode="auto">
          <a:xfrm>
            <a:off x="235400" y="2005013"/>
            <a:ext cx="131955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高表現高差距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a:t>
            </a:r>
            <a:endParaRPr lang="en-US" altLang="zh-TW" sz="1500" b="1" dirty="0">
              <a:solidFill>
                <a:srgbClr val="0D4569"/>
              </a:solidFill>
              <a:latin typeface="Microsoft YaHei" pitchFamily="34" charset="-122"/>
              <a:ea typeface="Microsoft YaHei" pitchFamily="34" charset="-122"/>
            </a:endParaRPr>
          </a:p>
        </p:txBody>
      </p:sp>
      <p:sp>
        <p:nvSpPr>
          <p:cNvPr id="21" name="文字方塊 42"/>
          <p:cNvSpPr txBox="1">
            <a:spLocks noChangeArrowheads="1"/>
          </p:cNvSpPr>
          <p:nvPr/>
        </p:nvSpPr>
        <p:spPr bwMode="auto">
          <a:xfrm>
            <a:off x="235401" y="4879331"/>
            <a:ext cx="1319554"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4</a:t>
            </a:r>
            <a:r>
              <a:rPr lang="zh-TW" altLang="en-US" sz="1200" b="1" dirty="0">
                <a:solidFill>
                  <a:prstClr val="white"/>
                </a:solidFill>
                <a:latin typeface="Microsoft YaHei" pitchFamily="34" charset="-122"/>
                <a:ea typeface="Microsoft YaHei" pitchFamily="34" charset="-122"/>
              </a:rPr>
              <a:t>低表現高差距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6" name="流程圖: 接點 5">
            <a:extLst/>
          </p:cNvPr>
          <p:cNvSpPr/>
          <p:nvPr/>
        </p:nvSpPr>
        <p:spPr>
          <a:xfrm>
            <a:off x="4744641" y="2918222"/>
            <a:ext cx="457200" cy="41433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5" name="流程圖: 接點 24">
            <a:extLst/>
          </p:cNvPr>
          <p:cNvSpPr/>
          <p:nvPr/>
        </p:nvSpPr>
        <p:spPr>
          <a:xfrm>
            <a:off x="3627835" y="2215754"/>
            <a:ext cx="457200" cy="41552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6" name="流程圖: 接點 25">
            <a:extLst/>
          </p:cNvPr>
          <p:cNvSpPr/>
          <p:nvPr/>
        </p:nvSpPr>
        <p:spPr>
          <a:xfrm>
            <a:off x="2355056" y="2524125"/>
            <a:ext cx="457200" cy="415529"/>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2" name="箭號: 向上 21">
            <a:extLst/>
          </p:cNvPr>
          <p:cNvSpPr/>
          <p:nvPr/>
        </p:nvSpPr>
        <p:spPr>
          <a:xfrm>
            <a:off x="1164432" y="2758273"/>
            <a:ext cx="479822" cy="2033588"/>
          </a:xfrm>
          <a:prstGeom prst="upArrow">
            <a:avLst/>
          </a:prstGeom>
          <a:solidFill>
            <a:srgbClr val="F1A4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學生成績表現好</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7" name="箭號: 向左 26">
            <a:extLst/>
          </p:cNvPr>
          <p:cNvSpPr/>
          <p:nvPr/>
        </p:nvSpPr>
        <p:spPr>
          <a:xfrm>
            <a:off x="2322909" y="1758063"/>
            <a:ext cx="2108597" cy="364331"/>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前後段學生差距大</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4" name="矩形 23"/>
          <p:cNvSpPr/>
          <p:nvPr/>
        </p:nvSpPr>
        <p:spPr>
          <a:xfrm>
            <a:off x="463919" y="264187"/>
            <a:ext cx="8377237" cy="523220"/>
          </a:xfrm>
          <a:prstGeom prst="rect">
            <a:avLst/>
          </a:prstGeom>
        </p:spPr>
        <p:txBody>
          <a:bodyPr wrap="square">
            <a:spAutoFit/>
          </a:bodyPr>
          <a:lstStyle/>
          <a:p>
            <a:pPr defTabSz="1600200">
              <a:spcAft>
                <a:spcPct val="35000"/>
              </a:spcAft>
              <a:defRPr/>
            </a:pP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四</a:t>
            </a: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4115367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childTnLst>
                          </p:cTn>
                        </p:par>
                        <p:par>
                          <p:cTn id="11" fill="hold" nodeType="afterGroup">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par>
                          <p:cTn id="18" fill="hold" nodeType="afterGroup">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nodeType="afterGroup">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1000"/>
                                        <p:tgtEl>
                                          <p:spTgt spid="25"/>
                                        </p:tgtEl>
                                      </p:cBhvr>
                                    </p:animEffect>
                                  </p:childTnLst>
                                </p:cTn>
                              </p:par>
                            </p:childTnLst>
                          </p:cTn>
                        </p:par>
                        <p:par>
                          <p:cTn id="26" fill="hold" nodeType="afterGroup">
                            <p:stCondLst>
                              <p:cond delay="7000"/>
                            </p:stCondLst>
                            <p:childTnLst>
                              <p:par>
                                <p:cTn id="27" presetID="6"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6"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8" name="矩形 147"/>
          <p:cNvSpPr/>
          <p:nvPr/>
        </p:nvSpPr>
        <p:spPr>
          <a:xfrm>
            <a:off x="467544" y="1208613"/>
            <a:ext cx="8237750" cy="461665"/>
          </a:xfrm>
          <a:prstGeom prst="rect">
            <a:avLst/>
          </a:prstGeom>
        </p:spPr>
        <p:txBody>
          <a:bodyPr wrap="square">
            <a:spAutoFit/>
          </a:bodyPr>
          <a:lstStyle/>
          <a:p>
            <a:pPr defTabSz="1600200">
              <a:spcAft>
                <a:spcPct val="35000"/>
              </a:spcAft>
              <a:defRPr/>
            </a:pP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五</a:t>
            </a: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436673" y="1305856"/>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550404" y="1526936"/>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pic>
        <p:nvPicPr>
          <p:cNvPr id="127" name="Picture 2" descr="https://weforum-assets-production.s3-eu-west-1.amazonaws.com/editor/bD4ikTLC2_fTr1843WCwYsZFbkCs-VwJBAQu2COD1rE.png"/>
          <p:cNvPicPr>
            <a:picLocks noChangeAspect="1" noChangeArrowheads="1"/>
          </p:cNvPicPr>
          <p:nvPr/>
        </p:nvPicPr>
        <p:blipFill>
          <a:blip r:embed="rId3" cstate="print"/>
          <a:srcRect/>
          <a:stretch>
            <a:fillRect/>
          </a:stretch>
        </p:blipFill>
        <p:spPr>
          <a:xfrm>
            <a:off x="628888" y="3242786"/>
            <a:ext cx="3887787" cy="3290888"/>
          </a:xfrm>
          <a:prstGeom prst="rect">
            <a:avLst/>
          </a:prstGeom>
          <a:effectLst>
            <a:outerShdw blurRad="190500" algn="tl" rotWithShape="0">
              <a:srgbClr val="000000">
                <a:alpha val="70000"/>
              </a:srgbClr>
            </a:outerShdw>
          </a:effectLst>
        </p:spPr>
      </p:pic>
      <p:sp>
        <p:nvSpPr>
          <p:cNvPr id="128" name="矩形 6"/>
          <p:cNvSpPr>
            <a:spLocks noChangeArrowheads="1"/>
          </p:cNvSpPr>
          <p:nvPr/>
        </p:nvSpPr>
        <p:spPr bwMode="auto">
          <a:xfrm>
            <a:off x="4879722" y="2918460"/>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29" name="矩形 128"/>
          <p:cNvSpPr/>
          <p:nvPr/>
        </p:nvSpPr>
        <p:spPr>
          <a:xfrm>
            <a:off x="179512" y="1914713"/>
            <a:ext cx="8136904" cy="9602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defTabSz="1422400" eaLnBrk="1" hangingPunct="1">
              <a:spcAft>
                <a:spcPct val="35000"/>
              </a:spcAft>
              <a:defRPr/>
            </a:pPr>
            <a:r>
              <a:rPr lang="zh-TW" altLang="en-US" sz="2400" b="1">
                <a:solidFill>
                  <a:srgbClr val="FF0000"/>
                </a:solidFill>
              </a:rPr>
              <a:t>世界經濟論壇預測第四次工業革命</a:t>
            </a:r>
            <a:r>
              <a:rPr lang="zh-TW" altLang="en-US" sz="2400"/>
              <a:t>（</a:t>
            </a:r>
            <a:r>
              <a:rPr lang="en-US" altLang="zh-TW" sz="2400"/>
              <a:t>2020</a:t>
            </a:r>
            <a:r>
              <a:rPr lang="zh-TW" altLang="en-US" sz="2400"/>
              <a:t>年</a:t>
            </a:r>
            <a:r>
              <a:rPr lang="zh-TW" altLang="en-US" sz="2400" smtClean="0"/>
              <a:t>）</a:t>
            </a:r>
            <a:endParaRPr lang="en-US" altLang="zh-TW" sz="2400" smtClean="0"/>
          </a:p>
          <a:p>
            <a:pPr defTabSz="1422400" eaLnBrk="1" hangingPunct="1">
              <a:spcAft>
                <a:spcPct val="35000"/>
              </a:spcAft>
              <a:defRPr/>
            </a:pPr>
            <a:r>
              <a:rPr lang="zh-TW" altLang="en-US" sz="2400" b="1" smtClean="0">
                <a:solidFill>
                  <a:schemeClr val="tx1"/>
                </a:solidFill>
                <a:latin typeface="微軟正黑體" pitchFamily="34" charset="-120"/>
                <a:ea typeface="微軟正黑體" pitchFamily="34" charset="-120"/>
              </a:rPr>
              <a:t>預測</a:t>
            </a:r>
            <a:r>
              <a:rPr lang="zh-TW" altLang="en-US" sz="2400" b="1" dirty="0">
                <a:solidFill>
                  <a:schemeClr val="tx1"/>
                </a:solidFill>
                <a:latin typeface="微軟正黑體" pitchFamily="34" charset="-120"/>
                <a:ea typeface="微軟正黑體" pitchFamily="34" charset="-120"/>
              </a:rPr>
              <a:t>未來面對工業</a:t>
            </a:r>
            <a:r>
              <a:rPr lang="en-US" altLang="zh-TW" sz="2400" b="1" dirty="0">
                <a:solidFill>
                  <a:schemeClr val="tx1"/>
                </a:solidFill>
                <a:latin typeface="微軟正黑體" pitchFamily="34" charset="-120"/>
                <a:ea typeface="微軟正黑體" pitchFamily="34" charset="-120"/>
              </a:rPr>
              <a:t>4.0</a:t>
            </a:r>
            <a:r>
              <a:rPr lang="zh-TW" altLang="en-US" sz="2400" b="1" dirty="0">
                <a:solidFill>
                  <a:schemeClr val="tx1"/>
                </a:solidFill>
                <a:latin typeface="微軟正黑體" pitchFamily="34" charset="-120"/>
                <a:ea typeface="微軟正黑體" pitchFamily="34" charset="-120"/>
              </a:rPr>
              <a:t>，所需要的能力</a:t>
            </a:r>
          </a:p>
        </p:txBody>
      </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left)">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23474</TotalTime>
  <Words>5117</Words>
  <Application>Microsoft Office PowerPoint</Application>
  <PresentationFormat>如螢幕大小 (4:3)</PresentationFormat>
  <Paragraphs>734</Paragraphs>
  <Slides>51</Slides>
  <Notes>47</Notes>
  <HiddenSlides>0</HiddenSlides>
  <MMClips>0</MMClips>
  <ScaleCrop>false</ScaleCrop>
  <HeadingPairs>
    <vt:vector size="6" baseType="variant">
      <vt:variant>
        <vt:lpstr>使用字型</vt:lpstr>
      </vt:variant>
      <vt:variant>
        <vt:i4>22</vt:i4>
      </vt:variant>
      <vt:variant>
        <vt:lpstr>佈景主題</vt:lpstr>
      </vt:variant>
      <vt:variant>
        <vt:i4>5</vt:i4>
      </vt:variant>
      <vt:variant>
        <vt:lpstr>投影片標題</vt:lpstr>
      </vt:variant>
      <vt:variant>
        <vt:i4>51</vt:i4>
      </vt:variant>
    </vt:vector>
  </HeadingPairs>
  <TitlesOfParts>
    <vt:vector size="78" baseType="lpstr">
      <vt:lpstr>等线</vt:lpstr>
      <vt:lpstr>等线 Light</vt:lpstr>
      <vt:lpstr>DFLiHei-Bd</vt:lpstr>
      <vt:lpstr>Microsoft JhengHei UI</vt:lpstr>
      <vt:lpstr>Microsoft YaHei</vt:lpstr>
      <vt:lpstr>Microsoft YaHei</vt:lpstr>
      <vt:lpstr>宋体</vt:lpstr>
      <vt:lpstr>Taipei Sans TC Beta</vt:lpstr>
      <vt:lpstr>幼圆</vt:lpstr>
      <vt:lpstr>華康儷粗黑</vt:lpstr>
      <vt:lpstr>微软雅黑 Light</vt:lpstr>
      <vt:lpstr>Microsoft JhengHei</vt:lpstr>
      <vt:lpstr>Microsoft JhengHei</vt:lpstr>
      <vt:lpstr>新細明體</vt:lpstr>
      <vt:lpstr>標楷體</vt:lpstr>
      <vt:lpstr>Arial</vt:lpstr>
      <vt:lpstr>Broadway</vt:lpstr>
      <vt:lpstr>Calibri</vt:lpstr>
      <vt:lpstr>Calibri Light</vt:lpstr>
      <vt:lpstr>Matura MT Script Capitals</vt:lpstr>
      <vt:lpstr>Times New Roman</vt:lpstr>
      <vt:lpstr>Wingdings</vt:lpstr>
      <vt:lpstr>Office 佈景主題</vt:lpstr>
      <vt:lpstr>Office 主题​​</vt:lpstr>
      <vt:lpstr>Office Theme</vt:lpstr>
      <vt:lpstr>1_Office 主题​​</vt:lpstr>
      <vt:lpstr>1_Office 佈景主題</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素養導向試題的四項特色 未來Family，22期。https://gfamily.cwgv.com.tw/content/index/7199</vt:lpstr>
      <vt:lpstr>108年會考   國文</vt:lpstr>
      <vt:lpstr>數學(106)-- 表徵、推論</vt:lpstr>
      <vt:lpstr>國中教育會考   沒有版本  只有根本</vt:lpstr>
      <vt:lpstr>PowerPoint 簡報</vt:lpstr>
      <vt:lpstr>PowerPoint 簡報</vt:lpstr>
      <vt:lpstr>PowerPoint 簡報</vt:lpstr>
      <vt:lpstr>PowerPoint 簡報</vt:lpstr>
      <vt:lpstr>PowerPoint 簡報</vt:lpstr>
      <vt:lpstr>PowerPoint 簡報</vt:lpstr>
      <vt:lpstr>PowerPoint 簡報</vt:lpstr>
      <vt:lpstr>PowerPoint 簡報</vt:lpstr>
      <vt:lpstr>金城國中 (國中各校請替換成自己學校)</vt:lpstr>
      <vt:lpstr>金城國中</vt:lpstr>
      <vt:lpstr>忠孝國中</vt:lpstr>
      <vt:lpstr>忠孝國中</vt:lpstr>
      <vt:lpstr>PowerPoint 簡報</vt:lpstr>
      <vt:lpstr>勝利國小 (國小各校請替換成自己學校)</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陳秀卿</cp:lastModifiedBy>
  <cp:revision>2410</cp:revision>
  <cp:lastPrinted>2017-09-11T10:14:42Z</cp:lastPrinted>
  <dcterms:created xsi:type="dcterms:W3CDTF">2012-09-28T06:32:41Z</dcterms:created>
  <dcterms:modified xsi:type="dcterms:W3CDTF">2019-09-01T08:47:16Z</dcterms:modified>
</cp:coreProperties>
</file>