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</p:sldMasterIdLst>
  <p:notesMasterIdLst>
    <p:notesMasterId r:id="rId20"/>
  </p:notesMasterIdLst>
  <p:sldIdLst>
    <p:sldId id="256" r:id="rId2"/>
    <p:sldId id="302" r:id="rId3"/>
    <p:sldId id="304" r:id="rId4"/>
    <p:sldId id="305" r:id="rId5"/>
    <p:sldId id="283" r:id="rId6"/>
    <p:sldId id="284" r:id="rId7"/>
    <p:sldId id="285" r:id="rId8"/>
    <p:sldId id="298" r:id="rId9"/>
    <p:sldId id="300" r:id="rId10"/>
    <p:sldId id="295" r:id="rId11"/>
    <p:sldId id="299" r:id="rId12"/>
    <p:sldId id="301" r:id="rId13"/>
    <p:sldId id="303" r:id="rId14"/>
    <p:sldId id="296" r:id="rId15"/>
    <p:sldId id="297" r:id="rId16"/>
    <p:sldId id="281" r:id="rId17"/>
    <p:sldId id="272" r:id="rId18"/>
    <p:sldId id="273" r:id="rId1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69679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73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92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88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182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694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11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138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36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222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圓角矩形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0" name="副標題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0065BE-0657-4A47-90AD-C21C55E16B19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6C3AA4-67BE-44F7-809A-3582401494AF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72EEB-1769-4776-AD69-E7C1260563EB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>
                <a:solidFill>
                  <a:schemeClr val="tx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BB8AF-C16A-4836-A92D-61834B5F0BA5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圓角矩形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7D2193-4505-4A75-99BB-880C6989A757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3A18F4-33C3-445B-924C-31108C51719C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7543A-E259-478F-9E0D-57BA40E442B7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FB012D-77A1-44B0-BB26-329BA1EE55C9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7499E-3031-413E-B01E-B94970708CAA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EAB0C-2220-4D0E-A0DD-DB7FA0F742F4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圓角化單一角落矩形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16D63-31BF-4B94-B6C5-E20B2C63F515}" type="datetime4">
              <a:rPr lang="en-US" smtClean="0"/>
              <a:pPr/>
              <a:t>October 1, 2014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圓角矩形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標題版面配置區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2B1B13E-D5AF-485E-81A1-82A140076526}" type="datetime4">
              <a:rPr lang="en-US" smtClean="0"/>
              <a:pPr/>
              <a:t>October 1, 2014</a:t>
            </a:fld>
            <a:endParaRPr lang="en-US" dirty="0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v/&#36880;&#26684;&#21205;&#30059;-&#38468;&#36523;&#39740;&#29255;.mp4" TargetMode="External"/><Relationship Id="rId3" Type="http://schemas.openxmlformats.org/officeDocument/2006/relationships/hyperlink" Target="mv/&#27700;&#21040;&#21738;&#35041;&#21435;.wmv" TargetMode="External"/><Relationship Id="rId7" Type="http://schemas.openxmlformats.org/officeDocument/2006/relationships/hyperlink" Target="mv/&#36880;&#26684;&#21205;&#30059;18.wm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v/&#36880;&#26684;&#21205;&#30059;01.wmv" TargetMode="External"/><Relationship Id="rId5" Type="http://schemas.openxmlformats.org/officeDocument/2006/relationships/hyperlink" Target="mv/&#25475;&#25226;&#19981;&#35211;&#20102;.wmv" TargetMode="External"/><Relationship Id="rId10" Type="http://schemas.openxmlformats.org/officeDocument/2006/relationships/hyperlink" Target="mv/&#36880;&#26684;&#21205;&#30059;-&#40860;&#20820;&#36093;&#36305;.mp4" TargetMode="External"/><Relationship Id="rId4" Type="http://schemas.openxmlformats.org/officeDocument/2006/relationships/hyperlink" Target="mv/&#36880;&#26684;&#21205;&#30059;-&#27565;&#23629;.mp4" TargetMode="External"/><Relationship Id="rId9" Type="http://schemas.openxmlformats.org/officeDocument/2006/relationships/hyperlink" Target="mv/&#39740;&#29255;-50216.wmv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v/10031224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w9ztli6Kf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BO9Xrdq2CuY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aman.cool3c.com/tag/%E5%8B%95%E7%95%A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v/T-SHIRT%20WAR!!%20(stop-motion)%20-%20Rhett%20&amp;%20Link.mp4" TargetMode="External"/><Relationship Id="rId4" Type="http://schemas.openxmlformats.org/officeDocument/2006/relationships/hyperlink" Target="mv/The%20Story%20About%20Stop-Motion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v/T-SHIRT%20WAR!!%20(stop-motion)%20-%20Rhett%20&amp;%20Link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v/Lost%20Things.mp4" TargetMode="External"/><Relationship Id="rId5" Type="http://schemas.openxmlformats.org/officeDocument/2006/relationships/hyperlink" Target="mv/The%20PEN%20Story.mp4" TargetMode="External"/><Relationship Id="rId4" Type="http://schemas.openxmlformats.org/officeDocument/2006/relationships/hyperlink" Target="mv/T-SHIRT%20WAR%202!!%20(TV%20Commercial%20-%20Stop%20Motion)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v/DIGIPHOTO%2050%20&#36880;&#26684;&#21205;&#30059;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v/komaneko%20-true%20friend%201-.mp4" TargetMode="External"/><Relationship Id="rId5" Type="http://schemas.openxmlformats.org/officeDocument/2006/relationships/hyperlink" Target="mv/komaneko%20short%20film1.mp4" TargetMode="External"/><Relationship Id="rId4" Type="http://schemas.openxmlformats.org/officeDocument/2006/relationships/hyperlink" Target="mv/boat.mp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251520" y="836712"/>
            <a:ext cx="8345848" cy="192575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zh-TW" altLang="en-US" sz="4400" dirty="0" smtClean="0">
                <a:solidFill>
                  <a:srgbClr val="C00000"/>
                </a:solidFill>
                <a:effectLst/>
              </a:rPr>
              <a:t>「拍」逐格「慢」創意</a:t>
            </a:r>
            <a:r>
              <a:rPr lang="en-US" altLang="zh-TW" sz="4400" dirty="0" smtClean="0">
                <a:solidFill>
                  <a:srgbClr val="C00000"/>
                </a:solidFill>
                <a:effectLst/>
              </a:rPr>
              <a:t/>
            </a:r>
            <a:br>
              <a:rPr lang="en-US" altLang="zh-TW" sz="4400" dirty="0" smtClean="0">
                <a:solidFill>
                  <a:srgbClr val="C00000"/>
                </a:solidFill>
                <a:effectLst/>
              </a:rPr>
            </a:br>
            <a:r>
              <a:rPr lang="zh-TW" altLang="en-US" sz="3600" dirty="0" smtClean="0">
                <a:solidFill>
                  <a:srgbClr val="002060"/>
                </a:solidFill>
                <a:effectLst/>
              </a:rPr>
              <a:t>課堂教學</a:t>
            </a:r>
            <a:r>
              <a:rPr lang="en-US" altLang="zh-TW" sz="3600" dirty="0" smtClean="0">
                <a:solidFill>
                  <a:srgbClr val="002060"/>
                </a:solidFill>
                <a:effectLst/>
              </a:rPr>
              <a:t>--</a:t>
            </a:r>
            <a:r>
              <a:rPr lang="zh-TW" altLang="en-US" sz="3600" dirty="0" smtClean="0">
                <a:solidFill>
                  <a:srgbClr val="002060"/>
                </a:solidFill>
                <a:effectLst/>
              </a:rPr>
              <a:t>不同的電腦課</a:t>
            </a:r>
            <a:endParaRPr lang="zh-TW" sz="3600" dirty="0">
              <a:solidFill>
                <a:srgbClr val="002060"/>
              </a:solidFill>
              <a:effectLst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ubTitle" idx="1"/>
          </p:nvPr>
        </p:nvSpPr>
        <p:spPr>
          <a:xfrm>
            <a:off x="2267744" y="4077072"/>
            <a:ext cx="6511131" cy="32925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zh-TW" sz="3200" b="1" dirty="0">
              <a:solidFill>
                <a:schemeClr val="tx1"/>
              </a:solidFill>
            </a:endParaRPr>
          </a:p>
          <a:p>
            <a:pPr lvl="0" rtl="0">
              <a:buNone/>
            </a:pPr>
            <a:r>
              <a:rPr lang="zh-TW" sz="3200" b="1" dirty="0">
                <a:solidFill>
                  <a:schemeClr val="tx1"/>
                </a:solidFill>
              </a:rPr>
              <a:t>台南市仁德區長興國小 </a:t>
            </a:r>
          </a:p>
          <a:p>
            <a:pPr>
              <a:buNone/>
            </a:pPr>
            <a:r>
              <a:rPr lang="zh-TW" sz="3200" b="1" smtClean="0">
                <a:solidFill>
                  <a:schemeClr val="tx1"/>
                </a:solidFill>
              </a:rPr>
              <a:t>陳文凱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學生製作逐格動畫實例分享</a:t>
            </a:r>
            <a:endParaRPr 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3" action="ppaction://hlinkfile"/>
              </a:rPr>
              <a:t>逐格動畫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3" action="ppaction://hlinkfile"/>
              </a:rPr>
              <a:t>-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hlinkClick r:id="rId3" action="ppaction://hlinkfile"/>
              </a:rPr>
              <a:t>水到哪裡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3" action="ppaction://hlinkfile"/>
              </a:rPr>
              <a:t>去</a:t>
            </a:r>
            <a:endParaRPr lang="en-US" altLang="zh-TW" dirty="0" smtClean="0">
              <a:latin typeface="標楷體" pitchFamily="65" charset="-120"/>
              <a:ea typeface="標楷體" pitchFamily="65" charset="-120"/>
              <a:hlinkClick r:id="rId4" action="ppaction://hlinkfile"/>
            </a:endParaRPr>
          </a:p>
          <a:p>
            <a:pPr marL="45720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  <a:hlinkClick r:id="rId5" action="ppaction://hlinkfile"/>
              </a:rPr>
              <a:t>逐格動畫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5" action="ppaction://hlinkfile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5" action="ppaction://hlinkfile"/>
              </a:rPr>
              <a:t>掃把不見了</a:t>
            </a:r>
            <a:endParaRPr lang="en-US" altLang="zh-TW" dirty="0">
              <a:latin typeface="標楷體" pitchFamily="65" charset="-120"/>
              <a:ea typeface="標楷體" pitchFamily="65" charset="-120"/>
              <a:hlinkClick r:id="rId4" action="ppaction://hlinkfile"/>
            </a:endParaRPr>
          </a:p>
          <a:p>
            <a:pPr marL="45720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  <a:hlinkClick r:id="rId6" action="ppaction://hlinkfile"/>
              </a:rPr>
              <a:t>逐格動畫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6" action="ppaction://hlinkfile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6" action="ppaction://hlinkfile"/>
              </a:rPr>
              <a:t>神奇超能力</a:t>
            </a:r>
            <a:endParaRPr lang="en-US" altLang="zh-TW" dirty="0" smtClean="0">
              <a:latin typeface="標楷體" pitchFamily="65" charset="-120"/>
              <a:ea typeface="標楷體" pitchFamily="65" charset="-120"/>
              <a:hlinkClick r:id="rId4" action="ppaction://hlinkfile"/>
            </a:endParaRPr>
          </a:p>
          <a:p>
            <a:pPr marL="45720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7" action="ppaction://hlinkfile"/>
              </a:rPr>
              <a:t>逐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hlinkClick r:id="rId7" action="ppaction://hlinkfile"/>
              </a:rPr>
              <a:t>格動畫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7" action="ppaction://hlinkfile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7" action="ppaction://hlinkfile"/>
              </a:rPr>
              <a:t>抽推超能力</a:t>
            </a:r>
            <a:endParaRPr lang="en-US" altLang="zh-TW" dirty="0" smtClean="0">
              <a:latin typeface="標楷體" pitchFamily="65" charset="-120"/>
              <a:ea typeface="標楷體" pitchFamily="65" charset="-120"/>
              <a:hlinkClick r:id="rId4" action="ppaction://hlinkfile"/>
            </a:endParaRPr>
          </a:p>
          <a:p>
            <a:pPr marL="457200" lvl="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逐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hlinkClick r:id="rId4" action="ppaction://hlinkfile"/>
              </a:rPr>
              <a:t>格動畫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 action="ppaction://hlinkfile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殭屍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57200" lvl="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  <a:hlinkClick r:id="rId8" action="ppaction://hlinkfile"/>
              </a:rPr>
              <a:t>逐格動畫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hlinkClick r:id="rId8" action="ppaction://hlinkfile"/>
              </a:rPr>
              <a:t>-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hlinkClick r:id="rId8" action="ppaction://hlinkfile"/>
              </a:rPr>
              <a:t>附身鬼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8" action="ppaction://hlinkfile"/>
              </a:rPr>
              <a:t>片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45720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  <a:hlinkClick r:id="rId9" action="ppaction://hlinkfile"/>
              </a:rPr>
              <a:t>逐格動畫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hlinkClick r:id="rId9" action="ppaction://hlinkfile"/>
              </a:rPr>
              <a:t>-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hlinkClick r:id="rId9" action="ppaction://hlinkfile"/>
              </a:rPr>
              <a:t>附身鬼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9" action="ppaction://hlinkfile"/>
              </a:rPr>
              <a:t>片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9" action="ppaction://hlinkfile"/>
              </a:rPr>
              <a:t>2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457200" lvl="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  <a:hlinkClick r:id="rId10" action="ppaction://hlinkfile"/>
              </a:rPr>
              <a:t>逐格動畫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hlinkClick r:id="rId10" action="ppaction://hlinkfile"/>
              </a:rPr>
              <a:t>-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hlinkClick r:id="rId10" action="ppaction://hlinkfile"/>
              </a:rPr>
              <a:t>龜兔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10" action="ppaction://hlinkfile"/>
              </a:rPr>
              <a:t>賽跑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40785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逐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動畫課程規劃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六年級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六年級</a:t>
            </a:r>
            <a:r>
              <a:rPr lang="en-US" altLang="zh-TW" dirty="0"/>
              <a:t>-</a:t>
            </a:r>
            <a:r>
              <a:rPr lang="zh-TW" altLang="en-US" dirty="0"/>
              <a:t>紙、偶動畫</a:t>
            </a:r>
            <a:endParaRPr lang="en-US" altLang="zh-TW" dirty="0"/>
          </a:p>
          <a:p>
            <a:pPr marL="804672" lvl="1" indent="-457200">
              <a:buFont typeface="+mj-lt"/>
              <a:buAutoNum type="arabicPeriod"/>
            </a:pPr>
            <a:r>
              <a:rPr lang="zh-TW" altLang="en-US" dirty="0"/>
              <a:t>紙、偶</a:t>
            </a:r>
            <a:r>
              <a:rPr lang="zh-TW" altLang="en-US" dirty="0" smtClean="0"/>
              <a:t>動畫需花費相當多時間製作動畫元素。</a:t>
            </a:r>
            <a:endParaRPr lang="en-US" altLang="zh-TW" dirty="0" smtClean="0"/>
          </a:p>
          <a:p>
            <a:pPr marL="804672" lvl="1" indent="-457200">
              <a:buFont typeface="+mj-lt"/>
              <a:buAutoNum type="arabicPeriod"/>
            </a:pPr>
            <a:r>
              <a:rPr lang="zh-TW" altLang="en-US" dirty="0" smtClean="0"/>
              <a:t>先給予</a:t>
            </a:r>
            <a:r>
              <a:rPr lang="zh-TW" altLang="en-US" dirty="0"/>
              <a:t>範例，看看別人的作品。</a:t>
            </a:r>
            <a:endParaRPr lang="en-US" altLang="zh-TW" dirty="0"/>
          </a:p>
          <a:p>
            <a:pPr marL="804672" lvl="1" indent="-457200">
              <a:buFont typeface="+mj-lt"/>
              <a:buAutoNum type="arabicPeriod"/>
            </a:pPr>
            <a:r>
              <a:rPr lang="zh-TW" altLang="en-US" dirty="0" smtClean="0"/>
              <a:t>可由紙動畫入門，利用紙和逐格動畫的特性，展現創意。</a:t>
            </a:r>
            <a:endParaRPr lang="en-US" altLang="zh-TW" dirty="0"/>
          </a:p>
          <a:p>
            <a:pPr marL="804672" lvl="1" indent="-457200">
              <a:buFont typeface="+mj-lt"/>
              <a:buAutoNum type="arabicPeriod"/>
            </a:pPr>
            <a:r>
              <a:rPr lang="zh-TW" altLang="en-US" dirty="0" smtClean="0"/>
              <a:t>最終可以讓</a:t>
            </a:r>
            <a:r>
              <a:rPr lang="zh-TW" altLang="en-US" dirty="0"/>
              <a:t>紙</a:t>
            </a:r>
            <a:r>
              <a:rPr lang="zh-TW" altLang="en-US" dirty="0" smtClean="0"/>
              <a:t>動畫能夠劇情化，但不需太複雜的劇情，可以是有對話的劇情，也可以只有動作表現的劇情。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4939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逐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動畫課程規劃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六年級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六年級</a:t>
            </a:r>
            <a:r>
              <a:rPr lang="en-US" altLang="zh-TW" dirty="0"/>
              <a:t>-</a:t>
            </a:r>
            <a:r>
              <a:rPr lang="zh-TW" altLang="en-US" dirty="0"/>
              <a:t>紙、偶</a:t>
            </a:r>
            <a:r>
              <a:rPr lang="zh-TW" altLang="en-US" dirty="0" smtClean="0"/>
              <a:t>動畫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>
                <a:hlinkClick r:id="rId2" action="ppaction://hlinkfile"/>
              </a:rPr>
              <a:t>學生製作素材</a:t>
            </a:r>
            <a:endParaRPr lang="zh-TW" altLang="en-US" dirty="0" smtClean="0"/>
          </a:p>
        </p:txBody>
      </p:sp>
      <p:pic>
        <p:nvPicPr>
          <p:cNvPr id="1026" name="Picture 2" descr="F:\Dropbox\Camera Uploads\2014-01-07 10.57.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40594"/>
            <a:ext cx="3928436" cy="220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ropbox\Camera Uploads\2014-01-07 09.56.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5843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ropbox\Camera Uploads\2013-12-31 11.04.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8727"/>
            <a:ext cx="3600400" cy="202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0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預期教學效益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提升學生學習動機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發揮學生無限創意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訓練組織邏輯能力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提升學生學習的成就感</a:t>
            </a:r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264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zh-TW"/>
              <a:t>拍攝器材篇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238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b="1" dirty="0">
                <a:solidFill>
                  <a:srgbClr val="FF0000"/>
                </a:solidFill>
              </a:rPr>
              <a:t>數位攝影機</a:t>
            </a:r>
            <a:r>
              <a:rPr lang="zh-TW" dirty="0"/>
              <a:t>或</a:t>
            </a:r>
            <a:r>
              <a:rPr lang="zh-TW" b="1" dirty="0">
                <a:solidFill>
                  <a:srgbClr val="FF0000"/>
                </a:solidFill>
              </a:rPr>
              <a:t>相機</a:t>
            </a:r>
            <a:r>
              <a:rPr lang="zh-TW" dirty="0"/>
              <a:t>，要拍攝高畫質影片可以使用</a:t>
            </a:r>
            <a:r>
              <a:rPr lang="zh-TW" b="1" dirty="0">
                <a:solidFill>
                  <a:srgbClr val="FF0000"/>
                </a:solidFill>
              </a:rPr>
              <a:t>單眼</a:t>
            </a:r>
            <a:r>
              <a:rPr lang="zh-TW" b="1" dirty="0" smtClean="0">
                <a:solidFill>
                  <a:srgbClr val="FF0000"/>
                </a:solidFill>
              </a:rPr>
              <a:t>相機</a:t>
            </a:r>
            <a:endParaRPr lang="zh-TW" dirty="0"/>
          </a:p>
          <a:p>
            <a:endParaRPr lang="zh-TW" dirty="0"/>
          </a:p>
        </p:txBody>
      </p:sp>
      <p:sp>
        <p:nvSpPr>
          <p:cNvPr id="120" name="Shape 120"/>
          <p:cNvSpPr/>
          <p:nvPr/>
        </p:nvSpPr>
        <p:spPr>
          <a:xfrm>
            <a:off x="467544" y="2708920"/>
            <a:ext cx="3168352" cy="216023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pic>
        <p:nvPicPr>
          <p:cNvPr id="1026" name="Picture 2" descr="https://encrypted-tbn0.gstatic.com/images?q=tbn:ANd9GcQZYp_-egpI2l3K_Zs1n065363BN_67pi7cut1d1wo3l0YtfBxL-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63884"/>
            <a:ext cx="2808312" cy="186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3.gstatic.com/images?q=tbn:ANd9GcTB-3oTISOiYkubszPQWN0XGuJq1_4Cx5ObJxWqx_UYZYZP74g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85562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static.com/images?q=tbn:ANd9GcRAaegC1-xYGooI3KA2vFvhZPKJsG2HaI4I5veyW0SCIlW-mKnQ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88" y="4077072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7135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zh-TW"/>
              <a:t>拍攝器材篇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238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dirty="0"/>
              <a:t>腳架(必備)：控制桿、萬向雲台</a:t>
            </a:r>
          </a:p>
        </p:txBody>
      </p:sp>
      <p:sp>
        <p:nvSpPr>
          <p:cNvPr id="127" name="Shape 127"/>
          <p:cNvSpPr/>
          <p:nvPr/>
        </p:nvSpPr>
        <p:spPr>
          <a:xfrm>
            <a:off x="2447600" y="2539800"/>
            <a:ext cx="3737799" cy="37377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559362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逐格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動畫拍攝技巧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同一動作畫面盡量不要移動，以免造成畫面振動不順暢。</a:t>
            </a:r>
            <a:endParaRPr lang="en-US" altLang="zh-TW" dirty="0" smtClean="0"/>
          </a:p>
          <a:p>
            <a:r>
              <a:rPr lang="zh-TW" altLang="en-US" dirty="0" smtClean="0"/>
              <a:t>光源儘可能一致，不然容易造成畫面明暗閃動。</a:t>
            </a:r>
            <a:r>
              <a:rPr lang="en-US" altLang="zh-TW" dirty="0" smtClean="0"/>
              <a:t>(</a:t>
            </a:r>
            <a:r>
              <a:rPr lang="zh-TW" altLang="en-US" dirty="0" smtClean="0"/>
              <a:t>最好可以用固定光源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畫面分鏡、特寫等可以增加影片的可看性。</a:t>
            </a:r>
            <a:endParaRPr lang="en-US" altLang="zh-TW" dirty="0" smtClean="0"/>
          </a:p>
          <a:p>
            <a:r>
              <a:rPr lang="zh-TW" altLang="en-US" dirty="0" smtClean="0"/>
              <a:t>動作越細微，影像會越逼真。</a:t>
            </a:r>
            <a:endParaRPr lang="en-US" altLang="zh-TW" dirty="0" smtClean="0"/>
          </a:p>
          <a:p>
            <a:r>
              <a:rPr lang="zh-TW" altLang="en-US" dirty="0" smtClean="0"/>
              <a:t>不要忘了加上配樂。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280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115000"/>
              </a:lnSpc>
              <a:buNone/>
            </a:pPr>
            <a:r>
              <a:rPr lang="zh-TW"/>
              <a:t>拍片運動Cinemasports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dirty="0" smtClean="0"/>
              <a:t>給予主題</a:t>
            </a:r>
            <a:r>
              <a:rPr lang="zh-TW" dirty="0"/>
              <a:t>，針對主題進行設計劇本，並在一定的時間內剪輯上傳</a:t>
            </a:r>
            <a:r>
              <a:rPr lang="zh-TW" dirty="0" smtClean="0"/>
              <a:t>。</a:t>
            </a:r>
            <a:endParaRPr lang="en-US" altLang="zh-TW" dirty="0" smtClean="0"/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endParaRPr lang="zh-TW" dirty="0"/>
          </a:p>
          <a:p>
            <a:r>
              <a:rPr lang="en-US" altLang="zh-TW" dirty="0" smtClean="0">
                <a:hlinkClick r:id="rId3"/>
              </a:rPr>
              <a:t>2014</a:t>
            </a:r>
            <a:r>
              <a:rPr lang="zh-TW" altLang="en-US" dirty="0" smtClean="0">
                <a:hlinkClick r:id="rId3"/>
              </a:rPr>
              <a:t>兒童動畫研習營</a:t>
            </a:r>
            <a:r>
              <a:rPr lang="en-US" altLang="zh-TW" dirty="0" smtClean="0">
                <a:hlinkClick r:id="rId3"/>
              </a:rPr>
              <a:t>—</a:t>
            </a:r>
            <a:r>
              <a:rPr lang="zh-TW" altLang="en-US" dirty="0" smtClean="0">
                <a:hlinkClick r:id="rId3"/>
              </a:rPr>
              <a:t>尋找希望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>
                <a:hlinkClick r:id="rId4"/>
              </a:rPr>
              <a:t>2013</a:t>
            </a:r>
            <a:r>
              <a:rPr lang="zh-TW" altLang="en-US" dirty="0" smtClean="0">
                <a:hlinkClick r:id="rId4"/>
              </a:rPr>
              <a:t>兒童動畫研習營</a:t>
            </a:r>
            <a:r>
              <a:rPr lang="en-US" altLang="zh-TW" dirty="0" smtClean="0">
                <a:hlinkClick r:id="rId4"/>
              </a:rPr>
              <a:t>—</a:t>
            </a:r>
            <a:r>
              <a:rPr lang="zh-TW" altLang="en-US" dirty="0" smtClean="0">
                <a:hlinkClick r:id="rId4"/>
              </a:rPr>
              <a:t>潘朵拉的奇幻旅程</a:t>
            </a:r>
            <a:endParaRPr lang="zh-TW" dirty="0"/>
          </a:p>
          <a:p>
            <a:endParaRPr lang="zh-TW" dirty="0"/>
          </a:p>
          <a:p>
            <a:endParaRPr lang="zh-TW" dirty="0"/>
          </a:p>
          <a:p>
            <a:endParaRPr lang="zh-TW" dirty="0"/>
          </a:p>
          <a:p>
            <a:endParaRPr lang="zh-TW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zh-TW" sz="7200" dirty="0">
                <a:solidFill>
                  <a:schemeClr val="tx1"/>
                </a:solidFill>
              </a:rPr>
              <a:t>謝謝聆聽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1.gstatic.com/images?q=tbn:ANd9GcR3DR4Wv2vbGQYCVp8MuvKZX9nglNq_uOFXonb3SAKhVYB0elqp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40" y="3013501"/>
            <a:ext cx="4155199" cy="346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電腦課是什麼？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842293" y="2348880"/>
            <a:ext cx="4089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玩遊戲的課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71600" y="3212975"/>
            <a:ext cx="4089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上網的課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069380" y="2388172"/>
            <a:ext cx="466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不能玩遊戲的課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228184" y="3140967"/>
            <a:ext cx="4089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不能上網的課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588224" y="4081238"/>
            <a:ext cx="4089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教軟體的課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83980" y="4043149"/>
            <a:ext cx="4089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不知目的學軟體的課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15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我期待的電腦課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電腦課不只是教軟體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軟體只是工具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透過「工具」來完成</a:t>
            </a:r>
            <a:r>
              <a:rPr lang="zh-TW" altLang="en-US" dirty="0"/>
              <a:t>「</a:t>
            </a:r>
            <a:r>
              <a:rPr lang="zh-TW" altLang="en-US" dirty="0" smtClean="0"/>
              <a:t>有意義的學習」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024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我設計的電腦課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937998"/>
              </p:ext>
            </p:extLst>
          </p:nvPr>
        </p:nvGraphicFramePr>
        <p:xfrm>
          <a:off x="755576" y="1628800"/>
          <a:ext cx="7560840" cy="404973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20280"/>
                <a:gridCol w="2520280"/>
                <a:gridCol w="2520280"/>
              </a:tblGrid>
              <a:tr h="79235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年級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軟體工具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課程方案</a:t>
                      </a:r>
                      <a:endParaRPr lang="zh-TW" altLang="en-US" sz="3600" dirty="0"/>
                    </a:p>
                  </a:txBody>
                  <a:tcPr/>
                </a:tc>
              </a:tr>
              <a:tr h="1367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4</a:t>
                      </a:r>
                      <a:r>
                        <a:rPr lang="zh-TW" altLang="en-US" sz="2800" dirty="0" smtClean="0"/>
                        <a:t>年級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err="1" smtClean="0"/>
                        <a:t>Xmind</a:t>
                      </a:r>
                      <a:r>
                        <a:rPr lang="en-US" altLang="zh-TW" sz="2800" baseline="0" dirty="0" smtClean="0"/>
                        <a:t> PowerPoint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課文摘要</a:t>
                      </a:r>
                      <a:endParaRPr lang="en-US" altLang="zh-TW" sz="2800" dirty="0" smtClean="0"/>
                    </a:p>
                    <a:p>
                      <a:pPr algn="ctr"/>
                      <a:r>
                        <a:rPr lang="zh-TW" altLang="en-US" sz="2800" dirty="0" smtClean="0"/>
                        <a:t>課文心智圖</a:t>
                      </a:r>
                      <a:endParaRPr lang="zh-TW" altLang="en-US" sz="2800" dirty="0"/>
                    </a:p>
                  </a:txBody>
                  <a:tcPr/>
                </a:tc>
              </a:tr>
              <a:tr h="7923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5</a:t>
                      </a:r>
                      <a:r>
                        <a:rPr lang="zh-TW" altLang="en-US" sz="2800" dirty="0" smtClean="0"/>
                        <a:t>年級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Movie</a:t>
                      </a:r>
                      <a:r>
                        <a:rPr lang="en-US" altLang="zh-TW" sz="2800" baseline="0" dirty="0" smtClean="0"/>
                        <a:t> Maker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逐格動畫</a:t>
                      </a:r>
                      <a:r>
                        <a:rPr lang="en-US" altLang="zh-TW" sz="2800" dirty="0" smtClean="0"/>
                        <a:t>—</a:t>
                      </a:r>
                    </a:p>
                    <a:p>
                      <a:pPr algn="ctr"/>
                      <a:r>
                        <a:rPr lang="zh-TW" altLang="en-US" sz="2800" dirty="0" smtClean="0"/>
                        <a:t>人動畫</a:t>
                      </a:r>
                      <a:endParaRPr lang="zh-TW" altLang="en-US" sz="2800" dirty="0"/>
                    </a:p>
                  </a:txBody>
                  <a:tcPr/>
                </a:tc>
              </a:tr>
              <a:tr h="7923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6</a:t>
                      </a:r>
                      <a:r>
                        <a:rPr lang="zh-TW" altLang="en-US" sz="2800" dirty="0" smtClean="0"/>
                        <a:t>年級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/>
                        <a:t>Movie</a:t>
                      </a:r>
                      <a:r>
                        <a:rPr lang="en-US" altLang="zh-TW" sz="2800" baseline="0" dirty="0" smtClean="0"/>
                        <a:t> Maker</a:t>
                      </a:r>
                      <a:endParaRPr lang="zh-TW" alt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/>
                        <a:t>逐格動畫</a:t>
                      </a:r>
                      <a:r>
                        <a:rPr lang="en-US" altLang="zh-TW" sz="2800" dirty="0" smtClean="0"/>
                        <a:t>—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/>
                        <a:t>紙、偶動畫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62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zh-TW" altLang="en-US" dirty="0" smtClean="0"/>
              <a:t>逐格動畫</a:t>
            </a:r>
            <a:r>
              <a:rPr lang="en-US" altLang="zh-TW" dirty="0" smtClean="0"/>
              <a:t>(Stop motion)</a:t>
            </a:r>
            <a:endParaRPr lang="zh-TW" dirty="0"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altLang="zh-TW" dirty="0"/>
              <a:t>Stop Motion</a:t>
            </a:r>
            <a:r>
              <a:rPr lang="zh-TW" altLang="en-US" dirty="0"/>
              <a:t>在歐洲與美洲非常盛行，早在大約</a:t>
            </a:r>
            <a:r>
              <a:rPr lang="en-US" altLang="zh-TW" dirty="0"/>
              <a:t>1902</a:t>
            </a:r>
            <a:r>
              <a:rPr lang="zh-TW" altLang="en-US" dirty="0"/>
              <a:t>年即誕生這樣方式的</a:t>
            </a:r>
            <a:r>
              <a:rPr lang="zh-TW" altLang="en-US" dirty="0">
                <a:hlinkClick r:id="rId3"/>
              </a:rPr>
              <a:t>動畫</a:t>
            </a:r>
            <a:r>
              <a:rPr lang="zh-TW" altLang="en-US" dirty="0"/>
              <a:t>影片，他們的想像力與其表現形式與藝術成就</a:t>
            </a:r>
            <a:r>
              <a:rPr lang="zh-TW" dirty="0" smtClean="0"/>
              <a:t>。</a:t>
            </a:r>
            <a:endParaRPr lang="zh-TW" dirty="0"/>
          </a:p>
          <a:p>
            <a:endParaRPr lang="zh-TW" dirty="0"/>
          </a:p>
          <a:p>
            <a:pPr marL="457200" lvl="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zh-TW" altLang="en-US" dirty="0" smtClean="0"/>
              <a:t>將</a:t>
            </a:r>
            <a:r>
              <a:rPr lang="zh-TW" altLang="en-US" dirty="0"/>
              <a:t>物件在畫面中呈現的動態一格一格拍下來，並在每一格間只做非常細微的移動，這樣將所有分隔影像連結而成的影像，就可以產生電影動畫的效果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45720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 action="ppaction://hlinkfile"/>
              </a:rPr>
              <a:t>The Story About Stop-Motion</a:t>
            </a:r>
            <a:endParaRPr lang="en-US" altLang="zh-TW" dirty="0">
              <a:latin typeface="標楷體" pitchFamily="65" charset="-120"/>
              <a:ea typeface="標楷體" pitchFamily="65" charset="-120"/>
              <a:hlinkClick r:id="rId5" action="ppaction://hlinkfile"/>
            </a:endParaRPr>
          </a:p>
          <a:p>
            <a:pPr marL="38100" lvl="0" indent="0">
              <a:buClr>
                <a:schemeClr val="lt1"/>
              </a:buClr>
              <a:buSzPct val="166666"/>
              <a:buNone/>
            </a:pPr>
            <a:endParaRPr lang="zh-TW" dirty="0">
              <a:solidFill>
                <a:srgbClr val="FFFF00"/>
              </a:solidFill>
            </a:endParaRPr>
          </a:p>
          <a:p>
            <a:endParaRPr lang="zh-TW" dirty="0"/>
          </a:p>
          <a:p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6594834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逐格動畫實例分享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人動畫</a:t>
            </a:r>
            <a:endParaRPr 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indent="-457200"/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3" action="ppaction://hlinkfile"/>
              </a:rPr>
              <a:t>T Shirt War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95300" indent="-457200"/>
            <a:r>
              <a:rPr lang="en-US" altLang="zh-TW" dirty="0">
                <a:latin typeface="標楷體" pitchFamily="65" charset="-120"/>
                <a:ea typeface="標楷體" pitchFamily="65" charset="-120"/>
                <a:hlinkClick r:id="rId4" action="ppaction://hlinkfile"/>
              </a:rPr>
              <a:t>T Shirt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War 2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95300" indent="-457200"/>
            <a:r>
              <a:rPr lang="en-US" altLang="zh-TW" dirty="0">
                <a:latin typeface="標楷體" pitchFamily="65" charset="-120"/>
                <a:ea typeface="標楷體" pitchFamily="65" charset="-120"/>
                <a:hlinkClick r:id="rId5" action="ppaction://hlinkfile"/>
              </a:rPr>
              <a:t>The PEN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5" action="ppaction://hlinkfile"/>
              </a:rPr>
              <a:t>Story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95300" indent="-457200"/>
            <a:r>
              <a:rPr lang="en-US" altLang="zh-TW" dirty="0">
                <a:latin typeface="標楷體" pitchFamily="65" charset="-120"/>
                <a:ea typeface="標楷體" pitchFamily="65" charset="-120"/>
                <a:hlinkClick r:id="rId6" action="ppaction://hlinkfile"/>
              </a:rPr>
              <a:t>Lost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6" action="ppaction://hlinkfile"/>
              </a:rPr>
              <a:t>Things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38100" lvl="0" indent="0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endParaRPr lang="zh-TW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8943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逐格動畫實例分享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偶動畫</a:t>
            </a:r>
            <a:endParaRPr 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indent="-457200"/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3" action="ppaction://hlinkfile"/>
              </a:rPr>
              <a:t>偶動畫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3" action="ppaction://hlinkfile"/>
              </a:rPr>
              <a:t>1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495300" indent="-457200"/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偶動畫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2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495300" indent="-457200"/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5" action="ppaction://hlinkfile"/>
              </a:rPr>
              <a:t>偶動畫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5" action="ppaction://hlinkfile"/>
              </a:rPr>
              <a:t>3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95300" indent="-457200"/>
            <a:r>
              <a:rPr lang="zh-TW" altLang="en-US" dirty="0">
                <a:latin typeface="標楷體" pitchFamily="65" charset="-120"/>
                <a:ea typeface="標楷體" pitchFamily="65" charset="-120"/>
                <a:hlinkClick r:id="rId6" action="ppaction://hlinkfile"/>
              </a:rPr>
              <a:t>偶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6" action="ppaction://hlinkfile"/>
              </a:rPr>
              <a:t>動畫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hlinkClick r:id="rId6" action="ppaction://hlinkfile"/>
              </a:rPr>
              <a:t>4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95300" indent="-457200"/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endParaRPr lang="zh-TW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02305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逐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動畫課程規劃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五年級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五年級</a:t>
            </a:r>
            <a:r>
              <a:rPr lang="en-US" altLang="zh-TW" dirty="0" smtClean="0"/>
              <a:t>-</a:t>
            </a:r>
            <a:r>
              <a:rPr lang="zh-TW" altLang="en-US" dirty="0" smtClean="0"/>
              <a:t>人動畫</a:t>
            </a:r>
            <a:endParaRPr lang="en-US" altLang="zh-TW" dirty="0" smtClean="0"/>
          </a:p>
          <a:p>
            <a:pPr marL="804672" lvl="1" indent="-457200">
              <a:buFont typeface="+mj-lt"/>
              <a:buAutoNum type="arabicPeriod"/>
            </a:pPr>
            <a:r>
              <a:rPr lang="zh-TW" altLang="en-US" dirty="0" smtClean="0"/>
              <a:t>影片剪輯軟體的熟悉</a:t>
            </a:r>
            <a:r>
              <a:rPr lang="en-US" altLang="zh-TW" dirty="0" smtClean="0"/>
              <a:t>(Movie Maker</a:t>
            </a:r>
            <a:r>
              <a:rPr lang="zh-TW" altLang="en-US" dirty="0" smtClean="0"/>
              <a:t>、</a:t>
            </a:r>
            <a:r>
              <a:rPr lang="en-US" altLang="zh-TW" strike="sngStrike" dirty="0" smtClean="0">
                <a:solidFill>
                  <a:srgbClr val="FF0000"/>
                </a:solidFill>
              </a:rPr>
              <a:t>Youtube editor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marL="804672" lvl="1" indent="-457200">
              <a:buFont typeface="+mj-lt"/>
              <a:buAutoNum type="arabicPeriod"/>
            </a:pPr>
            <a:r>
              <a:rPr lang="zh-TW" altLang="en-US" dirty="0" smtClean="0"/>
              <a:t>先讓學生了解什麼是逐格動畫？</a:t>
            </a:r>
            <a:endParaRPr lang="en-US" altLang="zh-TW" dirty="0" smtClean="0"/>
          </a:p>
          <a:p>
            <a:pPr marL="804672" lvl="1" indent="-457200">
              <a:buFont typeface="+mj-lt"/>
              <a:buAutoNum type="arabicPeriod"/>
            </a:pPr>
            <a:r>
              <a:rPr lang="zh-TW" altLang="en-US" dirty="0" smtClean="0"/>
              <a:t>給予範例，看看別人的作品。</a:t>
            </a:r>
            <a:endParaRPr lang="en-US" altLang="zh-TW" dirty="0" smtClean="0"/>
          </a:p>
          <a:p>
            <a:pPr marL="804672" lvl="1" indent="-457200">
              <a:buFont typeface="+mj-lt"/>
              <a:buAutoNum type="arabicPeriod"/>
            </a:pPr>
            <a:r>
              <a:rPr lang="zh-TW" altLang="en-US" dirty="0" smtClean="0"/>
              <a:t>給予適當主題，可用身體或表情表演的主題，如熟悉後可以給予多個主題變化更大，例如：超能力、變身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等。</a:t>
            </a:r>
            <a:endParaRPr lang="en-US" altLang="zh-TW" dirty="0" smtClean="0"/>
          </a:p>
          <a:p>
            <a:pPr marL="804672" lvl="1" indent="-457200">
              <a:buFont typeface="+mj-lt"/>
              <a:buAutoNum type="arabicPeriod"/>
            </a:pPr>
            <a:r>
              <a:rPr lang="zh-TW" altLang="en-US" dirty="0" smtClean="0"/>
              <a:t>全體一起檢討後，辦個小小播映會。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34633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逐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動畫課程規劃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五年級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五年級</a:t>
            </a:r>
            <a:r>
              <a:rPr lang="en-US" altLang="zh-TW" dirty="0" smtClean="0"/>
              <a:t>-</a:t>
            </a:r>
            <a:r>
              <a:rPr lang="zh-TW" altLang="en-US" dirty="0" smtClean="0"/>
              <a:t>人動畫</a:t>
            </a: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1026" name="Picture 2" descr="F:\Dropbox\Camera Uploads\2013-05-01 09.58.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2160240" cy="3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:\教務處\101學年度\020429學生拍逐格動畫\IMG_4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2464273" cy="36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觀點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觀點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觀點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492</TotalTime>
  <Words>695</Words>
  <Application>Microsoft Office PowerPoint</Application>
  <PresentationFormat>如螢幕大小 (4:3)</PresentationFormat>
  <Paragraphs>117</Paragraphs>
  <Slides>18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微軟正黑體</vt:lpstr>
      <vt:lpstr>標楷體</vt:lpstr>
      <vt:lpstr>Arial</vt:lpstr>
      <vt:lpstr>Trebuchet MS</vt:lpstr>
      <vt:lpstr>Verdana</vt:lpstr>
      <vt:lpstr>Wingdings 2</vt:lpstr>
      <vt:lpstr>觀點</vt:lpstr>
      <vt:lpstr>「拍」逐格「慢」創意 課堂教學--不同的電腦課</vt:lpstr>
      <vt:lpstr>電腦課是什麼？</vt:lpstr>
      <vt:lpstr>我期待的電腦課</vt:lpstr>
      <vt:lpstr>我設計的電腦課</vt:lpstr>
      <vt:lpstr>逐格動畫(Stop motion)</vt:lpstr>
      <vt:lpstr>逐格動畫實例分享-人動畫</vt:lpstr>
      <vt:lpstr>逐格動畫實例分享-偶動畫</vt:lpstr>
      <vt:lpstr>逐格動畫課程規劃—五年級</vt:lpstr>
      <vt:lpstr>逐格動畫課程規劃—五年級</vt:lpstr>
      <vt:lpstr>學生製作逐格動畫實例分享</vt:lpstr>
      <vt:lpstr>逐格動畫課程規劃—六年級</vt:lpstr>
      <vt:lpstr>逐格動畫課程規劃—六年級</vt:lpstr>
      <vt:lpstr>預期教學效益</vt:lpstr>
      <vt:lpstr>拍攝器材篇</vt:lpstr>
      <vt:lpstr>拍攝器材篇</vt:lpstr>
      <vt:lpstr>逐格動畫拍攝技巧</vt:lpstr>
      <vt:lpstr>拍片運動Cinemasports</vt:lpstr>
      <vt:lpstr>謝謝聆聽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臺南市102年度 資訊融入媒體素養教育教材  微電影製作分享</dc:title>
  <dc:creator>Administrator</dc:creator>
  <cp:lastModifiedBy>kles</cp:lastModifiedBy>
  <cp:revision>56</cp:revision>
  <dcterms:modified xsi:type="dcterms:W3CDTF">2014-10-01T00:49:00Z</dcterms:modified>
</cp:coreProperties>
</file>