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6" r:id="rId4"/>
    <p:sldId id="288" r:id="rId5"/>
    <p:sldId id="312" r:id="rId6"/>
    <p:sldId id="285" r:id="rId7"/>
    <p:sldId id="313" r:id="rId8"/>
    <p:sldId id="261" r:id="rId9"/>
    <p:sldId id="263" r:id="rId10"/>
    <p:sldId id="290" r:id="rId11"/>
    <p:sldId id="291" r:id="rId12"/>
    <p:sldId id="295" r:id="rId13"/>
    <p:sldId id="307" r:id="rId14"/>
    <p:sldId id="292" r:id="rId15"/>
    <p:sldId id="298" r:id="rId16"/>
    <p:sldId id="296" r:id="rId17"/>
    <p:sldId id="299" r:id="rId18"/>
    <p:sldId id="300" r:id="rId19"/>
    <p:sldId id="301" r:id="rId20"/>
    <p:sldId id="293" r:id="rId21"/>
    <p:sldId id="302" r:id="rId22"/>
    <p:sldId id="303" r:id="rId23"/>
    <p:sldId id="294" r:id="rId24"/>
    <p:sldId id="304" r:id="rId25"/>
    <p:sldId id="297" r:id="rId26"/>
    <p:sldId id="305" r:id="rId27"/>
    <p:sldId id="309" r:id="rId28"/>
    <p:sldId id="289" r:id="rId29"/>
    <p:sldId id="306" r:id="rId30"/>
    <p:sldId id="258" r:id="rId31"/>
    <p:sldId id="308" r:id="rId32"/>
    <p:sldId id="273" r:id="rId33"/>
    <p:sldId id="310" r:id="rId34"/>
    <p:sldId id="311" r:id="rId35"/>
    <p:sldId id="272" r:id="rId36"/>
    <p:sldId id="264" r:id="rId37"/>
    <p:sldId id="259" r:id="rId38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D8E8"/>
    <a:srgbClr val="CEDA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9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73BC34-C747-4A2E-98D3-94BFA4DB31A5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79EFF-214C-428B-9EBB-6EF5FFD1302C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69577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3C2B22-9FE2-41DD-AD51-F8391597AADB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077667-8C4B-4CCB-AB77-36F70AE2F0F3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087455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06F18AD-66F0-4E50-95CB-7394838680B7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04CF04-1B13-4C5C-80DF-3F5D95353CF5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61864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CA22C8-D7BC-4CF2-B5C5-D8516E2AE1C5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D6103A-3DFA-48AC-91E9-DC276AD2F484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771202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3F007CD-6BE4-40E9-9409-70CEF378539B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4128C-7453-485D-9524-545F3126541D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33807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54399B-D140-468C-8B6B-945F5289A1E0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73A80-1FEA-425E-B6E3-D5C0B71EA29D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2733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E629A7-BCE5-4F0C-8B17-24102B2F8CCC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6A0BE4-79EA-4FD0-9813-2579ADB84075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75201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B1520D-C4A3-4B06-AFB8-D3A75922E7DB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3F7B73-A400-4F33-ACCB-5A9DE0CCC05C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30342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2F935F-84D0-46BB-8889-9A94FB7FE89F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7BA0B2-EE07-4557-9C0F-82BCEFF6566E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290401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B5ECB0-0F7A-4FE6-A123-CEBF65951389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D418EE-D1F8-46A4-A67D-ACBFC0E7A1FD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4228989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C55CC1-AF94-46A1-BF16-07A0D2E1015E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91CB5C-1593-434C-947B-0D23224492CA}" type="slidenum">
              <a:rPr lang="fr-FR" altLang="zh-TW"/>
              <a:pPr/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597753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 smtClean="0"/>
              <a:t>Cliquez pour modifier les styles du texte du masque</a:t>
            </a:r>
          </a:p>
          <a:p>
            <a:pPr lvl="1"/>
            <a:r>
              <a:rPr lang="fr-FR" altLang="zh-TW" smtClean="0"/>
              <a:t>Deuxième niveau</a:t>
            </a:r>
          </a:p>
          <a:p>
            <a:pPr lvl="2"/>
            <a:r>
              <a:rPr lang="fr-FR" altLang="zh-TW" smtClean="0"/>
              <a:t>Troisième niveau</a:t>
            </a:r>
          </a:p>
          <a:p>
            <a:pPr lvl="3"/>
            <a:r>
              <a:rPr lang="fr-FR" altLang="zh-TW" smtClean="0"/>
              <a:t>Quatrième niveau</a:t>
            </a:r>
          </a:p>
          <a:p>
            <a:pPr lvl="4"/>
            <a:r>
              <a:rPr lang="fr-FR" altLang="zh-TW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036CED1-3FC9-4B44-9312-6AFC401CC653}" type="datetimeFigureOut">
              <a:rPr lang="fr-FR" altLang="zh-TW"/>
              <a:pPr/>
              <a:t>24/09/2015</a:t>
            </a:fld>
            <a:endParaRPr lang="fr-FR" altLang="zh-TW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zh-TW" altLang="zh-TW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9586EBF-0EF3-4F4A-96B4-C2C2797153B0}" type="slidenum">
              <a:rPr lang="fr-FR" altLang="zh-TW"/>
              <a:pPr/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2263"/>
            <a:ext cx="7772400" cy="1470025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國語文領域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605088"/>
            <a:ext cx="6400800" cy="1752600"/>
          </a:xfrm>
        </p:spPr>
        <p:txBody>
          <a:bodyPr>
            <a:normAutofit/>
          </a:bodyPr>
          <a:lstStyle/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分區研習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玉井國中</a:t>
            </a:r>
            <a:endParaRPr lang="en-US" altLang="zh-TW" b="1" dirty="0" smtClean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104.09.24</a:t>
            </a:r>
          </a:p>
          <a:p>
            <a:endParaRPr lang="fr-FR" altLang="zh-TW" dirty="0" smtClean="0">
              <a:solidFill>
                <a:srgbClr val="404040"/>
              </a:solidFill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004048" y="4653136"/>
            <a:ext cx="38884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報告人：中山國中  王怡惠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全文概覽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Q1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這首詩主要是描寫夏夜怎樣的氣氛呢？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溫馨、寧靜。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Q2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這首詩是以甚麼口吻寫成的呢？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兒童。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7896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蝴蝶和蜜蜂們帶著花朵的蜜糖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回來了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羊隊和牛群告別了田野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回家了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紅的太陽也滾著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輪子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回家了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5171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Q3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這段文字描述的時間是甚麼時候？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你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從哪一句話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知道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黃昏。火紅的太陽也滾著火輪子回家了。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Q4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「火」紅和「火」輪子的兩個火字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意思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是否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相同？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「火」紅的「火」是指像火一樣的；「火」輪子的「火」是指帶著火的，意思不同。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58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42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Q5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「回來了、回家了」運用了哪一種修辭？表現怎樣的氣氛？</a:t>
            </a: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類疊修辭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擬人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修辭。蝴蝶等和人一樣要工作，忙碌一天後可以回家，有溫馨的感覺。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120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當街燈亮起來向村莊道過晚安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夏天的夜就輕輕地來了。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來了！來了！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山坡上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輕輕地爬下來了。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來了！來了！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椰子樹梢上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輕輕地爬下來了。</a:t>
            </a:r>
          </a:p>
          <a:p>
            <a:pPr marL="0" indent="0">
              <a:buNone/>
            </a:pP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撒了滿天的珍珠和一枚又大又亮的銀幣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fr-FR" altLang="zh-TW" dirty="0" smtClean="0"/>
          </a:p>
        </p:txBody>
      </p:sp>
      <p:sp>
        <p:nvSpPr>
          <p:cNvPr id="4" name="左大括弧 3"/>
          <p:cNvSpPr/>
          <p:nvPr/>
        </p:nvSpPr>
        <p:spPr>
          <a:xfrm>
            <a:off x="179512" y="3140968"/>
            <a:ext cx="288032" cy="27363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5940152" y="2348880"/>
            <a:ext cx="2880320" cy="1296144"/>
          </a:xfrm>
          <a:prstGeom prst="wedgeRoundRectCallout">
            <a:avLst>
              <a:gd name="adj1" fmla="val -238594"/>
              <a:gd name="adj2" fmla="val 848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夏天的夜</a:t>
            </a:r>
            <a:endParaRPr lang="zh-TW" altLang="en-US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56648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Q6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來了！來了！」、「爬下來了」和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撒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滿天的珍珠和一枚又大又亮的銀幣」的主語是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甚麼？</a:t>
            </a:r>
            <a:r>
              <a:rPr lang="en-US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一年級可能還不知道主語是指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甚麼</a:t>
            </a:r>
            <a:r>
              <a:rPr lang="zh-TW" altLang="en-US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，題目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改成</a:t>
            </a:r>
            <a:r>
              <a:rPr lang="zh-TW" altLang="en-US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在寫什麼</a:t>
            </a:r>
            <a:r>
              <a:rPr lang="zh-TW" altLang="en-US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en-US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b="1" dirty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夏天的夜</a:t>
            </a: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94621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5048798"/>
              </p:ext>
            </p:extLst>
          </p:nvPr>
        </p:nvGraphicFramePr>
        <p:xfrm>
          <a:off x="1835694" y="3068960"/>
          <a:ext cx="6193596" cy="2232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4"/>
                <a:gridCol w="2760037"/>
                <a:gridCol w="2065405"/>
              </a:tblGrid>
              <a:tr h="7440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事物</a:t>
                      </a:r>
                      <a:endParaRPr lang="zh-TW" sz="3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動作</a:t>
                      </a:r>
                      <a:endParaRPr lang="zh-TW" sz="3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對象</a:t>
                      </a:r>
                      <a:endParaRPr lang="zh-TW" sz="32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08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街燈</a:t>
                      </a:r>
                      <a:endParaRPr lang="zh-TW" sz="3200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</a:t>
                      </a: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亮</a:t>
                      </a:r>
                      <a:r>
                        <a:rPr lang="zh-TW" sz="3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起來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/>
                </a:tc>
              </a:tr>
              <a:tr h="74408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</a:t>
                      </a:r>
                      <a:r>
                        <a:rPr lang="zh-TW" altLang="en-US" sz="3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道</a:t>
                      </a:r>
                      <a:r>
                        <a:rPr lang="zh-TW" altLang="zh-TW" sz="3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過晚安</a:t>
                      </a:r>
                      <a:endParaRPr lang="zh-TW" altLang="zh-TW" sz="32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3200" b="1" kern="100" dirty="0" smtClean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向村莊</a:t>
                      </a:r>
                      <a:endParaRPr lang="zh-TW" altLang="zh-TW" sz="3200" b="1" kern="100" dirty="0" smtClean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4710" y="1889339"/>
            <a:ext cx="691458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err="1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Q7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作者如何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從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街燈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的動作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來呈現夜晚的到來？</a:t>
            </a:r>
            <a:endParaRPr kumimoji="0" lang="zh-TW" altLang="fr-FR" sz="44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58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672409"/>
              </p:ext>
            </p:extLst>
          </p:nvPr>
        </p:nvGraphicFramePr>
        <p:xfrm>
          <a:off x="1691680" y="3284984"/>
          <a:ext cx="4680520" cy="1317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9765"/>
                <a:gridCol w="2340755"/>
              </a:tblGrid>
              <a:tr h="658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遠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近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85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山坡上</a:t>
                      </a:r>
                      <a:endParaRPr lang="zh-TW" sz="32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CEDA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椰子樹梢上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899592" y="1916832"/>
            <a:ext cx="748883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Q8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夏夜從哪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些地方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來？書寫的次序有甚麼用意呢？</a:t>
            </a:r>
            <a:endParaRPr kumimoji="0" lang="zh-TW" alt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861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6" y="1916832"/>
            <a:ext cx="7488832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Q9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作者為什麼用「撒」這個字？換成「丟、拋、送」會有差異嗎？</a:t>
            </a:r>
            <a:endParaRPr kumimoji="0" lang="zh-TW" alt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「撒」有動作，顯得活潑。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(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由學生發揮</a:t>
            </a:r>
            <a:r>
              <a:rPr kumimoji="0" lang="en-US" altLang="zh-TW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)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換成丟、拋雖也是動詞，但顯得太隨意。</a:t>
            </a:r>
            <a:endParaRPr kumimoji="0" lang="zh-TW" alt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9211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Q10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珍珠」和「銀幣」分別指甚麼？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星星、月亮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Q11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用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珍珠比喻星星，用銀幣比喻月亮可以營造怎樣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情境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可以換成其他的事物嗎？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華麗、燦爛的氣氛。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由學生發揮</a:t>
            </a: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珍珠可以換成鑽石，銀幣可以換成玉盤。</a:t>
            </a:r>
            <a:r>
              <a:rPr lang="en-US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教師可以說明明月在古代的聯想，如白玉盤、瑤台鏡</a:t>
            </a:r>
            <a:r>
              <a:rPr lang="en-US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fr-FR" altLang="zh-TW" b="1" dirty="0" smtClean="0">
              <a:solidFill>
                <a:srgbClr val="00B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4367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0" y="28600"/>
            <a:ext cx="2902148" cy="6858000"/>
            <a:chOff x="0" y="0"/>
            <a:chExt cx="2902148" cy="6858000"/>
          </a:xfrm>
        </p:grpSpPr>
        <p:sp>
          <p:nvSpPr>
            <p:cNvPr id="5" name="圓角矩形 4"/>
            <p:cNvSpPr/>
            <p:nvPr/>
          </p:nvSpPr>
          <p:spPr>
            <a:xfrm>
              <a:off x="0" y="0"/>
              <a:ext cx="2902148" cy="6858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圓角矩形 4"/>
            <p:cNvSpPr/>
            <p:nvPr/>
          </p:nvSpPr>
          <p:spPr>
            <a:xfrm>
              <a:off x="0" y="0"/>
              <a:ext cx="2902148" cy="2057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語文</a:t>
              </a:r>
              <a:endParaRPr lang="en-US" altLang="zh-TW" sz="4700" b="1" kern="1200" dirty="0" smtClean="0"/>
            </a:p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知識</a:t>
              </a:r>
              <a:endParaRPr lang="zh-TW" altLang="en-US" sz="4700" b="1" kern="1200" dirty="0"/>
            </a:p>
          </p:txBody>
        </p:sp>
      </p:grpSp>
      <p:grpSp>
        <p:nvGrpSpPr>
          <p:cNvPr id="7" name="群組 6"/>
          <p:cNvGrpSpPr/>
          <p:nvPr/>
        </p:nvGrpSpPr>
        <p:grpSpPr>
          <a:xfrm>
            <a:off x="290215" y="1940955"/>
            <a:ext cx="2321718" cy="999064"/>
            <a:chOff x="291331" y="2057567"/>
            <a:chExt cx="2321718" cy="999064"/>
          </a:xfrm>
        </p:grpSpPr>
        <p:sp>
          <p:nvSpPr>
            <p:cNvPr id="8" name="圓角矩形 7"/>
            <p:cNvSpPr/>
            <p:nvPr/>
          </p:nvSpPr>
          <p:spPr>
            <a:xfrm>
              <a:off x="291331" y="20575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圓角矩形 4"/>
            <p:cNvSpPr/>
            <p:nvPr/>
          </p:nvSpPr>
          <p:spPr>
            <a:xfrm>
              <a:off x="320593" y="20868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漢字形音義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99030" y="3154114"/>
            <a:ext cx="2321718" cy="999064"/>
            <a:chOff x="291331" y="3210334"/>
            <a:chExt cx="2321718" cy="999064"/>
          </a:xfrm>
        </p:grpSpPr>
        <p:sp>
          <p:nvSpPr>
            <p:cNvPr id="11" name="圓角矩形 10"/>
            <p:cNvSpPr/>
            <p:nvPr/>
          </p:nvSpPr>
          <p:spPr>
            <a:xfrm>
              <a:off x="291331" y="3210334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FF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圓角矩形 4"/>
            <p:cNvSpPr/>
            <p:nvPr/>
          </p:nvSpPr>
          <p:spPr>
            <a:xfrm>
              <a:off x="320593" y="3239596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詞語意義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300675" y="4293096"/>
            <a:ext cx="2321718" cy="999064"/>
            <a:chOff x="291331" y="4363101"/>
            <a:chExt cx="2321718" cy="999064"/>
          </a:xfrm>
        </p:grpSpPr>
        <p:sp>
          <p:nvSpPr>
            <p:cNvPr id="14" name="圓角矩形 13"/>
            <p:cNvSpPr/>
            <p:nvPr/>
          </p:nvSpPr>
          <p:spPr>
            <a:xfrm>
              <a:off x="291331" y="4363101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AFFFD3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圓角矩形 4"/>
            <p:cNvSpPr/>
            <p:nvPr/>
          </p:nvSpPr>
          <p:spPr>
            <a:xfrm>
              <a:off x="320593" y="4392363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語法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群組 15"/>
          <p:cNvGrpSpPr/>
          <p:nvPr/>
        </p:nvGrpSpPr>
        <p:grpSpPr>
          <a:xfrm>
            <a:off x="319477" y="5445224"/>
            <a:ext cx="2321718" cy="999064"/>
            <a:chOff x="291331" y="5515867"/>
            <a:chExt cx="2321718" cy="999064"/>
          </a:xfrm>
        </p:grpSpPr>
        <p:sp>
          <p:nvSpPr>
            <p:cNvPr id="17" name="圓角矩形 16"/>
            <p:cNvSpPr/>
            <p:nvPr/>
          </p:nvSpPr>
          <p:spPr>
            <a:xfrm>
              <a:off x="291331" y="55158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9FE2E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圓角矩形 4"/>
            <p:cNvSpPr/>
            <p:nvPr/>
          </p:nvSpPr>
          <p:spPr>
            <a:xfrm>
              <a:off x="320593" y="55451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ts val="2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文化先備</a:t>
              </a:r>
              <a:endParaRPr lang="en-US" altLang="zh-TW" sz="2800" b="1" kern="1200" dirty="0" smtClean="0">
                <a:solidFill>
                  <a:schemeClr val="tx1"/>
                </a:solidFill>
              </a:endParaRPr>
            </a:p>
            <a:p>
              <a:pPr lvl="0" algn="ctr" defTabSz="1244600">
                <a:lnSpc>
                  <a:spcPts val="24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知識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3120926" y="0"/>
            <a:ext cx="2902148" cy="6858000"/>
            <a:chOff x="3203840" y="0"/>
            <a:chExt cx="2902148" cy="6858000"/>
          </a:xfrm>
        </p:grpSpPr>
        <p:sp>
          <p:nvSpPr>
            <p:cNvPr id="20" name="圓角矩形 19"/>
            <p:cNvSpPr/>
            <p:nvPr/>
          </p:nvSpPr>
          <p:spPr>
            <a:xfrm>
              <a:off x="3203840" y="0"/>
              <a:ext cx="2902148" cy="6858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圓角矩形 4"/>
            <p:cNvSpPr/>
            <p:nvPr/>
          </p:nvSpPr>
          <p:spPr>
            <a:xfrm>
              <a:off x="3203840" y="0"/>
              <a:ext cx="2902148" cy="2057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文意</a:t>
              </a:r>
              <a:endParaRPr lang="en-US" altLang="zh-TW" sz="4700" b="1" kern="1200" dirty="0" smtClean="0"/>
            </a:p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理解</a:t>
              </a:r>
              <a:endParaRPr lang="zh-TW" altLang="en-US" sz="4700" b="1" kern="1200" dirty="0"/>
            </a:p>
          </p:txBody>
        </p:sp>
      </p:grpSp>
      <p:grpSp>
        <p:nvGrpSpPr>
          <p:cNvPr id="22" name="群組 21"/>
          <p:cNvGrpSpPr/>
          <p:nvPr/>
        </p:nvGrpSpPr>
        <p:grpSpPr>
          <a:xfrm>
            <a:off x="3381879" y="1959666"/>
            <a:ext cx="2321718" cy="999064"/>
            <a:chOff x="3411140" y="2057567"/>
            <a:chExt cx="2321718" cy="999064"/>
          </a:xfrm>
        </p:grpSpPr>
        <p:sp>
          <p:nvSpPr>
            <p:cNvPr id="23" name="圓角矩形 22"/>
            <p:cNvSpPr/>
            <p:nvPr/>
          </p:nvSpPr>
          <p:spPr>
            <a:xfrm>
              <a:off x="3411140" y="20575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C8A0E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圓角矩形 4"/>
            <p:cNvSpPr/>
            <p:nvPr/>
          </p:nvSpPr>
          <p:spPr>
            <a:xfrm>
              <a:off x="3440402" y="20868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提取訊息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群組 24"/>
          <p:cNvGrpSpPr/>
          <p:nvPr/>
        </p:nvGrpSpPr>
        <p:grpSpPr>
          <a:xfrm>
            <a:off x="3381879" y="3154114"/>
            <a:ext cx="2321718" cy="999064"/>
            <a:chOff x="3411140" y="3210334"/>
            <a:chExt cx="2321718" cy="999064"/>
          </a:xfrm>
        </p:grpSpPr>
        <p:sp>
          <p:nvSpPr>
            <p:cNvPr id="26" name="圓角矩形 25"/>
            <p:cNvSpPr/>
            <p:nvPr/>
          </p:nvSpPr>
          <p:spPr>
            <a:xfrm>
              <a:off x="3411140" y="3210334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89B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圓角矩形 4"/>
            <p:cNvSpPr/>
            <p:nvPr/>
          </p:nvSpPr>
          <p:spPr>
            <a:xfrm>
              <a:off x="3440402" y="3239596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理解文本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8" name="群組 27"/>
          <p:cNvGrpSpPr/>
          <p:nvPr/>
        </p:nvGrpSpPr>
        <p:grpSpPr>
          <a:xfrm>
            <a:off x="3352617" y="4263834"/>
            <a:ext cx="2321718" cy="999064"/>
            <a:chOff x="3411140" y="4363101"/>
            <a:chExt cx="2321718" cy="999064"/>
          </a:xfrm>
        </p:grpSpPr>
        <p:sp>
          <p:nvSpPr>
            <p:cNvPr id="29" name="圓角矩形 28"/>
            <p:cNvSpPr/>
            <p:nvPr/>
          </p:nvSpPr>
          <p:spPr>
            <a:xfrm>
              <a:off x="3411140" y="4363101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FF8B8B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圓角矩形 4"/>
            <p:cNvSpPr/>
            <p:nvPr/>
          </p:nvSpPr>
          <p:spPr>
            <a:xfrm>
              <a:off x="3440402" y="4392363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指出寫作目的或觀點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1" name="群組 30"/>
          <p:cNvGrpSpPr/>
          <p:nvPr/>
        </p:nvGrpSpPr>
        <p:grpSpPr>
          <a:xfrm>
            <a:off x="3407601" y="5359704"/>
            <a:ext cx="2321718" cy="999064"/>
            <a:chOff x="3411140" y="5515867"/>
            <a:chExt cx="2321718" cy="999064"/>
          </a:xfrm>
        </p:grpSpPr>
        <p:sp>
          <p:nvSpPr>
            <p:cNvPr id="32" name="圓角矩形 31"/>
            <p:cNvSpPr/>
            <p:nvPr/>
          </p:nvSpPr>
          <p:spPr>
            <a:xfrm>
              <a:off x="3411140" y="55158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chemeClr val="accent3">
                <a:lumMod val="8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圓角矩形 4"/>
            <p:cNvSpPr/>
            <p:nvPr/>
          </p:nvSpPr>
          <p:spPr>
            <a:xfrm>
              <a:off x="3440402" y="55451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ts val="25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分析文本</a:t>
              </a:r>
              <a:endParaRPr lang="en-US" altLang="zh-TW" sz="2800" b="1" kern="1200" dirty="0" smtClean="0">
                <a:solidFill>
                  <a:schemeClr val="tx1"/>
                </a:solidFill>
              </a:endParaRPr>
            </a:p>
            <a:p>
              <a:pPr lvl="0" algn="ctr" defTabSz="1244600">
                <a:lnSpc>
                  <a:spcPts val="25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脈絡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群組 33"/>
          <p:cNvGrpSpPr/>
          <p:nvPr/>
        </p:nvGrpSpPr>
        <p:grpSpPr>
          <a:xfrm>
            <a:off x="6218957" y="28600"/>
            <a:ext cx="2902148" cy="6858000"/>
            <a:chOff x="6241838" y="0"/>
            <a:chExt cx="2902148" cy="6858000"/>
          </a:xfrm>
        </p:grpSpPr>
        <p:sp>
          <p:nvSpPr>
            <p:cNvPr id="35" name="圓角矩形 34"/>
            <p:cNvSpPr/>
            <p:nvPr/>
          </p:nvSpPr>
          <p:spPr>
            <a:xfrm>
              <a:off x="6241838" y="0"/>
              <a:ext cx="2902148" cy="6858000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6" name="圓角矩形 4"/>
            <p:cNvSpPr/>
            <p:nvPr/>
          </p:nvSpPr>
          <p:spPr>
            <a:xfrm>
              <a:off x="6241838" y="0"/>
              <a:ext cx="2902148" cy="2057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9070" tIns="179070" rIns="179070" bIns="179070" numCol="1" spcCol="1270" anchor="ctr" anchorCtr="0">
              <a:noAutofit/>
            </a:bodyPr>
            <a:lstStyle/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綜合</a:t>
              </a:r>
              <a:endParaRPr lang="en-US" altLang="zh-TW" sz="4700" b="1" kern="1200" dirty="0" smtClean="0"/>
            </a:p>
            <a:p>
              <a:pPr lvl="0" algn="ctr" defTabSz="2089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4700" b="1" kern="1200" dirty="0" smtClean="0"/>
                <a:t>評鑑</a:t>
              </a:r>
              <a:endParaRPr lang="zh-TW" altLang="en-US" sz="4700" b="1" kern="1200" dirty="0"/>
            </a:p>
          </p:txBody>
        </p:sp>
      </p:grpSp>
      <p:grpSp>
        <p:nvGrpSpPr>
          <p:cNvPr id="37" name="群組 36"/>
          <p:cNvGrpSpPr/>
          <p:nvPr/>
        </p:nvGrpSpPr>
        <p:grpSpPr>
          <a:xfrm>
            <a:off x="6509172" y="1930404"/>
            <a:ext cx="2321718" cy="999064"/>
            <a:chOff x="6530950" y="2057567"/>
            <a:chExt cx="2321718" cy="999064"/>
          </a:xfrm>
        </p:grpSpPr>
        <p:sp>
          <p:nvSpPr>
            <p:cNvPr id="38" name="圓角矩形 37"/>
            <p:cNvSpPr/>
            <p:nvPr/>
          </p:nvSpPr>
          <p:spPr>
            <a:xfrm>
              <a:off x="6530950" y="20575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ABB9D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圓角矩形 4"/>
            <p:cNvSpPr/>
            <p:nvPr/>
          </p:nvSpPr>
          <p:spPr>
            <a:xfrm>
              <a:off x="6560212" y="20868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整合、比較文本異同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>
            <a:off x="6479910" y="3039875"/>
            <a:ext cx="2321718" cy="999064"/>
            <a:chOff x="6530950" y="3210334"/>
            <a:chExt cx="2321718" cy="999064"/>
          </a:xfrm>
        </p:grpSpPr>
        <p:sp>
          <p:nvSpPr>
            <p:cNvPr id="41" name="圓角矩形 40"/>
            <p:cNvSpPr/>
            <p:nvPr/>
          </p:nvSpPr>
          <p:spPr>
            <a:xfrm>
              <a:off x="6530950" y="3210334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圓角矩形 4"/>
            <p:cNvSpPr/>
            <p:nvPr/>
          </p:nvSpPr>
          <p:spPr>
            <a:xfrm>
              <a:off x="6560212" y="3239596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評鑑文本</a:t>
              </a:r>
              <a:endParaRPr lang="en-US" altLang="zh-TW" sz="2800" b="1" kern="1200" dirty="0" smtClean="0">
                <a:solidFill>
                  <a:schemeClr val="tx1"/>
                </a:solidFill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形式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6" name="群組 45"/>
          <p:cNvGrpSpPr/>
          <p:nvPr/>
        </p:nvGrpSpPr>
        <p:grpSpPr>
          <a:xfrm>
            <a:off x="6538434" y="4217548"/>
            <a:ext cx="2321718" cy="999064"/>
            <a:chOff x="6530950" y="4363101"/>
            <a:chExt cx="2321718" cy="999064"/>
          </a:xfrm>
        </p:grpSpPr>
        <p:sp>
          <p:nvSpPr>
            <p:cNvPr id="47" name="圓角矩形 46"/>
            <p:cNvSpPr/>
            <p:nvPr/>
          </p:nvSpPr>
          <p:spPr>
            <a:xfrm>
              <a:off x="6530950" y="4363101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FFCC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圓角矩形 4"/>
            <p:cNvSpPr/>
            <p:nvPr/>
          </p:nvSpPr>
          <p:spPr>
            <a:xfrm>
              <a:off x="6560212" y="4392363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評鑑文本</a:t>
              </a:r>
              <a:endParaRPr lang="en-US" altLang="zh-TW" sz="2800" b="1" kern="1200" dirty="0" smtClean="0">
                <a:solidFill>
                  <a:schemeClr val="tx1"/>
                </a:solidFill>
              </a:endParaRPr>
            </a:p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內容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群組 48"/>
          <p:cNvGrpSpPr/>
          <p:nvPr/>
        </p:nvGrpSpPr>
        <p:grpSpPr>
          <a:xfrm>
            <a:off x="6534415" y="5359704"/>
            <a:ext cx="2321718" cy="999064"/>
            <a:chOff x="6530950" y="5515867"/>
            <a:chExt cx="2321718" cy="999064"/>
          </a:xfrm>
        </p:grpSpPr>
        <p:sp>
          <p:nvSpPr>
            <p:cNvPr id="50" name="圓角矩形 49"/>
            <p:cNvSpPr/>
            <p:nvPr/>
          </p:nvSpPr>
          <p:spPr>
            <a:xfrm>
              <a:off x="6530950" y="5515867"/>
              <a:ext cx="2321718" cy="999064"/>
            </a:xfrm>
            <a:prstGeom prst="roundRect">
              <a:avLst>
                <a:gd name="adj" fmla="val 10000"/>
              </a:avLst>
            </a:prstGeom>
            <a:solidFill>
              <a:srgbClr val="93FFC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圓角矩形 4"/>
            <p:cNvSpPr/>
            <p:nvPr/>
          </p:nvSpPr>
          <p:spPr>
            <a:xfrm>
              <a:off x="6560212" y="5545129"/>
              <a:ext cx="2263194" cy="94054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1120" tIns="53340" rIns="71120" bIns="5334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zh-TW" altLang="en-US" sz="2800" b="1" kern="1200" dirty="0" smtClean="0">
                  <a:solidFill>
                    <a:schemeClr val="tx1"/>
                  </a:solidFill>
                </a:rPr>
                <a:t>指出文本反應的文化社會現象</a:t>
              </a:r>
              <a:endParaRPr lang="zh-TW" altLang="en-US" sz="2800" b="1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284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美麗的夏夜呀！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涼爽的夏夜呀！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小雞和小鴨們關在欄裡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聽完了老祖母的故事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小弟弟和小妹妹也闔上眼睛走向夢鄉了。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（小妹妹夢見她變做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蝴蝶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在大花園裡忽東忽西地飛，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小弟弟夢見他變做一條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魚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藍色的大海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裡游水。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，都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朦朧地，山巒靜靜地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朦朧地，田野靜靜地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0106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Q12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小弟弟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小妹妹「聽完了老祖母的故事」睡了，「聽完了老祖母的故事」會讓人有怎樣的感覺呢？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溫馨而且愉快。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Q13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妹妹夢見變作蝴蝶，小弟弟夢見變作魚，寫這樣的夢見有甚麼作用呢？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蝴蝶飛，魚兒游，充滿了自由自在的悠閒和快樂。「藍色大海」也讓人感覺到清涼。</a:t>
            </a:r>
          </a:p>
          <a:p>
            <a:pPr marL="0" indent="0">
              <a:buNone/>
            </a:pPr>
            <a:endParaRPr lang="fr-FR" altLang="zh-TW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650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Q14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小弟弟、小妹妹走向夢鄉，還有甚麼也睡了？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小雞小鴨、山巒、田野。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Q15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重複「睡了」是想表現夏夜的甚麼樣子呢？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都安靜了。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78366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只有窗外瓜架上的南瓜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伸長了藤蔓輕輕地往屋頂上爬。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只有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綠色的小河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低聲地歌唱著溜過彎彎的小橋。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只有夜風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從竹林裡跑出來，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跟著提燈的螢火蟲，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在美麗的夏夜裡愉快地旅行。</a:t>
            </a: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3151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graphicFrame>
        <p:nvGraphicFramePr>
          <p:cNvPr id="2" name="內容版面配置區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163057"/>
              </p:ext>
            </p:extLst>
          </p:nvPr>
        </p:nvGraphicFramePr>
        <p:xfrm>
          <a:off x="539552" y="2828212"/>
          <a:ext cx="7560839" cy="29260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9810"/>
                <a:gridCol w="1889810"/>
                <a:gridCol w="1889810"/>
                <a:gridCol w="1891409"/>
              </a:tblGrid>
              <a:tr h="8729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瓜架上的南瓜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綠色的小河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夜風</a:t>
                      </a:r>
                      <a:endParaRPr lang="zh-TW" sz="32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提燈的螢火蟲</a:t>
                      </a:r>
                      <a:endParaRPr lang="zh-TW" sz="3200" b="1" kern="10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45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伸長了藤蔓輕輕地往屋頂上爬</a:t>
                      </a:r>
                      <a:endParaRPr lang="zh-TW" sz="32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低聲地歌唱著溜過彎彎的小橋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從竹林裡跑出來，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旅行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3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旅行</a:t>
                      </a:r>
                      <a:endParaRPr lang="zh-TW" sz="3200" b="1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11561" y="1556792"/>
            <a:ext cx="72453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Q16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「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還醒著</a:t>
            </a:r>
            <a:r>
              <a:rPr kumimoji="0" lang="zh-TW" alt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」</a:t>
            </a:r>
            <a:r>
              <a:rPr kumimoji="0" lang="zh-TW" altLang="fr-F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的是那些事物？他們在做甚麼呢？</a:t>
            </a:r>
            <a:endParaRPr kumimoji="0" lang="zh-TW" altLang="fr-FR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2908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Q17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寫了還醒著的事物，讓夏夜呈現怎樣的氣氛？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活潑的、熱鬧繽紛，有生命力的。</a:t>
            </a: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 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45889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Q18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前幾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句寫「都睡了」，這幾句寫「還醒著」，作者為什麼這樣寫？會不會讓夜晚顯得很吵雜？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用作對照，以流水聲及南瓜生長、風吹來凸顯夏夜的寧靜。這些事物都不會有太大的聲響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但在夏夜的寧靜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中，些微聲響與動靜，更容易被發現，也更顯現夏夜的靜謐，而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不會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顯得吵鬧。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3648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主題統整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Q19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如果依時間順序來看這首詩，你會分成那些時段？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黃昏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蝴蝶</a:t>
            </a: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和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蜜蜂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夜晚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到來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當街燈亮起來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夜來到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後</a:t>
            </a:r>
            <a:r>
              <a:rPr lang="en-US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美麗的夏夜啊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38966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主題統整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Q20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哪些地方可以感受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到夏夜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的涼爽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藍色大海、綠色小河、夜風</a:t>
            </a: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Q21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哪些地方可以感受到夏夜的溫馨？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萬物回家了、祖母的故事、提燈的螢火蟲</a:t>
            </a:r>
          </a:p>
          <a:p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208782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主題統整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Q22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那些地方運用了擬人修辭？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蝴蝶和蜜蜂們帶著花朵的蜜糖回來了。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羊隊和牛群告別了田野回家了。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火紅的太陽也滾著火輪子回家了。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當街燈亮起來向村莊道過晚安。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從山坡上輕輕地爬下來了。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從椰子樹梢上輕輕地爬下來了。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撒了滿天的珍珠和一枚又大又亮的銀幣。</a:t>
            </a:r>
            <a:endParaRPr lang="fr-FR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38476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備課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斷句、切段落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圈補詞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全文概覽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主題統整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設計提問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5.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課程設計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" name="圓角矩形圖說文字 1"/>
          <p:cNvSpPr/>
          <p:nvPr/>
        </p:nvSpPr>
        <p:spPr>
          <a:xfrm>
            <a:off x="3347864" y="1268760"/>
            <a:ext cx="5544616" cy="648072"/>
          </a:xfrm>
          <a:prstGeom prst="wedgeRoundRectCallout">
            <a:avLst>
              <a:gd name="adj1" fmla="val -45055"/>
              <a:gd name="adj2" fmla="val 93365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意義段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圓角矩形圖說文字 5"/>
          <p:cNvSpPr/>
          <p:nvPr/>
        </p:nvSpPr>
        <p:spPr>
          <a:xfrm>
            <a:off x="2555776" y="2348892"/>
            <a:ext cx="5544616" cy="648072"/>
          </a:xfrm>
          <a:prstGeom prst="wedgeRoundRectCallout">
            <a:avLst>
              <a:gd name="adj1" fmla="val -30367"/>
              <a:gd name="adj2" fmla="val 4927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標註主語、生難字詞</a:t>
            </a:r>
            <a:endParaRPr lang="zh-TW" altLang="en-US" sz="32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16337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學習目標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fr-FR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理解詩中時間的變化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fr-FR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了解擬人修辭在詩中的運用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fr-FR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了解以「還醒著」凸顯夏夜寧靜的手法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fr-FR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整理營造「溫馨」氛圍的語詞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設計提問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全文概覽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這首詩主要是描寫夏夜怎樣的氣氛呢？</a:t>
            </a: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7608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設計提問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段落理解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如果依時間順序來看這首詩，你會分成那些時間段落？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Q3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作者以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回來了、回家了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寫那些事物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表現怎樣的氣氛？</a:t>
            </a:r>
          </a:p>
          <a:p>
            <a:pPr marL="0" lv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Q4</a:t>
            </a:r>
            <a:r>
              <a:rPr lang="zh-TW" altLang="fr-FR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作者如何描述街燈來呈現夜晚的到來？</a:t>
            </a:r>
            <a:endParaRPr kumimoji="0" lang="zh-TW" altLang="fr-FR" sz="4400" b="1" i="0" u="none" strike="noStrike" cap="none" normalizeH="0" baseline="0" dirty="0" smtClean="0">
              <a:ln>
                <a:noFill/>
              </a:ln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85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設計提問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段落理解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Q5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小弟弟小妹妹「聽完了老祖母的故事」睡了，「聽完了老祖母的故事」會讓人有怎樣的感覺呢？</a:t>
            </a: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Q6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小妹妹夢見變作蝴蝶，小弟弟夢見變作魚，寫這樣的夢見有甚麼作用呢？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zh-TW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90856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設計提問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段落理解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lv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Q7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睡著和</a:t>
            </a:r>
            <a:r>
              <a:rPr lang="zh-TW" altLang="fr-FR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還</a:t>
            </a:r>
            <a:r>
              <a:rPr lang="zh-TW" altLang="fr-FR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醒著</a:t>
            </a:r>
            <a:r>
              <a:rPr lang="zh-TW" altLang="fr-FR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的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分別</a:t>
            </a:r>
            <a:r>
              <a:rPr lang="zh-TW" altLang="fr-FR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是</a:t>
            </a:r>
            <a:r>
              <a:rPr lang="zh-TW" altLang="fr-FR" b="1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那些事物</a:t>
            </a:r>
            <a:r>
              <a:rPr lang="zh-TW" altLang="fr-FR" b="1" dirty="0" smtClean="0">
                <a:latin typeface="標楷體" panose="03000509000000000000" pitchFamily="65" charset="-120"/>
                <a:ea typeface="標楷體" panose="03000509000000000000" pitchFamily="65" charset="-120"/>
                <a:cs typeface="Times New Roman" pitchFamily="18" charset="0"/>
              </a:rPr>
              <a:t>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這些事物正進行什麼活動呢？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lv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Q8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前幾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句寫「都睡了」，這幾句寫「還醒著」，作者為什麼這樣寫？會不會讓夜晚顯得很吵雜？</a:t>
            </a: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zh-TW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en-US" altLang="zh-TW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57081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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/>
              </a:rPr>
              <a:t>主題統整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/>
            </a:endParaRP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Q9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從哪些地方可以感受到夏夜的溫馨？</a:t>
            </a:r>
          </a:p>
          <a:p>
            <a:pPr marL="0" indent="0">
              <a:buNone/>
            </a:pPr>
            <a:r>
              <a:rPr lang="en-US" altLang="zh-TW" b="1" dirty="0" err="1" smtClean="0">
                <a:latin typeface="標楷體" panose="03000509000000000000" pitchFamily="65" charset="-120"/>
                <a:ea typeface="標楷體" panose="03000509000000000000" pitchFamily="65" charset="-120"/>
              </a:rPr>
              <a:t>Q10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那些地方運用了擬人修辭？</a:t>
            </a:r>
          </a:p>
          <a:p>
            <a:pPr marL="0" indent="0">
              <a:buNone/>
            </a:pPr>
            <a:endParaRPr lang="zh-TW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85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夏夜心智圖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32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鄭潔慧老師</a:t>
            </a:r>
            <a:endParaRPr lang="fr-FR" altLang="zh-TW" sz="3200" dirty="0" smtClean="0"/>
          </a:p>
        </p:txBody>
      </p:sp>
      <p:pic>
        <p:nvPicPr>
          <p:cNvPr id="17410" name="Picture 2" descr="夏夜最後版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8337556" cy="53577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橢圓 1"/>
          <p:cNvSpPr/>
          <p:nvPr/>
        </p:nvSpPr>
        <p:spPr>
          <a:xfrm>
            <a:off x="5580112" y="2355751"/>
            <a:ext cx="194421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橢圓 5"/>
          <p:cNvSpPr/>
          <p:nvPr/>
        </p:nvSpPr>
        <p:spPr>
          <a:xfrm>
            <a:off x="5444641" y="4650903"/>
            <a:ext cx="194421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3491880" y="3571329"/>
            <a:ext cx="194421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" name="文字方塊 2"/>
          <p:cNvSpPr txBox="1"/>
          <p:nvPr/>
        </p:nvSpPr>
        <p:spPr>
          <a:xfrm>
            <a:off x="4283968" y="16288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err="1" smtClean="0">
                <a:solidFill>
                  <a:srgbClr val="FF0000"/>
                </a:solidFill>
              </a:rPr>
              <a:t>Q2</a:t>
            </a:r>
            <a:endParaRPr lang="zh-TW" altLang="en-US" sz="3200" b="1" dirty="0">
              <a:solidFill>
                <a:srgbClr val="FF0000"/>
              </a:solidFill>
            </a:endParaRPr>
          </a:p>
        </p:txBody>
      </p:sp>
      <p:cxnSp>
        <p:nvCxnSpPr>
          <p:cNvPr id="8" name="直線單箭頭接點 7"/>
          <p:cNvCxnSpPr>
            <a:stCxn id="7" idx="0"/>
          </p:cNvCxnSpPr>
          <p:nvPr/>
        </p:nvCxnSpPr>
        <p:spPr>
          <a:xfrm flipV="1">
            <a:off x="4463988" y="2213575"/>
            <a:ext cx="108012" cy="13577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單箭頭接點 9"/>
          <p:cNvCxnSpPr/>
          <p:nvPr/>
        </p:nvCxnSpPr>
        <p:spPr>
          <a:xfrm flipH="1" flipV="1">
            <a:off x="4780338" y="2213575"/>
            <a:ext cx="799774" cy="6788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單箭頭接點 11"/>
          <p:cNvCxnSpPr>
            <a:stCxn id="6" idx="0"/>
          </p:cNvCxnSpPr>
          <p:nvPr/>
        </p:nvCxnSpPr>
        <p:spPr>
          <a:xfrm flipH="1" flipV="1">
            <a:off x="4780338" y="2355751"/>
            <a:ext cx="1636411" cy="2295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橢圓 12"/>
          <p:cNvSpPr/>
          <p:nvPr/>
        </p:nvSpPr>
        <p:spPr>
          <a:xfrm>
            <a:off x="7524328" y="1921187"/>
            <a:ext cx="1424788" cy="1939861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5" name="直線單箭頭接點 14"/>
          <p:cNvCxnSpPr>
            <a:stCxn id="13" idx="0"/>
          </p:cNvCxnSpPr>
          <p:nvPr/>
        </p:nvCxnSpPr>
        <p:spPr>
          <a:xfrm flipV="1">
            <a:off x="8236722" y="1412776"/>
            <a:ext cx="0" cy="50841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字方塊 15"/>
          <p:cNvSpPr txBox="1"/>
          <p:nvPr/>
        </p:nvSpPr>
        <p:spPr>
          <a:xfrm>
            <a:off x="7884368" y="837179"/>
            <a:ext cx="8640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err="1" smtClean="0">
                <a:solidFill>
                  <a:srgbClr val="00B050"/>
                </a:solidFill>
              </a:rPr>
              <a:t>Q3</a:t>
            </a:r>
            <a:endParaRPr lang="zh-TW" altLang="en-US" sz="3200" b="1" dirty="0">
              <a:solidFill>
                <a:srgbClr val="00B050"/>
              </a:solidFill>
            </a:endParaRPr>
          </a:p>
        </p:txBody>
      </p:sp>
      <p:sp>
        <p:nvSpPr>
          <p:cNvPr id="17" name="橢圓 16"/>
          <p:cNvSpPr/>
          <p:nvPr/>
        </p:nvSpPr>
        <p:spPr>
          <a:xfrm>
            <a:off x="3451312" y="5178411"/>
            <a:ext cx="648072" cy="97434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1" name="橢圓 20"/>
          <p:cNvSpPr/>
          <p:nvPr/>
        </p:nvSpPr>
        <p:spPr>
          <a:xfrm>
            <a:off x="3450183" y="2454659"/>
            <a:ext cx="648072" cy="97434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9" name="直線單箭頭接點 18"/>
          <p:cNvCxnSpPr/>
          <p:nvPr/>
        </p:nvCxnSpPr>
        <p:spPr>
          <a:xfrm>
            <a:off x="3775348" y="3503327"/>
            <a:ext cx="868660" cy="287800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>
            <a:stCxn id="17" idx="5"/>
          </p:cNvCxnSpPr>
          <p:nvPr/>
        </p:nvCxnSpPr>
        <p:spPr>
          <a:xfrm>
            <a:off x="4004476" y="6010063"/>
            <a:ext cx="567524" cy="371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4780338" y="6195695"/>
            <a:ext cx="8182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200" b="1" dirty="0" err="1" smtClean="0">
                <a:solidFill>
                  <a:srgbClr val="002060"/>
                </a:solidFill>
              </a:rPr>
              <a:t>Q7</a:t>
            </a:r>
            <a:endParaRPr lang="zh-TW" altLang="en-US" sz="3200" b="1" dirty="0">
              <a:solidFill>
                <a:srgbClr val="002060"/>
              </a:solidFill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2234084" y="1285937"/>
            <a:ext cx="1512168" cy="3168352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8" name="橢圓 27"/>
          <p:cNvSpPr/>
          <p:nvPr/>
        </p:nvSpPr>
        <p:spPr>
          <a:xfrm>
            <a:off x="2386608" y="4480049"/>
            <a:ext cx="1207120" cy="2377951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7" name="直線單箭頭接點 26"/>
          <p:cNvCxnSpPr>
            <a:stCxn id="25" idx="5"/>
          </p:cNvCxnSpPr>
          <p:nvPr/>
        </p:nvCxnSpPr>
        <p:spPr>
          <a:xfrm>
            <a:off x="3524800" y="3990295"/>
            <a:ext cx="1047200" cy="23910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單箭頭接點 29"/>
          <p:cNvCxnSpPr/>
          <p:nvPr/>
        </p:nvCxnSpPr>
        <p:spPr>
          <a:xfrm>
            <a:off x="3593728" y="5669024"/>
            <a:ext cx="870260" cy="5266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2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3" grpId="0"/>
      <p:bldP spid="13" grpId="0" animBg="1"/>
      <p:bldP spid="16" grpId="0"/>
      <p:bldP spid="17" grpId="0" animBg="1"/>
      <p:bldP spid="21" grpId="0" animBg="1"/>
      <p:bldP spid="24" grpId="0"/>
      <p:bldP spid="25" grpId="0" animBg="1"/>
      <p:bldP spid="2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1108720"/>
          </a:xfrm>
        </p:spPr>
        <p:txBody>
          <a:bodyPr rtlCol="0">
            <a:normAutofit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謝謝聆聽</a:t>
            </a:r>
            <a:endParaRPr lang="fr-FR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以夏夜為例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1728192"/>
          </a:xfrm>
        </p:spPr>
        <p:txBody>
          <a:bodyPr/>
          <a:lstStyle/>
          <a:p>
            <a:pPr marL="0" indent="0" algn="ctr">
              <a:buNone/>
            </a:pP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斷句、圈補詞</a:t>
            </a:r>
            <a:endParaRPr lang="en-US" altLang="zh-TW" sz="44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fr-FR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Q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如果依時間劃分，你會把這首詩分成哪幾個段落？各代表甚麼時間？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241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以夏夜為例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/>
          <a:lstStyle/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蝴蝶和蜜蜂們帶著花朵的蜜糖回來了，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羊隊和牛群告別了田野回家了，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火紅的太陽也滾著火輪子回家了，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當街燈亮起來向村莊道過晚安，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夏天的夜就輕輕地來了。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來了！來了！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從山坡上輕輕地爬下來了。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來了！來了！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從椰子樹梢上輕輕地爬下來了。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撒了滿天的珍珠和一枚又大又亮的銀幣。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en-US" altLang="zh-TW" sz="1800" b="1" dirty="0"/>
              <a:t> </a:t>
            </a:r>
            <a:endParaRPr lang="zh-TW" altLang="zh-TW" sz="1800" b="1" dirty="0"/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美麗的夏夜呀！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涼爽的夏夜呀！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小雞和小鴨們關在欄裡睡了。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聽完了老祖母的故事，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小弟弟和小妹妹也闔上眼睛走向夢鄉了。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（小妹妹夢見她變做蝴蝶在大花園裡忽東忽西地飛，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小弟弟夢見他變做一條魚在藍色的大海裡游水。）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睡了，都睡了！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朦朧地，山巒靜靜地睡了！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朦朧地，田野靜靜地睡了！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只有窗外瓜架上的南瓜還醒著，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伸長了藤蔓輕輕地往屋頂上爬。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只有綠色的小河還醒著，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低聲地歌唱著溜過彎彎的小橋。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只有夜風還醒著，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從竹林裡跑出來，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/>
              <a:t>跟著提燈的螢火蟲</a:t>
            </a:r>
            <a:r>
              <a:rPr lang="zh-TW" altLang="zh-TW" sz="1800" b="1" dirty="0" smtClean="0"/>
              <a:t>，</a:t>
            </a:r>
          </a:p>
          <a:p>
            <a:pPr marL="0" indent="0">
              <a:lnSpc>
                <a:spcPts val="1200"/>
              </a:lnSpc>
              <a:buNone/>
            </a:pPr>
            <a:r>
              <a:rPr lang="zh-TW" altLang="zh-TW" sz="1800" b="1" dirty="0" smtClean="0"/>
              <a:t>在美麗的夏夜裡愉快地旅行。</a:t>
            </a:r>
            <a:endParaRPr lang="zh-TW" altLang="zh-TW" sz="1800" b="1" dirty="0"/>
          </a:p>
        </p:txBody>
      </p:sp>
      <p:cxnSp>
        <p:nvCxnSpPr>
          <p:cNvPr id="7" name="直線接點 6"/>
          <p:cNvCxnSpPr/>
          <p:nvPr/>
        </p:nvCxnSpPr>
        <p:spPr>
          <a:xfrm flipH="1">
            <a:off x="3995936" y="1076772"/>
            <a:ext cx="216024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flipH="1">
            <a:off x="4716016" y="2564904"/>
            <a:ext cx="216024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flipH="1">
            <a:off x="3419872" y="4653136"/>
            <a:ext cx="216024" cy="28803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096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蝴蝶和蜜蜂們帶著花朵的蜜糖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回來了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羊隊和牛群告別了田野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回家了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紅的太陽也滾著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火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輪子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回家了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當街燈亮起來向村莊道過晚安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夏天的夜就輕輕地來了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zh-TW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89482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圖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夏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夜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段落理解</a:t>
            </a: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1975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當街燈亮起來向村莊道過晚安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夏天的夜就輕輕地來了。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來了！來了！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山坡上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輕輕地爬下來了。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來了！來了！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椰子樹梢上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輕輕地爬下來了。</a:t>
            </a:r>
          </a:p>
          <a:p>
            <a:pPr marL="0" indent="0">
              <a:buNone/>
            </a:pPr>
            <a:r>
              <a:rPr lang="zh-TW" altLang="zh-TW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撒了滿天的珍珠和一枚又大又亮的銀幣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endParaRPr lang="fr-FR" altLang="zh-TW" dirty="0" smtClean="0"/>
          </a:p>
        </p:txBody>
      </p:sp>
      <p:sp>
        <p:nvSpPr>
          <p:cNvPr id="4" name="左大括弧 3"/>
          <p:cNvSpPr/>
          <p:nvPr/>
        </p:nvSpPr>
        <p:spPr>
          <a:xfrm>
            <a:off x="179512" y="3140968"/>
            <a:ext cx="288032" cy="273630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圓角矩形圖說文字 4"/>
          <p:cNvSpPr/>
          <p:nvPr/>
        </p:nvSpPr>
        <p:spPr>
          <a:xfrm>
            <a:off x="5940152" y="2348880"/>
            <a:ext cx="2880320" cy="1296144"/>
          </a:xfrm>
          <a:prstGeom prst="wedgeRoundRectCallout">
            <a:avLst>
              <a:gd name="adj1" fmla="val -238594"/>
              <a:gd name="adj2" fmla="val 848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夏天的夜</a:t>
            </a:r>
            <a:endParaRPr lang="zh-TW" altLang="en-US" sz="3200" b="1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0370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美麗的夏夜呀！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涼爽的夏夜呀！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小雞和小鴨們關在欄裡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indent="0">
              <a:buNone/>
            </a:pP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聽完了老祖母的故事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小弟弟和小妹妹也闔上眼睛走向夢鄉了。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（小妹妹夢見她變做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蝴蝶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在大花園裡忽東忽西地飛，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小弟弟夢見他變做一條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魚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b="1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藍色的大海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裡游水。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，都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朦朧地，山巒靜靜地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朦朧地，田野靜靜地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睡了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！</a:t>
            </a:r>
          </a:p>
          <a:p>
            <a:pPr marL="0" indent="0">
              <a:buNone/>
            </a:pPr>
            <a:endParaRPr lang="fr-FR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5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夏夜</a:t>
            </a:r>
            <a:endParaRPr lang="fr-FR" altLang="zh-TW" dirty="0" smtClean="0"/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只有窗外瓜架上的南瓜</a:t>
            </a:r>
            <a:r>
              <a:rPr lang="zh-TW" altLang="zh-TW" b="1" dirty="0" smtClean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伸長了藤蔓輕輕地往屋頂上爬。</a:t>
            </a:r>
          </a:p>
          <a:p>
            <a:pPr marL="0" indent="0">
              <a:buNone/>
            </a:pPr>
            <a:r>
              <a:rPr lang="zh-TW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只有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綠色的小河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低聲地歌唱著溜過彎彎的小橋。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只有夜風</a:t>
            </a:r>
            <a:r>
              <a:rPr lang="zh-TW" altLang="zh-TW" b="1" dirty="0">
                <a:solidFill>
                  <a:srgbClr val="00B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還醒著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從竹林裡跑出來，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跟著提燈的螢火蟲，</a:t>
            </a:r>
          </a:p>
          <a:p>
            <a:pPr marL="0" indent="0">
              <a:buNone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在美麗的夏夜裡愉快地旅行。</a:t>
            </a:r>
          </a:p>
          <a:p>
            <a:pPr marL="0" indent="0">
              <a:buNone/>
            </a:pPr>
            <a:endParaRPr lang="fr-FR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852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2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122</Template>
  <TotalTime>917</TotalTime>
  <Words>1897</Words>
  <Application>Microsoft Office PowerPoint</Application>
  <PresentationFormat>如螢幕大小 (4:3)</PresentationFormat>
  <Paragraphs>270</Paragraphs>
  <Slides>37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37</vt:i4>
      </vt:variant>
    </vt:vector>
  </HeadingPairs>
  <TitlesOfParts>
    <vt:vector size="38" baseType="lpstr">
      <vt:lpstr>122</vt:lpstr>
      <vt:lpstr>國語文領域</vt:lpstr>
      <vt:lpstr>PowerPoint 簡報</vt:lpstr>
      <vt:lpstr>備課</vt:lpstr>
      <vt:lpstr>以夏夜為例</vt:lpstr>
      <vt:lpstr>以夏夜為例</vt:lpstr>
      <vt:lpstr>夏夜</vt:lpstr>
      <vt:lpstr>夏夜—段落理解</vt:lpstr>
      <vt:lpstr>夏夜</vt:lpstr>
      <vt:lpstr>夏夜</vt:lpstr>
      <vt:lpstr>夏夜—全文概覽</vt:lpstr>
      <vt:lpstr>夏夜—段落理解</vt:lpstr>
      <vt:lpstr>夏夜—段落理解</vt:lpstr>
      <vt:lpstr>夏夜—段落理解</vt:lpstr>
      <vt:lpstr>夏夜—段落理解</vt:lpstr>
      <vt:lpstr>夏夜段落理解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夏夜—段落理解</vt:lpstr>
      <vt:lpstr>夏夜—主題統整</vt:lpstr>
      <vt:lpstr>夏夜—主題統整</vt:lpstr>
      <vt:lpstr>夏夜—主題統整</vt:lpstr>
      <vt:lpstr>學習目標</vt:lpstr>
      <vt:lpstr>夏夜—設計提問</vt:lpstr>
      <vt:lpstr>夏夜—設計提問</vt:lpstr>
      <vt:lpstr>夏夜—設計提問</vt:lpstr>
      <vt:lpstr>夏夜—設計提問</vt:lpstr>
      <vt:lpstr>夏夜</vt:lpstr>
      <vt:lpstr>夏夜心智圖—鄭潔慧老師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國語文領域</dc:title>
  <dc:creator>YihuiNB</dc:creator>
  <cp:lastModifiedBy>YihuiNB</cp:lastModifiedBy>
  <cp:revision>39</cp:revision>
  <dcterms:created xsi:type="dcterms:W3CDTF">2015-09-20T11:28:56Z</dcterms:created>
  <dcterms:modified xsi:type="dcterms:W3CDTF">2015-09-24T05:20:53Z</dcterms:modified>
</cp:coreProperties>
</file>