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43"/>
  </p:notesMasterIdLst>
  <p:sldIdLst>
    <p:sldId id="256" r:id="rId3"/>
    <p:sldId id="258" r:id="rId4"/>
    <p:sldId id="294" r:id="rId5"/>
    <p:sldId id="303" r:id="rId6"/>
    <p:sldId id="304" r:id="rId7"/>
    <p:sldId id="305" r:id="rId8"/>
    <p:sldId id="261" r:id="rId9"/>
    <p:sldId id="299" r:id="rId10"/>
    <p:sldId id="260" r:id="rId11"/>
    <p:sldId id="264" r:id="rId12"/>
    <p:sldId id="273" r:id="rId13"/>
    <p:sldId id="267" r:id="rId14"/>
    <p:sldId id="268" r:id="rId15"/>
    <p:sldId id="306" r:id="rId16"/>
    <p:sldId id="269" r:id="rId17"/>
    <p:sldId id="274" r:id="rId18"/>
    <p:sldId id="275" r:id="rId19"/>
    <p:sldId id="276" r:id="rId20"/>
    <p:sldId id="277" r:id="rId21"/>
    <p:sldId id="296" r:id="rId22"/>
    <p:sldId id="297" r:id="rId23"/>
    <p:sldId id="324" r:id="rId24"/>
    <p:sldId id="323" r:id="rId25"/>
    <p:sldId id="326" r:id="rId26"/>
    <p:sldId id="308" r:id="rId27"/>
    <p:sldId id="320" r:id="rId28"/>
    <p:sldId id="309" r:id="rId29"/>
    <p:sldId id="321" r:id="rId30"/>
    <p:sldId id="327" r:id="rId31"/>
    <p:sldId id="328" r:id="rId32"/>
    <p:sldId id="329" r:id="rId33"/>
    <p:sldId id="317" r:id="rId34"/>
    <p:sldId id="318" r:id="rId35"/>
    <p:sldId id="310" r:id="rId36"/>
    <p:sldId id="311" r:id="rId37"/>
    <p:sldId id="316" r:id="rId38"/>
    <p:sldId id="315" r:id="rId39"/>
    <p:sldId id="312" r:id="rId40"/>
    <p:sldId id="314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AD8"/>
    <a:srgbClr val="19079D"/>
    <a:srgbClr val="51A200"/>
    <a:srgbClr val="CC0000"/>
    <a:srgbClr val="660033"/>
    <a:srgbClr val="104031"/>
    <a:srgbClr val="00133A"/>
    <a:srgbClr val="0C32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600" y="-9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05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877B1-DD17-4D26-A502-3B84D7505BB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72EF6C-160C-4943-9F47-A6AD24129161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落實生活經營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9D89FFF-6565-4563-A0F2-6E652AA81C39}" type="parTrans" cxnId="{B5C5F623-4422-476A-8121-A71011D1CA4A}">
      <dgm:prSet/>
      <dgm:spPr/>
      <dgm:t>
        <a:bodyPr/>
        <a:lstStyle/>
        <a:p>
          <a:endParaRPr lang="zh-TW" altLang="en-US"/>
        </a:p>
      </dgm:t>
    </dgm:pt>
    <dgm:pt modelId="{27AD7848-3CA5-4972-A4E4-E0FAAA3B820C}" type="sibTrans" cxnId="{B5C5F623-4422-476A-8121-A71011D1CA4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6A82AB26-87B3-439B-BFDF-A563BF8EBF43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實踐社會參與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449D14C-76F3-4750-B379-A462A70C730E}" type="parTrans" cxnId="{55552E6D-EC09-4C0A-A665-6784D0BE63CA}">
      <dgm:prSet/>
      <dgm:spPr/>
      <dgm:t>
        <a:bodyPr/>
        <a:lstStyle/>
        <a:p>
          <a:endParaRPr lang="zh-TW" altLang="en-US"/>
        </a:p>
      </dgm:t>
    </dgm:pt>
    <dgm:pt modelId="{63F3C204-262E-4ADF-8DE8-7C1DAD2C28D9}" type="sibTrans" cxnId="{55552E6D-EC09-4C0A-A665-6784D0BE63C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97972971-AD0F-4F39-8574-853C958C5AD4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保護自我與環境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B25E2FB-0468-4F42-BA52-5202DB091A9F}" type="parTrans" cxnId="{583B654C-BC88-402C-BEBF-F27FDFA40724}">
      <dgm:prSet/>
      <dgm:spPr/>
      <dgm:t>
        <a:bodyPr/>
        <a:lstStyle/>
        <a:p>
          <a:endParaRPr lang="zh-TW" altLang="en-US"/>
        </a:p>
      </dgm:t>
    </dgm:pt>
    <dgm:pt modelId="{820D9EC9-1B8C-4938-BC25-D7A819BB5500}" type="sibTrans" cxnId="{583B654C-BC88-402C-BEBF-F27FDFA40724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125606B3-73F7-4109-B282-85AE7972A61D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促進自我發展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C90C4EF2-6149-47D4-AA24-F1C370D8E02A}" type="parTrans" cxnId="{68AAB939-93DC-4F66-AFBB-91521467478A}">
      <dgm:prSet/>
      <dgm:spPr/>
      <dgm:t>
        <a:bodyPr/>
        <a:lstStyle/>
        <a:p>
          <a:endParaRPr lang="zh-TW" altLang="en-US"/>
        </a:p>
      </dgm:t>
    </dgm:pt>
    <dgm:pt modelId="{EBAB9F40-0226-4F7D-82AF-423ECE6E74B0}" type="sibTrans" cxnId="{68AAB939-93DC-4F66-AFBB-91521467478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F5754D31-D4AE-4850-864D-6F22B7CC15ED}" type="pres">
      <dgm:prSet presAssocID="{D97877B1-DD17-4D26-A502-3B84D7505B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E07A52-144F-43B0-A272-80F8F7A3A868}" type="pres">
      <dgm:prSet presAssocID="{B972EF6C-160C-4943-9F47-A6AD24129161}" presName="dummy" presStyleCnt="0"/>
      <dgm:spPr/>
    </dgm:pt>
    <dgm:pt modelId="{90812000-87D7-42A9-9434-8013E0B46B46}" type="pres">
      <dgm:prSet presAssocID="{B972EF6C-160C-4943-9F47-A6AD24129161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F77611-82C5-4FEF-8E56-139B51682A8E}" type="pres">
      <dgm:prSet presAssocID="{27AD7848-3CA5-4972-A4E4-E0FAAA3B820C}" presName="sibTrans" presStyleLbl="node1" presStyleIdx="0" presStyleCnt="4"/>
      <dgm:spPr/>
      <dgm:t>
        <a:bodyPr/>
        <a:lstStyle/>
        <a:p>
          <a:endParaRPr lang="zh-TW" altLang="en-US"/>
        </a:p>
      </dgm:t>
    </dgm:pt>
    <dgm:pt modelId="{29087377-C8E3-46B7-B7A6-3EF8F8088898}" type="pres">
      <dgm:prSet presAssocID="{6A82AB26-87B3-439B-BFDF-A563BF8EBF43}" presName="dummy" presStyleCnt="0"/>
      <dgm:spPr/>
    </dgm:pt>
    <dgm:pt modelId="{DC35D50F-7EB1-4E00-88F6-EF6F01DDB960}" type="pres">
      <dgm:prSet presAssocID="{6A82AB26-87B3-439B-BFDF-A563BF8EBF4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F80EF-1668-41FE-9ACB-A0ACCBD77241}" type="pres">
      <dgm:prSet presAssocID="{63F3C204-262E-4ADF-8DE8-7C1DAD2C28D9}" presName="sibTrans" presStyleLbl="node1" presStyleIdx="1" presStyleCnt="4"/>
      <dgm:spPr/>
      <dgm:t>
        <a:bodyPr/>
        <a:lstStyle/>
        <a:p>
          <a:endParaRPr lang="zh-TW" altLang="en-US"/>
        </a:p>
      </dgm:t>
    </dgm:pt>
    <dgm:pt modelId="{2D6C61B4-F01A-4C59-A631-11DABC3B85AD}" type="pres">
      <dgm:prSet presAssocID="{97972971-AD0F-4F39-8574-853C958C5AD4}" presName="dummy" presStyleCnt="0"/>
      <dgm:spPr/>
    </dgm:pt>
    <dgm:pt modelId="{46EF161E-ABCD-4EFE-AD39-D49358BB7C45}" type="pres">
      <dgm:prSet presAssocID="{97972971-AD0F-4F39-8574-853C958C5AD4}" presName="node" presStyleLbl="revTx" presStyleIdx="2" presStyleCnt="4" custScaleX="127233" custScaleY="745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15B55A-84D4-45D3-A442-E3BB37484AC8}" type="pres">
      <dgm:prSet presAssocID="{820D9EC9-1B8C-4938-BC25-D7A819BB5500}" presName="sibTrans" presStyleLbl="node1" presStyleIdx="2" presStyleCnt="4"/>
      <dgm:spPr/>
      <dgm:t>
        <a:bodyPr/>
        <a:lstStyle/>
        <a:p>
          <a:endParaRPr lang="zh-TW" altLang="en-US"/>
        </a:p>
      </dgm:t>
    </dgm:pt>
    <dgm:pt modelId="{70064B60-F145-446C-B665-F8ED90DCD41B}" type="pres">
      <dgm:prSet presAssocID="{125606B3-73F7-4109-B282-85AE7972A61D}" presName="dummy" presStyleCnt="0"/>
      <dgm:spPr/>
    </dgm:pt>
    <dgm:pt modelId="{4C822439-31DE-4958-847C-D840D48FF48A}" type="pres">
      <dgm:prSet presAssocID="{125606B3-73F7-4109-B282-85AE7972A61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71E0D6-A48C-432A-90E1-312FA7FE5D22}" type="pres">
      <dgm:prSet presAssocID="{EBAB9F40-0226-4F7D-82AF-423ECE6E74B0}" presName="sibTrans" presStyleLbl="node1" presStyleIdx="3" presStyleCnt="4" custScaleX="155253"/>
      <dgm:spPr/>
      <dgm:t>
        <a:bodyPr/>
        <a:lstStyle/>
        <a:p>
          <a:endParaRPr lang="zh-TW" altLang="en-US"/>
        </a:p>
      </dgm:t>
    </dgm:pt>
  </dgm:ptLst>
  <dgm:cxnLst>
    <dgm:cxn modelId="{414E0426-73E6-4CA2-A52A-1B22D9D0178E}" type="presOf" srcId="{820D9EC9-1B8C-4938-BC25-D7A819BB5500}" destId="{1915B55A-84D4-45D3-A442-E3BB37484AC8}" srcOrd="0" destOrd="0" presId="urn:microsoft.com/office/officeart/2005/8/layout/cycle1"/>
    <dgm:cxn modelId="{5C780FD4-14B5-4C0F-A92D-2D73B68CB9ED}" type="presOf" srcId="{6A82AB26-87B3-439B-BFDF-A563BF8EBF43}" destId="{DC35D50F-7EB1-4E00-88F6-EF6F01DDB960}" srcOrd="0" destOrd="0" presId="urn:microsoft.com/office/officeart/2005/8/layout/cycle1"/>
    <dgm:cxn modelId="{B5C5F623-4422-476A-8121-A71011D1CA4A}" srcId="{D97877B1-DD17-4D26-A502-3B84D7505BB1}" destId="{B972EF6C-160C-4943-9F47-A6AD24129161}" srcOrd="0" destOrd="0" parTransId="{29D89FFF-6565-4563-A0F2-6E652AA81C39}" sibTransId="{27AD7848-3CA5-4972-A4E4-E0FAAA3B820C}"/>
    <dgm:cxn modelId="{035EE8AF-A814-4BCC-B689-C3B1F9E04588}" type="presOf" srcId="{125606B3-73F7-4109-B282-85AE7972A61D}" destId="{4C822439-31DE-4958-847C-D840D48FF48A}" srcOrd="0" destOrd="0" presId="urn:microsoft.com/office/officeart/2005/8/layout/cycle1"/>
    <dgm:cxn modelId="{68AAB939-93DC-4F66-AFBB-91521467478A}" srcId="{D97877B1-DD17-4D26-A502-3B84D7505BB1}" destId="{125606B3-73F7-4109-B282-85AE7972A61D}" srcOrd="3" destOrd="0" parTransId="{C90C4EF2-6149-47D4-AA24-F1C370D8E02A}" sibTransId="{EBAB9F40-0226-4F7D-82AF-423ECE6E74B0}"/>
    <dgm:cxn modelId="{8A492B19-D177-4B0E-9C25-A01BEFFEE79B}" type="presOf" srcId="{B972EF6C-160C-4943-9F47-A6AD24129161}" destId="{90812000-87D7-42A9-9434-8013E0B46B46}" srcOrd="0" destOrd="0" presId="urn:microsoft.com/office/officeart/2005/8/layout/cycle1"/>
    <dgm:cxn modelId="{9AC57E8A-49AF-4321-BDBD-C13E50E32004}" type="presOf" srcId="{27AD7848-3CA5-4972-A4E4-E0FAAA3B820C}" destId="{D3F77611-82C5-4FEF-8E56-139B51682A8E}" srcOrd="0" destOrd="0" presId="urn:microsoft.com/office/officeart/2005/8/layout/cycle1"/>
    <dgm:cxn modelId="{76A70CBA-4EC3-47D3-8BD7-EA83EA19E0D1}" type="presOf" srcId="{EBAB9F40-0226-4F7D-82AF-423ECE6E74B0}" destId="{B271E0D6-A48C-432A-90E1-312FA7FE5D22}" srcOrd="0" destOrd="0" presId="urn:microsoft.com/office/officeart/2005/8/layout/cycle1"/>
    <dgm:cxn modelId="{55552E6D-EC09-4C0A-A665-6784D0BE63CA}" srcId="{D97877B1-DD17-4D26-A502-3B84D7505BB1}" destId="{6A82AB26-87B3-439B-BFDF-A563BF8EBF43}" srcOrd="1" destOrd="0" parTransId="{5449D14C-76F3-4750-B379-A462A70C730E}" sibTransId="{63F3C204-262E-4ADF-8DE8-7C1DAD2C28D9}"/>
    <dgm:cxn modelId="{27D4185A-D712-4BF4-9532-10419DDA3164}" type="presOf" srcId="{63F3C204-262E-4ADF-8DE8-7C1DAD2C28D9}" destId="{1FFF80EF-1668-41FE-9ACB-A0ACCBD77241}" srcOrd="0" destOrd="0" presId="urn:microsoft.com/office/officeart/2005/8/layout/cycle1"/>
    <dgm:cxn modelId="{583B654C-BC88-402C-BEBF-F27FDFA40724}" srcId="{D97877B1-DD17-4D26-A502-3B84D7505BB1}" destId="{97972971-AD0F-4F39-8574-853C958C5AD4}" srcOrd="2" destOrd="0" parTransId="{BB25E2FB-0468-4F42-BA52-5202DB091A9F}" sibTransId="{820D9EC9-1B8C-4938-BC25-D7A819BB5500}"/>
    <dgm:cxn modelId="{524188F0-C239-41AB-9623-A58B07DFDDBC}" type="presOf" srcId="{97972971-AD0F-4F39-8574-853C958C5AD4}" destId="{46EF161E-ABCD-4EFE-AD39-D49358BB7C45}" srcOrd="0" destOrd="0" presId="urn:microsoft.com/office/officeart/2005/8/layout/cycle1"/>
    <dgm:cxn modelId="{9CB54A36-50B5-4E93-AFCF-C9308EA578C6}" type="presOf" srcId="{D97877B1-DD17-4D26-A502-3B84D7505BB1}" destId="{F5754D31-D4AE-4850-864D-6F22B7CC15ED}" srcOrd="0" destOrd="0" presId="urn:microsoft.com/office/officeart/2005/8/layout/cycle1"/>
    <dgm:cxn modelId="{352A1C49-7A2E-49F6-BD22-DB0B7690B8E8}" type="presParOf" srcId="{F5754D31-D4AE-4850-864D-6F22B7CC15ED}" destId="{F4E07A52-144F-43B0-A272-80F8F7A3A868}" srcOrd="0" destOrd="0" presId="urn:microsoft.com/office/officeart/2005/8/layout/cycle1"/>
    <dgm:cxn modelId="{84FEF632-3520-44B3-8A2C-F4CD449A67D3}" type="presParOf" srcId="{F5754D31-D4AE-4850-864D-6F22B7CC15ED}" destId="{90812000-87D7-42A9-9434-8013E0B46B46}" srcOrd="1" destOrd="0" presId="urn:microsoft.com/office/officeart/2005/8/layout/cycle1"/>
    <dgm:cxn modelId="{8446ADC0-8849-45C6-9335-546AF1B96D8E}" type="presParOf" srcId="{F5754D31-D4AE-4850-864D-6F22B7CC15ED}" destId="{D3F77611-82C5-4FEF-8E56-139B51682A8E}" srcOrd="2" destOrd="0" presId="urn:microsoft.com/office/officeart/2005/8/layout/cycle1"/>
    <dgm:cxn modelId="{AFD73AED-5090-4FB9-942F-A3C94B249B0E}" type="presParOf" srcId="{F5754D31-D4AE-4850-864D-6F22B7CC15ED}" destId="{29087377-C8E3-46B7-B7A6-3EF8F8088898}" srcOrd="3" destOrd="0" presId="urn:microsoft.com/office/officeart/2005/8/layout/cycle1"/>
    <dgm:cxn modelId="{FEFC674D-1F7B-4189-AA4C-F42C3E7F0098}" type="presParOf" srcId="{F5754D31-D4AE-4850-864D-6F22B7CC15ED}" destId="{DC35D50F-7EB1-4E00-88F6-EF6F01DDB960}" srcOrd="4" destOrd="0" presId="urn:microsoft.com/office/officeart/2005/8/layout/cycle1"/>
    <dgm:cxn modelId="{91198ED1-54B1-4B23-9211-390657E0B63D}" type="presParOf" srcId="{F5754D31-D4AE-4850-864D-6F22B7CC15ED}" destId="{1FFF80EF-1668-41FE-9ACB-A0ACCBD77241}" srcOrd="5" destOrd="0" presId="urn:microsoft.com/office/officeart/2005/8/layout/cycle1"/>
    <dgm:cxn modelId="{2AB4F1B4-9106-436D-A653-E7A8FDC699F0}" type="presParOf" srcId="{F5754D31-D4AE-4850-864D-6F22B7CC15ED}" destId="{2D6C61B4-F01A-4C59-A631-11DABC3B85AD}" srcOrd="6" destOrd="0" presId="urn:microsoft.com/office/officeart/2005/8/layout/cycle1"/>
    <dgm:cxn modelId="{7D2B073D-7B12-4744-96A5-7B8E18DCFD06}" type="presParOf" srcId="{F5754D31-D4AE-4850-864D-6F22B7CC15ED}" destId="{46EF161E-ABCD-4EFE-AD39-D49358BB7C45}" srcOrd="7" destOrd="0" presId="urn:microsoft.com/office/officeart/2005/8/layout/cycle1"/>
    <dgm:cxn modelId="{417E722C-4D78-49E3-94BB-847CA64FEAD1}" type="presParOf" srcId="{F5754D31-D4AE-4850-864D-6F22B7CC15ED}" destId="{1915B55A-84D4-45D3-A442-E3BB37484AC8}" srcOrd="8" destOrd="0" presId="urn:microsoft.com/office/officeart/2005/8/layout/cycle1"/>
    <dgm:cxn modelId="{C13A456B-2BFD-45F7-89B6-18D0D99AC5A2}" type="presParOf" srcId="{F5754D31-D4AE-4850-864D-6F22B7CC15ED}" destId="{70064B60-F145-446C-B665-F8ED90DCD41B}" srcOrd="9" destOrd="0" presId="urn:microsoft.com/office/officeart/2005/8/layout/cycle1"/>
    <dgm:cxn modelId="{DAED63DD-DCCF-4FD2-B37B-99138494A204}" type="presParOf" srcId="{F5754D31-D4AE-4850-864D-6F22B7CC15ED}" destId="{4C822439-31DE-4958-847C-D840D48FF48A}" srcOrd="10" destOrd="0" presId="urn:microsoft.com/office/officeart/2005/8/layout/cycle1"/>
    <dgm:cxn modelId="{1354E5E0-8EA0-4CAF-BE9A-4B90A98127DF}" type="presParOf" srcId="{F5754D31-D4AE-4850-864D-6F22B7CC15ED}" destId="{B271E0D6-A48C-432A-90E1-312FA7FE5D2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812000-87D7-42A9-9434-8013E0B46B46}">
      <dsp:nvSpPr>
        <dsp:cNvPr id="0" name=""/>
        <dsp:cNvSpPr/>
      </dsp:nvSpPr>
      <dsp:spPr>
        <a:xfrm>
          <a:off x="5357129" y="115323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落實生活經營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5357129" y="115323"/>
        <a:ext cx="1849487" cy="1849487"/>
      </dsp:txXfrm>
    </dsp:sp>
    <dsp:sp modelId="{D3F77611-82C5-4FEF-8E56-139B51682A8E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549709"/>
            <a:gd name="adj4" fmla="val 205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5D50F-7EB1-4E00-88F6-EF6F01DDB960}">
      <dsp:nvSpPr>
        <dsp:cNvPr id="0" name=""/>
        <dsp:cNvSpPr/>
      </dsp:nvSpPr>
      <dsp:spPr>
        <a:xfrm>
          <a:off x="5357129" y="3258064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實踐社會參與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5357129" y="3258064"/>
        <a:ext cx="1849487" cy="1849487"/>
      </dsp:txXfrm>
    </dsp:sp>
    <dsp:sp modelId="{1FFF80EF-1668-41FE-9ACB-A0ACCBD77241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5548706"/>
            <a:gd name="adj4" fmla="val 43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F161E-ABCD-4EFE-AD39-D49358BB7C45}">
      <dsp:nvSpPr>
        <dsp:cNvPr id="0" name=""/>
        <dsp:cNvSpPr/>
      </dsp:nvSpPr>
      <dsp:spPr>
        <a:xfrm>
          <a:off x="1962551" y="3493809"/>
          <a:ext cx="2353157" cy="137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保護自我與環境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1962551" y="3493809"/>
        <a:ext cx="2353157" cy="1377997"/>
      </dsp:txXfrm>
    </dsp:sp>
    <dsp:sp modelId="{1915B55A-84D4-45D3-A442-E3BB37484AC8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11349709"/>
            <a:gd name="adj4" fmla="val 9396322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22439-31DE-4958-847C-D840D48FF48A}">
      <dsp:nvSpPr>
        <dsp:cNvPr id="0" name=""/>
        <dsp:cNvSpPr/>
      </dsp:nvSpPr>
      <dsp:spPr>
        <a:xfrm>
          <a:off x="2214387" y="115323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促進自我發展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2214387" y="115323"/>
        <a:ext cx="1849487" cy="1849487"/>
      </dsp:txXfrm>
    </dsp:sp>
    <dsp:sp modelId="{B271E0D6-A48C-432A-90E1-312FA7FE5D22}">
      <dsp:nvSpPr>
        <dsp:cNvPr id="0" name=""/>
        <dsp:cNvSpPr/>
      </dsp:nvSpPr>
      <dsp:spPr>
        <a:xfrm>
          <a:off x="653805" y="-1520"/>
          <a:ext cx="8113392" cy="5225916"/>
        </a:xfrm>
        <a:prstGeom prst="circularArrow">
          <a:avLst>
            <a:gd name="adj1" fmla="val 6901"/>
            <a:gd name="adj2" fmla="val 465282"/>
            <a:gd name="adj3" fmla="val 16749709"/>
            <a:gd name="adj4" fmla="val 151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E92F-F45C-4030-A3BE-C231C70E2C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5060C-BB14-4667-A58B-79D527DE3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noProof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B648B8-5063-4059-817D-0B3FF97F8A2C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，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，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EBAB-8F60-4B32-9650-71C28169E6B0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164C-5C17-4A54-839E-86F9B054F180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B08A-86E7-4E7A-8A86-E09D6DA3C093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248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E0D3-C486-4037-ACB4-320848E9F6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EBAB-8F60-4B32-9650-71C28169E6B0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FE5C-6DE7-4A84-A14D-DE58F52AAB6E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E3E6-9550-4B29-97D7-6C818E0B5A74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F4D4-3810-44EC-9B21-F57D0C6B76F2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7A5-2583-464F-851C-B484CD04C13F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E87C-8BFB-489B-848C-8D630A156205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E39-93DD-4278-9303-22BA163266E4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FE5C-6DE7-4A84-A14D-DE58F52AAB6E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4D6D-EA9D-4F21-87E7-DEB487CB203C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5849-3438-48B8-A85A-DEBCE7F107FC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164C-5C17-4A54-839E-86F9B054F180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B08A-86E7-4E7A-8A86-E09D6DA3C093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E3E6-9550-4B29-97D7-6C818E0B5A74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F4D4-3810-44EC-9B21-F57D0C6B76F2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7A5-2583-464F-851C-B484CD04C13F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E87C-8BFB-489B-848C-8D630A156205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E39-93DD-4278-9303-22BA163266E4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4D6D-EA9D-4F21-87E7-DEB487CB203C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5849-3438-48B8-A85A-DEBCE7F107FC}" type="datetime1">
              <a:rPr lang="en-US" altLang="zh-TW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fld id="{93F7AC3F-431A-42F7-9AC7-54641A124BBD}" type="datetime1">
              <a:rPr lang="en-US" altLang="zh-TW" smtClean="0"/>
              <a:pPr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fld id="{2C30D8A8-B859-4C5B-B442-5FAB2CCC19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0">
            <a:solidFill>
              <a:schemeClr val="bg1"/>
            </a:solidFill>
          </a:ln>
          <a:solidFill>
            <a:srgbClr val="00133A"/>
          </a:solidFill>
          <a:effectLst/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7AC3F-431A-42F7-9AC7-54641A124BBD}" type="datetime1">
              <a:rPr lang="en-US" altLang="zh-TW" smtClean="0"/>
              <a:pPr/>
              <a:t>10/11/2013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D8A8-B859-4C5B-B442-5FAB2CCC19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5-3.9911&#32156;&#21512;&#33021;&#21147;&#25351;&#27161;&#35299;&#35712;&#35611;&#32681;-&#26446;&#22372;&#23815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J:\102&#32156;&#21512;&#27963;&#21205;&#36628;&#23566;\1020306&#25104;&#21151;&#22283;&#23567;\&#26446;&#29599;-&#33258;&#24049;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33034;&#26894;&#25918;&#39686;&#25805;-B.pp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J:\102&#32156;&#21512;&#27963;&#21205;&#36628;&#23566;\1020306&#25104;&#21151;&#22283;&#23567;\&#24373;&#38902;&#28085;%20-%20&#28504;&#26421;&#25289;%20-%2001.&#38577;&#24418;&#30340;&#32709;&#33152;.mp3" TargetMode="Externa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J:\102&#32156;&#21512;&#27963;&#21205;&#36628;&#23566;\1020306&#25104;&#21151;&#22283;&#23567;\&#38577;&#24418;&#30340;&#32709;&#33152;&#23416;&#29983;&#25163;&#35486;.wmv" TargetMode="External"/><Relationship Id="rId6" Type="http://schemas.openxmlformats.org/officeDocument/2006/relationships/image" Target="../media/image33.wmf"/><Relationship Id="rId5" Type="http://schemas.openxmlformats.org/officeDocument/2006/relationships/slide" Target="slide1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J:\102&#32156;&#21512;&#27963;&#21205;&#36628;&#23566;\1020306&#25104;&#21151;&#22283;&#23567;\01-&#34680;&#29275;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hyperlink" Target="&#27704;&#19981;&#25918;&#26820;(&#39640;&#30059;&#36074;)-&#20196;&#20154;&#24863;&#21205;&#21448;&#25391;&#22894;&#20154;&#24515;&#30340;&#30701;&#29255;%20-%20YouTube.mp4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&#36259;&#21619;&#23526;&#39511;1.m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36259;&#21619;&#23526;&#39511;3.mp4" TargetMode="External"/><Relationship Id="rId4" Type="http://schemas.openxmlformats.org/officeDocument/2006/relationships/hyperlink" Target="&#36259;&#21619;&#23526;&#39511;2.wmv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&#36259;&#21619;&#23526;&#39511;1.m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36259;&#21619;&#23526;&#39511;3.mp4" TargetMode="External"/><Relationship Id="rId4" Type="http://schemas.openxmlformats.org/officeDocument/2006/relationships/hyperlink" Target="&#36259;&#21619;&#23526;&#39511;2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60648"/>
            <a:ext cx="8715436" cy="172819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綜合活動領域輔導團</a:t>
            </a:r>
            <a: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</a:b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策略聯盟</a:t>
            </a:r>
            <a: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—</a:t>
            </a: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崇學國小</a:t>
            </a:r>
            <a:endParaRPr lang="zh-TW" altLang="en-US" sz="6600" spc="50" dirty="0" smtClean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6165304"/>
            <a:ext cx="5076056" cy="648072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sz="3600" b="1" i="0" spc="5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臺南市國教輔導團</a:t>
            </a:r>
            <a:r>
              <a:rPr lang="zh-TW" altLang="en-US" sz="3600" spc="5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綜合活動輔導小組</a:t>
            </a:r>
            <a:endParaRPr lang="en-US" altLang="zh-TW" sz="3600" b="1" i="0" spc="5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11760" y="2492896"/>
            <a:ext cx="288032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標楷體" pitchFamily="65" charset="-120"/>
                <a:cs typeface="Microsoft Sans Serif" pitchFamily="34" charset="0"/>
              </a:rPr>
              <a:t>協進國小</a:t>
            </a:r>
            <a:endParaRPr kumimoji="0" lang="en-US" altLang="zh-TW" sz="4000" b="1" i="0" u="none" strike="noStrike" kern="1200" cap="none" spc="50" normalizeH="0" baseline="0" noProof="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標楷體" pitchFamily="65" charset="-120"/>
              <a:cs typeface="Microsoft Sans Serif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標楷體" pitchFamily="65" charset="-120"/>
                <a:cs typeface="Microsoft Sans Serif" pitchFamily="34" charset="0"/>
              </a:rPr>
              <a:t>黃月芳</a:t>
            </a:r>
            <a:endParaRPr kumimoji="0" lang="zh-TW" altLang="en-US" sz="3600" b="1" i="0" u="none" strike="noStrike" kern="1200" cap="none" spc="50" normalizeH="0" baseline="0" noProof="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標楷體" pitchFamily="65" charset="-120"/>
              <a:cs typeface="Microsoft Sans Serif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918"/>
            <a:ext cx="5760640" cy="9096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基本理念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628800"/>
            <a:ext cx="8351838" cy="46085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善用</a:t>
            </a:r>
            <a:r>
              <a:rPr lang="zh-TW" altLang="en-US" sz="36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知識統整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協同教學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，引導學習者透過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體驗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省思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實踐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的心智及行為運作活動，建構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內化意義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與涵養</a:t>
            </a:r>
            <a:r>
              <a:rPr lang="zh-TW" altLang="en-US" sz="3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利他情懷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，提升其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自我發展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生活經營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社會參與</a:t>
            </a:r>
            <a:r>
              <a:rPr lang="zh-TW" altLang="en-US" sz="3600" dirty="0" smtClean="0"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保護自我與環境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生活實踐能力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0"/>
            <a:ext cx="4464497" cy="100841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也可以這麼說</a:t>
            </a: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995936" y="2852936"/>
            <a:ext cx="1512168" cy="503238"/>
          </a:xfrm>
          <a:prstGeom prst="chevron">
            <a:avLst>
              <a:gd name="adj" fmla="val 6435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省思</a:t>
            </a:r>
            <a:endParaRPr lang="zh-TW" altLang="en-US" sz="2800" b="1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2699792" y="2852936"/>
            <a:ext cx="1440161" cy="503238"/>
          </a:xfrm>
          <a:prstGeom prst="homePlate">
            <a:avLst>
              <a:gd name="adj" fmla="val 6340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體驗</a:t>
            </a: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5364088" y="2852936"/>
            <a:ext cx="1584176" cy="503238"/>
          </a:xfrm>
          <a:prstGeom prst="chevron">
            <a:avLst>
              <a:gd name="adj" fmla="val 6798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實踐</a:t>
            </a:r>
          </a:p>
        </p:txBody>
      </p: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179388" y="1484784"/>
            <a:ext cx="3456508" cy="1728192"/>
          </a:xfrm>
          <a:prstGeom prst="downArrowCallout">
            <a:avLst>
              <a:gd name="adj1" fmla="val 37991"/>
              <a:gd name="adj2" fmla="val 34072"/>
              <a:gd name="adj3" fmla="val 24250"/>
              <a:gd name="adj4" fmla="val 66667"/>
            </a:avLst>
          </a:prstGeom>
          <a:solidFill>
            <a:schemeClr val="accent5">
              <a:lumMod val="60000"/>
              <a:lumOff val="40000"/>
            </a:schemeClr>
          </a:solidFill>
          <a:ln w="57150" cmpd="thickThin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dirty="0">
                <a:latin typeface="Arial" pitchFamily="34" charset="0"/>
                <a:ea typeface="標楷體" pitchFamily="65" charset="-120"/>
              </a:rPr>
              <a:t>教學者</a:t>
            </a:r>
          </a:p>
          <a:p>
            <a:pPr algn="ctr"/>
            <a:r>
              <a:rPr kumimoji="0" lang="zh-TW" altLang="en-US" sz="2400" dirty="0">
                <a:latin typeface="Arial" pitchFamily="34" charset="0"/>
                <a:ea typeface="標楷體" pitchFamily="65" charset="-120"/>
              </a:rPr>
              <a:t>善用知識統整與協同教學</a:t>
            </a:r>
            <a:endParaRPr kumimoji="0" lang="zh-TW" altLang="en-US" sz="2000" dirty="0">
              <a:latin typeface="Arial" pitchFamily="34" charset="0"/>
              <a:ea typeface="標楷體" pitchFamily="65" charset="-12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660232" y="1341075"/>
            <a:ext cx="2483769" cy="2447965"/>
            <a:chOff x="3883" y="1123"/>
            <a:chExt cx="1726" cy="1639"/>
          </a:xfrm>
        </p:grpSpPr>
        <p:pic>
          <p:nvPicPr>
            <p:cNvPr id="13329" name="Picture 2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7000"/>
            </a:blip>
            <a:stretch>
              <a:fillRect/>
            </a:stretch>
          </p:blipFill>
          <p:spPr bwMode="auto">
            <a:xfrm>
              <a:off x="3883" y="1123"/>
              <a:ext cx="1726" cy="1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050" y="1627"/>
              <a:ext cx="139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建構內化意義</a:t>
              </a:r>
            </a:p>
            <a:p>
              <a:pPr eaLnBrk="0" hangingPunct="0"/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涵養利他情懷</a:t>
              </a:r>
              <a:r>
                <a:rPr kumimoji="0" lang="zh-TW" altLang="en-US" sz="20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 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83568" y="3573016"/>
            <a:ext cx="1656184" cy="2078205"/>
            <a:chOff x="612" y="1706"/>
            <a:chExt cx="952" cy="1214"/>
          </a:xfrm>
        </p:grpSpPr>
        <p:sp>
          <p:nvSpPr>
            <p:cNvPr id="13327" name="Text Box 16"/>
            <p:cNvSpPr txBox="1">
              <a:spLocks noChangeArrowheads="1"/>
            </p:cNvSpPr>
            <p:nvPr/>
          </p:nvSpPr>
          <p:spPr bwMode="auto">
            <a:xfrm>
              <a:off x="748" y="2614"/>
              <a:ext cx="72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  <a:cs typeface="新細明體" pitchFamily="18" charset="-120"/>
                </a:rPr>
                <a:t>學習者</a:t>
              </a:r>
            </a:p>
          </p:txBody>
        </p:sp>
        <p:pic>
          <p:nvPicPr>
            <p:cNvPr id="13328" name="Picture 2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2" y="1706"/>
              <a:ext cx="95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1400" name="Picture 2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93096"/>
            <a:ext cx="14763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03" name="Line 27"/>
          <p:cNvSpPr>
            <a:spLocks noChangeShapeType="1"/>
          </p:cNvSpPr>
          <p:nvPr/>
        </p:nvSpPr>
        <p:spPr bwMode="auto">
          <a:xfrm flipH="1">
            <a:off x="6588224" y="3717032"/>
            <a:ext cx="1224135" cy="936104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771800" y="3500933"/>
            <a:ext cx="3816424" cy="792163"/>
            <a:chOff x="1927" y="2296"/>
            <a:chExt cx="1815" cy="363"/>
          </a:xfrm>
        </p:grpSpPr>
        <p:sp>
          <p:nvSpPr>
            <p:cNvPr id="13325" name="AutoShape 28" descr="草蓆"/>
            <p:cNvSpPr>
              <a:spLocks noChangeArrowheads="1"/>
            </p:cNvSpPr>
            <p:nvPr/>
          </p:nvSpPr>
          <p:spPr bwMode="auto">
            <a:xfrm>
              <a:off x="1927" y="2296"/>
              <a:ext cx="1814" cy="363"/>
            </a:xfrm>
            <a:prstGeom prst="wave">
              <a:avLst>
                <a:gd name="adj1" fmla="val 13005"/>
                <a:gd name="adj2" fmla="val 0"/>
              </a:avLst>
            </a:prstGeom>
            <a:blipFill dpi="0" rotWithShape="1">
              <a:blip r:embed="rId5" cstate="screen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6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018" y="2341"/>
              <a:ext cx="1724" cy="27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zh-TW" alt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標楷體"/>
                  <a:ea typeface="標楷體"/>
                </a:rPr>
                <a:t>心智及行為運作活動 </a:t>
              </a:r>
            </a:p>
          </p:txBody>
        </p:sp>
      </p:grpSp>
      <p:sp>
        <p:nvSpPr>
          <p:cNvPr id="101395" name="AutoShape 19" descr="花束底紋"/>
          <p:cNvSpPr>
            <a:spLocks noChangeArrowheads="1"/>
          </p:cNvSpPr>
          <p:nvPr/>
        </p:nvSpPr>
        <p:spPr bwMode="auto">
          <a:xfrm>
            <a:off x="3779912" y="4581227"/>
            <a:ext cx="3313112" cy="2016125"/>
          </a:xfrm>
          <a:prstGeom prst="rightArrowCallout">
            <a:avLst>
              <a:gd name="adj1" fmla="val 31713"/>
              <a:gd name="adj2" fmla="val 23458"/>
              <a:gd name="adj3" fmla="val 34015"/>
              <a:gd name="adj4" fmla="val 77037"/>
            </a:avLst>
          </a:prstGeom>
          <a:blipFill dpi="0" rotWithShape="0">
            <a:blip r:embed="rId6" cstate="screen"/>
            <a:srcRect/>
            <a:tile tx="0" ty="0" sx="100000" sy="100000" flip="none" algn="tl"/>
          </a:blip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提升生活實踐能力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自我發展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生活經營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社會參與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保護自我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1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5" grpId="0" animBg="1"/>
      <p:bldP spid="101386" grpId="0" animBg="1"/>
      <p:bldP spid="101391" grpId="0" animBg="1"/>
      <p:bldP spid="101403" grpId="0" animBg="1"/>
      <p:bldP spid="101395" grpId="0" animBg="1"/>
      <p:bldP spid="1013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-324544" y="1340768"/>
          <a:ext cx="9283700" cy="52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淚滴形 5"/>
          <p:cNvSpPr/>
          <p:nvPr/>
        </p:nvSpPr>
        <p:spPr>
          <a:xfrm>
            <a:off x="3419872" y="2852936"/>
            <a:ext cx="1643062" cy="2088233"/>
          </a:xfrm>
          <a:prstGeom prst="teardrop">
            <a:avLst>
              <a:gd name="adj" fmla="val 103425"/>
            </a:avLst>
          </a:prstGeom>
          <a:solidFill>
            <a:srgbClr val="0070C0"/>
          </a:solidFill>
          <a:ln>
            <a:solidFill>
              <a:srgbClr val="00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生活實踐能力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1720" y="-27384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</a:t>
            </a:r>
            <a:r>
              <a:rPr lang="zh-TW" altLang="en-US" sz="32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活動領域 </a:t>
            </a:r>
            <a:r>
              <a:rPr lang="zh-TW" altLang="en-US" sz="48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課程目標</a:t>
            </a:r>
            <a:endParaRPr lang="zh-TW" altLang="en-US" sz="44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536" y="1628800"/>
            <a:ext cx="7340600" cy="100734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43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體驗：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活動說明、帶領、進行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123728" y="0"/>
            <a:ext cx="5544616" cy="980728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8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sz="48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50824" y="2564904"/>
            <a:ext cx="86416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省思：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中遇到什麼問題？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是否有類似的經驗？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經驗在未來可以在哪些方面提供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借鏡 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的地方？請說說你的心得？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23528" y="5157192"/>
            <a:ext cx="4932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實踐：</a:t>
            </a:r>
          </a:p>
          <a:p>
            <a:pPr lvl="1" algn="l"/>
            <a:r>
              <a:rPr lang="zh-TW" altLang="en-US" sz="2000" dirty="0">
                <a:latin typeface="Arial" pitchFamily="34" charset="0"/>
              </a:rPr>
              <a:t>       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我可以怎麼做？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39752" y="1529408"/>
            <a:ext cx="4248472" cy="7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4800" b="1" spc="50" dirty="0" smtClean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solidFill>
                  <a:srgbClr val="51A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69</a:t>
            </a:r>
            <a:endParaRPr lang="en-US" altLang="zh-TW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923928" y="2465512"/>
            <a:ext cx="935037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zh-TW" altLang="zh-TW" sz="1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349030" y="3155826"/>
            <a:ext cx="719138" cy="2936875"/>
            <a:chOff x="1066" y="1933"/>
            <a:chExt cx="453" cy="1850"/>
          </a:xfrm>
        </p:grpSpPr>
        <p:sp>
          <p:nvSpPr>
            <p:cNvPr id="11281" name="Text Box 4"/>
            <p:cNvSpPr txBox="1">
              <a:spLocks noChangeArrowheads="1"/>
            </p:cNvSpPr>
            <p:nvPr/>
          </p:nvSpPr>
          <p:spPr bwMode="auto">
            <a:xfrm>
              <a:off x="1111" y="1933"/>
              <a:ext cx="36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51A2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1282" name="Text Box 7"/>
            <p:cNvSpPr txBox="1">
              <a:spLocks noChangeArrowheads="1"/>
            </p:cNvSpPr>
            <p:nvPr/>
          </p:nvSpPr>
          <p:spPr bwMode="auto">
            <a:xfrm>
              <a:off x="1066" y="2341"/>
              <a:ext cx="453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51A2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大主題軸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125068" y="3155826"/>
            <a:ext cx="574675" cy="2430463"/>
            <a:chOff x="431" y="1952"/>
            <a:chExt cx="362" cy="1531"/>
          </a:xfrm>
        </p:grpSpPr>
        <p:sp>
          <p:nvSpPr>
            <p:cNvPr id="11279" name="Text Box 6"/>
            <p:cNvSpPr txBox="1">
              <a:spLocks noChangeArrowheads="1"/>
            </p:cNvSpPr>
            <p:nvPr/>
          </p:nvSpPr>
          <p:spPr bwMode="auto">
            <a:xfrm>
              <a:off x="431" y="2387"/>
              <a:ext cx="317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總目標</a:t>
              </a:r>
            </a:p>
          </p:txBody>
        </p:sp>
        <p:sp>
          <p:nvSpPr>
            <p:cNvPr id="11280" name="Text Box 4"/>
            <p:cNvSpPr txBox="1">
              <a:spLocks noChangeArrowheads="1"/>
            </p:cNvSpPr>
            <p:nvPr/>
          </p:nvSpPr>
          <p:spPr bwMode="auto">
            <a:xfrm>
              <a:off x="431" y="1952"/>
              <a:ext cx="36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499968" y="3155826"/>
            <a:ext cx="1081087" cy="3486150"/>
            <a:chOff x="1746" y="1933"/>
            <a:chExt cx="681" cy="2196"/>
          </a:xfrm>
        </p:grpSpPr>
        <p:sp>
          <p:nvSpPr>
            <p:cNvPr id="11277" name="Text Box 8"/>
            <p:cNvSpPr txBox="1">
              <a:spLocks noChangeArrowheads="1"/>
            </p:cNvSpPr>
            <p:nvPr/>
          </p:nvSpPr>
          <p:spPr bwMode="auto">
            <a:xfrm>
              <a:off x="1838" y="2341"/>
              <a:ext cx="543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項核心素養 </a:t>
              </a:r>
            </a:p>
          </p:txBody>
        </p:sp>
        <p:sp>
          <p:nvSpPr>
            <p:cNvPr id="11278" name="Text Box 4"/>
            <p:cNvSpPr txBox="1">
              <a:spLocks noChangeArrowheads="1"/>
            </p:cNvSpPr>
            <p:nvPr/>
          </p:nvSpPr>
          <p:spPr bwMode="auto">
            <a:xfrm>
              <a:off x="1746" y="1933"/>
              <a:ext cx="6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939832" y="3155826"/>
            <a:ext cx="1081088" cy="3486150"/>
            <a:chOff x="2789" y="1933"/>
            <a:chExt cx="681" cy="2196"/>
          </a:xfrm>
        </p:grpSpPr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2835" y="2341"/>
              <a:ext cx="453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項能力指標</a:t>
              </a:r>
            </a:p>
          </p:txBody>
        </p:sp>
        <p:sp>
          <p:nvSpPr>
            <p:cNvPr id="11276" name="Text Box 4"/>
            <p:cNvSpPr txBox="1">
              <a:spLocks noChangeArrowheads="1"/>
            </p:cNvSpPr>
            <p:nvPr/>
          </p:nvSpPr>
          <p:spPr bwMode="auto">
            <a:xfrm>
              <a:off x="2789" y="1933"/>
              <a:ext cx="6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69</a:t>
              </a:r>
            </a:p>
          </p:txBody>
        </p:sp>
      </p:grp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051720" y="-27384"/>
            <a:ext cx="5544616" cy="980728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終極密碼</a:t>
            </a:r>
            <a:endParaRPr lang="zh-TW" altLang="en-US" sz="48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214313"/>
            <a:ext cx="9144000" cy="10541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400" b="1" u="sng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27260" y="1949152"/>
            <a:ext cx="2087563" cy="2305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600" b="1" dirty="0">
              <a:solidFill>
                <a:srgbClr val="1216A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89447" y="4360569"/>
            <a:ext cx="2160588" cy="2230437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4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57422" y="4366915"/>
            <a:ext cx="2087563" cy="22304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Rectangle 4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89447" y="1917402"/>
            <a:ext cx="2160588" cy="23034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204" y="3211363"/>
            <a:ext cx="3455988" cy="18018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培養學生具備</a:t>
            </a:r>
          </a:p>
          <a:p>
            <a:pPr algn="ctr">
              <a:spcBef>
                <a:spcPct val="50000"/>
              </a:spcBef>
              <a:defRPr/>
            </a:pPr>
            <a:r>
              <a:rPr lang="zh-TW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生活實踐的能力</a:t>
            </a:r>
          </a:p>
        </p:txBody>
      </p:sp>
      <p:sp>
        <p:nvSpPr>
          <p:cNvPr id="18448" name="Text Box 54"/>
          <p:cNvSpPr txBox="1">
            <a:spLocks noChangeArrowheads="1"/>
          </p:cNvSpPr>
          <p:nvPr/>
        </p:nvSpPr>
        <p:spPr bwMode="auto">
          <a:xfrm>
            <a:off x="2195513" y="2349500"/>
            <a:ext cx="2376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sz="3200" b="1" dirty="0" smtClean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3200" b="1" dirty="0" smtClean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</a:t>
            </a:r>
            <a:r>
              <a:rPr kumimoji="0" lang="zh-TW" altLang="en-US" sz="32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發展</a:t>
            </a:r>
          </a:p>
        </p:txBody>
      </p:sp>
      <p:sp>
        <p:nvSpPr>
          <p:cNvPr id="18449" name="Text Box 55"/>
          <p:cNvSpPr txBox="1">
            <a:spLocks noChangeArrowheads="1"/>
          </p:cNvSpPr>
          <p:nvPr/>
        </p:nvSpPr>
        <p:spPr bwMode="auto">
          <a:xfrm>
            <a:off x="2268538" y="5229225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生活經營</a:t>
            </a:r>
          </a:p>
        </p:txBody>
      </p:sp>
      <p:sp>
        <p:nvSpPr>
          <p:cNvPr id="18450" name="Text Box 56"/>
          <p:cNvSpPr txBox="1">
            <a:spLocks noChangeArrowheads="1"/>
          </p:cNvSpPr>
          <p:nvPr/>
        </p:nvSpPr>
        <p:spPr bwMode="auto">
          <a:xfrm>
            <a:off x="4500563" y="2349500"/>
            <a:ext cx="2303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F2F2F2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3200" b="1" dirty="0">
                <a:solidFill>
                  <a:srgbClr val="F2F2F2"/>
                </a:solidFill>
                <a:latin typeface="標楷體" pitchFamily="65" charset="-120"/>
                <a:ea typeface="標楷體" pitchFamily="65" charset="-120"/>
              </a:rPr>
              <a:t>社會參與</a:t>
            </a:r>
          </a:p>
        </p:txBody>
      </p:sp>
      <p:sp>
        <p:nvSpPr>
          <p:cNvPr id="18451" name="Text Box 57"/>
          <p:cNvSpPr txBox="1">
            <a:spLocks noChangeArrowheads="1"/>
          </p:cNvSpPr>
          <p:nvPr/>
        </p:nvSpPr>
        <p:spPr bwMode="auto">
          <a:xfrm>
            <a:off x="4716016" y="5157192"/>
            <a:ext cx="208915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kumimoji="0" lang="en-US" altLang="zh-TW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保護</a:t>
            </a:r>
            <a:r>
              <a:rPr kumimoji="0"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自我 </a:t>
            </a:r>
            <a:endParaRPr kumimoji="0" lang="en-US" alt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0000"/>
              </a:spcBef>
            </a:pP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環境</a:t>
            </a: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107504" y="5157192"/>
            <a:ext cx="2160240" cy="6477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生活適應與創新</a:t>
            </a:r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179388" y="1918990"/>
            <a:ext cx="2087562" cy="719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自我探索</a:t>
            </a:r>
          </a:p>
        </p:txBody>
      </p:sp>
      <p:sp>
        <p:nvSpPr>
          <p:cNvPr id="11" name="Rectangle 66"/>
          <p:cNvSpPr>
            <a:spLocks noChangeArrowheads="1"/>
          </p:cNvSpPr>
          <p:nvPr/>
        </p:nvSpPr>
        <p:spPr bwMode="auto">
          <a:xfrm>
            <a:off x="179388" y="2711152"/>
            <a:ext cx="2087562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自我管理</a:t>
            </a:r>
          </a:p>
        </p:txBody>
      </p:sp>
      <p:sp>
        <p:nvSpPr>
          <p:cNvPr id="12" name="Rectangle 67"/>
          <p:cNvSpPr>
            <a:spLocks noChangeArrowheads="1"/>
          </p:cNvSpPr>
          <p:nvPr/>
        </p:nvSpPr>
        <p:spPr bwMode="auto">
          <a:xfrm>
            <a:off x="179388" y="3501727"/>
            <a:ext cx="2087562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尊重生命</a:t>
            </a:r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6804025" y="4365327"/>
            <a:ext cx="2160463" cy="719138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危機辨識與處理</a:t>
            </a:r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6804025" y="2709565"/>
            <a:ext cx="2160463" cy="7191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社會關懷與服務</a:t>
            </a:r>
          </a:p>
        </p:txBody>
      </p:sp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6804025" y="3501727"/>
            <a:ext cx="2160463" cy="7191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尊重多元文化</a:t>
            </a:r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179388" y="4365327"/>
            <a:ext cx="2087562" cy="7191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生活管理</a:t>
            </a: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179388" y="5878215"/>
            <a:ext cx="2087562" cy="7191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資源運用與開發</a:t>
            </a: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6804025" y="1917402"/>
            <a:ext cx="2160463" cy="7191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人際互動</a:t>
            </a:r>
          </a:p>
        </p:txBody>
      </p:sp>
      <p:sp>
        <p:nvSpPr>
          <p:cNvPr id="19" name="Rectangle 74"/>
          <p:cNvSpPr>
            <a:spLocks noChangeArrowheads="1"/>
          </p:cNvSpPr>
          <p:nvPr/>
        </p:nvSpPr>
        <p:spPr bwMode="auto">
          <a:xfrm>
            <a:off x="6804025" y="5159077"/>
            <a:ext cx="2160463" cy="719138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戶外生活</a:t>
            </a:r>
          </a:p>
        </p:txBody>
      </p:sp>
      <p:sp>
        <p:nvSpPr>
          <p:cNvPr id="20" name="Rectangle 75"/>
          <p:cNvSpPr>
            <a:spLocks noChangeArrowheads="1"/>
          </p:cNvSpPr>
          <p:nvPr/>
        </p:nvSpPr>
        <p:spPr bwMode="auto">
          <a:xfrm>
            <a:off x="6805612" y="5932205"/>
            <a:ext cx="2158875" cy="642942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環境保護</a:t>
            </a:r>
          </a:p>
        </p:txBody>
      </p:sp>
      <p:sp>
        <p:nvSpPr>
          <p:cNvPr id="8249" name="Text Box 77"/>
          <p:cNvSpPr txBox="1">
            <a:spLocks noChangeArrowheads="1"/>
          </p:cNvSpPr>
          <p:nvPr/>
        </p:nvSpPr>
        <p:spPr bwMode="auto">
          <a:xfrm>
            <a:off x="0" y="332656"/>
            <a:ext cx="8029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TW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四大主軸十二項核心素養</a:t>
            </a:r>
          </a:p>
        </p:txBody>
      </p:sp>
      <p:pic>
        <p:nvPicPr>
          <p:cNvPr id="18489" name="圖片 35" descr="水果組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81788" y="265113"/>
            <a:ext cx="20669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00" name="Group 40"/>
          <p:cNvGraphicFramePr>
            <a:graphicFrameLocks noGrp="1"/>
          </p:cNvGraphicFramePr>
          <p:nvPr/>
        </p:nvGraphicFramePr>
        <p:xfrm>
          <a:off x="35496" y="248898"/>
          <a:ext cx="9036496" cy="6432188"/>
        </p:xfrm>
        <a:graphic>
          <a:graphicData uri="http://schemas.openxmlformats.org/drawingml/2006/table">
            <a:tbl>
              <a:tblPr/>
              <a:tblGrid>
                <a:gridCol w="462807"/>
                <a:gridCol w="442412"/>
                <a:gridCol w="1976734"/>
                <a:gridCol w="2135185"/>
                <a:gridCol w="1992422"/>
                <a:gridCol w="2026936"/>
              </a:tblGrid>
              <a:tr h="76587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2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53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自我發展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自我探索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探索並分享對自己以及與自己相關人事物的感受。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區辨自己在班級與家庭中的行為表現。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欣賞並展現自己的長處，省思並接納自己。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參與各式各類的活動，探索自己的興趣與專長。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欣賞並接納他人。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參與各項活動，探索並表現自己在團體中的角色。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探索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自我發展的過程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，並分享個人的經驗與感受。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展現自己的興趣與專長並探索自己可能的發展方向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2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自我管理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體會自己份內該做的事，並身體力行。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辨識與他人相處時自己的情緒。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探究自我學習的方法，並發展自己的興趣與專長。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1-3-4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覺察自己的壓力來源與狀態，並能正向思考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掌握資訊，自己界定學習目標、制訂學習計畫並執行。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1-4-4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適當運用調適策略面對壓力處理情緒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尊重生命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1-1-4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體會、分享生命降臨與成長的感受。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1-2-4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觀察自然界的生命現象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與人的關係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1-3-5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覺察生命的變化與發展歷程。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1-4-5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體會生命的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價值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，珍惜自己與他人生命並協助他人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2" name="Group 6"/>
          <p:cNvGraphicFramePr>
            <a:graphicFrameLocks noGrp="1"/>
          </p:cNvGraphicFramePr>
          <p:nvPr/>
        </p:nvGraphicFramePr>
        <p:xfrm>
          <a:off x="107504" y="188640"/>
          <a:ext cx="8964486" cy="6298823"/>
        </p:xfrm>
        <a:graphic>
          <a:graphicData uri="http://schemas.openxmlformats.org/drawingml/2006/table">
            <a:tbl>
              <a:tblPr/>
              <a:tblGrid>
                <a:gridCol w="387528"/>
                <a:gridCol w="510477"/>
                <a:gridCol w="1960982"/>
                <a:gridCol w="1976545"/>
                <a:gridCol w="2118170"/>
                <a:gridCol w="2010784"/>
              </a:tblGrid>
              <a:tr h="61666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5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065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生活經營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生活管理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2-1-1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經常保持個人的整潔，並維護班級與學校共同的秩序與整潔。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2-2-1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實踐個人生活所需的技能，提升生活樂趣。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2-2-2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覺察不同性別者在生活事務的異同，並欣賞其差異。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2-3-1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規劃個人運用時間、金錢，所需的策略與行動。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2-4-1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妥善計劃與執行個人生活中重要事務。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2-4-2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探討人際交往與未來家庭、婚姻的關係。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生活適應與創新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2-1-2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分享學前與入學後生活上的異同與想法。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2-2-3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參與家庭事務，分享與家人休閒互動的經驗和感受。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2-3-2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分享自己適應新環境的策略。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2-4-3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規劃合宜的休閒活動，並運用創意豐富生活。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2-4-4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面臨逆境能樂觀積極的解決問題。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2-4-5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覺察自己與家人溝通的方式，增進經營家庭生活能力。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62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資源運用與開發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2-1-3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覺察社區機構與資源及其與日常生活的關係。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2-2-4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樂於嘗試使用社區機構與資源。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2-3-4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熟悉各種社會資源與支援系統，並分享如何運用資源幫助自己與他人。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2-4-6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有效蒐集、分析各項資源，加以整合並充分運用。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2-4-7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充分蒐集運用或開發各項資源，做出判斷與決定。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36513" y="116633"/>
          <a:ext cx="9071991" cy="6555510"/>
        </p:xfrm>
        <a:graphic>
          <a:graphicData uri="http://schemas.openxmlformats.org/drawingml/2006/table">
            <a:tbl>
              <a:tblPr/>
              <a:tblGrid>
                <a:gridCol w="392175"/>
                <a:gridCol w="542912"/>
                <a:gridCol w="1958186"/>
                <a:gridCol w="2000248"/>
                <a:gridCol w="1874214"/>
                <a:gridCol w="2304256"/>
              </a:tblGrid>
              <a:tr h="54704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2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687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社會參與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人際互動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3-1-1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分享自己在團體中與他人相處的經驗。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3-1-2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體會團隊合作的意義，並能關懷團隊的成員。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3-2-1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參加團體活動，並能適切表達自我、與人溝通。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3-2-2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參與各類自治活動，並養成自律、遵守紀律與負責的態度。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以合宜的態度與人相處，並能有效的處理人際互動的問題。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覺察不同性別者的互動方式，展現合宜的行為。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參與各項團體活動，與他人有效溝通與合作，並負責完成分內工作。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體會參與團體活動的歷程，並嘗試改善團體活動。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0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社會關懷與服務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3-1-3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分享參與班級服務的經驗，主動幫助他人。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3-2-3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參與學校或社區服務活動，並分享服務心得。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尊重與關懷不同的族群。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體會參與社會服務的意義。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關懷世人與照顧弱勢團體，以強化服務情懷。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0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尊重多元文化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3-1-4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欣賞身邊不同文化背景的人。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3-2-4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參與社區各種文化活動，體會文化與生活的關係。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3-3-5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尊重與關懷不同的文化，並分享在多元文化中彼此相處的方式。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探索世界各地的生活方式，展現自己對國際文化的理解與學習。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3-4-5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分享在多元社會中生活所應具備的能力。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2" name="Group 40"/>
          <p:cNvGraphicFramePr>
            <a:graphicFrameLocks noGrp="1"/>
          </p:cNvGraphicFramePr>
          <p:nvPr/>
        </p:nvGraphicFramePr>
        <p:xfrm>
          <a:off x="35497" y="81220"/>
          <a:ext cx="9036495" cy="6612919"/>
        </p:xfrm>
        <a:graphic>
          <a:graphicData uri="http://schemas.openxmlformats.org/drawingml/2006/table">
            <a:tbl>
              <a:tblPr/>
              <a:tblGrid>
                <a:gridCol w="459536"/>
                <a:gridCol w="548575"/>
                <a:gridCol w="1922884"/>
                <a:gridCol w="1976545"/>
                <a:gridCol w="1976545"/>
                <a:gridCol w="2152410"/>
              </a:tblGrid>
              <a:tr h="59933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6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13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保護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自我與環境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危機辨識與處理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4-1-1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辨識遊戲或活動中隱藏的危機，並能適切預防。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4-1-2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發現各種危險情境，並探索保護自己的方法。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4-2-1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探討生活中潛藏的危機，並提出減低或避免危險的方法。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4-3-1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探討周遭環境或人為的潛藏危機，運用各項資源或策略化解危險。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4-4-1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察覺人為或自然環境的危險情境，評估並運用最佳處理策略，以保護自己或他人。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71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戶外生活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4-1-3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樂於參加班級、家庭的戶外活動。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4-2-2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運用簡易的知能參與戶外活動，體驗自然。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4-3-2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參與計畫並從事戶外活動，從體驗中尊重自然及人文環境。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透過領導或溝通，規劃並執行合宜的戶外活動。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具備野外生活技能，提升野外生存能力，並與環境作合宜的互動。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7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環境保護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4-1-4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體會環境保護與自己的關係，並主動實踐。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4-2-3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辨別各種環境保護及改善的活動方式，選擇適合的項目落實於生活中。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4-3-3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覺察環境的改變與破壞可能帶來的危險，並珍惜生態環境與資源。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分析各種社會現象與個人行為之關係，擬定並執行保護與改善環境之策略及行動。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參與保護或改善環境的行動，分享推動環境永續發展的感受。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63688" y="1196752"/>
            <a:ext cx="6048670" cy="1656184"/>
            <a:chOff x="1296" y="1824"/>
            <a:chExt cx="2976" cy="4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05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06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07" name="Text Box 7"/>
            <p:cNvSpPr txBox="1">
              <a:spLocks noChangeArrowheads="1"/>
            </p:cNvSpPr>
            <p:nvPr/>
          </p:nvSpPr>
          <p:spPr bwMode="gray">
            <a:xfrm>
              <a:off x="1698" y="1934"/>
              <a:ext cx="2422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教學─停、看、聽</a:t>
              </a:r>
            </a:p>
          </p:txBody>
        </p:sp>
        <p:sp>
          <p:nvSpPr>
            <p:cNvPr id="102408" name="Text Box 8"/>
            <p:cNvSpPr txBox="1">
              <a:spLocks noChangeArrowheads="1"/>
            </p:cNvSpPr>
            <p:nvPr/>
          </p:nvSpPr>
          <p:spPr bwMode="gray">
            <a:xfrm>
              <a:off x="1398" y="1937"/>
              <a:ext cx="213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91680" y="2132856"/>
            <a:ext cx="6120680" cy="1584176"/>
            <a:chOff x="1296" y="1824"/>
            <a:chExt cx="2976" cy="432"/>
          </a:xfrm>
          <a:gradFill>
            <a:gsLst>
              <a:gs pos="0">
                <a:srgbClr val="92D050"/>
              </a:gs>
              <a:gs pos="40000">
                <a:schemeClr val="bg2">
                  <a:tint val="90000"/>
                  <a:shade val="90000"/>
                  <a:satMod val="120000"/>
                </a:schemeClr>
              </a:gs>
              <a:gs pos="100000">
                <a:schemeClr val="bg2">
                  <a:tint val="50000"/>
                </a:schemeClr>
              </a:gs>
            </a:gsLst>
            <a:lin ang="16200000" scaled="1"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10" name="AutoShape 10"/>
            <p:cNvSpPr>
              <a:spLocks noChangeArrowheads="1"/>
            </p:cNvSpPr>
            <p:nvPr/>
          </p:nvSpPr>
          <p:spPr bwMode="gray">
            <a:xfrm>
              <a:off x="1536" y="190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2" name="Text Box 12"/>
            <p:cNvSpPr txBox="1">
              <a:spLocks noChangeArrowheads="1"/>
            </p:cNvSpPr>
            <p:nvPr/>
          </p:nvSpPr>
          <p:spPr bwMode="gray">
            <a:xfrm>
              <a:off x="1646" y="1964"/>
              <a:ext cx="2592" cy="15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關於</a:t>
              </a:r>
              <a:r>
                <a:rPr lang="en-US" altLang="zh-TW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100</a:t>
              </a: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課綱調整</a:t>
              </a: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2413" name="Text Box 13"/>
            <p:cNvSpPr txBox="1">
              <a:spLocks noChangeArrowheads="1"/>
            </p:cNvSpPr>
            <p:nvPr/>
          </p:nvSpPr>
          <p:spPr bwMode="gray">
            <a:xfrm>
              <a:off x="1398" y="1932"/>
              <a:ext cx="213" cy="17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691680" y="3212980"/>
            <a:ext cx="6120681" cy="1656185"/>
            <a:chOff x="1296" y="1824"/>
            <a:chExt cx="2976" cy="432"/>
          </a:xfr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15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6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gray">
            <a:xfrm>
              <a:off x="1401" y="1952"/>
              <a:ext cx="213" cy="1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3</a:t>
              </a:r>
            </a:p>
          </p:txBody>
        </p:sp>
        <p:sp>
          <p:nvSpPr>
            <p:cNvPr id="102417" name="Text Box 17"/>
            <p:cNvSpPr txBox="1">
              <a:spLocks noChangeArrowheads="1"/>
            </p:cNvSpPr>
            <p:nvPr/>
          </p:nvSpPr>
          <p:spPr bwMode="gray">
            <a:xfrm>
              <a:off x="1659" y="1951"/>
              <a:ext cx="2474" cy="28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綜合活動教學理念與內涵</a:t>
              </a:r>
              <a:endParaRPr lang="en-US" altLang="zh-TW" sz="3200" b="1" spc="50" dirty="0" smtClean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eaLnBrk="0" hangingPunct="0">
                <a:defRPr/>
              </a:pP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91681" y="4221088"/>
            <a:ext cx="6120682" cy="1584176"/>
            <a:chOff x="1296" y="1824"/>
            <a:chExt cx="2976" cy="4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20" name="AutoShape 2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21" name="AutoShape 2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22" name="Text Box 22"/>
            <p:cNvSpPr txBox="1">
              <a:spLocks noChangeArrowheads="1"/>
            </p:cNvSpPr>
            <p:nvPr/>
          </p:nvSpPr>
          <p:spPr bwMode="gray">
            <a:xfrm>
              <a:off x="1681" y="1942"/>
              <a:ext cx="2519" cy="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教學實例分享</a:t>
              </a: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2423" name="Text Box 23"/>
            <p:cNvSpPr txBox="1">
              <a:spLocks noChangeArrowheads="1"/>
            </p:cNvSpPr>
            <p:nvPr/>
          </p:nvSpPr>
          <p:spPr bwMode="gray">
            <a:xfrm>
              <a:off x="1387" y="1917"/>
              <a:ext cx="213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4</a:t>
              </a: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91680" y="5229200"/>
            <a:ext cx="6120680" cy="1440160"/>
            <a:chOff x="1296" y="1824"/>
            <a:chExt cx="2976" cy="39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6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65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39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gray">
            <a:xfrm>
              <a:off x="1681" y="1944"/>
              <a:ext cx="2497" cy="15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對談與回饋</a:t>
              </a: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gray">
            <a:xfrm>
              <a:off x="1398" y="1929"/>
              <a:ext cx="213" cy="16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4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5</a:t>
              </a:r>
              <a:endPara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6048672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今日分享重點</a:t>
            </a:r>
            <a:endParaRPr lang="en-US" altLang="zh-TW" sz="54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18256"/>
            <a:ext cx="5832648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新舊能力指標數比較</a:t>
            </a: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ph type="body" idx="1"/>
          </p:nvPr>
        </p:nvGraphicFramePr>
        <p:xfrm>
          <a:off x="35496" y="1628802"/>
          <a:ext cx="8987413" cy="5112567"/>
        </p:xfrm>
        <a:graphic>
          <a:graphicData uri="http://schemas.openxmlformats.org/drawingml/2006/table">
            <a:tbl>
              <a:tblPr/>
              <a:tblGrid>
                <a:gridCol w="792088"/>
                <a:gridCol w="912073"/>
                <a:gridCol w="912073"/>
                <a:gridCol w="912073"/>
                <a:gridCol w="912073"/>
                <a:gridCol w="912073"/>
                <a:gridCol w="912073"/>
                <a:gridCol w="912073"/>
                <a:gridCol w="912073"/>
                <a:gridCol w="898741"/>
              </a:tblGrid>
              <a:tr h="54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新舊比較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+18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+10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2400" cy="208793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3600" dirty="0" smtClean="0">
                <a:ea typeface="標楷體" pitchFamily="65" charset="-120"/>
              </a:rPr>
              <a:t>魔鏡魔鏡我是誰</a:t>
            </a:r>
            <a:endParaRPr lang="en-US" altLang="zh-TW" sz="3600" dirty="0" smtClean="0"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600" dirty="0" smtClean="0">
                <a:ea typeface="標楷體" pitchFamily="65" charset="-120"/>
              </a:rPr>
              <a:t>快樂的泉源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41568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教學實例分享</a:t>
            </a:r>
          </a:p>
        </p:txBody>
      </p:sp>
      <p:pic>
        <p:nvPicPr>
          <p:cNvPr id="22532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3933825"/>
            <a:ext cx="2743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076700"/>
            <a:ext cx="31670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My Pictures\圖畫詩篇\框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5040560" cy="86409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魔鏡魔鏡我是誰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628800"/>
            <a:ext cx="5589984" cy="33843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ea typeface="標楷體" pitchFamily="65" charset="-120"/>
              </a:rPr>
              <a:t>反思教學法</a:t>
            </a:r>
            <a:endParaRPr lang="zh-TW" altLang="en-US" dirty="0">
              <a:ea typeface="標楷體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ea typeface="標楷體" pitchFamily="65" charset="-120"/>
              </a:rPr>
              <a:t>第三</a:t>
            </a:r>
            <a:r>
              <a:rPr lang="en-US" altLang="zh-TW" dirty="0" smtClean="0">
                <a:ea typeface="標楷體" pitchFamily="65" charset="-120"/>
              </a:rPr>
              <a:t>~</a:t>
            </a:r>
            <a:r>
              <a:rPr lang="zh-TW" altLang="en-US" dirty="0" smtClean="0">
                <a:ea typeface="標楷體" pitchFamily="65" charset="-120"/>
              </a:rPr>
              <a:t>第四學習階段</a:t>
            </a:r>
            <a:endParaRPr lang="en-US" altLang="zh-TW" dirty="0" smtClean="0">
              <a:ea typeface="標楷體" pitchFamily="65" charset="-120"/>
            </a:endParaRPr>
          </a:p>
          <a:p>
            <a:pPr lvl="0">
              <a:lnSpc>
                <a:spcPct val="110000"/>
              </a:lnSpc>
            </a:pPr>
            <a:r>
              <a:rPr kumimoji="1"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1-3-2</a:t>
            </a:r>
            <a:r>
              <a:rPr kumimoji="1"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參與各項活動，探索並表現自己在團體中的角色。</a:t>
            </a:r>
            <a:endParaRPr kumimoji="1"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10000"/>
              </a:lnSpc>
            </a:pPr>
            <a:r>
              <a:rPr kumimoji="1" lang="en-US" altLang="zh-TW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1-4-1</a:t>
            </a:r>
            <a:r>
              <a:rPr kumimoji="1" lang="zh-TW" altLang="en-US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探索</a:t>
            </a:r>
            <a:r>
              <a:rPr kumimoji="1" lang="zh-TW" altLang="en-US" u="sng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自我發展的過程</a:t>
            </a:r>
            <a:r>
              <a:rPr kumimoji="1" lang="zh-TW" altLang="en-US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，並分享個人的經驗與感受。</a:t>
            </a:r>
            <a:endParaRPr lang="zh-TW" altLang="en-US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畫圖式的自我介紹</a:t>
            </a:r>
            <a:endParaRPr lang="en-US" altLang="zh-TW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已介紹過心智圖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先請小朋友以心智圖自我介紹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準備小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鏡子觀察自己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5040560" cy="86409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魔鏡魔鏡我是誰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圖像式自我介紹</a:t>
            </a:r>
            <a:endParaRPr lang="zh-TW" alt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img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2144" y="0"/>
            <a:ext cx="9289008" cy="6858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圖片 5" descr="img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699" y="0"/>
            <a:ext cx="9359398" cy="6857999"/>
          </a:xfrm>
          <a:prstGeom prst="rect">
            <a:avLst/>
          </a:prstGeom>
        </p:spPr>
      </p:pic>
      <p:pic>
        <p:nvPicPr>
          <p:cNvPr id="7" name="圖片 6" descr="img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9416374" cy="6858000"/>
          </a:xfrm>
          <a:prstGeom prst="rect">
            <a:avLst/>
          </a:prstGeom>
        </p:spPr>
      </p:pic>
      <p:pic>
        <p:nvPicPr>
          <p:cNvPr id="8" name="圖片 7" descr="img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3421" y="0"/>
            <a:ext cx="9537949" cy="6857999"/>
          </a:xfrm>
          <a:prstGeom prst="rect">
            <a:avLst/>
          </a:prstGeom>
        </p:spPr>
      </p:pic>
      <p:pic>
        <p:nvPicPr>
          <p:cNvPr id="9" name="圖片 8" descr="img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3421" y="0"/>
            <a:ext cx="9570843" cy="6858000"/>
          </a:xfrm>
          <a:prstGeom prst="rect">
            <a:avLst/>
          </a:prstGeom>
        </p:spPr>
      </p:pic>
      <p:pic>
        <p:nvPicPr>
          <p:cNvPr id="10" name="圖片 9" descr="img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52536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E:\My Pictures\背景\圖片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905000" y="0"/>
            <a:ext cx="7239000" cy="5429250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667000" y="1"/>
            <a:ext cx="251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自 </a:t>
            </a:r>
            <a:r>
              <a:rPr lang="zh-TW" alt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己</a:t>
            </a:r>
            <a:r>
              <a:rPr lang="zh-TW" alt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88912" y="836712"/>
            <a:ext cx="8991600" cy="54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仔細的 看著波光中清晰的倒影 是另一個自己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它屬於 我最真實的表情 不願意 生活中掩飾真心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敷衍了 愛我的人的眼睛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 心中的自己 每一秒 都願意 為愛放手去追尋 用心去珍惜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隱藏在 心中每一個真實的心情 現在釋放出去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我想要 呈現世界前更有力量的 更有勇氣的生命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 眼中的自己 每一天 都相信 活的越來越像我愛的自己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我心中的自己 每一秒 都願意 為愛放手去追尋 用心去珍惜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只有愛裡才擁有 自由氣息 誠實 面對自己才有愛的決心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 眼中的自己 每一天 都相信 活的越來越像我愛的自己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我心中的自己 每一秒 都願意 為愛放手去追尋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去珍惜 去愛 為愛放手去追尋 用心去珍惜 </a:t>
            </a:r>
          </a:p>
        </p:txBody>
      </p:sp>
      <p:pic>
        <p:nvPicPr>
          <p:cNvPr id="2072" name="Picture 24" descr="E:\My Pictures\動畫\植物動畫\gh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486400"/>
            <a:ext cx="481013" cy="960438"/>
          </a:xfrm>
          <a:prstGeom prst="rect">
            <a:avLst/>
          </a:prstGeom>
          <a:noFill/>
        </p:spPr>
      </p:pic>
      <p:pic>
        <p:nvPicPr>
          <p:cNvPr id="2073" name="Picture 25" descr="E:\My Pictures\動畫\植物動畫\gh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5257800"/>
            <a:ext cx="671513" cy="1341438"/>
          </a:xfrm>
          <a:prstGeom prst="rect">
            <a:avLst/>
          </a:prstGeom>
          <a:noFill/>
        </p:spPr>
      </p:pic>
      <p:pic>
        <p:nvPicPr>
          <p:cNvPr id="2074" name="Picture 26" descr="E:\My Pictures\動畫\分隔線\蝴蝶飛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6858000" cy="917575"/>
          </a:xfrm>
          <a:prstGeom prst="rect">
            <a:avLst/>
          </a:prstGeom>
          <a:noFill/>
        </p:spPr>
      </p:pic>
      <p:pic>
        <p:nvPicPr>
          <p:cNvPr id="9" name="李玟-自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95637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000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61" grpId="0" autoUpdateAnimBg="0"/>
      <p:bldP spid="206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0"/>
            <a:ext cx="5482952" cy="922114"/>
          </a:xfrm>
        </p:spPr>
        <p:txBody>
          <a:bodyPr/>
          <a:lstStyle/>
          <a:p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周哈里窗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>
                <a:latin typeface="標楷體" pitchFamily="65" charset="-120"/>
                <a:ea typeface="標楷體" pitchFamily="65" charset="-120"/>
              </a:rPr>
              <a:pPr/>
              <a:t>26</a:t>
            </a:fld>
            <a:endParaRPr lang="en-US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51720" y="2420888"/>
          <a:ext cx="5040560" cy="4104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0280"/>
                <a:gridCol w="2520280"/>
              </a:tblGrid>
              <a:tr h="20522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標楷體" pitchFamily="65" charset="-120"/>
                          <a:ea typeface="標楷體" pitchFamily="65" charset="-120"/>
                        </a:rPr>
                        <a:t>開放我</a:t>
                      </a:r>
                      <a:endParaRPr lang="zh-TW" altLang="en-US" sz="4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標楷體" pitchFamily="65" charset="-120"/>
                          <a:ea typeface="標楷體" pitchFamily="65" charset="-120"/>
                        </a:rPr>
                        <a:t>盲目我</a:t>
                      </a:r>
                      <a:endParaRPr lang="zh-TW" altLang="en-US" sz="4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2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latin typeface="標楷體" pitchFamily="65" charset="-120"/>
                          <a:ea typeface="標楷體" pitchFamily="65" charset="-120"/>
                        </a:rPr>
                        <a:t>隱藏我</a:t>
                      </a:r>
                      <a:endParaRPr lang="zh-TW" altLang="en-US" sz="4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latin typeface="標楷體" pitchFamily="65" charset="-120"/>
                          <a:ea typeface="標楷體" pitchFamily="65" charset="-120"/>
                        </a:rPr>
                        <a:t>未知我</a:t>
                      </a:r>
                      <a:endParaRPr lang="zh-TW" altLang="en-US" sz="4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339752" y="162880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自己知道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60032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自己未知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14572" y="2564904"/>
            <a:ext cx="677108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他人知道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71600" y="4581128"/>
            <a:ext cx="677108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他人未知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huanxiangshijiekatongzhuomianbizhi_370650_m.jpg"/>
          <p:cNvPicPr>
            <a:picLocks noChangeAspect="1"/>
          </p:cNvPicPr>
          <p:nvPr/>
        </p:nvPicPr>
        <p:blipFill>
          <a:blip r:embed="rId2" cstate="print"/>
          <a:srcRect l="3538" r="3413" b="167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6120680" cy="1052736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屬於自己的書籤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32656"/>
            <a:ext cx="8568952" cy="4800600"/>
          </a:xfrm>
        </p:spPr>
        <p:txBody>
          <a:bodyPr/>
          <a:lstStyle/>
          <a:p>
            <a:pPr>
              <a:lnSpc>
                <a:spcPts val="3840"/>
              </a:lnSpc>
              <a:buFont typeface="Wingdings" pitchFamily="2" charset="2"/>
              <a:buChar char="Ø"/>
            </a:pPr>
            <a:r>
              <a:rPr lang="zh-TW" altLang="en-US" u="sng" dirty="0">
                <a:solidFill>
                  <a:srgbClr val="000099"/>
                </a:solidFill>
                <a:ea typeface="標楷體" pitchFamily="65" charset="-120"/>
              </a:rPr>
              <a:t>我愛的自己是</a:t>
            </a:r>
            <a:r>
              <a:rPr lang="en-US" altLang="zh-TW" u="sng" dirty="0">
                <a:solidFill>
                  <a:srgbClr val="000099"/>
                </a:solidFill>
                <a:ea typeface="標楷體" pitchFamily="65" charset="-120"/>
              </a:rPr>
              <a:t>(                  )</a:t>
            </a:r>
            <a:r>
              <a:rPr lang="zh-TW" altLang="en-US" u="sng" dirty="0">
                <a:solidFill>
                  <a:srgbClr val="000099"/>
                </a:solidFill>
                <a:ea typeface="標楷體" pitchFamily="65" charset="-120"/>
              </a:rPr>
              <a:t>的</a:t>
            </a:r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 </a:t>
            </a:r>
          </a:p>
          <a:p>
            <a:pPr lvl="1">
              <a:lnSpc>
                <a:spcPts val="3840"/>
              </a:lnSpc>
              <a:buNone/>
            </a:pPr>
            <a:r>
              <a:rPr lang="en-US" altLang="zh-TW" dirty="0" smtClean="0">
                <a:solidFill>
                  <a:srgbClr val="C00000"/>
                </a:solidFill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用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</a:rPr>
              <a:t>一個形容詞描述自己最棒的優點</a:t>
            </a:r>
            <a:endParaRPr lang="zh-TW" altLang="en-US" dirty="0">
              <a:solidFill>
                <a:srgbClr val="C00000"/>
              </a:solidFill>
              <a:ea typeface="標楷體" pitchFamily="65" charset="-120"/>
            </a:endParaRPr>
          </a:p>
          <a:p>
            <a:pPr>
              <a:lnSpc>
                <a:spcPts val="384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2800" u="sng" dirty="0">
                <a:solidFill>
                  <a:srgbClr val="000099"/>
                </a:solidFill>
                <a:ea typeface="標楷體" pitchFamily="65" charset="-120"/>
              </a:rPr>
              <a:t>我願用心去珍惜</a:t>
            </a:r>
            <a:r>
              <a:rPr lang="en-US" altLang="zh-TW" sz="2800" u="sng" dirty="0">
                <a:solidFill>
                  <a:srgbClr val="000099"/>
                </a:solidFill>
                <a:ea typeface="標楷體" pitchFamily="65" charset="-120"/>
              </a:rPr>
              <a:t>(                        )</a:t>
            </a:r>
          </a:p>
          <a:p>
            <a:pPr lvl="1">
              <a:lnSpc>
                <a:spcPts val="3840"/>
              </a:lnSpc>
              <a:buNone/>
            </a:pPr>
            <a:r>
              <a:rPr lang="en-US" altLang="zh-TW" sz="2400" dirty="0" smtClean="0">
                <a:solidFill>
                  <a:srgbClr val="C00000"/>
                </a:solidFill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請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</a:rPr>
              <a:t>用心去想自己擁有哪些值得珍惜的人事物</a:t>
            </a:r>
          </a:p>
          <a:p>
            <a:pPr>
              <a:lnSpc>
                <a:spcPts val="384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2800" u="sng" dirty="0">
                <a:solidFill>
                  <a:srgbClr val="000099"/>
                </a:solidFill>
                <a:ea typeface="標楷體" pitchFamily="65" charset="-120"/>
              </a:rPr>
              <a:t>我</a:t>
            </a:r>
            <a:r>
              <a:rPr lang="en-US" altLang="zh-TW" sz="2800" u="sng" dirty="0">
                <a:solidFill>
                  <a:srgbClr val="000099"/>
                </a:solidFill>
                <a:ea typeface="標楷體" pitchFamily="65" charset="-120"/>
              </a:rPr>
              <a:t>(              )</a:t>
            </a:r>
            <a:r>
              <a:rPr lang="zh-TW" altLang="en-US" sz="2800" u="sng" dirty="0">
                <a:solidFill>
                  <a:srgbClr val="000099"/>
                </a:solidFill>
                <a:ea typeface="標楷體" pitchFamily="65" charset="-120"/>
              </a:rPr>
              <a:t>願意誠實面對真實的自己</a:t>
            </a:r>
          </a:p>
          <a:p>
            <a:pPr lvl="1">
              <a:lnSpc>
                <a:spcPts val="3840"/>
              </a:lnSpc>
              <a:buNone/>
            </a:pPr>
            <a:r>
              <a:rPr lang="en-US" altLang="zh-TW" sz="2400" dirty="0" smtClean="0">
                <a:solidFill>
                  <a:srgbClr val="C00000"/>
                </a:solidFill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填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</a:rPr>
              <a:t>上自己的大名，就當是獻給自己最深的祝福吧！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魔鏡魔鏡我是誰</a:t>
            </a:r>
            <a:endParaRPr lang="zh-TW" altLang="en-US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四人一組一個當主人三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個當魔鏡，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  主人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先問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魔鏡各一個問題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魔鏡，魔鏡，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你對我印象最深的是什麼？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魔鏡，魔鏡，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我什麼時候最可愛？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魔鏡，魔鏡，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我是什麼個性的人？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魔鏡，魔鏡，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你覺得我最像什麼動物？為什麼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8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魔鏡魔鏡我是誰</a:t>
            </a:r>
            <a:endParaRPr lang="zh-TW" altLang="en-US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換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魔鏡各問主人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個問題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，主人回答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主人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，主人，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你做什麼事情最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快樂？為什麼？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主人，主人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從小到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大，哪件事令你最難忘？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主人，主人，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我你覺得最困難的功課是什麼？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主人，主人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如果發生大地震，你只能帶走一樣   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lvl="5">
              <a:spcBef>
                <a:spcPts val="1800"/>
              </a:spcBef>
              <a:buNone/>
            </a:pP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 東西，你會帶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什麼？為什麼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8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OOOPIC_sxzj_2009052827228b3552a1e4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15" b="3807"/>
          <a:stretch>
            <a:fillRect/>
          </a:stretch>
        </p:blipFill>
        <p:spPr bwMode="auto">
          <a:xfrm>
            <a:off x="0" y="692696"/>
            <a:ext cx="9144000" cy="61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0" y="5426075"/>
            <a:ext cx="670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zh-TW" sz="4400" b="1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hangingPunct="0"/>
            <a:endParaRPr lang="en-US" altLang="zh-TW" sz="4400" b="1">
              <a:solidFill>
                <a:srgbClr val="000066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267744" y="57398"/>
            <a:ext cx="5328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/>
            <a:r>
              <a:rPr lang="en-US" altLang="zh-TW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教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與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學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”</a:t>
            </a:r>
            <a:endParaRPr lang="zh-TW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gray">
          <a:xfrm>
            <a:off x="3923928" y="5574184"/>
            <a:ext cx="16065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學習動機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gray">
          <a:xfrm rot="-778347">
            <a:off x="7232492" y="4678625"/>
            <a:ext cx="1622425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學習興趣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gray">
          <a:xfrm>
            <a:off x="7308304" y="2617748"/>
            <a:ext cx="1656184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學習態度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gray">
          <a:xfrm>
            <a:off x="323528" y="2549848"/>
            <a:ext cx="16065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學習效果</a:t>
            </a:r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gray">
          <a:xfrm>
            <a:off x="4787900" y="3284984"/>
            <a:ext cx="2376388" cy="165735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4B962">
                  <a:alpha val="50000"/>
                </a:srgbClr>
              </a:gs>
              <a:gs pos="50000">
                <a:schemeClr val="bg1"/>
              </a:gs>
              <a:gs pos="100000">
                <a:srgbClr val="F4B962">
                  <a:alpha val="50000"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學：主體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gray">
          <a:xfrm>
            <a:off x="3779912" y="2549848"/>
            <a:ext cx="16065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  <a:hlinkClick r:id="rId4" action="ppaction://hlinkpres?slideindex=1&amp;slidetitle="/>
              </a:rPr>
              <a:t>終身</a:t>
            </a:r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</a:t>
            </a:r>
          </a:p>
        </p:txBody>
      </p:sp>
      <p:sp>
        <p:nvSpPr>
          <p:cNvPr id="11277" name="AutoShape 11"/>
          <p:cNvSpPr>
            <a:spLocks noChangeArrowheads="1"/>
          </p:cNvSpPr>
          <p:nvPr/>
        </p:nvSpPr>
        <p:spPr bwMode="gray">
          <a:xfrm>
            <a:off x="1115616" y="3285852"/>
            <a:ext cx="3455988" cy="1511300"/>
          </a:xfrm>
          <a:prstGeom prst="rightArrow">
            <a:avLst>
              <a:gd name="adj1" fmla="val 50000"/>
              <a:gd name="adj2" fmla="val 5716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sz="4000" b="1" dirty="0">
                <a:solidFill>
                  <a:schemeClr val="accent2"/>
                </a:solidFill>
                <a:ea typeface="標楷體" pitchFamily="65" charset="-120"/>
              </a:rPr>
              <a:t>教：手段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心情分享</a:t>
            </a:r>
            <a:r>
              <a:rPr lang="en-US" altLang="zh-TW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學習單</a:t>
            </a:r>
            <a:r>
              <a:rPr lang="en-US" altLang="zh-TW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)</a:t>
            </a:r>
            <a:endParaRPr lang="zh-TW" altLang="en-US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我當主人時</a:t>
            </a:r>
            <a:endParaRPr lang="en-US" altLang="zh-TW" sz="36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從魔鏡的</a:t>
            </a: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回答我知道一些以前並不知道的事，例如：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這讓我</a:t>
            </a: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覺得：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當魔鏡問我問題</a:t>
            </a: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時，我覺得：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因為：</a:t>
            </a:r>
            <a:endParaRPr lang="zh-TW" altLang="en-US" sz="3200" b="1" dirty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心情分享</a:t>
            </a:r>
            <a:r>
              <a:rPr lang="en-US" altLang="zh-TW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學習單</a:t>
            </a:r>
            <a:r>
              <a:rPr lang="en-US" altLang="zh-TW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)</a:t>
            </a:r>
            <a:endParaRPr lang="zh-TW" altLang="en-US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我當魔鏡時</a:t>
            </a:r>
            <a:endParaRPr lang="en-US" altLang="zh-TW" sz="36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對我來說，回答主人問題心情是：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當我問主人問題時，我的感覺：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我給自己的心情點播歌曲是：</a:t>
            </a:r>
            <a:endParaRPr lang="en-US" altLang="zh-TW" sz="36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  <a:buNone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為什麼？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 descr="99背景 (7)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1520" y="332656"/>
            <a:ext cx="3182027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zh-TW" sz="48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隱形的</a:t>
            </a:r>
            <a:endParaRPr lang="en-US" altLang="zh-TW" sz="48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48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48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翅膀</a:t>
            </a:r>
            <a:endParaRPr lang="zh-TW" altLang="en-US" sz="48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31840" y="117213"/>
            <a:ext cx="576064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defRPr/>
            </a:pPr>
            <a:r>
              <a:rPr lang="zh-TW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每一次 都在徘徊孤單中堅強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每一次 就算很受傷 也不閃淚光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我知道 我一直有雙隱形的翅膀 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帶我飛 飛過絕望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不去想 他們擁有美麗的太陽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我看見 每天的夕陽 也會有變化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我知道 我一直有雙隱形的翅膀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帶我飛 給我希望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我終於看到所有夢想都開花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追逐的年輕歌聲多嘹亮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我終於翱翔用心凝望不害怕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哪裡會有風就飛多遠吧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隱形的翅膀 讓夢恆久比天長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留一個願望 讓自己想像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6" name="張韶涵 - 潘朵拉 - 01.隱形的翅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 descr="99背景 (7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403244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zh-TW" sz="48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隱形的翅膀</a:t>
            </a:r>
            <a:endParaRPr lang="zh-TW" altLang="en-US" sz="48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隱形的翅膀學生手語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836613"/>
            <a:ext cx="86423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SY0126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886450"/>
            <a:ext cx="4587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E:\My Pictures\花\菊04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72008"/>
            <a:ext cx="2438400" cy="7647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800" b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蝸   牛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836712"/>
            <a:ext cx="8208912" cy="5189984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該不該擱下重重的殼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尋找到底那裡有藍天   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隨著輕輕的風輕輕的飄  歷經的傷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都不感覺疼  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我要一步一步往上爬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等待陽光靜靜看著它的臉  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小小的天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有大大的夢想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重重的殼裹著輕輕的仰望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我要一步一步往上爬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在最高點乘著葉片往前飛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任風吹乾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流過的淚和汗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總有一天我有屬於我的天</a:t>
            </a: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7172" name="Picture 4" descr="E:\My Pictures\動畫\其他動畫\d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52528"/>
            <a:ext cx="4002070" cy="2060848"/>
          </a:xfrm>
          <a:prstGeom prst="rect">
            <a:avLst/>
          </a:prstGeom>
          <a:noFill/>
        </p:spPr>
      </p:pic>
      <p:pic>
        <p:nvPicPr>
          <p:cNvPr id="7174" name="Picture 6" descr="E:\My Pictures\動畫\動物動畫\蝸牛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943600"/>
            <a:ext cx="1165225" cy="685800"/>
          </a:xfrm>
          <a:prstGeom prst="rect">
            <a:avLst/>
          </a:prstGeom>
          <a:noFill/>
        </p:spPr>
      </p:pic>
      <p:pic>
        <p:nvPicPr>
          <p:cNvPr id="7176" name="Picture 8" descr="E:\My Pictures\動畫\動物動畫\蝸牛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943600"/>
            <a:ext cx="1165225" cy="685800"/>
          </a:xfrm>
          <a:prstGeom prst="rect">
            <a:avLst/>
          </a:prstGeom>
          <a:noFill/>
        </p:spPr>
      </p:pic>
      <p:pic>
        <p:nvPicPr>
          <p:cNvPr id="7177" name="Picture 9" descr="E:\My Pictures\動畫\動物動畫\蝸牛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6019800"/>
            <a:ext cx="1165225" cy="685800"/>
          </a:xfrm>
          <a:prstGeom prst="rect">
            <a:avLst/>
          </a:prstGeom>
          <a:noFill/>
        </p:spPr>
      </p:pic>
      <p:pic>
        <p:nvPicPr>
          <p:cNvPr id="10" name="01-蝸牛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0039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8497639" cy="417646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我的朋友在哪裡？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每人手持字卡（背面有編號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1~4</a:t>
            </a:r>
            <a:r>
              <a:rPr lang="zh-TW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）去尋找同一組語詞的朋友（字卡）如：善→解→人→意。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TW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先完成找到同組「朋友」的同學坐在一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起</a:t>
            </a:r>
            <a:r>
              <a:rPr lang="zh-TW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每組八人</a:t>
            </a:r>
            <a:endParaRPr lang="zh-TW" altLang="en-US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63688" y="260871"/>
            <a:ext cx="5328592" cy="863873"/>
            <a:chOff x="1474" y="210"/>
            <a:chExt cx="3991" cy="49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74" y="210"/>
              <a:ext cx="3991" cy="499"/>
              <a:chOff x="1973" y="391"/>
              <a:chExt cx="2404" cy="395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1973" y="391"/>
                <a:ext cx="2404" cy="395"/>
              </a:xfrm>
              <a:prstGeom prst="roundRect">
                <a:avLst>
                  <a:gd name="adj" fmla="val 50000"/>
                </a:avLst>
              </a:prstGeom>
              <a:solidFill>
                <a:srgbClr val="9933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4400"/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2113" y="414"/>
                <a:ext cx="2125" cy="349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zh-TW" sz="4400">
                  <a:ea typeface="標楷體" pitchFamily="65" charset="-12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746" y="210"/>
              <a:ext cx="3447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4400" dirty="0">
                  <a:ea typeface="標楷體" pitchFamily="65" charset="-120"/>
                </a:rPr>
                <a:t>小試身手～分組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688" y="1916832"/>
            <a:ext cx="6476256" cy="3816424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握手寒暄</a:t>
            </a:r>
            <a:r>
              <a:rPr lang="en-US" altLang="zh-TW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您好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相互擊掌</a:t>
            </a:r>
            <a:r>
              <a:rPr lang="en-US" altLang="zh-TW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午安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握拳激勵</a:t>
            </a:r>
            <a:r>
              <a:rPr lang="en-US" altLang="zh-TW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加油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411760" y="116632"/>
            <a:ext cx="4752528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zh-TW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相見歡</a:t>
            </a:r>
            <a:r>
              <a:rPr lang="en-US" altLang="zh-TW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—</a:t>
            </a:r>
            <a:r>
              <a:rPr lang="zh-TW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打招呼</a:t>
            </a:r>
            <a:endParaRPr lang="zh-TW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497639" cy="482453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活　潑　大　方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善　解　人　意</a:t>
            </a:r>
            <a:endParaRPr lang="zh-TW" altLang="zh-TW" sz="36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樂　於　助　人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做　事　負　責</a:t>
            </a:r>
            <a:endParaRPr lang="zh-TW" altLang="zh-TW" sz="36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和　藹　可　親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個　性　開　朗</a:t>
            </a:r>
            <a:endParaRPr lang="zh-TW" altLang="zh-TW" sz="36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熱　心　服　務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待　人　有　禮</a:t>
            </a:r>
            <a:endParaRPr lang="zh-TW" altLang="zh-TW" sz="36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說　話　幽　默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品　學　兼　優</a:t>
            </a:r>
            <a:endParaRPr lang="zh-TW" altLang="zh-TW" sz="36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心　胸　寬　大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充　滿　信　心</a:t>
            </a:r>
            <a:endParaRPr lang="zh-TW" altLang="zh-TW" sz="3600" b="1" dirty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63688" y="260871"/>
            <a:ext cx="5328592" cy="863873"/>
            <a:chOff x="1474" y="210"/>
            <a:chExt cx="3991" cy="49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74" y="210"/>
              <a:ext cx="3991" cy="499"/>
              <a:chOff x="1973" y="391"/>
              <a:chExt cx="2404" cy="395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1973" y="391"/>
                <a:ext cx="2404" cy="395"/>
              </a:xfrm>
              <a:prstGeom prst="roundRect">
                <a:avLst>
                  <a:gd name="adj" fmla="val 50000"/>
                </a:avLst>
              </a:prstGeom>
              <a:solidFill>
                <a:srgbClr val="9933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4400"/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2113" y="414"/>
                <a:ext cx="2125" cy="349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zh-TW" sz="4400">
                  <a:ea typeface="標楷體" pitchFamily="65" charset="-12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746" y="210"/>
              <a:ext cx="3447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4400" dirty="0" smtClean="0">
                  <a:ea typeface="標楷體" pitchFamily="65" charset="-120"/>
                </a:rPr>
                <a:t>受歡迎的行為</a:t>
              </a:r>
              <a:endParaRPr lang="zh-TW" altLang="en-US" sz="4400" dirty="0"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1" y="1772816"/>
            <a:ext cx="7920881" cy="4176464"/>
          </a:xfrm>
        </p:spPr>
        <p:txBody>
          <a:bodyPr>
            <a:noAutofit/>
          </a:bodyPr>
          <a:lstStyle/>
          <a:p>
            <a:pPr lvl="0"/>
            <a:r>
              <a:rPr lang="zh-TW" altLang="zh-TW" sz="24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組員共同討論受同學歡迎，及不受同學歡迎的特質的行為表現，老師可引導同學說出具體事實，也可參考所拼成的語詞。</a:t>
            </a:r>
            <a:endParaRPr lang="en-US" altLang="zh-TW" sz="24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2400"/>
              </a:spcBef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以上是小朋友要討論的，我們呢？是請大家想一想對綜合活動課的看法與疑惑，重要的是要推派一位代表分享喔！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2400"/>
              </a:spcBef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給大家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分鐘喔！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63688" y="260871"/>
            <a:ext cx="5328592" cy="863873"/>
            <a:chOff x="1474" y="210"/>
            <a:chExt cx="3991" cy="49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74" y="210"/>
              <a:ext cx="3991" cy="499"/>
              <a:chOff x="1973" y="391"/>
              <a:chExt cx="2404" cy="395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1973" y="391"/>
                <a:ext cx="2404" cy="395"/>
              </a:xfrm>
              <a:prstGeom prst="roundRect">
                <a:avLst>
                  <a:gd name="adj" fmla="val 50000"/>
                </a:avLst>
              </a:prstGeom>
              <a:solidFill>
                <a:srgbClr val="9933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4400"/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2113" y="414"/>
                <a:ext cx="2125" cy="349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zh-TW" sz="4400">
                  <a:ea typeface="標楷體" pitchFamily="65" charset="-12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746" y="210"/>
              <a:ext cx="3447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4400" dirty="0">
                  <a:ea typeface="標楷體" pitchFamily="65" charset="-120"/>
                </a:rPr>
                <a:t>小試身手</a:t>
              </a:r>
              <a:r>
                <a:rPr lang="zh-TW" altLang="en-US" sz="4400" dirty="0" smtClean="0">
                  <a:ea typeface="標楷體" pitchFamily="65" charset="-120"/>
                </a:rPr>
                <a:t>～討論</a:t>
              </a:r>
              <a:endParaRPr lang="zh-TW" altLang="en-US" sz="4400" dirty="0"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915816" y="0"/>
            <a:ext cx="3816424" cy="100811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標楷體" pitchFamily="65" charset="-120"/>
                <a:cs typeface="Tahoma" pitchFamily="34" charset="0"/>
              </a:rPr>
              <a:t>對談與回饋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99593" y="1772816"/>
            <a:ext cx="741682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各組推派代表簡短分享今天的收穫</a:t>
            </a:r>
            <a:r>
              <a:rPr lang="en-US" altLang="zh-TW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---</a:t>
            </a:r>
            <a:r>
              <a:rPr lang="zh-TW" altLang="en-US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有趣的點、概念、嘗試。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請輔導團及他組夥伴給予回饋。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19079D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381642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教學停看聽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827584" y="1772815"/>
            <a:ext cx="7571184" cy="28083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想一想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……</a:t>
            </a:r>
            <a:b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 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綜合活動係蝦米？</a:t>
            </a:r>
            <a:endParaRPr lang="zh-TW" altLang="en-US" sz="6000" dirty="0"/>
          </a:p>
        </p:txBody>
      </p:sp>
      <p:pic>
        <p:nvPicPr>
          <p:cNvPr id="14339" name="圖片 2" descr="003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506348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圖片 3" descr="003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5013176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圖片 4" descr="003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5013176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6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分享結束！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感謝您的聆聽！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381642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教學停看聽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611560" y="3140968"/>
            <a:ext cx="2627784" cy="16572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品德教育？</a:t>
            </a: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 rot="1465759">
            <a:off x="6128303" y="1524823"/>
            <a:ext cx="2360000" cy="10725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理財教育？</a:t>
            </a: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 rot="390692">
            <a:off x="4771943" y="5225806"/>
            <a:ext cx="3818431" cy="120354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標楷體"/>
                <a:ea typeface="標楷體"/>
              </a:rPr>
              <a:t>融入學校行事活動？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751945">
            <a:off x="3952569" y="2316653"/>
            <a:ext cx="2949891" cy="1066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性別平等教育？</a:t>
            </a: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 rot="21088659">
            <a:off x="402004" y="1954979"/>
            <a:ext cx="3172352" cy="10669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生命教育？</a:t>
            </a:r>
            <a:endParaRPr lang="zh-TW" altLang="en-US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 rot="2328683">
            <a:off x="3498849" y="3547164"/>
            <a:ext cx="2552987" cy="161090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標楷體"/>
                <a:ea typeface="標楷體"/>
              </a:rPr>
              <a:t>環境教育？</a:t>
            </a: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 rot="20764773">
            <a:off x="6380198" y="3716449"/>
            <a:ext cx="2520950" cy="68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閱讀活動？</a:t>
            </a:r>
          </a:p>
        </p:txBody>
      </p:sp>
      <p:sp>
        <p:nvSpPr>
          <p:cNvPr id="19" name="WordArt 11"/>
          <p:cNvSpPr>
            <a:spLocks noChangeArrowheads="1" noChangeShapeType="1" noTextEdit="1"/>
          </p:cNvSpPr>
          <p:nvPr/>
        </p:nvSpPr>
        <p:spPr bwMode="auto">
          <a:xfrm rot="170471">
            <a:off x="640256" y="4976414"/>
            <a:ext cx="3240088" cy="1307772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標楷體"/>
                <a:ea typeface="標楷體"/>
              </a:rPr>
              <a:t>各領域的總和？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米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636912"/>
            <a:ext cx="2427747" cy="345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986385" y="115541"/>
            <a:ext cx="30257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還是</a:t>
            </a:r>
            <a:r>
              <a:rPr lang="en-US" altLang="zh-TW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3568" y="3068960"/>
            <a:ext cx="1800225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66"/>
                </a:solidFill>
                <a:ea typeface="標楷體" pitchFamily="65" charset="-120"/>
              </a:rPr>
              <a:t>統整</a:t>
            </a:r>
            <a:r>
              <a:rPr lang="zh-TW" altLang="en-US" sz="4400" dirty="0">
                <a:solidFill>
                  <a:srgbClr val="000066"/>
                </a:solidFill>
              </a:rPr>
              <a:t>？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915816" y="1628800"/>
            <a:ext cx="3095625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校本課程</a:t>
            </a:r>
            <a:r>
              <a:rPr lang="zh-TW" altLang="en-US" sz="4400" dirty="0">
                <a:solidFill>
                  <a:srgbClr val="000066"/>
                </a:solidFill>
              </a:rPr>
              <a:t>？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84168" y="2996952"/>
            <a:ext cx="1800225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66"/>
                </a:solidFill>
                <a:ea typeface="標楷體" pitchFamily="65" charset="-120"/>
              </a:rPr>
              <a:t>活動</a:t>
            </a:r>
            <a:r>
              <a:rPr lang="zh-TW" altLang="en-US" sz="4400" dirty="0">
                <a:solidFill>
                  <a:srgbClr val="000066"/>
                </a:solidFill>
              </a:rPr>
              <a:t>？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940152" y="4941168"/>
            <a:ext cx="1871662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66"/>
                </a:solidFill>
                <a:ea typeface="標楷體" pitchFamily="65" charset="-120"/>
              </a:rPr>
              <a:t>遊戲</a:t>
            </a:r>
            <a:r>
              <a:rPr lang="zh-TW" altLang="en-US" sz="4400" dirty="0">
                <a:solidFill>
                  <a:srgbClr val="000066"/>
                </a:solidFill>
              </a:rPr>
              <a:t>？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99592" y="5013176"/>
            <a:ext cx="2376488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66"/>
                </a:solidFill>
                <a:ea typeface="標楷體" pitchFamily="65" charset="-120"/>
              </a:rPr>
              <a:t>跨領域</a:t>
            </a:r>
            <a:r>
              <a:rPr lang="zh-TW" altLang="en-US" sz="4400" dirty="0">
                <a:solidFill>
                  <a:srgbClr val="000066"/>
                </a:solidFill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381642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教學停看聽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1115616" y="1700808"/>
            <a:ext cx="7571184" cy="23762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想一想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……</a:t>
            </a:r>
            <a:b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 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綜合活動怎麼教？</a:t>
            </a:r>
            <a:endParaRPr lang="zh-TW" altLang="en-US" sz="6000" dirty="0"/>
          </a:p>
        </p:txBody>
      </p:sp>
      <p:pic>
        <p:nvPicPr>
          <p:cNvPr id="14339" name="圖片 2" descr="003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508518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圖片 3" descr="003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5013176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圖片 4" descr="003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5085184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229600" cy="4392488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600" b="1" dirty="0" smtClean="0">
                <a:solidFill>
                  <a:srgbClr val="19079D"/>
                </a:solidFill>
                <a:ea typeface="標楷體" pitchFamily="65" charset="-120"/>
              </a:rPr>
              <a:t>活動方法：</a:t>
            </a:r>
          </a:p>
          <a:p>
            <a:pPr lvl="1"/>
            <a:r>
              <a:rPr lang="zh-TW" altLang="en-US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猜拳贏一次</a:t>
            </a:r>
            <a:r>
              <a:rPr lang="zh-TW" altLang="zh-TW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食指放嘴邊</a:t>
            </a:r>
          </a:p>
          <a:p>
            <a:pPr lvl="1"/>
            <a:r>
              <a:rPr lang="zh-TW" altLang="en-US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二贏</a:t>
            </a:r>
            <a:r>
              <a:rPr lang="zh-TW" altLang="zh-TW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五指張開放嘴邊</a:t>
            </a:r>
          </a:p>
          <a:p>
            <a:pPr lvl="1"/>
            <a:r>
              <a:rPr lang="zh-TW" altLang="en-US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三贏</a:t>
            </a:r>
            <a:r>
              <a:rPr lang="zh-TW" altLang="zh-TW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五指張開手伸開</a:t>
            </a:r>
          </a:p>
          <a:p>
            <a:pPr lvl="1"/>
            <a:r>
              <a:rPr lang="zh-TW" altLang="en-US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四贏</a:t>
            </a:r>
            <a:r>
              <a:rPr lang="zh-TW" altLang="zh-TW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五指張開手向上</a:t>
            </a:r>
            <a:r>
              <a:rPr lang="en-US" altLang="zh-TW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勝利</a:t>
            </a:r>
          </a:p>
          <a:p>
            <a:pPr eaLnBrk="1" hangingPunct="1"/>
            <a:r>
              <a:rPr lang="zh-TW" altLang="en-US" sz="3600" b="1" dirty="0" smtClean="0">
                <a:solidFill>
                  <a:srgbClr val="19079D"/>
                </a:solidFill>
                <a:ea typeface="標楷體" pitchFamily="65" charset="-120"/>
              </a:rPr>
              <a:t>活動原則：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只能找</a:t>
            </a:r>
            <a:r>
              <a:rPr lang="zh-TW" altLang="zh-TW" sz="3200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同動作的一起猜拳</a:t>
            </a:r>
            <a:endParaRPr lang="zh-TW" altLang="en-US" sz="3200" dirty="0" smtClean="0">
              <a:solidFill>
                <a:srgbClr val="19079D"/>
              </a:solidFill>
              <a:ea typeface="標楷體" pitchFamily="65" charset="-120"/>
            </a:endParaRPr>
          </a:p>
        </p:txBody>
      </p:sp>
      <p:sp>
        <p:nvSpPr>
          <p:cNvPr id="1169411" name="Rectangle 3"/>
          <p:cNvSpPr>
            <a:spLocks noChangeArrowheads="1"/>
          </p:cNvSpPr>
          <p:nvPr/>
        </p:nvSpPr>
        <p:spPr bwMode="auto">
          <a:xfrm>
            <a:off x="2268066" y="-27384"/>
            <a:ext cx="55442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體驗活動－</a:t>
            </a:r>
            <a:r>
              <a:rPr lang="zh-TW" altLang="zh-TW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嘻哈拳</a:t>
            </a:r>
            <a:endParaRPr lang="en-US" altLang="zh-TW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年課綱微調的重點</a:t>
            </a:r>
            <a:endParaRPr lang="zh-TW" altLang="en-US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採納現場老師的意見，已儘量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避免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本領域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與低年級生活課程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健體領域部份重疊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，造成老師上課困擾。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為落實上述理念，本學習領域之內涵架構增列四大主題軸為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自我發展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生活經營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社會參與</a:t>
            </a:r>
            <a:r>
              <a:rPr lang="en-US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保護自我與環境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與十二項核心素養。 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為使課程目標更為清晰，並呼應總目標與四大主題軸，故修改課程目標，並將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條列式說明改成段落式文字說明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49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2689</Words>
  <Application>Microsoft Office PowerPoint</Application>
  <PresentationFormat>如螢幕大小 (4:3)</PresentationFormat>
  <Paragraphs>446</Paragraphs>
  <Slides>40</Slides>
  <Notes>6</Notes>
  <HiddenSlides>0</HiddenSlides>
  <MMClips>4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40</vt:i4>
      </vt:variant>
    </vt:vector>
  </HeadingPairs>
  <TitlesOfParts>
    <vt:vector size="42" baseType="lpstr">
      <vt:lpstr>10362649</vt:lpstr>
      <vt:lpstr>Office 佈景主題</vt:lpstr>
      <vt:lpstr>綜合活動領域輔導團 策略聯盟—崇學國小</vt:lpstr>
      <vt:lpstr>今日分享重點</vt:lpstr>
      <vt:lpstr>投影片 3</vt:lpstr>
      <vt:lpstr>教學停看聽</vt:lpstr>
      <vt:lpstr>教學停看聽</vt:lpstr>
      <vt:lpstr>投影片 6</vt:lpstr>
      <vt:lpstr>教學停看聽</vt:lpstr>
      <vt:lpstr>投影片 8</vt:lpstr>
      <vt:lpstr>100年課綱微調的重點</vt:lpstr>
      <vt:lpstr>綜合活動領域 基本理念</vt:lpstr>
      <vt:lpstr>也可以這麼說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新舊能力指標數比較</vt:lpstr>
      <vt:lpstr>教學實例分享</vt:lpstr>
      <vt:lpstr>魔鏡魔鏡我是誰</vt:lpstr>
      <vt:lpstr>魔鏡魔鏡我是誰</vt:lpstr>
      <vt:lpstr>圖像式自我介紹</vt:lpstr>
      <vt:lpstr>投影片 25</vt:lpstr>
      <vt:lpstr>周哈里窗</vt:lpstr>
      <vt:lpstr>屬於自己的書籤</vt:lpstr>
      <vt:lpstr>魔鏡魔鏡我是誰</vt:lpstr>
      <vt:lpstr>魔鏡魔鏡我是誰</vt:lpstr>
      <vt:lpstr>心情分享(學習單)</vt:lpstr>
      <vt:lpstr>心情分享(學習單)</vt:lpstr>
      <vt:lpstr>投影片 32</vt:lpstr>
      <vt:lpstr>投影片 33</vt:lpstr>
      <vt:lpstr>蝸   牛</vt:lpstr>
      <vt:lpstr>投影片 35</vt:lpstr>
      <vt:lpstr>投影片 36</vt:lpstr>
      <vt:lpstr>投影片 37</vt:lpstr>
      <vt:lpstr>投影片 38</vt:lpstr>
      <vt:lpstr>投影片 39</vt:lpstr>
      <vt:lpstr>分享結束！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2011-09-23T03:02:28Z</dcterms:created>
  <dcterms:modified xsi:type="dcterms:W3CDTF">2013-10-11T03:05:08Z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TC103626491028</vt:lpwstr>
  </property>
</Properties>
</file>