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7"/>
  </p:notesMasterIdLst>
  <p:handoutMasterIdLst>
    <p:handoutMasterId r:id="rId48"/>
  </p:handoutMasterIdLst>
  <p:sldIdLst>
    <p:sldId id="259" r:id="rId2"/>
    <p:sldId id="304" r:id="rId3"/>
    <p:sldId id="260" r:id="rId4"/>
    <p:sldId id="261" r:id="rId5"/>
    <p:sldId id="262" r:id="rId6"/>
    <p:sldId id="268" r:id="rId7"/>
    <p:sldId id="269" r:id="rId8"/>
    <p:sldId id="270" r:id="rId9"/>
    <p:sldId id="274" r:id="rId10"/>
    <p:sldId id="275" r:id="rId11"/>
    <p:sldId id="276" r:id="rId12"/>
    <p:sldId id="273" r:id="rId13"/>
    <p:sldId id="272" r:id="rId14"/>
    <p:sldId id="271" r:id="rId15"/>
    <p:sldId id="278" r:id="rId16"/>
    <p:sldId id="277" r:id="rId17"/>
    <p:sldId id="279" r:id="rId18"/>
    <p:sldId id="280" r:id="rId19"/>
    <p:sldId id="281" r:id="rId20"/>
    <p:sldId id="282" r:id="rId21"/>
    <p:sldId id="305" r:id="rId22"/>
    <p:sldId id="283" r:id="rId23"/>
    <p:sldId id="284" r:id="rId24"/>
    <p:sldId id="306" r:id="rId25"/>
    <p:sldId id="263" r:id="rId26"/>
    <p:sldId id="285" r:id="rId27"/>
    <p:sldId id="286" r:id="rId28"/>
    <p:sldId id="289" r:id="rId29"/>
    <p:sldId id="287" r:id="rId30"/>
    <p:sldId id="288" r:id="rId31"/>
    <p:sldId id="290" r:id="rId32"/>
    <p:sldId id="291" r:id="rId33"/>
    <p:sldId id="292" r:id="rId34"/>
    <p:sldId id="295" r:id="rId35"/>
    <p:sldId id="294" r:id="rId36"/>
    <p:sldId id="293" r:id="rId37"/>
    <p:sldId id="296" r:id="rId38"/>
    <p:sldId id="297" r:id="rId39"/>
    <p:sldId id="299" r:id="rId40"/>
    <p:sldId id="298" r:id="rId41"/>
    <p:sldId id="300" r:id="rId42"/>
    <p:sldId id="301" r:id="rId43"/>
    <p:sldId id="302" r:id="rId44"/>
    <p:sldId id="303" r:id="rId45"/>
    <p:sldId id="264" r:id="rId4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98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B7105-DBCC-4ECF-B3B6-04DE9825428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E3CE8DC-D782-4275-98D4-FCB7752FF98A}">
      <dgm:prSet phldrT="[文字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4000" b="1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表格</a:t>
          </a:r>
          <a:endParaRPr lang="zh-TW" altLang="en-US" sz="4000" b="1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6017F43-952B-4D70-B4FD-57B5B0AE71BC}" type="parTrans" cxnId="{6E5C84E6-52AA-4B71-96F0-8ED54A5423C1}">
      <dgm:prSet/>
      <dgm:spPr/>
      <dgm:t>
        <a:bodyPr/>
        <a:lstStyle/>
        <a:p>
          <a:endParaRPr lang="zh-TW" altLang="en-US"/>
        </a:p>
      </dgm:t>
    </dgm:pt>
    <dgm:pt modelId="{E6AD5410-4A8C-49D7-80B5-D912250D338D}" type="sibTrans" cxnId="{6E5C84E6-52AA-4B71-96F0-8ED54A5423C1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293139E5-0076-45D3-BB8A-A5D981115908}">
      <dgm:prSet phldrT="[文字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4000" b="1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圖形</a:t>
          </a:r>
          <a:endParaRPr lang="zh-TW" altLang="en-US" sz="4000" b="1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19704580-C3EC-497D-AE5F-F4D67C128F58}" type="parTrans" cxnId="{EE84C07B-4CFB-44A9-AC68-F17F4DF606B3}">
      <dgm:prSet/>
      <dgm:spPr/>
      <dgm:t>
        <a:bodyPr/>
        <a:lstStyle/>
        <a:p>
          <a:endParaRPr lang="zh-TW" altLang="en-US"/>
        </a:p>
      </dgm:t>
    </dgm:pt>
    <dgm:pt modelId="{E9F187C5-94D1-4FE1-934F-586B0D2C9584}" type="sibTrans" cxnId="{EE84C07B-4CFB-44A9-AC68-F17F4DF606B3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A39DB1E3-2F00-4B60-BBE3-98A006925882}">
      <dgm:prSet phldrT="[文字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4000" b="1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關係式</a:t>
          </a:r>
          <a:endParaRPr lang="zh-TW" altLang="en-US" sz="4000" b="1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40A6198A-5F6A-45EE-B34F-D8F8DD811A54}" type="parTrans" cxnId="{C9173E1C-1ACA-4D5F-BFC8-EC529875C0C1}">
      <dgm:prSet/>
      <dgm:spPr/>
      <dgm:t>
        <a:bodyPr/>
        <a:lstStyle/>
        <a:p>
          <a:endParaRPr lang="zh-TW" altLang="en-US"/>
        </a:p>
      </dgm:t>
    </dgm:pt>
    <dgm:pt modelId="{E1C87932-8406-48B0-AD0D-F1A3EEDDF5F6}" type="sibTrans" cxnId="{C9173E1C-1ACA-4D5F-BFC8-EC529875C0C1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F2C4F9D0-CB7D-4746-97B9-9493C604A57D}" type="pres">
      <dgm:prSet presAssocID="{B4AB7105-DBCC-4ECF-B3B6-04DE982542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EA1EC5B-8165-4F30-9187-7AB363C6C5EF}" type="pres">
      <dgm:prSet presAssocID="{1E3CE8DC-D782-4275-98D4-FCB7752FF98A}" presName="node" presStyleLbl="node1" presStyleIdx="0" presStyleCnt="3" custRadScaleRad="1038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FBA60E-6B10-40AC-8B13-F2CDE1F47878}" type="pres">
      <dgm:prSet presAssocID="{E6AD5410-4A8C-49D7-80B5-D912250D338D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418E85A1-B07A-45AC-BD54-379BE6A9FE77}" type="pres">
      <dgm:prSet presAssocID="{E6AD5410-4A8C-49D7-80B5-D912250D338D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A8D2FFB1-DF41-4368-A2E6-46BC12DDAC1B}" type="pres">
      <dgm:prSet presAssocID="{293139E5-0076-45D3-BB8A-A5D9811159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2761A3-418E-4233-A00F-2FF88DA2F7FC}" type="pres">
      <dgm:prSet presAssocID="{E9F187C5-94D1-4FE1-934F-586B0D2C9584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808B5BD8-3779-4874-80B3-BC99CD5D4FF0}" type="pres">
      <dgm:prSet presAssocID="{E9F187C5-94D1-4FE1-934F-586B0D2C9584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22D15F44-1703-4776-AC74-275584EBBABA}" type="pres">
      <dgm:prSet presAssocID="{A39DB1E3-2F00-4B60-BBE3-98A00692588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792168-E538-4302-A8B4-84394B7ECB1D}" type="pres">
      <dgm:prSet presAssocID="{E1C87932-8406-48B0-AD0D-F1A3EEDDF5F6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821BCCE1-10B1-46E4-88E6-E3A3202EB6A8}" type="pres">
      <dgm:prSet presAssocID="{E1C87932-8406-48B0-AD0D-F1A3EEDDF5F6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665B7662-B0FC-43ED-A338-2597F2BB1E92}" type="presOf" srcId="{E6AD5410-4A8C-49D7-80B5-D912250D338D}" destId="{47FBA60E-6B10-40AC-8B13-F2CDE1F47878}" srcOrd="0" destOrd="0" presId="urn:microsoft.com/office/officeart/2005/8/layout/cycle7"/>
    <dgm:cxn modelId="{C128F6F6-DD56-423A-BF0A-C19EFBD70FD0}" type="presOf" srcId="{E9F187C5-94D1-4FE1-934F-586B0D2C9584}" destId="{808B5BD8-3779-4874-80B3-BC99CD5D4FF0}" srcOrd="1" destOrd="0" presId="urn:microsoft.com/office/officeart/2005/8/layout/cycle7"/>
    <dgm:cxn modelId="{C9173E1C-1ACA-4D5F-BFC8-EC529875C0C1}" srcId="{B4AB7105-DBCC-4ECF-B3B6-04DE9825428A}" destId="{A39DB1E3-2F00-4B60-BBE3-98A006925882}" srcOrd="2" destOrd="0" parTransId="{40A6198A-5F6A-45EE-B34F-D8F8DD811A54}" sibTransId="{E1C87932-8406-48B0-AD0D-F1A3EEDDF5F6}"/>
    <dgm:cxn modelId="{6E5C84E6-52AA-4B71-96F0-8ED54A5423C1}" srcId="{B4AB7105-DBCC-4ECF-B3B6-04DE9825428A}" destId="{1E3CE8DC-D782-4275-98D4-FCB7752FF98A}" srcOrd="0" destOrd="0" parTransId="{06017F43-952B-4D70-B4FD-57B5B0AE71BC}" sibTransId="{E6AD5410-4A8C-49D7-80B5-D912250D338D}"/>
    <dgm:cxn modelId="{EE84C07B-4CFB-44A9-AC68-F17F4DF606B3}" srcId="{B4AB7105-DBCC-4ECF-B3B6-04DE9825428A}" destId="{293139E5-0076-45D3-BB8A-A5D981115908}" srcOrd="1" destOrd="0" parTransId="{19704580-C3EC-497D-AE5F-F4D67C128F58}" sibTransId="{E9F187C5-94D1-4FE1-934F-586B0D2C9584}"/>
    <dgm:cxn modelId="{5D8C7D8F-D2C3-4086-85E3-2C49BF74E3D9}" type="presOf" srcId="{B4AB7105-DBCC-4ECF-B3B6-04DE9825428A}" destId="{F2C4F9D0-CB7D-4746-97B9-9493C604A57D}" srcOrd="0" destOrd="0" presId="urn:microsoft.com/office/officeart/2005/8/layout/cycle7"/>
    <dgm:cxn modelId="{7A281922-3FED-45FF-8102-9CE8D41AE50C}" type="presOf" srcId="{A39DB1E3-2F00-4B60-BBE3-98A006925882}" destId="{22D15F44-1703-4776-AC74-275584EBBABA}" srcOrd="0" destOrd="0" presId="urn:microsoft.com/office/officeart/2005/8/layout/cycle7"/>
    <dgm:cxn modelId="{11C82FBF-9637-4F2D-A217-C2E2EE865220}" type="presOf" srcId="{E9F187C5-94D1-4FE1-934F-586B0D2C9584}" destId="{142761A3-418E-4233-A00F-2FF88DA2F7FC}" srcOrd="0" destOrd="0" presId="urn:microsoft.com/office/officeart/2005/8/layout/cycle7"/>
    <dgm:cxn modelId="{95F76882-1FC2-4036-8C4F-F9DD55AF2C63}" type="presOf" srcId="{E6AD5410-4A8C-49D7-80B5-D912250D338D}" destId="{418E85A1-B07A-45AC-BD54-379BE6A9FE77}" srcOrd="1" destOrd="0" presId="urn:microsoft.com/office/officeart/2005/8/layout/cycle7"/>
    <dgm:cxn modelId="{816B41A1-A60E-4FDB-B8D1-515C30D6D41A}" type="presOf" srcId="{E1C87932-8406-48B0-AD0D-F1A3EEDDF5F6}" destId="{2D792168-E538-4302-A8B4-84394B7ECB1D}" srcOrd="0" destOrd="0" presId="urn:microsoft.com/office/officeart/2005/8/layout/cycle7"/>
    <dgm:cxn modelId="{3694BC2E-6C46-417A-A0B0-18D781B6562E}" type="presOf" srcId="{1E3CE8DC-D782-4275-98D4-FCB7752FF98A}" destId="{6EA1EC5B-8165-4F30-9187-7AB363C6C5EF}" srcOrd="0" destOrd="0" presId="urn:microsoft.com/office/officeart/2005/8/layout/cycle7"/>
    <dgm:cxn modelId="{0029435D-1480-4697-80C0-016E5CB08E29}" type="presOf" srcId="{293139E5-0076-45D3-BB8A-A5D981115908}" destId="{A8D2FFB1-DF41-4368-A2E6-46BC12DDAC1B}" srcOrd="0" destOrd="0" presId="urn:microsoft.com/office/officeart/2005/8/layout/cycle7"/>
    <dgm:cxn modelId="{724D0F73-5F4A-48C5-8074-12A274843842}" type="presOf" srcId="{E1C87932-8406-48B0-AD0D-F1A3EEDDF5F6}" destId="{821BCCE1-10B1-46E4-88E6-E3A3202EB6A8}" srcOrd="1" destOrd="0" presId="urn:microsoft.com/office/officeart/2005/8/layout/cycle7"/>
    <dgm:cxn modelId="{C11E58A9-A73E-438D-8C55-AEDFF40EDF4C}" type="presParOf" srcId="{F2C4F9D0-CB7D-4746-97B9-9493C604A57D}" destId="{6EA1EC5B-8165-4F30-9187-7AB363C6C5EF}" srcOrd="0" destOrd="0" presId="urn:microsoft.com/office/officeart/2005/8/layout/cycle7"/>
    <dgm:cxn modelId="{E372A4D1-4ABF-43D3-B3F5-4E8FEDFAE224}" type="presParOf" srcId="{F2C4F9D0-CB7D-4746-97B9-9493C604A57D}" destId="{47FBA60E-6B10-40AC-8B13-F2CDE1F47878}" srcOrd="1" destOrd="0" presId="urn:microsoft.com/office/officeart/2005/8/layout/cycle7"/>
    <dgm:cxn modelId="{505D31D2-9481-49F5-B3C0-A68D001A47F1}" type="presParOf" srcId="{47FBA60E-6B10-40AC-8B13-F2CDE1F47878}" destId="{418E85A1-B07A-45AC-BD54-379BE6A9FE77}" srcOrd="0" destOrd="0" presId="urn:microsoft.com/office/officeart/2005/8/layout/cycle7"/>
    <dgm:cxn modelId="{A74C68C1-FC8E-4526-8B23-3C286764726F}" type="presParOf" srcId="{F2C4F9D0-CB7D-4746-97B9-9493C604A57D}" destId="{A8D2FFB1-DF41-4368-A2E6-46BC12DDAC1B}" srcOrd="2" destOrd="0" presId="urn:microsoft.com/office/officeart/2005/8/layout/cycle7"/>
    <dgm:cxn modelId="{F5D7B6D5-35AE-4F93-8446-EADE47E13108}" type="presParOf" srcId="{F2C4F9D0-CB7D-4746-97B9-9493C604A57D}" destId="{142761A3-418E-4233-A00F-2FF88DA2F7FC}" srcOrd="3" destOrd="0" presId="urn:microsoft.com/office/officeart/2005/8/layout/cycle7"/>
    <dgm:cxn modelId="{562151D6-DAEA-4858-BC04-B8574C77552E}" type="presParOf" srcId="{142761A3-418E-4233-A00F-2FF88DA2F7FC}" destId="{808B5BD8-3779-4874-80B3-BC99CD5D4FF0}" srcOrd="0" destOrd="0" presId="urn:microsoft.com/office/officeart/2005/8/layout/cycle7"/>
    <dgm:cxn modelId="{25261F2F-0121-4383-8596-0E588B7E6E9D}" type="presParOf" srcId="{F2C4F9D0-CB7D-4746-97B9-9493C604A57D}" destId="{22D15F44-1703-4776-AC74-275584EBBABA}" srcOrd="4" destOrd="0" presId="urn:microsoft.com/office/officeart/2005/8/layout/cycle7"/>
    <dgm:cxn modelId="{8685381F-FB68-45E7-90E3-224949C7376D}" type="presParOf" srcId="{F2C4F9D0-CB7D-4746-97B9-9493C604A57D}" destId="{2D792168-E538-4302-A8B4-84394B7ECB1D}" srcOrd="5" destOrd="0" presId="urn:microsoft.com/office/officeart/2005/8/layout/cycle7"/>
    <dgm:cxn modelId="{4ED7323B-D9DE-45B7-AE99-3E7731818EA4}" type="presParOf" srcId="{2D792168-E538-4302-A8B4-84394B7ECB1D}" destId="{821BCCE1-10B1-46E4-88E6-E3A3202EB6A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A1EC5B-8165-4F30-9187-7AB363C6C5EF}">
      <dsp:nvSpPr>
        <dsp:cNvPr id="0" name=""/>
        <dsp:cNvSpPr/>
      </dsp:nvSpPr>
      <dsp:spPr>
        <a:xfrm>
          <a:off x="2863161" y="0"/>
          <a:ext cx="2050540" cy="102527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表格</a:t>
          </a:r>
          <a:endParaRPr lang="zh-TW" altLang="en-US" sz="4000" b="1" kern="1200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863161" y="0"/>
        <a:ext cx="2050540" cy="1025270"/>
      </dsp:txXfrm>
    </dsp:sp>
    <dsp:sp modelId="{47FBA60E-6B10-40AC-8B13-F2CDE1F47878}">
      <dsp:nvSpPr>
        <dsp:cNvPr id="0" name=""/>
        <dsp:cNvSpPr/>
      </dsp:nvSpPr>
      <dsp:spPr>
        <a:xfrm rot="3600604">
          <a:off x="4200674" y="1800202"/>
          <a:ext cx="1068760" cy="358844"/>
        </a:xfrm>
        <a:prstGeom prst="left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3600604">
        <a:off x="4200674" y="1800202"/>
        <a:ext cx="1068760" cy="358844"/>
      </dsp:txXfrm>
    </dsp:sp>
    <dsp:sp modelId="{A8D2FFB1-DF41-4368-A2E6-46BC12DDAC1B}">
      <dsp:nvSpPr>
        <dsp:cNvPr id="0" name=""/>
        <dsp:cNvSpPr/>
      </dsp:nvSpPr>
      <dsp:spPr>
        <a:xfrm>
          <a:off x="4556407" y="2933978"/>
          <a:ext cx="2050540" cy="102527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圖形</a:t>
          </a:r>
          <a:endParaRPr lang="zh-TW" altLang="en-US" sz="4000" b="1" kern="1200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4556407" y="2933978"/>
        <a:ext cx="2050540" cy="1025270"/>
      </dsp:txXfrm>
    </dsp:sp>
    <dsp:sp modelId="{142761A3-418E-4233-A00F-2FF88DA2F7FC}">
      <dsp:nvSpPr>
        <dsp:cNvPr id="0" name=""/>
        <dsp:cNvSpPr/>
      </dsp:nvSpPr>
      <dsp:spPr>
        <a:xfrm rot="10800000">
          <a:off x="3354051" y="3267191"/>
          <a:ext cx="1068760" cy="358844"/>
        </a:xfrm>
        <a:prstGeom prst="left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10800000">
        <a:off x="3354051" y="3267191"/>
        <a:ext cx="1068760" cy="358844"/>
      </dsp:txXfrm>
    </dsp:sp>
    <dsp:sp modelId="{22D15F44-1703-4776-AC74-275584EBBABA}">
      <dsp:nvSpPr>
        <dsp:cNvPr id="0" name=""/>
        <dsp:cNvSpPr/>
      </dsp:nvSpPr>
      <dsp:spPr>
        <a:xfrm>
          <a:off x="1169916" y="2933978"/>
          <a:ext cx="2050540" cy="102527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chemeClr val="tx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rPr>
            <a:t>關係式</a:t>
          </a:r>
          <a:endParaRPr lang="zh-TW" altLang="en-US" sz="4000" b="1" kern="1200" dirty="0">
            <a:solidFill>
              <a:schemeClr val="tx2">
                <a:lumMod val="50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1169916" y="2933978"/>
        <a:ext cx="2050540" cy="1025270"/>
      </dsp:txXfrm>
    </dsp:sp>
    <dsp:sp modelId="{2D792168-E538-4302-A8B4-84394B7ECB1D}">
      <dsp:nvSpPr>
        <dsp:cNvPr id="0" name=""/>
        <dsp:cNvSpPr/>
      </dsp:nvSpPr>
      <dsp:spPr>
        <a:xfrm rot="17999396">
          <a:off x="2507428" y="1800202"/>
          <a:ext cx="1068760" cy="358844"/>
        </a:xfrm>
        <a:prstGeom prst="left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 rot="17999396">
        <a:off x="2507428" y="1800202"/>
        <a:ext cx="1068760" cy="358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09B0F-2255-41B9-84D9-374E1B730930}" type="datetimeFigureOut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860CE-A80C-4831-A068-17FB919351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8BFB1-0F47-4C63-87D2-E274CBEA7709}" type="datetimeFigureOut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26EDC-8BF6-4007-81B4-AFFF92F1B7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26EDC-8BF6-4007-81B4-AFFF92F1B7B8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4ADA-E688-490D-B74D-6A1A0848B0AE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0530-B83E-4768-B862-FFFD015B8A90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FE3A-D0CE-4467-AC73-2EEF297F03AD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4D9-5CC9-428B-8F3C-825CF5FB3000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9D70-D2CB-4CE8-91EF-F0EEFA48B746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B963-EB97-49A3-8F00-50180D6B9C6A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E5A1-5552-46F5-A260-6F3862456FEC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932F-CF68-46C9-B1C5-0D74F1987CC6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BD10-26D4-44A7-88D5-03B25745A397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2064-B0FD-4281-8421-10B9D759EE2D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7615-AB3A-434F-AF54-EA0BEF0C22C4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16F1CB-92FB-4DC3-9068-F080CA9B03E1}" type="datetime1">
              <a:rPr lang="zh-TW" altLang="en-US" smtClean="0"/>
              <a:pPr/>
              <a:t>2014/5/27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CD93DC-5FDF-4994-9A6D-E6C289CD66B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spring1f_3.gg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spring1f_4.ggb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spring2f_1.gg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pring2f_1.ggb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spring2f_2.ggb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spring2f_3.ggb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1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spring1f_1.gg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spring1f_2.gg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6228184" y="3284984"/>
            <a:ext cx="2160240" cy="3096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施皓耀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陳俐利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廖惠儀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王郁茜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52736"/>
            <a:ext cx="86868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chemeClr val="tx2">
                    <a:lumMod val="50000"/>
                  </a:schemeClr>
                </a:solidFill>
              </a:rPr>
              <a:t>線型函數與圖形教學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11563" y="2780928"/>
          <a:ext cx="7488823" cy="193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3"/>
                <a:gridCol w="1044115"/>
                <a:gridCol w="1044115"/>
                <a:gridCol w="1044115"/>
                <a:gridCol w="1044115"/>
                <a:gridCol w="1044115"/>
                <a:gridCol w="1044115"/>
              </a:tblGrid>
              <a:tr h="968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伸長量</a:t>
                      </a:r>
                      <a:endParaRPr lang="zh-TW" altLang="en-US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</a:tr>
              <a:tr h="968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力</a:t>
                      </a:r>
                      <a:endParaRPr lang="zh-TW" altLang="en-US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9" name="群組 28"/>
          <p:cNvGrpSpPr/>
          <p:nvPr/>
        </p:nvGrpSpPr>
        <p:grpSpPr>
          <a:xfrm>
            <a:off x="2267744" y="1772816"/>
            <a:ext cx="4392488" cy="936104"/>
            <a:chOff x="2267744" y="1772816"/>
            <a:chExt cx="4392488" cy="936104"/>
          </a:xfrm>
        </p:grpSpPr>
        <p:grpSp>
          <p:nvGrpSpPr>
            <p:cNvPr id="7" name="群組 6"/>
            <p:cNvGrpSpPr/>
            <p:nvPr/>
          </p:nvGrpSpPr>
          <p:grpSpPr>
            <a:xfrm>
              <a:off x="2267744" y="1772816"/>
              <a:ext cx="1008112" cy="936104"/>
              <a:chOff x="2339752" y="1700808"/>
              <a:chExt cx="1008112" cy="936104"/>
            </a:xfrm>
          </p:grpSpPr>
          <p:sp>
            <p:nvSpPr>
              <p:cNvPr id="5" name="弧形箭號 (下彎) 4"/>
              <p:cNvSpPr/>
              <p:nvPr/>
            </p:nvSpPr>
            <p:spPr>
              <a:xfrm>
                <a:off x="2339752" y="2204864"/>
                <a:ext cx="1008112" cy="43204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文字方塊 5"/>
              <p:cNvSpPr txBox="1"/>
              <p:nvPr/>
            </p:nvSpPr>
            <p:spPr>
              <a:xfrm>
                <a:off x="2447764" y="170080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+40</a:t>
                </a:r>
                <a:endParaRPr lang="zh-TW" altLang="en-US" sz="2400" dirty="0"/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4523994" y="1772816"/>
              <a:ext cx="1008112" cy="936104"/>
              <a:chOff x="2339752" y="1700808"/>
              <a:chExt cx="1008112" cy="936104"/>
            </a:xfrm>
          </p:grpSpPr>
          <p:sp>
            <p:nvSpPr>
              <p:cNvPr id="9" name="弧形箭號 (下彎) 8"/>
              <p:cNvSpPr/>
              <p:nvPr/>
            </p:nvSpPr>
            <p:spPr>
              <a:xfrm>
                <a:off x="2339752" y="2204864"/>
                <a:ext cx="1008112" cy="43204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447764" y="170080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+40</a:t>
                </a:r>
                <a:endParaRPr lang="zh-TW" altLang="en-US" sz="2400" dirty="0"/>
              </a:p>
            </p:txBody>
          </p:sp>
        </p:grpSp>
        <p:grpSp>
          <p:nvGrpSpPr>
            <p:cNvPr id="11" name="群組 10"/>
            <p:cNvGrpSpPr/>
            <p:nvPr/>
          </p:nvGrpSpPr>
          <p:grpSpPr>
            <a:xfrm>
              <a:off x="3395869" y="1772816"/>
              <a:ext cx="1008112" cy="936104"/>
              <a:chOff x="2339752" y="1700808"/>
              <a:chExt cx="1008112" cy="936104"/>
            </a:xfrm>
          </p:grpSpPr>
          <p:sp>
            <p:nvSpPr>
              <p:cNvPr id="12" name="弧形箭號 (下彎) 11"/>
              <p:cNvSpPr/>
              <p:nvPr/>
            </p:nvSpPr>
            <p:spPr>
              <a:xfrm>
                <a:off x="2339752" y="2204864"/>
                <a:ext cx="1008112" cy="43204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2447764" y="170080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+40</a:t>
                </a:r>
                <a:endParaRPr lang="zh-TW" altLang="en-US" sz="2400" dirty="0"/>
              </a:p>
            </p:txBody>
          </p:sp>
        </p:grpSp>
        <p:grpSp>
          <p:nvGrpSpPr>
            <p:cNvPr id="26" name="群組 25"/>
            <p:cNvGrpSpPr/>
            <p:nvPr/>
          </p:nvGrpSpPr>
          <p:grpSpPr>
            <a:xfrm>
              <a:off x="5652120" y="1772816"/>
              <a:ext cx="1008112" cy="936104"/>
              <a:chOff x="2339752" y="1700808"/>
              <a:chExt cx="1008112" cy="936104"/>
            </a:xfrm>
          </p:grpSpPr>
          <p:sp>
            <p:nvSpPr>
              <p:cNvPr id="27" name="弧形箭號 (下彎) 26"/>
              <p:cNvSpPr/>
              <p:nvPr/>
            </p:nvSpPr>
            <p:spPr>
              <a:xfrm>
                <a:off x="2339752" y="2204864"/>
                <a:ext cx="1008112" cy="43204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文字方塊 27"/>
              <p:cNvSpPr txBox="1"/>
              <p:nvPr/>
            </p:nvSpPr>
            <p:spPr>
              <a:xfrm>
                <a:off x="2447764" y="170080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+40</a:t>
                </a:r>
                <a:endParaRPr lang="zh-TW" altLang="en-US" sz="2400" dirty="0"/>
              </a:p>
            </p:txBody>
          </p:sp>
        </p:grpSp>
      </p:grpSp>
      <p:grpSp>
        <p:nvGrpSpPr>
          <p:cNvPr id="33" name="群組 32"/>
          <p:cNvGrpSpPr/>
          <p:nvPr/>
        </p:nvGrpSpPr>
        <p:grpSpPr>
          <a:xfrm>
            <a:off x="2267744" y="4839543"/>
            <a:ext cx="4320480" cy="965721"/>
            <a:chOff x="2339752" y="4839543"/>
            <a:chExt cx="4320480" cy="965721"/>
          </a:xfrm>
        </p:grpSpPr>
        <p:grpSp>
          <p:nvGrpSpPr>
            <p:cNvPr id="18" name="群組 17"/>
            <p:cNvGrpSpPr/>
            <p:nvPr/>
          </p:nvGrpSpPr>
          <p:grpSpPr>
            <a:xfrm>
              <a:off x="2339752" y="4839543"/>
              <a:ext cx="1008112" cy="965721"/>
              <a:chOff x="2411760" y="4797152"/>
              <a:chExt cx="1008112" cy="965721"/>
            </a:xfrm>
          </p:grpSpPr>
          <p:sp>
            <p:nvSpPr>
              <p:cNvPr id="16" name="弧形箭號 (上彎) 15"/>
              <p:cNvSpPr/>
              <p:nvPr/>
            </p:nvSpPr>
            <p:spPr>
              <a:xfrm>
                <a:off x="2411760" y="4797152"/>
                <a:ext cx="1008112" cy="432048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文字方塊 16"/>
              <p:cNvSpPr txBox="1"/>
              <p:nvPr/>
            </p:nvSpPr>
            <p:spPr>
              <a:xfrm>
                <a:off x="2483768" y="5301208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+20</a:t>
                </a:r>
                <a:endParaRPr lang="zh-TW" altLang="en-US" sz="2400" dirty="0"/>
              </a:p>
            </p:txBody>
          </p:sp>
        </p:grpSp>
        <p:grpSp>
          <p:nvGrpSpPr>
            <p:cNvPr id="19" name="群組 18"/>
            <p:cNvGrpSpPr/>
            <p:nvPr/>
          </p:nvGrpSpPr>
          <p:grpSpPr>
            <a:xfrm>
              <a:off x="3443875" y="4839543"/>
              <a:ext cx="1008112" cy="965721"/>
              <a:chOff x="2411760" y="4797152"/>
              <a:chExt cx="1008112" cy="965721"/>
            </a:xfrm>
          </p:grpSpPr>
          <p:sp>
            <p:nvSpPr>
              <p:cNvPr id="20" name="弧形箭號 (上彎) 19"/>
              <p:cNvSpPr/>
              <p:nvPr/>
            </p:nvSpPr>
            <p:spPr>
              <a:xfrm>
                <a:off x="2411760" y="4797152"/>
                <a:ext cx="1008112" cy="432048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文字方塊 20"/>
              <p:cNvSpPr txBox="1"/>
              <p:nvPr/>
            </p:nvSpPr>
            <p:spPr>
              <a:xfrm>
                <a:off x="2483768" y="5301208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+20</a:t>
                </a:r>
                <a:endParaRPr lang="zh-TW" altLang="en-US" sz="2400" dirty="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4547998" y="4839543"/>
              <a:ext cx="1008112" cy="965721"/>
              <a:chOff x="2411760" y="4797152"/>
              <a:chExt cx="1008112" cy="965721"/>
            </a:xfrm>
          </p:grpSpPr>
          <p:sp>
            <p:nvSpPr>
              <p:cNvPr id="23" name="弧形箭號 (上彎) 22"/>
              <p:cNvSpPr/>
              <p:nvPr/>
            </p:nvSpPr>
            <p:spPr>
              <a:xfrm>
                <a:off x="2411760" y="4797152"/>
                <a:ext cx="1008112" cy="432048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文字方塊 23"/>
              <p:cNvSpPr txBox="1"/>
              <p:nvPr/>
            </p:nvSpPr>
            <p:spPr>
              <a:xfrm>
                <a:off x="2483768" y="5301208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+20</a:t>
                </a:r>
                <a:endParaRPr lang="zh-TW" altLang="en-US" sz="2400" dirty="0"/>
              </a:p>
            </p:txBody>
          </p:sp>
        </p:grpSp>
        <p:grpSp>
          <p:nvGrpSpPr>
            <p:cNvPr id="30" name="群組 29"/>
            <p:cNvGrpSpPr/>
            <p:nvPr/>
          </p:nvGrpSpPr>
          <p:grpSpPr>
            <a:xfrm>
              <a:off x="5652120" y="4839543"/>
              <a:ext cx="1008112" cy="965721"/>
              <a:chOff x="2411760" y="4797152"/>
              <a:chExt cx="1008112" cy="965721"/>
            </a:xfrm>
          </p:grpSpPr>
          <p:sp>
            <p:nvSpPr>
              <p:cNvPr id="31" name="弧形箭號 (上彎) 30"/>
              <p:cNvSpPr/>
              <p:nvPr/>
            </p:nvSpPr>
            <p:spPr>
              <a:xfrm>
                <a:off x="2411760" y="4797152"/>
                <a:ext cx="1008112" cy="432048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文字方塊 31"/>
              <p:cNvSpPr txBox="1"/>
              <p:nvPr/>
            </p:nvSpPr>
            <p:spPr>
              <a:xfrm>
                <a:off x="2483768" y="5301208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+20</a:t>
                </a:r>
                <a:endParaRPr lang="zh-TW" altLang="en-US" sz="2400" dirty="0"/>
              </a:p>
            </p:txBody>
          </p:sp>
        </p:grpSp>
      </p:grpSp>
      <p:sp>
        <p:nvSpPr>
          <p:cNvPr id="34" name="投影片編號版面配置區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11563" y="2780928"/>
          <a:ext cx="7488823" cy="193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3"/>
                <a:gridCol w="1044115"/>
                <a:gridCol w="1044115"/>
                <a:gridCol w="1044115"/>
                <a:gridCol w="1044115"/>
                <a:gridCol w="1044115"/>
                <a:gridCol w="1044115"/>
              </a:tblGrid>
              <a:tr h="968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伸長量</a:t>
                      </a:r>
                      <a:endParaRPr lang="zh-TW" altLang="en-US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120</a:t>
                      </a:r>
                      <a:endParaRPr lang="zh-TW" altLang="en-US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</a:tr>
              <a:tr h="968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力</a:t>
                      </a:r>
                      <a:endParaRPr lang="zh-TW" altLang="en-US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60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6" name="群組 35"/>
          <p:cNvGrpSpPr/>
          <p:nvPr/>
        </p:nvGrpSpPr>
        <p:grpSpPr>
          <a:xfrm>
            <a:off x="1907704" y="1268760"/>
            <a:ext cx="5400600" cy="1440160"/>
            <a:chOff x="2051720" y="1268760"/>
            <a:chExt cx="5400600" cy="1440160"/>
          </a:xfrm>
        </p:grpSpPr>
        <p:grpSp>
          <p:nvGrpSpPr>
            <p:cNvPr id="34" name="群組 33"/>
            <p:cNvGrpSpPr/>
            <p:nvPr/>
          </p:nvGrpSpPr>
          <p:grpSpPr>
            <a:xfrm>
              <a:off x="2123728" y="1959223"/>
              <a:ext cx="2376264" cy="677689"/>
              <a:chOff x="2123728" y="1959223"/>
              <a:chExt cx="2376264" cy="677689"/>
            </a:xfrm>
          </p:grpSpPr>
          <p:sp>
            <p:nvSpPr>
              <p:cNvPr id="12" name="弧形箭號 (下彎) 11"/>
              <p:cNvSpPr/>
              <p:nvPr/>
            </p:nvSpPr>
            <p:spPr>
              <a:xfrm>
                <a:off x="2123728" y="1988840"/>
                <a:ext cx="2376264" cy="648072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2897814" y="1959223"/>
                <a:ext cx="8280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+80</a:t>
                </a:r>
                <a:endParaRPr lang="zh-TW" altLang="en-US" sz="2400" dirty="0"/>
              </a:p>
            </p:txBody>
          </p:sp>
        </p:grpSp>
        <p:grpSp>
          <p:nvGrpSpPr>
            <p:cNvPr id="35" name="群組 34"/>
            <p:cNvGrpSpPr/>
            <p:nvPr/>
          </p:nvGrpSpPr>
          <p:grpSpPr>
            <a:xfrm>
              <a:off x="2267744" y="2247255"/>
              <a:ext cx="1008112" cy="461665"/>
              <a:chOff x="2267744" y="2247255"/>
              <a:chExt cx="1008112" cy="461665"/>
            </a:xfrm>
          </p:grpSpPr>
          <p:sp>
            <p:nvSpPr>
              <p:cNvPr id="5" name="弧形箭號 (下彎) 4"/>
              <p:cNvSpPr/>
              <p:nvPr/>
            </p:nvSpPr>
            <p:spPr>
              <a:xfrm>
                <a:off x="2267744" y="2276872"/>
                <a:ext cx="1008112" cy="43204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文字方塊 5"/>
              <p:cNvSpPr txBox="1"/>
              <p:nvPr/>
            </p:nvSpPr>
            <p:spPr>
              <a:xfrm>
                <a:off x="2375756" y="2247255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+40</a:t>
                </a:r>
                <a:endParaRPr lang="zh-TW" altLang="en-US" sz="2400" dirty="0"/>
              </a:p>
            </p:txBody>
          </p:sp>
        </p:grpSp>
        <p:grpSp>
          <p:nvGrpSpPr>
            <p:cNvPr id="33" name="群組 32"/>
            <p:cNvGrpSpPr/>
            <p:nvPr/>
          </p:nvGrpSpPr>
          <p:grpSpPr>
            <a:xfrm>
              <a:off x="2051720" y="1268760"/>
              <a:ext cx="5400600" cy="1080120"/>
              <a:chOff x="2051720" y="1268760"/>
              <a:chExt cx="5400600" cy="1080120"/>
            </a:xfrm>
          </p:grpSpPr>
          <p:sp>
            <p:nvSpPr>
              <p:cNvPr id="27" name="弧形箭號 (下彎) 26"/>
              <p:cNvSpPr/>
              <p:nvPr/>
            </p:nvSpPr>
            <p:spPr>
              <a:xfrm>
                <a:off x="2051720" y="1700808"/>
                <a:ext cx="5400600" cy="648072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文字方塊 27"/>
              <p:cNvSpPr txBox="1"/>
              <p:nvPr/>
            </p:nvSpPr>
            <p:spPr>
              <a:xfrm>
                <a:off x="4499992" y="1268760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+2 x</a:t>
                </a:r>
                <a:endParaRPr lang="zh-TW" altLang="en-US" sz="2400" dirty="0"/>
              </a:p>
            </p:txBody>
          </p:sp>
        </p:grpSp>
      </p:grpSp>
      <p:grpSp>
        <p:nvGrpSpPr>
          <p:cNvPr id="39" name="群組 38"/>
          <p:cNvGrpSpPr/>
          <p:nvPr/>
        </p:nvGrpSpPr>
        <p:grpSpPr>
          <a:xfrm>
            <a:off x="1907704" y="4725144"/>
            <a:ext cx="5400600" cy="1613793"/>
            <a:chOff x="1907704" y="4725144"/>
            <a:chExt cx="5400600" cy="1613793"/>
          </a:xfrm>
        </p:grpSpPr>
        <p:grpSp>
          <p:nvGrpSpPr>
            <p:cNvPr id="37" name="群組 36"/>
            <p:cNvGrpSpPr/>
            <p:nvPr/>
          </p:nvGrpSpPr>
          <p:grpSpPr>
            <a:xfrm>
              <a:off x="2267744" y="4725144"/>
              <a:ext cx="1008112" cy="546447"/>
              <a:chOff x="2267744" y="4725144"/>
              <a:chExt cx="1008112" cy="546447"/>
            </a:xfrm>
          </p:grpSpPr>
          <p:sp>
            <p:nvSpPr>
              <p:cNvPr id="16" name="弧形箭號 (上彎) 15"/>
              <p:cNvSpPr/>
              <p:nvPr/>
            </p:nvSpPr>
            <p:spPr>
              <a:xfrm>
                <a:off x="2267744" y="4839543"/>
                <a:ext cx="1008112" cy="432048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文字方塊 16"/>
              <p:cNvSpPr txBox="1"/>
              <p:nvPr/>
            </p:nvSpPr>
            <p:spPr>
              <a:xfrm>
                <a:off x="2339752" y="4725144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+20</a:t>
                </a:r>
                <a:endParaRPr lang="zh-TW" altLang="en-US" sz="2400" dirty="0"/>
              </a:p>
            </p:txBody>
          </p:sp>
        </p:grpSp>
        <p:grpSp>
          <p:nvGrpSpPr>
            <p:cNvPr id="38" name="群組 37"/>
            <p:cNvGrpSpPr/>
            <p:nvPr/>
          </p:nvGrpSpPr>
          <p:grpSpPr>
            <a:xfrm>
              <a:off x="2123728" y="4941168"/>
              <a:ext cx="2232248" cy="677689"/>
              <a:chOff x="2195736" y="5085184"/>
              <a:chExt cx="2232248" cy="677689"/>
            </a:xfrm>
          </p:grpSpPr>
          <p:sp>
            <p:nvSpPr>
              <p:cNvPr id="20" name="弧形箭號 (上彎) 19"/>
              <p:cNvSpPr/>
              <p:nvPr/>
            </p:nvSpPr>
            <p:spPr>
              <a:xfrm>
                <a:off x="2195736" y="5085184"/>
                <a:ext cx="2232248" cy="648072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文字方塊 20"/>
              <p:cNvSpPr txBox="1"/>
              <p:nvPr/>
            </p:nvSpPr>
            <p:spPr>
              <a:xfrm>
                <a:off x="2915816" y="5301208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+40</a:t>
                </a:r>
                <a:endParaRPr lang="zh-TW" altLang="en-US" sz="2400" dirty="0"/>
              </a:p>
            </p:txBody>
          </p:sp>
        </p:grpSp>
        <p:sp>
          <p:nvSpPr>
            <p:cNvPr id="23" name="弧形箭號 (上彎) 22"/>
            <p:cNvSpPr/>
            <p:nvPr/>
          </p:nvSpPr>
          <p:spPr>
            <a:xfrm>
              <a:off x="1907704" y="5013176"/>
              <a:ext cx="5400600" cy="936104"/>
            </a:xfrm>
            <a:prstGeom prst="curvedUpArrow">
              <a:avLst>
                <a:gd name="adj1" fmla="val 18315"/>
                <a:gd name="adj2" fmla="val 37497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4499992" y="5877272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 smtClean="0"/>
                <a:t>+ x</a:t>
              </a:r>
              <a:endParaRPr lang="zh-TW" altLang="en-US" sz="2400" dirty="0"/>
            </a:p>
          </p:txBody>
        </p:sp>
      </p:grpSp>
      <p:sp>
        <p:nvSpPr>
          <p:cNvPr id="25" name="投影片編號版面配置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916832"/>
            <a:ext cx="8686800" cy="3744416"/>
          </a:xfrm>
        </p:spPr>
        <p:txBody>
          <a:bodyPr>
            <a:normAutofit/>
          </a:bodyPr>
          <a:lstStyle/>
          <a:p>
            <a:r>
              <a:rPr lang="zh-TW" altLang="zh-TW" sz="4000" b="1" dirty="0" smtClean="0">
                <a:latin typeface="微軟正黑體" pitchFamily="34" charset="-120"/>
              </a:rPr>
              <a:t>請寫出力和總長度的關係式</a:t>
            </a:r>
            <a:endParaRPr lang="en-US" altLang="zh-TW" sz="4000" b="1" dirty="0" smtClean="0">
              <a:latin typeface="微軟正黑體" pitchFamily="34" charset="-120"/>
            </a:endParaRPr>
          </a:p>
          <a:p>
            <a:endParaRPr lang="zh-TW" altLang="zh-TW" sz="4000" b="1" dirty="0" smtClean="0">
              <a:latin typeface="微軟正黑體" pitchFamily="34" charset="-120"/>
            </a:endParaRPr>
          </a:p>
          <a:p>
            <a:r>
              <a:rPr lang="zh-TW" altLang="zh-TW" sz="4000" b="1" dirty="0" smtClean="0">
                <a:latin typeface="微軟正黑體" pitchFamily="34" charset="-120"/>
              </a:rPr>
              <a:t>如果還要再得到更細的表格呢？</a:t>
            </a:r>
            <a:r>
              <a:rPr lang="zh-TW" altLang="en-US" sz="4000" b="1" dirty="0" smtClean="0">
                <a:latin typeface="微軟正黑體" pitchFamily="34" charset="-120"/>
              </a:rPr>
              <a:t>你會遇到甚麼困難？如何解決？</a:t>
            </a:r>
            <a:endParaRPr lang="en-US" altLang="zh-TW" sz="4000" b="1" dirty="0" smtClean="0">
              <a:latin typeface="微軟正黑體" pitchFamily="34" charset="-120"/>
            </a:endParaRPr>
          </a:p>
          <a:p>
            <a:r>
              <a:rPr lang="en-US" altLang="zh-TW" sz="40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4000" b="1" dirty="0" smtClean="0">
                <a:latin typeface="+mn-ea"/>
                <a:hlinkClick r:id="rId2" action="ppaction://hlinkfile"/>
              </a:rPr>
              <a:t>展示</a:t>
            </a:r>
            <a:endParaRPr lang="zh-TW" altLang="zh-TW" sz="4000" b="1" dirty="0" smtClean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3096344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itchFamily="34" charset="-120"/>
              </a:rPr>
              <a:t>請</a:t>
            </a:r>
            <a:r>
              <a:rPr lang="zh-TW" altLang="en-US" sz="4000" b="1" dirty="0" smtClean="0">
                <a:latin typeface="微軟正黑體" pitchFamily="34" charset="-120"/>
              </a:rPr>
              <a:t>你</a:t>
            </a:r>
            <a:r>
              <a:rPr lang="zh-TW" altLang="zh-TW" sz="4000" b="1" dirty="0" smtClean="0">
                <a:latin typeface="微軟正黑體" pitchFamily="34" charset="-120"/>
              </a:rPr>
              <a:t>利用線段來畫出力與伸長量、力與總長度更細的表格</a:t>
            </a:r>
            <a:endParaRPr lang="en-US" altLang="zh-TW" sz="4000" b="1" dirty="0" smtClean="0">
              <a:latin typeface="微軟正黑體" pitchFamily="34" charset="-120"/>
            </a:endParaRPr>
          </a:p>
          <a:p>
            <a:pPr>
              <a:buNone/>
            </a:pPr>
            <a:endParaRPr lang="en-US" altLang="zh-TW" sz="4000" b="1" dirty="0" smtClean="0">
              <a:latin typeface="微軟正黑體" pitchFamily="34" charset="-120"/>
            </a:endParaRPr>
          </a:p>
          <a:p>
            <a:r>
              <a:rPr lang="en-US" altLang="zh-TW" sz="4000" b="1" dirty="0" smtClean="0">
                <a:latin typeface="微軟正黑體" pitchFamily="34" charset="-120"/>
                <a:hlinkClick r:id="rId2" action="ppaction://hlinkfile"/>
              </a:rPr>
              <a:t>GGB</a:t>
            </a:r>
            <a:r>
              <a:rPr lang="zh-TW" altLang="en-US" sz="4000" b="1" dirty="0" smtClean="0">
                <a:latin typeface="微軟正黑體" pitchFamily="34" charset="-120"/>
                <a:hlinkClick r:id="rId2" action="ppaction://hlinkfile"/>
              </a:rPr>
              <a:t>展示</a:t>
            </a:r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4000" b="1" dirty="0" smtClean="0">
              <a:latin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2160240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你覺得下列表格是在記錄甚麼</a:t>
            </a:r>
            <a:r>
              <a:rPr lang="en-US" altLang="zh-TW" sz="3600" b="1" dirty="0" smtClean="0">
                <a:latin typeface="+mn-ea"/>
              </a:rPr>
              <a:t>(</a:t>
            </a:r>
            <a:r>
              <a:rPr lang="zh-TW" altLang="zh-TW" sz="3600" b="1" dirty="0" smtClean="0">
                <a:latin typeface="+mn-ea"/>
              </a:rPr>
              <a:t>是量哪裡所得的數據</a:t>
            </a:r>
            <a:r>
              <a:rPr lang="en-US" altLang="zh-TW" sz="3600" b="1" dirty="0" smtClean="0">
                <a:latin typeface="+mn-ea"/>
              </a:rPr>
              <a:t>)</a:t>
            </a:r>
            <a:r>
              <a:rPr lang="zh-TW" altLang="zh-TW" sz="3600" b="1" dirty="0" smtClean="0">
                <a:latin typeface="+mn-ea"/>
              </a:rPr>
              <a:t>？並將剩餘表格完成。註：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A</a:t>
            </a:r>
            <a:r>
              <a:rPr lang="en-US" altLang="zh-TW" sz="3600" b="1" dirty="0" smtClean="0">
                <a:latin typeface="+mn-ea"/>
              </a:rPr>
              <a:t>=</a:t>
            </a:r>
            <a:r>
              <a:rPr lang="zh-TW" altLang="zh-TW" sz="3600" b="1" dirty="0" smtClean="0">
                <a:latin typeface="+mn-ea"/>
              </a:rPr>
              <a:t>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的變形測量記錄</a:t>
            </a:r>
            <a:endParaRPr lang="zh-TW" altLang="zh-TW" sz="3600" b="1" dirty="0">
              <a:latin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27584" y="3573017"/>
          <a:ext cx="7848872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</a:tblGrid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60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75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844824"/>
            <a:ext cx="3744416" cy="4104456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使用</a:t>
            </a:r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綠色</a:t>
            </a:r>
            <a:r>
              <a:rPr lang="zh-TW" altLang="zh-TW" sz="3600" b="1" dirty="0" smtClean="0">
                <a:latin typeface="+mn-ea"/>
              </a:rPr>
              <a:t>和</a:t>
            </a:r>
            <a:r>
              <a:rPr lang="zh-TW" altLang="zh-TW" sz="3600" b="1" dirty="0" smtClean="0">
                <a:solidFill>
                  <a:srgbClr val="0070C0"/>
                </a:solidFill>
                <a:latin typeface="+mn-ea"/>
              </a:rPr>
              <a:t>藍色</a:t>
            </a:r>
            <a:r>
              <a:rPr lang="zh-TW" altLang="zh-TW" sz="3600" b="1" dirty="0" smtClean="0">
                <a:latin typeface="+mn-ea"/>
              </a:rPr>
              <a:t>的筆在下圖中畫出線段來分別代表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及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的數值。</a:t>
            </a:r>
            <a:endParaRPr lang="en-US" altLang="zh-TW" sz="3600" b="1" dirty="0" smtClean="0">
              <a:latin typeface="+mn-ea"/>
            </a:endParaRPr>
          </a:p>
          <a:p>
            <a:pPr lvl="0"/>
            <a:r>
              <a:rPr lang="en-US" altLang="zh-TW" sz="36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3600" b="1" dirty="0" smtClean="0">
                <a:latin typeface="+mn-ea"/>
                <a:hlinkClick r:id="rId2" action="ppaction://hlinkfile"/>
              </a:rPr>
              <a:t>展示</a:t>
            </a:r>
            <a:endParaRPr lang="zh-TW" altLang="zh-TW" sz="3600" b="1" dirty="0" smtClean="0">
              <a:latin typeface="+mn-ea"/>
            </a:endParaRPr>
          </a:p>
        </p:txBody>
      </p:sp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72816"/>
            <a:ext cx="482453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464496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根據你自己畫出的圖與老師所秀出的</a:t>
            </a:r>
            <a:r>
              <a:rPr lang="en-US" altLang="zh-TW" sz="3600" b="1" dirty="0" smtClean="0">
                <a:latin typeface="+mn-ea"/>
              </a:rPr>
              <a:t>GGB</a:t>
            </a:r>
            <a:r>
              <a:rPr lang="zh-TW" altLang="zh-TW" sz="3600" b="1" dirty="0" smtClean="0">
                <a:latin typeface="+mn-ea"/>
              </a:rPr>
              <a:t>，會有甚麼樣的困擾？如何解決？</a:t>
            </a:r>
            <a:endParaRPr lang="en-US" altLang="zh-TW" sz="3600" b="1" dirty="0" smtClean="0">
              <a:latin typeface="+mn-ea"/>
            </a:endParaRPr>
          </a:p>
          <a:p>
            <a:pPr lvl="0"/>
            <a:r>
              <a:rPr lang="en-US" altLang="zh-TW" sz="36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3600" b="1" dirty="0" smtClean="0">
                <a:latin typeface="+mn-ea"/>
                <a:hlinkClick r:id="rId2" action="ppaction://hlinkfile"/>
              </a:rPr>
              <a:t>展示</a:t>
            </a:r>
            <a:endParaRPr lang="en-US" altLang="zh-TW" sz="3600" b="1" dirty="0" smtClean="0">
              <a:latin typeface="+mn-ea"/>
            </a:endParaRPr>
          </a:p>
          <a:p>
            <a:pPr lvl="0"/>
            <a:endParaRPr lang="zh-TW" altLang="zh-TW" sz="36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利用上面的解決方法畫出</a:t>
            </a:r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zh-TW" sz="3600" b="1" dirty="0" smtClean="0">
                <a:latin typeface="+mn-ea"/>
              </a:rPr>
              <a:t>分別與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最細的表格（兩個圖畫在一起）</a:t>
            </a:r>
          </a:p>
          <a:p>
            <a:pPr lvl="0"/>
            <a:r>
              <a:rPr lang="en-US" altLang="zh-TW" sz="36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3600" b="1" dirty="0" smtClean="0">
                <a:latin typeface="+mn-ea"/>
                <a:hlinkClick r:id="rId2" action="ppaction://hlinkfile"/>
              </a:rPr>
              <a:t>展示</a:t>
            </a:r>
            <a:endParaRPr lang="zh-TW" altLang="zh-TW" sz="3600" b="1" dirty="0" smtClean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916832"/>
            <a:ext cx="8686800" cy="3744416"/>
          </a:xfrm>
        </p:spPr>
        <p:txBody>
          <a:bodyPr>
            <a:normAutofit/>
          </a:bodyPr>
          <a:lstStyle/>
          <a:p>
            <a:pPr lvl="0"/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zh-TW" sz="3600" b="1" dirty="0" smtClean="0">
                <a:latin typeface="+mn-ea"/>
              </a:rPr>
              <a:t>分別與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最細的表格即為彈簧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力與總長度的關係圖形。</a:t>
            </a:r>
            <a:endParaRPr lang="en-US" altLang="zh-TW" sz="3600" b="1" dirty="0" smtClean="0">
              <a:latin typeface="+mn-ea"/>
            </a:endParaRPr>
          </a:p>
          <a:p>
            <a:pPr lvl="0"/>
            <a:endParaRPr lang="zh-TW" altLang="zh-TW" sz="3600" b="1" dirty="0" smtClean="0">
              <a:latin typeface="+mn-ea"/>
            </a:endParaRPr>
          </a:p>
          <a:p>
            <a:r>
              <a:rPr lang="zh-TW" altLang="zh-TW" sz="3600" b="1" dirty="0" smtClean="0">
                <a:latin typeface="+mn-ea"/>
              </a:rPr>
              <a:t>請你想一想為什麼兩個彈簧力與總長度的關係圖形都是直線呢？</a:t>
            </a:r>
            <a:endParaRPr lang="zh-TW" altLang="en-US" sz="3600" b="1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1512168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zh-TW" b="1" dirty="0" smtClean="0">
                <a:latin typeface="+mn-ea"/>
              </a:rPr>
              <a:t>在圖中的直線</a:t>
            </a:r>
            <a:r>
              <a:rPr lang="en-US" altLang="zh-TW" b="1" dirty="0" smtClean="0">
                <a:latin typeface="+mn-ea"/>
              </a:rPr>
              <a:t>M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N</a:t>
            </a:r>
            <a:r>
              <a:rPr lang="zh-TW" altLang="zh-TW" b="1" dirty="0" smtClean="0">
                <a:latin typeface="+mn-ea"/>
              </a:rPr>
              <a:t>，你知道它們代表的意義是甚麼？點</a:t>
            </a:r>
            <a:r>
              <a:rPr lang="en-US" altLang="zh-TW" b="1" dirty="0" smtClean="0">
                <a:latin typeface="+mn-ea"/>
              </a:rPr>
              <a:t>P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Q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R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S</a:t>
            </a:r>
            <a:r>
              <a:rPr lang="zh-TW" altLang="zh-TW" b="1" dirty="0" smtClean="0">
                <a:latin typeface="+mn-ea"/>
              </a:rPr>
              <a:t>又分別代表甚麼意義呢？</a:t>
            </a:r>
          </a:p>
          <a:p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20888"/>
            <a:ext cx="6120680" cy="403244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1584176"/>
          </a:xfrm>
        </p:spPr>
        <p:txBody>
          <a:bodyPr/>
          <a:lstStyle/>
          <a:p>
            <a:pPr lvl="0"/>
            <a:r>
              <a:rPr lang="zh-TW" altLang="zh-TW" b="1" dirty="0" smtClean="0"/>
              <a:t>請你說出當受力越來越大時，上圖中兩彈簧力與總長度的關係圖形有何變化？能提出觀察的證據嗎？</a:t>
            </a:r>
          </a:p>
          <a:p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4904"/>
            <a:ext cx="5198377" cy="411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latin typeface="+mn-ea"/>
                <a:ea typeface="+mn-ea"/>
              </a:rPr>
              <a:t>方程式與函數的教學</a:t>
            </a:r>
            <a:endParaRPr lang="zh-TW" altLang="en-US" sz="5000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276873"/>
            <a:ext cx="8398768" cy="2808312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傳統的教學方式</a:t>
            </a:r>
            <a:endParaRPr lang="en-US" altLang="zh-TW" sz="4000" b="1" dirty="0" smtClean="0"/>
          </a:p>
          <a:p>
            <a:endParaRPr lang="en-US" altLang="zh-TW" sz="4000" b="1" dirty="0" smtClean="0"/>
          </a:p>
          <a:p>
            <a:r>
              <a:rPr lang="zh-TW" altLang="en-US" sz="4000" b="1" dirty="0" smtClean="0"/>
              <a:t>學生學習的問題</a:t>
            </a:r>
            <a:endParaRPr lang="zh-TW" altLang="en-US" sz="4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1944216"/>
          </a:xfrm>
        </p:spPr>
        <p:txBody>
          <a:bodyPr/>
          <a:lstStyle/>
          <a:p>
            <a:pPr lvl="0"/>
            <a:r>
              <a:rPr lang="zh-TW" altLang="zh-TW" sz="3600" b="1" dirty="0" smtClean="0">
                <a:latin typeface="+mn-ea"/>
              </a:rPr>
              <a:t>請你由下面表格的數據找出當受力多少時，彈簧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的彈簧總長度會一樣。而此時的彈簧總長度為多少</a:t>
            </a:r>
            <a:r>
              <a:rPr lang="zh-TW" altLang="zh-TW" dirty="0" smtClean="0"/>
              <a:t>？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4" y="3573017"/>
          <a:ext cx="7848872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</a:tblGrid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60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75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B</a:t>
            </a:r>
            <a:endParaRPr lang="zh-TW" altLang="en-US" sz="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3429000"/>
            <a:ext cx="8686800" cy="3168352"/>
          </a:xfrm>
        </p:spPr>
        <p:txBody>
          <a:bodyPr>
            <a:normAutofit/>
          </a:bodyPr>
          <a:lstStyle/>
          <a:p>
            <a:r>
              <a:rPr lang="zh-TW" altLang="zh-TW" b="1" dirty="0" smtClean="0">
                <a:latin typeface="+mn-ea"/>
              </a:rPr>
              <a:t>因彈簧</a:t>
            </a:r>
            <a:r>
              <a:rPr lang="en-US" altLang="zh-TW" b="1" dirty="0" smtClean="0">
                <a:latin typeface="+mn-ea"/>
              </a:rPr>
              <a:t>A</a:t>
            </a:r>
            <a:r>
              <a:rPr lang="zh-TW" altLang="zh-TW" b="1" dirty="0" smtClean="0">
                <a:latin typeface="+mn-ea"/>
              </a:rPr>
              <a:t>比彈簧</a:t>
            </a:r>
            <a:r>
              <a:rPr lang="en-US" altLang="zh-TW" b="1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的總長度少</a:t>
            </a:r>
            <a:r>
              <a:rPr lang="en-US" altLang="zh-TW" b="1" dirty="0" smtClean="0">
                <a:latin typeface="+mn-ea"/>
              </a:rPr>
              <a:t>40</a:t>
            </a:r>
            <a:r>
              <a:rPr lang="zh-TW" altLang="zh-TW" b="1" dirty="0" smtClean="0">
                <a:latin typeface="+mn-ea"/>
              </a:rPr>
              <a:t>，而當施力每增加</a:t>
            </a:r>
            <a:r>
              <a:rPr lang="en-US" altLang="zh-TW" b="1" dirty="0" smtClean="0">
                <a:latin typeface="+mn-ea"/>
              </a:rPr>
              <a:t>40</a:t>
            </a:r>
            <a:r>
              <a:rPr lang="zh-TW" altLang="zh-TW" b="1" dirty="0" smtClean="0">
                <a:latin typeface="+mn-ea"/>
              </a:rPr>
              <a:t>時，</a:t>
            </a:r>
            <a:r>
              <a:rPr lang="en-US" altLang="zh-TW" b="1" dirty="0" smtClean="0">
                <a:latin typeface="+mn-ea"/>
              </a:rPr>
              <a:t>S</a:t>
            </a:r>
            <a:r>
              <a:rPr lang="en-US" altLang="zh-TW" b="1" baseline="-25000" dirty="0" smtClean="0">
                <a:latin typeface="+mn-ea"/>
              </a:rPr>
              <a:t>A</a:t>
            </a:r>
            <a:r>
              <a:rPr lang="zh-TW" altLang="zh-TW" b="1" dirty="0" smtClean="0">
                <a:latin typeface="+mn-ea"/>
              </a:rPr>
              <a:t>增加</a:t>
            </a:r>
            <a:r>
              <a:rPr lang="en-US" altLang="zh-TW" b="1" dirty="0" smtClean="0">
                <a:latin typeface="+mn-ea"/>
              </a:rPr>
              <a:t>50</a:t>
            </a:r>
            <a:r>
              <a:rPr lang="zh-TW" altLang="zh-TW" b="1" dirty="0" smtClean="0">
                <a:latin typeface="+mn-ea"/>
              </a:rPr>
              <a:t>，而</a:t>
            </a:r>
            <a:r>
              <a:rPr lang="en-US" altLang="zh-TW" b="1" dirty="0" smtClean="0">
                <a:latin typeface="+mn-ea"/>
              </a:rPr>
              <a:t>S</a:t>
            </a:r>
            <a:r>
              <a:rPr lang="en-US" altLang="zh-TW" b="1" baseline="-25000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增加</a:t>
            </a:r>
            <a:r>
              <a:rPr lang="en-US" altLang="zh-TW" b="1" dirty="0" smtClean="0">
                <a:latin typeface="+mn-ea"/>
              </a:rPr>
              <a:t>25</a:t>
            </a:r>
            <a:r>
              <a:rPr lang="zh-TW" altLang="zh-TW" b="1" dirty="0" smtClean="0">
                <a:latin typeface="+mn-ea"/>
              </a:rPr>
              <a:t>，由此可知施力每增加</a:t>
            </a:r>
            <a:r>
              <a:rPr lang="en-US" altLang="zh-TW" b="1" dirty="0" smtClean="0">
                <a:latin typeface="+mn-ea"/>
              </a:rPr>
              <a:t>40</a:t>
            </a:r>
            <a:r>
              <a:rPr lang="zh-TW" altLang="zh-TW" b="1" dirty="0" smtClean="0">
                <a:latin typeface="+mn-ea"/>
              </a:rPr>
              <a:t>時，</a:t>
            </a:r>
            <a:r>
              <a:rPr lang="en-US" altLang="zh-TW" b="1" dirty="0" smtClean="0">
                <a:latin typeface="+mn-ea"/>
              </a:rPr>
              <a:t>S</a:t>
            </a:r>
            <a:r>
              <a:rPr lang="en-US" altLang="zh-TW" b="1" baseline="-25000" dirty="0" smtClean="0">
                <a:latin typeface="+mn-ea"/>
              </a:rPr>
              <a:t>A</a:t>
            </a:r>
            <a:r>
              <a:rPr lang="zh-TW" altLang="zh-TW" b="1" dirty="0" smtClean="0">
                <a:latin typeface="+mn-ea"/>
              </a:rPr>
              <a:t>比</a:t>
            </a:r>
            <a:r>
              <a:rPr lang="en-US" altLang="zh-TW" b="1" dirty="0" smtClean="0">
                <a:latin typeface="+mn-ea"/>
              </a:rPr>
              <a:t>S</a:t>
            </a:r>
            <a:r>
              <a:rPr lang="en-US" altLang="zh-TW" b="1" baseline="-25000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多增加</a:t>
            </a:r>
            <a:r>
              <a:rPr lang="en-US" altLang="zh-TW" b="1" dirty="0" smtClean="0">
                <a:latin typeface="+mn-ea"/>
              </a:rPr>
              <a:t>25</a:t>
            </a:r>
            <a:r>
              <a:rPr lang="zh-TW" altLang="zh-TW" b="1" dirty="0" smtClean="0">
                <a:latin typeface="+mn-ea"/>
              </a:rPr>
              <a:t>，所以彈簧</a:t>
            </a:r>
            <a:r>
              <a:rPr lang="en-US" altLang="zh-TW" b="1" dirty="0" smtClean="0">
                <a:latin typeface="+mn-ea"/>
              </a:rPr>
              <a:t>A</a:t>
            </a:r>
            <a:r>
              <a:rPr lang="zh-TW" altLang="zh-TW" b="1" dirty="0" smtClean="0">
                <a:latin typeface="+mn-ea"/>
              </a:rPr>
              <a:t>的總長度如果要變的和彈簧</a:t>
            </a:r>
            <a:r>
              <a:rPr lang="en-US" altLang="zh-TW" b="1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總長度一樣時，需要增加施力為</a:t>
            </a:r>
            <a:r>
              <a:rPr lang="en-US" altLang="zh-TW" b="1" dirty="0" smtClean="0">
                <a:latin typeface="+mn-ea"/>
              </a:rPr>
              <a:t> </a:t>
            </a:r>
            <a:r>
              <a:rPr lang="zh-TW" altLang="en-US" b="1" dirty="0" smtClean="0">
                <a:latin typeface="+mn-ea"/>
              </a:rPr>
              <a:t>（</a:t>
            </a:r>
            <a:r>
              <a:rPr lang="en-US" altLang="zh-TW" b="1" dirty="0" smtClean="0">
                <a:latin typeface="+mn-ea"/>
              </a:rPr>
              <a:t>40÷25</a:t>
            </a:r>
            <a:r>
              <a:rPr lang="zh-TW" altLang="en-US" b="1" dirty="0" smtClean="0">
                <a:latin typeface="+mn-ea"/>
              </a:rPr>
              <a:t>）</a:t>
            </a:r>
            <a:r>
              <a:rPr lang="en-US" altLang="zh-TW" b="1" dirty="0" smtClean="0">
                <a:latin typeface="+mn-ea"/>
              </a:rPr>
              <a:t>×40=64</a:t>
            </a:r>
            <a:r>
              <a:rPr lang="zh-TW" altLang="en-US" b="1" dirty="0" smtClean="0">
                <a:latin typeface="+mn-ea"/>
              </a:rPr>
              <a:t>，</a:t>
            </a:r>
            <a:endParaRPr lang="en-US" altLang="zh-TW" b="1" dirty="0" smtClean="0">
              <a:latin typeface="+mn-ea"/>
            </a:endParaRP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zh-TW" altLang="zh-TW" b="1" dirty="0" smtClean="0">
                <a:latin typeface="+mn-ea"/>
              </a:rPr>
              <a:t>且</a:t>
            </a:r>
            <a:r>
              <a:rPr lang="zh-TW" altLang="zh-TW" b="1" dirty="0" smtClean="0">
                <a:latin typeface="+mn-ea"/>
              </a:rPr>
              <a:t>此時兩彈簧的總長度均為</a:t>
            </a:r>
            <a:r>
              <a:rPr lang="en-US" altLang="zh-TW" b="1" dirty="0" smtClean="0">
                <a:latin typeface="+mn-ea"/>
              </a:rPr>
              <a:t>90</a:t>
            </a:r>
            <a:r>
              <a:rPr lang="zh-TW" altLang="zh-TW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21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83568" y="1412776"/>
          <a:ext cx="7848872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</a:tblGrid>
              <a:tr h="552061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60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75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1440160"/>
          </a:xfrm>
        </p:spPr>
        <p:txBody>
          <a:bodyPr>
            <a:normAutofit fontScale="92500"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請你將力與</a:t>
            </a:r>
            <a:r>
              <a:rPr lang="zh-TW" altLang="en-US" sz="3600" b="1" dirty="0" smtClean="0">
                <a:latin typeface="+mn-ea"/>
              </a:rPr>
              <a:t>總長度關係</a:t>
            </a:r>
            <a:r>
              <a:rPr lang="zh-TW" altLang="zh-TW" sz="3600" b="1" dirty="0" smtClean="0">
                <a:latin typeface="+mn-ea"/>
              </a:rPr>
              <a:t>表格轉換成力與伸長量的關係表格，並寫出它們的關係式。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3284984"/>
          <a:ext cx="828092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837093"/>
                <a:gridCol w="837093"/>
                <a:gridCol w="837093"/>
                <a:gridCol w="837093"/>
                <a:gridCol w="837093"/>
                <a:gridCol w="837093"/>
                <a:gridCol w="837093"/>
                <a:gridCol w="837093"/>
              </a:tblGrid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b="1" kern="1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伸長量</a:t>
                      </a:r>
                      <a:r>
                        <a:rPr lang="en-US" sz="2800" b="1" kern="100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b="1" kern="1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伸長量</a:t>
                      </a:r>
                      <a:r>
                        <a:rPr lang="en-US" sz="2800" b="1" kern="100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44824"/>
            <a:ext cx="8686800" cy="3528392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請你寫出</a:t>
            </a:r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en-US" sz="3600" b="1" dirty="0" smtClean="0">
                <a:latin typeface="+mn-ea"/>
              </a:rPr>
              <a:t>與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及</a:t>
            </a:r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en-US" sz="3600" b="1" dirty="0" smtClean="0">
                <a:latin typeface="+mn-ea"/>
              </a:rPr>
              <a:t>與</a:t>
            </a:r>
            <a:r>
              <a:rPr lang="en-US" altLang="zh-TW" sz="3600" b="1" dirty="0" smtClean="0">
                <a:latin typeface="+mn-ea"/>
              </a:rPr>
              <a:t>S</a:t>
            </a:r>
            <a:r>
              <a:rPr lang="en-US" altLang="zh-TW" sz="3600" b="1" baseline="-25000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的關係式。</a:t>
            </a:r>
          </a:p>
          <a:p>
            <a:pPr>
              <a:buNone/>
            </a:pPr>
            <a:r>
              <a:rPr lang="en-US" altLang="zh-TW" sz="3600" b="1" dirty="0" smtClean="0">
                <a:latin typeface="+mn-ea"/>
              </a:rPr>
              <a:t> </a:t>
            </a:r>
            <a:endParaRPr lang="zh-TW" altLang="zh-TW" sz="36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請你利用上題的關係式求出當受力多少時，彈簧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的彈簧總長度會一樣。而此時的彈簧總長度為多少？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5720" y="332656"/>
            <a:ext cx="803872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443664" cy="4525963"/>
          </a:xfrm>
        </p:spPr>
        <p:txBody>
          <a:bodyPr/>
          <a:lstStyle/>
          <a:p>
            <a:r>
              <a:rPr lang="zh-TW" altLang="zh-TW" b="1" dirty="0" smtClean="0">
                <a:latin typeface="+mn-ea"/>
              </a:rPr>
              <a:t>要求出當受力多少時，彈簧</a:t>
            </a:r>
            <a:r>
              <a:rPr lang="en-US" altLang="zh-TW" b="1" dirty="0" smtClean="0">
                <a:latin typeface="+mn-ea"/>
              </a:rPr>
              <a:t>A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的彈簧總長度會一樣指的是此時</a:t>
            </a:r>
            <a:r>
              <a:rPr lang="zh-TW" altLang="zh-TW" b="1" dirty="0" smtClean="0">
                <a:latin typeface="+mn-ea"/>
              </a:rPr>
              <a:t>的</a:t>
            </a:r>
            <a:r>
              <a:rPr lang="en-US" altLang="zh-TW" b="1" dirty="0" smtClean="0">
                <a:latin typeface="+mn-ea"/>
              </a:rPr>
              <a:t> F </a:t>
            </a:r>
            <a:r>
              <a:rPr lang="zh-TW" altLang="zh-TW" b="1" dirty="0" smtClean="0">
                <a:latin typeface="+mn-ea"/>
              </a:rPr>
              <a:t>會</a:t>
            </a:r>
            <a:r>
              <a:rPr lang="zh-TW" altLang="zh-TW" b="1" dirty="0" smtClean="0">
                <a:latin typeface="+mn-ea"/>
              </a:rPr>
              <a:t>相等（一定要解釋、強調）</a:t>
            </a:r>
            <a:r>
              <a:rPr lang="zh-TW" altLang="zh-TW" b="1" dirty="0" smtClean="0">
                <a:latin typeface="+mn-ea"/>
              </a:rPr>
              <a:t>且</a:t>
            </a:r>
            <a:endParaRPr lang="en-US" altLang="zh-TW" b="1" dirty="0" smtClean="0">
              <a:latin typeface="+mn-ea"/>
            </a:endParaRPr>
          </a:p>
          <a:p>
            <a:endParaRPr lang="en-US" altLang="zh-TW" b="1" dirty="0" smtClean="0">
              <a:latin typeface="+mn-ea"/>
            </a:endParaRPr>
          </a:p>
          <a:p>
            <a:r>
              <a:rPr lang="en-US" altLang="zh-TW" b="1" dirty="0" smtClean="0">
                <a:latin typeface="+mn-ea"/>
              </a:rPr>
              <a:t> </a:t>
            </a:r>
            <a:r>
              <a:rPr lang="zh-TW" altLang="en-US" b="1" dirty="0" smtClean="0">
                <a:latin typeface="+mn-ea"/>
              </a:rPr>
              <a:t>因                                                       </a:t>
            </a:r>
            <a:r>
              <a:rPr lang="zh-TW" altLang="en-US" b="1" dirty="0" smtClean="0">
                <a:latin typeface="+mn-ea"/>
              </a:rPr>
              <a:t>，所以</a:t>
            </a:r>
            <a:endParaRPr lang="zh-TW" altLang="en-US" b="1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3436" y="2564904"/>
            <a:ext cx="1432580" cy="50405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653136"/>
            <a:ext cx="7278646" cy="792088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573016"/>
            <a:ext cx="5192577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783357"/>
            <a:ext cx="8686800" cy="4525963"/>
          </a:xfrm>
        </p:spPr>
        <p:txBody>
          <a:bodyPr/>
          <a:lstStyle/>
          <a:p>
            <a:pPr lvl="0"/>
            <a:r>
              <a:rPr lang="zh-TW" altLang="zh-TW" sz="3600" b="1" dirty="0" smtClean="0">
                <a:latin typeface="+mn-ea"/>
              </a:rPr>
              <a:t>你能說出</a:t>
            </a:r>
            <a:r>
              <a:rPr lang="zh-TW" altLang="en-US" sz="3600" b="1" dirty="0" smtClean="0">
                <a:latin typeface="+mn-ea"/>
              </a:rPr>
              <a:t>用表格和關係式</a:t>
            </a:r>
            <a:r>
              <a:rPr lang="zh-TW" altLang="zh-TW" sz="3600" b="1" dirty="0" smtClean="0">
                <a:latin typeface="+mn-ea"/>
              </a:rPr>
              <a:t>求出當受力多少時，彈簧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的彈簧總長度會一樣之兩種方法的關聯嗎？</a:t>
            </a:r>
            <a:endParaRPr lang="en-US" altLang="zh-TW" sz="3600" b="1" dirty="0" smtClean="0">
              <a:latin typeface="+mn-ea"/>
            </a:endParaRPr>
          </a:p>
          <a:p>
            <a:pPr lvl="0"/>
            <a:endParaRPr lang="zh-TW" altLang="zh-TW" sz="36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請你畫出彈簧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力與伸長量的關係圖</a:t>
            </a:r>
            <a:r>
              <a:rPr lang="en-US" altLang="zh-TW" sz="3600" b="1" dirty="0" smtClean="0">
                <a:latin typeface="+mn-ea"/>
              </a:rPr>
              <a:t>(</a:t>
            </a:r>
            <a:r>
              <a:rPr lang="zh-TW" altLang="zh-TW" sz="3600" b="1" dirty="0" smtClean="0">
                <a:latin typeface="+mn-ea"/>
              </a:rPr>
              <a:t>畫在一起</a:t>
            </a:r>
            <a:r>
              <a:rPr lang="en-US" altLang="zh-TW" sz="3600" b="1" dirty="0" smtClean="0">
                <a:latin typeface="+mn-ea"/>
              </a:rPr>
              <a:t>)</a:t>
            </a:r>
            <a:r>
              <a:rPr lang="zh-TW" altLang="zh-TW" sz="3600" b="1" dirty="0" smtClean="0">
                <a:latin typeface="+mn-ea"/>
              </a:rPr>
              <a:t>。</a:t>
            </a:r>
            <a:endParaRPr lang="en-US" altLang="zh-TW" sz="3600" b="1" dirty="0" smtClean="0">
              <a:latin typeface="+mn-ea"/>
            </a:endParaRPr>
          </a:p>
          <a:p>
            <a:pPr lvl="0"/>
            <a:r>
              <a:rPr lang="en-US" altLang="zh-TW" sz="36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3600" b="1" dirty="0" smtClean="0">
                <a:latin typeface="+mn-ea"/>
                <a:hlinkClick r:id="rId2" action="ppaction://hlinkfile"/>
              </a:rPr>
              <a:t>展示</a:t>
            </a:r>
            <a:endParaRPr lang="zh-TW" altLang="zh-TW" sz="3600" b="1" dirty="0" smtClean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986210"/>
            <a:ext cx="8686800" cy="3459014"/>
          </a:xfrm>
        </p:spPr>
        <p:txBody>
          <a:bodyPr/>
          <a:lstStyle/>
          <a:p>
            <a:pPr lvl="0"/>
            <a:r>
              <a:rPr lang="zh-TW" altLang="zh-TW" sz="3600" b="1" dirty="0" smtClean="0"/>
              <a:t>讓你由上題所畫的圖中，判斷哪一個彈簧比較好拉嗎？並說明判斷的證據在哪裡？是甚麼決定好不好拉？請“畫畫”看。</a:t>
            </a:r>
          </a:p>
          <a:p>
            <a:pPr lvl="0"/>
            <a:r>
              <a:rPr lang="en-US" altLang="zh-TW" sz="36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3600" b="1" dirty="0" smtClean="0">
                <a:latin typeface="+mn-ea"/>
                <a:hlinkClick r:id="rId2" action="ppaction://hlinkfile"/>
              </a:rPr>
              <a:t>展示</a:t>
            </a:r>
            <a:endParaRPr lang="zh-TW" altLang="zh-TW" sz="3600" b="1" dirty="0" smtClean="0"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370781"/>
          </a:xfrm>
        </p:spPr>
        <p:txBody>
          <a:bodyPr/>
          <a:lstStyle/>
          <a:p>
            <a:pPr lvl="0"/>
            <a:r>
              <a:rPr lang="zh-TW" altLang="zh-TW" sz="3600" b="1" dirty="0" smtClean="0">
                <a:latin typeface="+mn-ea"/>
              </a:rPr>
              <a:t>請你觀察</a:t>
            </a:r>
            <a:r>
              <a:rPr lang="zh-TW" altLang="en-US" sz="3600" b="1" dirty="0" smtClean="0">
                <a:latin typeface="+mn-ea"/>
              </a:rPr>
              <a:t>下面</a:t>
            </a:r>
            <a:r>
              <a:rPr lang="zh-TW" altLang="zh-TW" sz="3600" b="1" dirty="0" smtClean="0">
                <a:latin typeface="+mn-ea"/>
              </a:rPr>
              <a:t>的關係表格，並說出它們的異同嗎？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83568" y="2780928"/>
          <a:ext cx="7848872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60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en-US" sz="28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75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4725145"/>
          <a:ext cx="8280920" cy="1728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837093"/>
                <a:gridCol w="837093"/>
                <a:gridCol w="837093"/>
                <a:gridCol w="837093"/>
                <a:gridCol w="837093"/>
                <a:gridCol w="837093"/>
                <a:gridCol w="837093"/>
                <a:gridCol w="837093"/>
              </a:tblGrid>
              <a:tr h="57606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b="1" kern="1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伸長量</a:t>
                      </a:r>
                      <a:r>
                        <a:rPr lang="en-US" sz="2800" b="1" kern="100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60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110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606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b="1" kern="1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伸長量</a:t>
                      </a:r>
                      <a:r>
                        <a:rPr lang="en-US" sz="2800" b="1" kern="100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75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A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、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B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204864"/>
            <a:ext cx="8686800" cy="3384376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latin typeface="+mn-ea"/>
              </a:rPr>
              <a:t>下圖為彈簧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B</a:t>
            </a:r>
            <a:r>
              <a:rPr lang="zh-TW" altLang="zh-TW" sz="3600" b="1" dirty="0" smtClean="0">
                <a:latin typeface="+mn-ea"/>
              </a:rPr>
              <a:t>力與總長度</a:t>
            </a:r>
            <a:r>
              <a:rPr lang="en-US" altLang="zh-TW" sz="3600" b="1" dirty="0" smtClean="0">
                <a:latin typeface="+mn-ea"/>
              </a:rPr>
              <a:t>(</a:t>
            </a:r>
            <a:r>
              <a:rPr lang="zh-TW" altLang="zh-TW" sz="3600" b="1" dirty="0" smtClean="0">
                <a:latin typeface="+mn-ea"/>
              </a:rPr>
              <a:t>虛線</a:t>
            </a:r>
            <a:r>
              <a:rPr lang="en-US" altLang="zh-TW" sz="3600" b="1" dirty="0" smtClean="0">
                <a:latin typeface="+mn-ea"/>
              </a:rPr>
              <a:t>)</a:t>
            </a:r>
            <a:r>
              <a:rPr lang="zh-TW" altLang="zh-TW" sz="3600" b="1" dirty="0" smtClean="0">
                <a:latin typeface="+mn-ea"/>
              </a:rPr>
              <a:t>及力與伸長量</a:t>
            </a:r>
            <a:r>
              <a:rPr lang="en-US" altLang="zh-TW" sz="3600" b="1" dirty="0" smtClean="0">
                <a:latin typeface="+mn-ea"/>
              </a:rPr>
              <a:t>(</a:t>
            </a:r>
            <a:r>
              <a:rPr lang="zh-TW" altLang="zh-TW" sz="3600" b="1" dirty="0" smtClean="0">
                <a:latin typeface="+mn-ea"/>
              </a:rPr>
              <a:t>實線</a:t>
            </a:r>
            <a:r>
              <a:rPr lang="en-US" altLang="zh-TW" sz="3600" b="1" dirty="0" smtClean="0">
                <a:latin typeface="+mn-ea"/>
              </a:rPr>
              <a:t>)</a:t>
            </a:r>
            <a:r>
              <a:rPr lang="zh-TW" altLang="zh-TW" sz="3600" b="1" dirty="0" smtClean="0">
                <a:latin typeface="+mn-ea"/>
              </a:rPr>
              <a:t>的關係圖，請你觀察同一條彈簧中，力與總長度及力與伸長量兩種關係圖形的關係為何？為什麼會有這樣的結果？</a:t>
            </a:r>
          </a:p>
          <a:p>
            <a:pPr lvl="0"/>
            <a:endParaRPr lang="zh-TW" altLang="zh-TW" sz="3600" b="1" dirty="0" smtClean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TW" altLang="en-US" sz="5000" dirty="0">
              <a:latin typeface="+mn-ea"/>
              <a:ea typeface="+mn-ea"/>
            </a:endParaRPr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3888432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84784"/>
            <a:ext cx="439248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86544"/>
            <a:ext cx="8532440" cy="83820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ea typeface="細明體" pitchFamily="49" charset="-120"/>
              </a:rPr>
              <a:t>教學新思維</a:t>
            </a:r>
            <a:endParaRPr lang="zh-TW" altLang="en-US" sz="5000" dirty="0"/>
          </a:p>
        </p:txBody>
      </p:sp>
      <p:grpSp>
        <p:nvGrpSpPr>
          <p:cNvPr id="6" name="群組 5"/>
          <p:cNvGrpSpPr/>
          <p:nvPr/>
        </p:nvGrpSpPr>
        <p:grpSpPr>
          <a:xfrm>
            <a:off x="467544" y="1916832"/>
            <a:ext cx="7776864" cy="3960440"/>
            <a:chOff x="827584" y="1844824"/>
            <a:chExt cx="7776864" cy="3960440"/>
          </a:xfrm>
        </p:grpSpPr>
        <p:graphicFrame>
          <p:nvGraphicFramePr>
            <p:cNvPr id="4" name="內容版面配置區 8"/>
            <p:cNvGraphicFramePr>
              <a:graphicFrameLocks/>
            </p:cNvGraphicFramePr>
            <p:nvPr/>
          </p:nvGraphicFramePr>
          <p:xfrm>
            <a:off x="827584" y="1844824"/>
            <a:ext cx="7776864" cy="396044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5867400" y="3500438"/>
              <a:ext cx="20891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2800" b="1"/>
                <a:t>最細的表格</a:t>
              </a:r>
            </a:p>
          </p:txBody>
        </p:sp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4339208" cy="4899174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zh-TW" b="1" dirty="0" smtClean="0">
                <a:latin typeface="+mn-ea"/>
              </a:rPr>
              <a:t>請問你是否可以判斷是哪一種圖？（是力與總長度還是力與伸長量的關係圖？），現在有另一條原長為</a:t>
            </a:r>
            <a:r>
              <a:rPr lang="en-US" altLang="zh-TW" b="1" dirty="0" smtClean="0">
                <a:latin typeface="+mn-ea"/>
              </a:rPr>
              <a:t>60</a:t>
            </a:r>
            <a:r>
              <a:rPr lang="zh-TW" altLang="zh-TW" b="1" dirty="0" smtClean="0">
                <a:latin typeface="+mn-ea"/>
              </a:rPr>
              <a:t>的彈簧</a:t>
            </a:r>
            <a:r>
              <a:rPr lang="en-US" altLang="zh-TW" b="1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，它的變化率和彈簧</a:t>
            </a:r>
            <a:r>
              <a:rPr lang="en-US" altLang="zh-TW" b="1" dirty="0" smtClean="0">
                <a:latin typeface="+mn-ea"/>
              </a:rPr>
              <a:t>A</a:t>
            </a:r>
            <a:r>
              <a:rPr lang="zh-TW" altLang="zh-TW" b="1" dirty="0" smtClean="0">
                <a:latin typeface="+mn-ea"/>
              </a:rPr>
              <a:t>一樣，請畫出彈簧</a:t>
            </a:r>
            <a:r>
              <a:rPr lang="en-US" altLang="zh-TW" b="1" dirty="0" smtClean="0">
                <a:latin typeface="+mn-ea"/>
              </a:rPr>
              <a:t>B</a:t>
            </a:r>
            <a:r>
              <a:rPr lang="zh-TW" altLang="zh-TW" b="1" dirty="0" smtClean="0">
                <a:latin typeface="+mn-ea"/>
              </a:rPr>
              <a:t>力與總長度和力與伸長量的關係圖。</a:t>
            </a:r>
          </a:p>
          <a:p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8401" y="2272085"/>
            <a:ext cx="4366087" cy="3389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D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686800" cy="3096344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latin typeface="+mn-ea"/>
              </a:rPr>
              <a:t>看了老師</a:t>
            </a:r>
            <a:r>
              <a:rPr lang="zh-TW" altLang="en-US" sz="3600" b="1" dirty="0" smtClean="0">
                <a:latin typeface="+mn-ea"/>
              </a:rPr>
              <a:t>所呈現之</a:t>
            </a:r>
            <a:r>
              <a:rPr lang="zh-TW" altLang="zh-TW" sz="3600" b="1" dirty="0" smtClean="0">
                <a:latin typeface="+mn-ea"/>
              </a:rPr>
              <a:t>模擬壓縮彈簧</a:t>
            </a:r>
            <a:r>
              <a:rPr lang="en-US" altLang="zh-TW" sz="3600" b="1" dirty="0" smtClean="0">
                <a:latin typeface="+mn-ea"/>
              </a:rPr>
              <a:t>GGB</a:t>
            </a:r>
            <a:r>
              <a:rPr lang="zh-TW" altLang="zh-TW" sz="3600" b="1" dirty="0" smtClean="0">
                <a:latin typeface="+mn-ea"/>
              </a:rPr>
              <a:t>後，請你畫出壓縮彈簧中力分別與總長度、伸長量的大概關係圖。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>
              <a:latin typeface="+mn-ea"/>
            </a:endParaRPr>
          </a:p>
          <a:p>
            <a:r>
              <a:rPr lang="en-US" altLang="zh-TW" sz="3600" b="1" dirty="0" smtClean="0">
                <a:latin typeface="+mn-ea"/>
              </a:rPr>
              <a:t>GGB</a:t>
            </a:r>
            <a:r>
              <a:rPr lang="zh-TW" altLang="en-US" sz="3600" b="1" dirty="0" smtClean="0">
                <a:latin typeface="+mn-ea"/>
              </a:rPr>
              <a:t>展示</a:t>
            </a:r>
            <a:endParaRPr lang="zh-TW" altLang="zh-TW" sz="3600" b="1" dirty="0" smtClean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D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3"/>
            <a:ext cx="8515672" cy="1946846"/>
          </a:xfrm>
        </p:spPr>
        <p:txBody>
          <a:bodyPr>
            <a:normAutofit lnSpcReduction="10000"/>
          </a:bodyPr>
          <a:lstStyle/>
          <a:p>
            <a:r>
              <a:rPr lang="zh-TW" altLang="zh-TW" b="1" dirty="0" smtClean="0"/>
              <a:t>下列是壓縮彈簧力與總長度的關係表格，請你將剩餘表格完成，並轉換成力與伸長量的關係表格，並觀察且說出總長度與伸長量的關係。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91580" y="3573016"/>
          <a:ext cx="8064896" cy="144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855095"/>
                <a:gridCol w="855095"/>
                <a:gridCol w="855095"/>
                <a:gridCol w="855095"/>
                <a:gridCol w="855095"/>
                <a:gridCol w="855095"/>
                <a:gridCol w="855095"/>
                <a:gridCol w="855095"/>
              </a:tblGrid>
              <a:tr h="48005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總長度</a:t>
                      </a:r>
                      <a:r>
                        <a:rPr lang="en-US" sz="24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C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95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90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005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總長度</a:t>
                      </a:r>
                      <a:r>
                        <a:rPr lang="en-US" sz="24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D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150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130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110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F=</a:t>
                      </a:r>
                      <a:r>
                        <a:rPr lang="zh-TW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40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83568" y="5157192"/>
          <a:ext cx="8280920" cy="1440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873097"/>
                <a:gridCol w="873097"/>
                <a:gridCol w="873097"/>
                <a:gridCol w="873097"/>
                <a:gridCol w="873097"/>
                <a:gridCol w="873097"/>
                <a:gridCol w="873097"/>
                <a:gridCol w="873097"/>
              </a:tblGrid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伸長量</a:t>
                      </a:r>
                      <a:r>
                        <a:rPr lang="en-US" sz="24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C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伸長量</a:t>
                      </a:r>
                      <a:r>
                        <a:rPr lang="en-US" sz="2400" b="1" kern="100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D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8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新細明體"/>
                          <a:ea typeface="新細明體"/>
                          <a:cs typeface="Times New Roman"/>
                        </a:rPr>
                        <a:t>F=</a:t>
                      </a:r>
                      <a:r>
                        <a:rPr lang="zh-TW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力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D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b="1" dirty="0" smtClean="0">
                <a:latin typeface="+mn-ea"/>
              </a:rPr>
              <a:t>請你由上面表格的數據找出當受力多少時，彈簧</a:t>
            </a:r>
            <a:r>
              <a:rPr lang="en-US" altLang="zh-TW" b="1" dirty="0" smtClean="0">
                <a:latin typeface="+mn-ea"/>
              </a:rPr>
              <a:t>C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D</a:t>
            </a:r>
            <a:r>
              <a:rPr lang="zh-TW" altLang="zh-TW" b="1" dirty="0" smtClean="0">
                <a:latin typeface="+mn-ea"/>
              </a:rPr>
              <a:t>的彈簧總長度會一樣。而此時的彈簧總長度為多少？</a:t>
            </a:r>
            <a:endParaRPr lang="en-US" altLang="zh-TW" b="1" dirty="0" smtClean="0">
              <a:latin typeface="+mn-ea"/>
            </a:endParaRPr>
          </a:p>
          <a:p>
            <a:pPr lvl="0"/>
            <a:endParaRPr lang="zh-TW" altLang="zh-TW" b="1" dirty="0" smtClean="0">
              <a:latin typeface="+mn-ea"/>
            </a:endParaRPr>
          </a:p>
          <a:p>
            <a:pPr lvl="0"/>
            <a:r>
              <a:rPr lang="zh-TW" altLang="zh-TW" b="1" dirty="0" smtClean="0">
                <a:latin typeface="+mn-ea"/>
              </a:rPr>
              <a:t>請你分別寫出彈簧</a:t>
            </a:r>
            <a:r>
              <a:rPr lang="en-US" altLang="zh-TW" b="1" dirty="0" smtClean="0">
                <a:latin typeface="+mn-ea"/>
              </a:rPr>
              <a:t>C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D</a:t>
            </a:r>
            <a:r>
              <a:rPr lang="zh-TW" altLang="zh-TW" b="1" dirty="0" smtClean="0">
                <a:latin typeface="+mn-ea"/>
              </a:rPr>
              <a:t>力分別與伸長量、總長度關係式。</a:t>
            </a:r>
            <a:endParaRPr lang="en-US" altLang="zh-TW" b="1" dirty="0" smtClean="0">
              <a:latin typeface="+mn-ea"/>
            </a:endParaRPr>
          </a:p>
          <a:p>
            <a:pPr lvl="0"/>
            <a:endParaRPr lang="zh-TW" altLang="zh-TW" b="1" dirty="0" smtClean="0">
              <a:latin typeface="+mn-ea"/>
            </a:endParaRPr>
          </a:p>
          <a:p>
            <a:pPr lvl="0"/>
            <a:r>
              <a:rPr lang="zh-TW" altLang="zh-TW" b="1" dirty="0" smtClean="0">
                <a:latin typeface="+mn-ea"/>
              </a:rPr>
              <a:t>請你畫出彈簧</a:t>
            </a:r>
            <a:r>
              <a:rPr lang="en-US" altLang="zh-TW" b="1" dirty="0" smtClean="0">
                <a:latin typeface="+mn-ea"/>
              </a:rPr>
              <a:t>C</a:t>
            </a:r>
            <a:r>
              <a:rPr lang="zh-TW" altLang="zh-TW" b="1" dirty="0" smtClean="0">
                <a:latin typeface="+mn-ea"/>
              </a:rPr>
              <a:t>、</a:t>
            </a:r>
            <a:r>
              <a:rPr lang="en-US" altLang="zh-TW" b="1" dirty="0" smtClean="0">
                <a:latin typeface="+mn-ea"/>
              </a:rPr>
              <a:t>D</a:t>
            </a:r>
            <a:r>
              <a:rPr lang="zh-TW" altLang="zh-TW" b="1" dirty="0" smtClean="0">
                <a:latin typeface="+mn-ea"/>
              </a:rPr>
              <a:t>力與總長度的關係圖形。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D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971182"/>
          </a:xfrm>
        </p:spPr>
        <p:txBody>
          <a:bodyPr>
            <a:normAutofit fontScale="92500"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你能在上面的關係圖中</a:t>
            </a:r>
            <a:r>
              <a:rPr lang="en-US" altLang="zh-TW" sz="3600" b="1" dirty="0" smtClean="0">
                <a:latin typeface="+mn-ea"/>
              </a:rPr>
              <a:t>“</a:t>
            </a:r>
            <a:r>
              <a:rPr lang="zh-TW" altLang="zh-TW" sz="3600" b="1" dirty="0" smtClean="0">
                <a:latin typeface="+mn-ea"/>
              </a:rPr>
              <a:t>畫</a:t>
            </a:r>
            <a:r>
              <a:rPr lang="en-US" altLang="zh-TW" sz="3600" b="1" dirty="0" smtClean="0">
                <a:latin typeface="+mn-ea"/>
              </a:rPr>
              <a:t>”</a:t>
            </a:r>
            <a:r>
              <a:rPr lang="zh-TW" altLang="zh-TW" sz="3600" b="1" dirty="0" smtClean="0">
                <a:latin typeface="+mn-ea"/>
              </a:rPr>
              <a:t>出受力為</a:t>
            </a:r>
            <a:r>
              <a:rPr lang="en-US" altLang="zh-TW" sz="3600" b="1" dirty="0" smtClean="0">
                <a:latin typeface="+mn-ea"/>
              </a:rPr>
              <a:t>120</a:t>
            </a:r>
            <a:r>
              <a:rPr lang="zh-TW" altLang="zh-TW" sz="3600" b="1" dirty="0" smtClean="0">
                <a:latin typeface="+mn-ea"/>
              </a:rPr>
              <a:t>的那組表格嗎？</a:t>
            </a:r>
            <a:endParaRPr lang="en-US" altLang="zh-TW" sz="3600" b="1" dirty="0" smtClean="0">
              <a:latin typeface="+mn-ea"/>
            </a:endParaRPr>
          </a:p>
          <a:p>
            <a:pPr lvl="0"/>
            <a:endParaRPr lang="zh-TW" altLang="zh-TW" sz="36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請你畫出彈簧</a:t>
            </a:r>
            <a:r>
              <a:rPr lang="en-US" altLang="zh-TW" sz="3600" b="1" dirty="0" smtClean="0">
                <a:latin typeface="+mn-ea"/>
              </a:rPr>
              <a:t>C</a:t>
            </a:r>
            <a:r>
              <a:rPr lang="zh-TW" altLang="zh-TW" sz="3600" b="1" dirty="0" smtClean="0">
                <a:latin typeface="+mn-ea"/>
              </a:rPr>
              <a:t>、</a:t>
            </a:r>
            <a:r>
              <a:rPr lang="en-US" altLang="zh-TW" sz="3600" b="1" dirty="0" smtClean="0">
                <a:latin typeface="+mn-ea"/>
              </a:rPr>
              <a:t>D</a:t>
            </a:r>
            <a:r>
              <a:rPr lang="zh-TW" altLang="zh-TW" sz="3600" b="1" dirty="0" smtClean="0">
                <a:latin typeface="+mn-ea"/>
              </a:rPr>
              <a:t>力與伸長量的關係圖。</a:t>
            </a:r>
            <a:endParaRPr lang="en-US" altLang="zh-TW" sz="3600" b="1" dirty="0" smtClean="0">
              <a:latin typeface="+mn-ea"/>
            </a:endParaRPr>
          </a:p>
          <a:p>
            <a:pPr lvl="0"/>
            <a:endParaRPr lang="zh-TW" altLang="zh-TW" sz="36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請由上題所畫的圖中，你能判斷哪一個彈簧比較好壓縮嗎？你如此判斷的證據在哪裡？是甚麼決定好不好壓縮？請“畫畫”看。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D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916832"/>
            <a:ext cx="8686800" cy="3170982"/>
          </a:xfrm>
        </p:spPr>
        <p:txBody>
          <a:bodyPr/>
          <a:lstStyle/>
          <a:p>
            <a:pPr lvl="0"/>
            <a:r>
              <a:rPr lang="zh-TW" altLang="zh-TW" sz="3600" b="1" dirty="0" smtClean="0"/>
              <a:t>你覺得同一條壓縮彈簧中，力與總長度及力與伸長量兩種關係表格有甚麼相同之處？力與總長度及力與伸長量兩種關係圖的關係為何？為什麼你會如此認為？這兩種圖形有甚麼異同？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58552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D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711349"/>
            <a:ext cx="8686800" cy="4525963"/>
          </a:xfrm>
        </p:spPr>
        <p:txBody>
          <a:bodyPr/>
          <a:lstStyle/>
          <a:p>
            <a:pPr lvl="0"/>
            <a:r>
              <a:rPr lang="zh-TW" altLang="zh-TW" sz="3600" b="1" dirty="0" smtClean="0"/>
              <a:t>如果想要做出受力與彈簧變形的關係表格時，只需幾組紀錄就可以寫出其餘的表格？如果想要畫出關係圖時，只需幾組紀錄就可以畫出？</a:t>
            </a:r>
            <a:endParaRPr lang="en-US" altLang="zh-TW" sz="3600" b="1" dirty="0" smtClean="0"/>
          </a:p>
          <a:p>
            <a:pPr lvl="0"/>
            <a:endParaRPr lang="zh-TW" altLang="zh-TW" sz="3600" b="1" dirty="0" smtClean="0"/>
          </a:p>
          <a:p>
            <a:pPr lvl="0"/>
            <a:r>
              <a:rPr lang="zh-TW" altLang="zh-TW" sz="3600" b="1" dirty="0" smtClean="0"/>
              <a:t>請你再想想其實是知道甚麼就可以將所有表格（圖）寫出？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E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F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latin typeface="+mn-ea"/>
              </a:rPr>
              <a:t>如果受力用</a:t>
            </a:r>
            <a:r>
              <a:rPr lang="en-US" altLang="zh-TW" sz="3600" b="1" dirty="0" smtClean="0">
                <a:latin typeface="+mn-ea"/>
              </a:rPr>
              <a:t>     </a:t>
            </a:r>
            <a:r>
              <a:rPr lang="zh-TW" altLang="zh-TW" sz="3600" b="1" dirty="0" smtClean="0">
                <a:latin typeface="+mn-ea"/>
              </a:rPr>
              <a:t>表示，總長度用</a:t>
            </a:r>
            <a:r>
              <a:rPr lang="en-US" altLang="zh-TW" sz="3600" b="1" dirty="0" smtClean="0">
                <a:latin typeface="+mn-ea"/>
              </a:rPr>
              <a:t>               </a:t>
            </a:r>
            <a:r>
              <a:rPr lang="zh-TW" altLang="zh-TW" sz="3600" b="1" dirty="0" smtClean="0">
                <a:latin typeface="+mn-ea"/>
              </a:rPr>
              <a:t>表示</a:t>
            </a:r>
            <a:r>
              <a:rPr lang="zh-TW" altLang="en-US" sz="3600" b="1" dirty="0" smtClean="0">
                <a:latin typeface="+mn-ea"/>
              </a:rPr>
              <a:t>。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13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下列是彈簧</a:t>
            </a:r>
            <a:r>
              <a:rPr lang="en-US" altLang="zh-TW" sz="3600" b="1" dirty="0" smtClean="0">
                <a:latin typeface="+mn-ea"/>
              </a:rPr>
              <a:t>E</a:t>
            </a:r>
            <a:r>
              <a:rPr lang="zh-TW" altLang="zh-TW" sz="3600" b="1" dirty="0" smtClean="0">
                <a:latin typeface="+mn-ea"/>
              </a:rPr>
              <a:t>和</a:t>
            </a:r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zh-TW" sz="3600" b="1" dirty="0" smtClean="0">
                <a:latin typeface="+mn-ea"/>
              </a:rPr>
              <a:t>之力與總長度的</a:t>
            </a:r>
            <a:r>
              <a:rPr lang="zh-TW" altLang="zh-TW" sz="3600" b="1" dirty="0" smtClean="0">
                <a:latin typeface="+mn-ea"/>
              </a:rPr>
              <a:t>關係格</a:t>
            </a:r>
            <a:r>
              <a:rPr lang="zh-TW" altLang="zh-TW" sz="3600" b="1" dirty="0" smtClean="0">
                <a:latin typeface="+mn-ea"/>
              </a:rPr>
              <a:t>，請你畫出兩個彈簧力與總長度的關係圖形</a:t>
            </a:r>
            <a:r>
              <a:rPr lang="zh-TW" altLang="zh-TW" sz="3600" b="1" dirty="0" smtClean="0">
                <a:latin typeface="+mn-ea"/>
              </a:rPr>
              <a:t>。</a:t>
            </a:r>
            <a:r>
              <a:rPr lang="en-US" altLang="zh-TW" sz="3600" b="1" dirty="0" smtClean="0">
                <a:latin typeface="+mn-ea"/>
                <a:hlinkClick r:id="rId2" action="ppaction://hlinkfile"/>
              </a:rPr>
              <a:t>GGB</a:t>
            </a:r>
            <a:r>
              <a:rPr lang="zh-TW" altLang="en-US" sz="3600" b="1" dirty="0" smtClean="0">
                <a:latin typeface="+mn-ea"/>
                <a:hlinkClick r:id="rId2" action="ppaction://hlinkfile"/>
              </a:rPr>
              <a:t>展示</a:t>
            </a:r>
            <a:r>
              <a:rPr lang="zh-TW" altLang="en-US" sz="3600" b="1" dirty="0" smtClean="0">
                <a:latin typeface="+mn-ea"/>
              </a:rPr>
              <a:t>。</a:t>
            </a:r>
            <a:endParaRPr lang="zh-TW" altLang="zh-TW" sz="3600" b="1" dirty="0" smtClean="0">
              <a:latin typeface="+mn-ea"/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1484784"/>
            <a:ext cx="1320896" cy="54868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1556792"/>
            <a:ext cx="432048" cy="559121"/>
          </a:xfrm>
          <a:prstGeom prst="rect">
            <a:avLst/>
          </a:prstGeom>
          <a:noFill/>
        </p:spPr>
      </p:pic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539552" y="4725144"/>
          <a:ext cx="7920885" cy="1715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5"/>
                <a:gridCol w="1131555"/>
                <a:gridCol w="1131555"/>
                <a:gridCol w="1131555"/>
                <a:gridCol w="1131555"/>
                <a:gridCol w="1131555"/>
                <a:gridCol w="1131555"/>
              </a:tblGrid>
              <a:tr h="56155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150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145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</a:tr>
              <a:tr h="56155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80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100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9279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0</a:t>
                      </a:r>
                      <a:endParaRPr lang="zh-TW" sz="2400" b="1" kern="10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20</a:t>
                      </a:r>
                      <a:endParaRPr lang="zh-TW" sz="24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6" name="群組 15"/>
          <p:cNvGrpSpPr/>
          <p:nvPr/>
        </p:nvGrpSpPr>
        <p:grpSpPr>
          <a:xfrm>
            <a:off x="971600" y="4797152"/>
            <a:ext cx="306000" cy="936104"/>
            <a:chOff x="1151620" y="4365104"/>
            <a:chExt cx="306000" cy="936104"/>
          </a:xfrm>
        </p:grpSpPr>
        <p:pic>
          <p:nvPicPr>
            <p:cNvPr id="7175" name="Picture 7"/>
            <p:cNvPicPr preferRelativeResize="0">
              <a:picLocks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51620" y="4365104"/>
              <a:ext cx="306000" cy="360000"/>
            </a:xfrm>
            <a:prstGeom prst="rect">
              <a:avLst/>
            </a:prstGeom>
            <a:noFill/>
          </p:spPr>
        </p:pic>
        <p:pic>
          <p:nvPicPr>
            <p:cNvPr id="7177" name="Picture 9"/>
            <p:cNvPicPr preferRelativeResize="0">
              <a:picLocks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51620" y="4941208"/>
              <a:ext cx="306000" cy="360000"/>
            </a:xfrm>
            <a:prstGeom prst="rect">
              <a:avLst/>
            </a:prstGeom>
            <a:noFill/>
          </p:spPr>
        </p:pic>
      </p:grp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308032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E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F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9685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 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sz="1000" dirty="0" smtClean="0"/>
          </a:p>
          <a:p>
            <a:pPr>
              <a:buNone/>
            </a:pPr>
            <a:endParaRPr lang="en-US" altLang="zh-TW" sz="1600" dirty="0" smtClean="0"/>
          </a:p>
          <a:p>
            <a:pPr lvl="0"/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請你用</a:t>
            </a:r>
            <a:r>
              <a:rPr lang="en-US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x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和</a:t>
            </a:r>
            <a:r>
              <a:rPr lang="en-US" altLang="zh-TW" sz="3600" b="1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y</a:t>
            </a:r>
            <a:r>
              <a:rPr lang="en-US" altLang="zh-TW" sz="3600" b="1" baseline="-250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E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、</a:t>
            </a:r>
            <a:r>
              <a:rPr lang="en-US" altLang="zh-TW" sz="3600" b="1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y</a:t>
            </a:r>
            <a:r>
              <a:rPr lang="en-US" altLang="zh-TW" sz="3600" b="1" baseline="-250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F</a:t>
            </a:r>
            <a:r>
              <a:rPr lang="en-US" altLang="zh-TW" sz="3600" b="1" baseline="-25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分別寫出彈簧</a:t>
            </a:r>
            <a:r>
              <a:rPr lang="en-US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E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和</a:t>
            </a:r>
            <a:r>
              <a:rPr lang="en-US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F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之力與總長度的關係式。</a:t>
            </a:r>
            <a:endParaRPr lang="en-US" altLang="zh-TW" sz="3600" b="1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lvl="0"/>
            <a:endParaRPr lang="en-US" altLang="zh-TW" sz="2000" b="1" dirty="0" smtClean="0">
              <a:solidFill>
                <a:schemeClr val="tx1"/>
              </a:solidFill>
              <a:latin typeface="+mn-ea"/>
            </a:endParaRPr>
          </a:p>
          <a:p>
            <a:pPr lvl="0"/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請你算出當</a:t>
            </a:r>
            <a:r>
              <a:rPr lang="en-US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x 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為多少時，</a:t>
            </a:r>
            <a:r>
              <a:rPr lang="en-US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zh-TW" sz="3600" b="1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y</a:t>
            </a:r>
            <a:r>
              <a:rPr lang="en-US" altLang="zh-TW" sz="3600" b="1" baseline="-250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E</a:t>
            </a:r>
            <a:r>
              <a:rPr lang="en-US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=</a:t>
            </a:r>
            <a:r>
              <a:rPr lang="en-US" altLang="zh-TW" sz="3600" b="1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y</a:t>
            </a:r>
            <a:r>
              <a:rPr lang="en-US" altLang="zh-TW" sz="3600" b="1" baseline="-250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F</a:t>
            </a:r>
            <a:r>
              <a:rPr lang="en-US" altLang="zh-TW" sz="3600" b="1" baseline="-25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。而此時的 </a:t>
            </a:r>
            <a:r>
              <a:rPr lang="en-US" altLang="zh-TW" sz="3600" b="1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y</a:t>
            </a:r>
            <a:r>
              <a:rPr lang="en-US" altLang="zh-TW" sz="3600" b="1" baseline="-250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E</a:t>
            </a:r>
            <a:r>
              <a:rPr lang="zh-TW" altLang="en-US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及</a:t>
            </a:r>
            <a:r>
              <a:rPr lang="en-US" altLang="zh-TW" sz="3600" b="1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y</a:t>
            </a:r>
            <a:r>
              <a:rPr lang="en-US" altLang="zh-TW" sz="3600" b="1" baseline="-250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F</a:t>
            </a:r>
            <a:r>
              <a:rPr lang="zh-TW" altLang="zh-TW" sz="36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為多少？</a:t>
            </a:r>
          </a:p>
          <a:p>
            <a:endParaRPr lang="en-US" altLang="zh-TW" dirty="0" smtClean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683568" y="1340768"/>
            <a:ext cx="7056784" cy="1656184"/>
            <a:chOff x="755576" y="1844824"/>
            <a:chExt cx="7056784" cy="1656184"/>
          </a:xfrm>
        </p:grpSpPr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1844824"/>
              <a:ext cx="7056784" cy="864417"/>
            </a:xfrm>
            <a:prstGeom prst="rect">
              <a:avLst/>
            </a:prstGeom>
            <a:noFill/>
          </p:spPr>
        </p:pic>
        <p:pic>
          <p:nvPicPr>
            <p:cNvPr id="615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2420888"/>
              <a:ext cx="5820645" cy="1080120"/>
            </a:xfrm>
            <a:prstGeom prst="rect">
              <a:avLst/>
            </a:prstGeom>
            <a:noFill/>
          </p:spPr>
        </p:pic>
      </p:grp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452048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E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F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04800" y="1986210"/>
            <a:ext cx="8686800" cy="3675038"/>
          </a:xfrm>
        </p:spPr>
        <p:txBody>
          <a:bodyPr/>
          <a:lstStyle/>
          <a:p>
            <a:pPr lvl="0"/>
            <a:r>
              <a:rPr lang="zh-TW" altLang="zh-TW" sz="3600" b="1" dirty="0" smtClean="0">
                <a:latin typeface="+mn-ea"/>
              </a:rPr>
              <a:t>請你在彈簧</a:t>
            </a:r>
            <a:r>
              <a:rPr lang="en-US" altLang="zh-TW" sz="3600" b="1" dirty="0" smtClean="0">
                <a:latin typeface="+mn-ea"/>
              </a:rPr>
              <a:t>E</a:t>
            </a:r>
            <a:r>
              <a:rPr lang="zh-TW" altLang="zh-TW" sz="3600" b="1" dirty="0" smtClean="0">
                <a:latin typeface="+mn-ea"/>
              </a:rPr>
              <a:t>和</a:t>
            </a:r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zh-TW" sz="3600" b="1" dirty="0" smtClean="0">
                <a:latin typeface="+mn-ea"/>
              </a:rPr>
              <a:t>力與總長度的關係圖上“畫出”變化率，並且想一想變化率要怎麼算？彈簧</a:t>
            </a:r>
            <a:r>
              <a:rPr lang="en-US" altLang="zh-TW" sz="3600" b="1" dirty="0" smtClean="0">
                <a:latin typeface="+mn-ea"/>
              </a:rPr>
              <a:t>E</a:t>
            </a:r>
            <a:r>
              <a:rPr lang="zh-TW" altLang="zh-TW" sz="3600" b="1" dirty="0" smtClean="0">
                <a:latin typeface="+mn-ea"/>
              </a:rPr>
              <a:t>和</a:t>
            </a:r>
            <a:r>
              <a:rPr lang="en-US" altLang="zh-TW" sz="3600" b="1" dirty="0" smtClean="0">
                <a:latin typeface="+mn-ea"/>
              </a:rPr>
              <a:t>F</a:t>
            </a:r>
            <a:r>
              <a:rPr lang="zh-TW" altLang="zh-TW" sz="3600" b="1" dirty="0" smtClean="0">
                <a:latin typeface="+mn-ea"/>
              </a:rPr>
              <a:t>的變化率為何？下拉的彈簧變化率有何共同之處？壓縮的彈簧變化率有何共同之處？比較變化率與關係式有何關聯？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880320" cy="83820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教學流程</a:t>
            </a:r>
            <a:endParaRPr lang="zh-TW" altLang="en-US" sz="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0824" y="1772816"/>
            <a:ext cx="8155632" cy="4176464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zh-TW" altLang="en-US" sz="4400" b="1" dirty="0" smtClean="0">
                <a:latin typeface="微軟正黑體" pitchFamily="34" charset="-120"/>
              </a:rPr>
              <a:t>分四部份</a:t>
            </a:r>
            <a:endParaRPr lang="en-US" altLang="zh-TW" sz="4400" b="1" dirty="0" smtClean="0">
              <a:latin typeface="微軟正黑體" pitchFamily="34" charset="-120"/>
            </a:endParaRPr>
          </a:p>
          <a:p>
            <a:pPr>
              <a:defRPr/>
            </a:pPr>
            <a:r>
              <a:rPr lang="zh-TW" altLang="zh-TW" sz="4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</a:rPr>
              <a:t>一個彈簧</a:t>
            </a:r>
            <a:endParaRPr lang="en-US" altLang="zh-TW" sz="4000" b="1" dirty="0" smtClean="0">
              <a:solidFill>
                <a:schemeClr val="tx2">
                  <a:lumMod val="75000"/>
                </a:schemeClr>
              </a:solidFill>
              <a:latin typeface="微軟正黑體" pitchFamily="34" charset="-120"/>
            </a:endParaRPr>
          </a:p>
          <a:p>
            <a:pPr>
              <a:defRPr/>
            </a:pPr>
            <a:r>
              <a:rPr lang="zh-TW" altLang="zh-TW" sz="4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</a:rPr>
              <a:t>兩個下拉的彈簧</a:t>
            </a:r>
            <a:endParaRPr lang="en-US" altLang="zh-TW" sz="4000" b="1" dirty="0" smtClean="0">
              <a:solidFill>
                <a:schemeClr val="tx2">
                  <a:lumMod val="75000"/>
                </a:schemeClr>
              </a:solidFill>
              <a:latin typeface="微軟正黑體" pitchFamily="34" charset="-120"/>
            </a:endParaRPr>
          </a:p>
          <a:p>
            <a:pPr>
              <a:defRPr/>
            </a:pPr>
            <a:r>
              <a:rPr lang="zh-TW" altLang="zh-TW" sz="4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</a:rPr>
              <a:t>兩個壓縮的彈簧</a:t>
            </a:r>
            <a:endParaRPr lang="en-US" altLang="zh-TW" sz="4000" b="1" dirty="0" smtClean="0">
              <a:solidFill>
                <a:schemeClr val="tx2">
                  <a:lumMod val="75000"/>
                </a:schemeClr>
              </a:solidFill>
              <a:latin typeface="微軟正黑體" pitchFamily="34" charset="-120"/>
            </a:endParaRPr>
          </a:p>
          <a:p>
            <a:pPr>
              <a:defRPr/>
            </a:pPr>
            <a:r>
              <a:rPr lang="zh-TW" altLang="zh-TW" sz="4000" b="1" dirty="0" smtClean="0">
                <a:latin typeface="微軟正黑體" pitchFamily="34" charset="-120"/>
              </a:rPr>
              <a:t>一個下拉、一個壓縮的彈簧</a:t>
            </a:r>
            <a:endParaRPr lang="zh-TW" altLang="en-US" sz="4000" b="1" dirty="0" smtClean="0">
              <a:latin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E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F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04800" y="2492896"/>
            <a:ext cx="8371656" cy="2234877"/>
          </a:xfrm>
        </p:spPr>
        <p:txBody>
          <a:bodyPr/>
          <a:lstStyle/>
          <a:p>
            <a:pPr lvl="0"/>
            <a:r>
              <a:rPr lang="zh-TW" altLang="zh-TW" sz="3600" b="1" dirty="0" smtClean="0">
                <a:latin typeface="+mn-ea"/>
              </a:rPr>
              <a:t>請你將兩彈簧之力與總長度的關係式整理成</a:t>
            </a:r>
            <a:r>
              <a:rPr lang="zh-TW" altLang="en-US" sz="3600" b="1" dirty="0" smtClean="0">
                <a:latin typeface="+mn-ea"/>
              </a:rPr>
              <a:t> </a:t>
            </a:r>
            <a:r>
              <a:rPr lang="en-US" altLang="zh-TW" sz="3600" b="1" dirty="0" smtClean="0">
                <a:latin typeface="+mn-ea"/>
              </a:rPr>
              <a:t>y=</a:t>
            </a:r>
            <a:r>
              <a:rPr lang="en-US" altLang="zh-TW" sz="3600" b="1" dirty="0" err="1" smtClean="0">
                <a:latin typeface="+mn-ea"/>
              </a:rPr>
              <a:t>ax+b</a:t>
            </a:r>
            <a:r>
              <a:rPr lang="en-US" altLang="zh-TW" sz="3600" b="1" dirty="0" smtClean="0">
                <a:latin typeface="+mn-ea"/>
              </a:rPr>
              <a:t> </a:t>
            </a:r>
            <a:r>
              <a:rPr lang="zh-TW" altLang="zh-TW" sz="3600" b="1" dirty="0" smtClean="0">
                <a:latin typeface="+mn-ea"/>
              </a:rPr>
              <a:t>的樣子，並從關係表格和關係圖中找到與</a:t>
            </a:r>
            <a:r>
              <a:rPr lang="en-US" altLang="zh-TW" sz="3600" b="1" dirty="0" smtClean="0">
                <a:latin typeface="+mn-ea"/>
              </a:rPr>
              <a:t>a</a:t>
            </a:r>
            <a:r>
              <a:rPr lang="zh-TW" altLang="zh-TW" sz="3600" b="1" dirty="0" smtClean="0">
                <a:latin typeface="+mn-ea"/>
              </a:rPr>
              <a:t>和</a:t>
            </a:r>
            <a:r>
              <a:rPr lang="en-US" altLang="zh-TW" sz="3600" b="1" dirty="0" smtClean="0">
                <a:latin typeface="+mn-ea"/>
              </a:rPr>
              <a:t>b </a:t>
            </a:r>
            <a:r>
              <a:rPr lang="zh-TW" altLang="zh-TW" sz="3600" b="1" dirty="0" smtClean="0">
                <a:latin typeface="+mn-ea"/>
              </a:rPr>
              <a:t>關連的地方嗎？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308032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E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F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如果有一個彈簧，其力與總長度的關係式為 </a:t>
            </a:r>
            <a:r>
              <a:rPr lang="en-US" altLang="zh-TW" sz="3600" b="1" dirty="0" smtClean="0">
                <a:latin typeface="+mn-ea"/>
              </a:rPr>
              <a:t>y=0.3x+20</a:t>
            </a:r>
            <a:r>
              <a:rPr lang="zh-TW" altLang="zh-TW" sz="3600" b="1" dirty="0" smtClean="0">
                <a:latin typeface="+mn-ea"/>
              </a:rPr>
              <a:t>，請你說出這是甚麼樣的彈簧？並畫出力與總長度的關係圖。</a:t>
            </a:r>
          </a:p>
          <a:p>
            <a:pPr>
              <a:buNone/>
            </a:pPr>
            <a:r>
              <a:rPr lang="en-US" altLang="zh-TW" sz="3600" b="1" dirty="0" smtClean="0">
                <a:latin typeface="+mn-ea"/>
              </a:rPr>
              <a:t> </a:t>
            </a:r>
            <a:endParaRPr lang="zh-TW" altLang="zh-TW" sz="3600" b="1" dirty="0" smtClean="0">
              <a:latin typeface="+mn-ea"/>
            </a:endParaRPr>
          </a:p>
          <a:p>
            <a:pPr lvl="0"/>
            <a:r>
              <a:rPr lang="zh-TW" altLang="zh-TW" sz="3600" b="1" dirty="0" smtClean="0">
                <a:latin typeface="+mn-ea"/>
              </a:rPr>
              <a:t>如果有一個彈簧，其力與總長度的關係式為 </a:t>
            </a:r>
            <a:r>
              <a:rPr lang="en-US" altLang="zh-TW" sz="3600" b="1" dirty="0" smtClean="0">
                <a:latin typeface="+mn-ea"/>
              </a:rPr>
              <a:t>y= </a:t>
            </a:r>
            <a:r>
              <a:rPr lang="zh-TW" altLang="en-US" sz="3600" b="1" dirty="0" smtClean="0">
                <a:latin typeface="+mn-ea"/>
              </a:rPr>
              <a:t>－ </a:t>
            </a:r>
            <a:r>
              <a:rPr lang="en-US" altLang="zh-TW" sz="3600" b="1" dirty="0" smtClean="0">
                <a:latin typeface="+mn-ea"/>
              </a:rPr>
              <a:t>0.2x+90</a:t>
            </a:r>
            <a:r>
              <a:rPr lang="zh-TW" altLang="zh-TW" sz="3600" b="1" dirty="0" smtClean="0">
                <a:latin typeface="+mn-ea"/>
              </a:rPr>
              <a:t>，請你說出這是甚麼樣的彈簧？並畫出力與總長度的關係圖。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80040" cy="838200"/>
          </a:xfrm>
        </p:spPr>
        <p:txBody>
          <a:bodyPr>
            <a:noAutofit/>
          </a:bodyPr>
          <a:lstStyle/>
          <a:p>
            <a:r>
              <a:rPr lang="zh-TW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彈簧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E</a:t>
            </a:r>
            <a:r>
              <a:rPr lang="zh-TW" altLang="en-US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、</a:t>
            </a:r>
            <a:r>
              <a:rPr lang="en-US" altLang="zh-TW" sz="5000" b="1" dirty="0" smtClean="0">
                <a:solidFill>
                  <a:schemeClr val="tx2">
                    <a:lumMod val="50000"/>
                  </a:schemeClr>
                </a:solidFill>
                <a:latin typeface="+mn-ea"/>
                <a:ea typeface="+mn-ea"/>
              </a:rPr>
              <a:t>F</a:t>
            </a:r>
            <a:endParaRPr lang="zh-TW" altLang="en-US" sz="5000" dirty="0">
              <a:latin typeface="+mn-ea"/>
              <a:ea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04800" y="1554163"/>
            <a:ext cx="3547120" cy="3459014"/>
          </a:xfrm>
        </p:spPr>
        <p:txBody>
          <a:bodyPr/>
          <a:lstStyle/>
          <a:p>
            <a:pPr lvl="0"/>
            <a:r>
              <a:rPr lang="zh-TW" altLang="en-US" sz="3600" b="1" dirty="0" smtClean="0">
                <a:latin typeface="+mn-ea"/>
              </a:rPr>
              <a:t>右</a:t>
            </a:r>
            <a:r>
              <a:rPr lang="zh-TW" altLang="zh-TW" sz="3600" b="1" dirty="0" smtClean="0">
                <a:latin typeface="+mn-ea"/>
              </a:rPr>
              <a:t>圖為彈簧</a:t>
            </a:r>
            <a:r>
              <a:rPr lang="en-US" altLang="zh-TW" sz="3600" b="1" dirty="0" smtClean="0">
                <a:latin typeface="+mn-ea"/>
              </a:rPr>
              <a:t>P</a:t>
            </a:r>
            <a:r>
              <a:rPr lang="zh-TW" altLang="zh-TW" sz="3600" b="1" dirty="0" smtClean="0">
                <a:latin typeface="+mn-ea"/>
              </a:rPr>
              <a:t>及</a:t>
            </a:r>
            <a:r>
              <a:rPr lang="en-US" altLang="zh-TW" sz="3600" b="1" dirty="0" smtClean="0">
                <a:latin typeface="+mn-ea"/>
              </a:rPr>
              <a:t>Q</a:t>
            </a:r>
            <a:r>
              <a:rPr lang="zh-TW" altLang="zh-TW" sz="3600" b="1" dirty="0" smtClean="0">
                <a:latin typeface="+mn-ea"/>
              </a:rPr>
              <a:t>力與總長度的關係圖，請你寫出它們對應的關係式。</a:t>
            </a:r>
          </a:p>
          <a:p>
            <a:endParaRPr lang="zh-TW" altLang="en-US" dirty="0"/>
          </a:p>
        </p:txBody>
      </p:sp>
      <p:pic>
        <p:nvPicPr>
          <p:cNvPr id="5" name="圖片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628800"/>
            <a:ext cx="482453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36024" cy="838200"/>
          </a:xfrm>
        </p:spPr>
        <p:txBody>
          <a:bodyPr>
            <a:noAutofit/>
          </a:bodyPr>
          <a:lstStyle/>
          <a:p>
            <a:r>
              <a:rPr lang="zh-TW" altLang="en-US" sz="5000" b="1" dirty="0" smtClean="0"/>
              <a:t>常數函數</a:t>
            </a:r>
            <a:endParaRPr lang="zh-TW" altLang="en-US" sz="5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916832"/>
            <a:ext cx="8686800" cy="3528392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b="1" dirty="0" smtClean="0">
                <a:latin typeface="+mn-ea"/>
              </a:rPr>
              <a:t>有一支原子筆原來長度為</a:t>
            </a:r>
            <a:r>
              <a:rPr lang="en-US" altLang="zh-TW" sz="3600" b="1" dirty="0" smtClean="0">
                <a:latin typeface="+mn-ea"/>
              </a:rPr>
              <a:t>15</a:t>
            </a:r>
            <a:r>
              <a:rPr lang="zh-TW" altLang="zh-TW" sz="3600" b="1" dirty="0" smtClean="0">
                <a:latin typeface="+mn-ea"/>
              </a:rPr>
              <a:t>，如果用它來當彈簧，底下掛著重物，</a:t>
            </a:r>
            <a:r>
              <a:rPr lang="zh-TW" altLang="en-US" sz="3600" b="1" dirty="0" smtClean="0">
                <a:latin typeface="+mn-ea"/>
              </a:rPr>
              <a:t>你可以寫出五組</a:t>
            </a:r>
            <a:r>
              <a:rPr lang="zh-TW" altLang="zh-TW" sz="3600" b="1" dirty="0" smtClean="0">
                <a:latin typeface="+mn-ea"/>
              </a:rPr>
              <a:t>力與總長度的關係</a:t>
            </a:r>
            <a:r>
              <a:rPr lang="zh-TW" altLang="en-US" sz="3600" b="1" dirty="0" smtClean="0">
                <a:latin typeface="+mn-ea"/>
              </a:rPr>
              <a:t>表格嗎？</a:t>
            </a:r>
            <a:r>
              <a:rPr lang="zh-TW" altLang="zh-TW" sz="3600" b="1" dirty="0" smtClean="0">
                <a:latin typeface="+mn-ea"/>
              </a:rPr>
              <a:t>你</a:t>
            </a:r>
            <a:r>
              <a:rPr lang="zh-TW" altLang="en-US" sz="3600" b="1" dirty="0" smtClean="0">
                <a:latin typeface="+mn-ea"/>
              </a:rPr>
              <a:t>能</a:t>
            </a:r>
            <a:r>
              <a:rPr lang="zh-TW" altLang="zh-TW" sz="3600" b="1" dirty="0" smtClean="0">
                <a:latin typeface="+mn-ea"/>
              </a:rPr>
              <a:t>畫出力與總長度的關係圖，</a:t>
            </a:r>
            <a:r>
              <a:rPr lang="zh-TW" altLang="en-US" sz="3600" b="1" dirty="0" smtClean="0">
                <a:latin typeface="+mn-ea"/>
              </a:rPr>
              <a:t>以及寫出</a:t>
            </a:r>
            <a:r>
              <a:rPr lang="zh-TW" altLang="zh-TW" sz="3600" b="1" dirty="0" smtClean="0">
                <a:latin typeface="+mn-ea"/>
              </a:rPr>
              <a:t>它的關係式</a:t>
            </a:r>
            <a:r>
              <a:rPr lang="zh-TW" altLang="en-US" sz="3600" b="1" dirty="0" smtClean="0">
                <a:latin typeface="+mn-ea"/>
              </a:rPr>
              <a:t>嗎</a:t>
            </a:r>
            <a:r>
              <a:rPr lang="zh-TW" altLang="zh-TW" sz="3600" b="1" dirty="0" smtClean="0">
                <a:latin typeface="+mn-ea"/>
              </a:rPr>
              <a:t>？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29600" y="6302464"/>
            <a:ext cx="914400" cy="555536"/>
          </a:xfrm>
        </p:spPr>
        <p:txBody>
          <a:bodyPr/>
          <a:lstStyle/>
          <a:p>
            <a:pPr algn="ctr"/>
            <a:fld id="{60CD93DC-5FDF-4994-9A6D-E6C289CD66B5}" type="slidenum">
              <a:rPr lang="zh-TW" altLang="en-US" sz="1800" smtClean="0"/>
              <a:pPr algn="ctr"/>
              <a:t>43</a:t>
            </a:fld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36024" cy="83820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latin typeface="+mn-ea"/>
                <a:ea typeface="+mn-ea"/>
              </a:rPr>
              <a:t>教學建議：</a:t>
            </a:r>
            <a:endParaRPr lang="zh-TW" altLang="en-US" sz="5000" b="1" dirty="0">
              <a:latin typeface="+mn-ea"/>
              <a:ea typeface="+mn-ea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683568" y="2132856"/>
            <a:ext cx="8164016" cy="3240359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概念融入教學</a:t>
            </a:r>
            <a:endParaRPr lang="en-US" altLang="zh-TW" sz="4000" b="1" dirty="0" smtClean="0"/>
          </a:p>
          <a:p>
            <a:endParaRPr lang="en-US" altLang="zh-TW" sz="4000" b="1" dirty="0" smtClean="0"/>
          </a:p>
          <a:p>
            <a:r>
              <a:rPr lang="zh-TW" altLang="en-US" sz="4000" b="1" dirty="0" smtClean="0"/>
              <a:t>使用課本的例子</a:t>
            </a:r>
            <a:endParaRPr lang="zh-TW" altLang="en-US" sz="4000" b="1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71800" y="4293096"/>
            <a:ext cx="49438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謝謝聆聽！</a:t>
            </a:r>
            <a:endParaRPr lang="zh-TW" altLang="en-US" sz="7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772816"/>
            <a:ext cx="8686800" cy="43204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zh-TW" sz="3600" b="1" dirty="0" smtClean="0">
                <a:latin typeface="微軟正黑體" pitchFamily="34" charset="-120"/>
              </a:rPr>
              <a:t>你看過彈簧嗎？舉出幾個裝有彈簧的東西。</a:t>
            </a:r>
            <a:endParaRPr lang="en-US" altLang="zh-TW" sz="3600" b="1" dirty="0" smtClean="0">
              <a:latin typeface="微軟正黑體" pitchFamily="34" charset="-120"/>
            </a:endParaRPr>
          </a:p>
          <a:p>
            <a:pPr>
              <a:defRPr/>
            </a:pPr>
            <a:endParaRPr lang="zh-TW" altLang="zh-TW" sz="3600" b="1" dirty="0" smtClean="0">
              <a:latin typeface="微軟正黑體" pitchFamily="34" charset="-120"/>
            </a:endParaRPr>
          </a:p>
          <a:p>
            <a:pPr>
              <a:defRPr/>
            </a:pPr>
            <a:r>
              <a:rPr lang="zh-TW" altLang="zh-TW" sz="3600" b="1" dirty="0" smtClean="0">
                <a:latin typeface="微軟正黑體" pitchFamily="34" charset="-120"/>
              </a:rPr>
              <a:t>請畫出兩種不同樣子或用途的彈簧。</a:t>
            </a:r>
            <a:endParaRPr lang="en-US" altLang="zh-TW" sz="3600" b="1" dirty="0" smtClean="0">
              <a:latin typeface="微軟正黑體" pitchFamily="34" charset="-120"/>
            </a:endParaRPr>
          </a:p>
          <a:p>
            <a:pPr>
              <a:defRPr/>
            </a:pPr>
            <a:endParaRPr lang="zh-TW" altLang="zh-TW" sz="3600" b="1" dirty="0" smtClean="0">
              <a:latin typeface="微軟正黑體" pitchFamily="34" charset="-120"/>
            </a:endParaRPr>
          </a:p>
          <a:p>
            <a:pPr>
              <a:defRPr/>
            </a:pPr>
            <a:r>
              <a:rPr lang="zh-TW" altLang="zh-TW" sz="3600" b="1" dirty="0" smtClean="0">
                <a:latin typeface="微軟正黑體" pitchFamily="34" charset="-120"/>
              </a:rPr>
              <a:t>彈簧有什麼樣的特質？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772816"/>
            <a:ext cx="8686800" cy="482453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hlinkClick r:id="rId2" action="ppaction://hlinkfile"/>
              </a:rPr>
              <a:t>模擬彈簧</a:t>
            </a:r>
            <a:r>
              <a:rPr lang="en-US" altLang="zh-TW" sz="3600" b="1" dirty="0" smtClean="0">
                <a:latin typeface="微軟正黑體" pitchFamily="34" charset="-120"/>
                <a:hlinkClick r:id="rId2" action="ppaction://hlinkfile"/>
              </a:rPr>
              <a:t>GGB</a:t>
            </a:r>
            <a:endParaRPr lang="en-US" altLang="zh-TW" sz="3600" b="1" dirty="0" smtClean="0">
              <a:latin typeface="微軟正黑體" pitchFamily="34" charset="-120"/>
            </a:endParaRPr>
          </a:p>
          <a:p>
            <a:endParaRPr lang="en-US" altLang="zh-TW" sz="3600" b="1" dirty="0" smtClean="0">
              <a:latin typeface="微軟正黑體" pitchFamily="34" charset="-120"/>
            </a:endParaRPr>
          </a:p>
          <a:p>
            <a:r>
              <a:rPr lang="zh-TW" altLang="en-US" sz="3600" b="1" dirty="0" smtClean="0">
                <a:latin typeface="微軟正黑體" pitchFamily="34" charset="-120"/>
              </a:rPr>
              <a:t>彈簧</a:t>
            </a:r>
            <a:r>
              <a:rPr lang="zh-TW" altLang="zh-TW" sz="3600" b="1" dirty="0" smtClean="0">
                <a:latin typeface="微軟正黑體" pitchFamily="34" charset="-120"/>
              </a:rPr>
              <a:t>受力前、受力後，它的變形是多少？怎麼量？這樣量能不能看到它的變形？只能這樣量嗎？如果我們要的是力跟變形關係的測量，那我們要記錄什麼？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968552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微軟正黑體" pitchFamily="34" charset="-120"/>
              </a:rPr>
              <a:t>實驗記錄</a:t>
            </a:r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4000" b="1" dirty="0" smtClean="0">
              <a:latin typeface="微軟正黑體" pitchFamily="34" charset="-120"/>
            </a:endParaRPr>
          </a:p>
          <a:p>
            <a:pPr>
              <a:buNone/>
            </a:pPr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1400" b="1" dirty="0" smtClean="0">
              <a:latin typeface="微軟正黑體" pitchFamily="34" charset="-120"/>
              <a:hlinkClick r:id="rId2" action="ppaction://hlinkfile"/>
            </a:endParaRPr>
          </a:p>
          <a:p>
            <a:r>
              <a:rPr lang="zh-TW" altLang="en-US" sz="4000" b="1" dirty="0" smtClean="0">
                <a:latin typeface="微軟正黑體" pitchFamily="34" charset="-120"/>
                <a:hlinkClick r:id="rId2" action="ppaction://hlinkfile"/>
              </a:rPr>
              <a:t>模擬彈簧</a:t>
            </a:r>
            <a:r>
              <a:rPr lang="en-US" altLang="zh-TW" sz="4000" b="1" dirty="0" smtClean="0">
                <a:latin typeface="微軟正黑體" pitchFamily="34" charset="-120"/>
                <a:hlinkClick r:id="rId2" action="ppaction://hlinkfile"/>
              </a:rPr>
              <a:t>GGB</a:t>
            </a:r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4000" b="1" dirty="0" smtClean="0">
              <a:latin typeface="微軟正黑體" pitchFamily="34" charset="-120"/>
            </a:endParaRPr>
          </a:p>
          <a:p>
            <a:endParaRPr lang="en-US" altLang="zh-TW" sz="4000" b="1" dirty="0" smtClean="0">
              <a:latin typeface="微軟正黑體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11560" y="2204865"/>
          <a:ext cx="7921502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092225"/>
                <a:gridCol w="1092225"/>
                <a:gridCol w="1092225"/>
                <a:gridCol w="1092225"/>
                <a:gridCol w="1092225"/>
                <a:gridCol w="1092225"/>
              </a:tblGrid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伸長量</a:t>
                      </a:r>
                      <a:endParaRPr lang="zh-TW" altLang="en-US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總長度</a:t>
                      </a:r>
                      <a:endParaRPr lang="zh-TW" altLang="en-US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力</a:t>
                      </a:r>
                      <a:endParaRPr lang="zh-TW" altLang="en-US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80</a:t>
                      </a:r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1944216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itchFamily="34" charset="-120"/>
              </a:rPr>
              <a:t>上張投影片的</a:t>
            </a:r>
            <a:r>
              <a:rPr lang="zh-TW" altLang="zh-TW" sz="4000" b="1" dirty="0" smtClean="0">
                <a:latin typeface="微軟正黑體" pitchFamily="34" charset="-120"/>
              </a:rPr>
              <a:t>表格是如何測量出來的？請你在</a:t>
            </a:r>
            <a:r>
              <a:rPr lang="zh-TW" altLang="en-US" sz="4000" b="1" dirty="0" smtClean="0">
                <a:latin typeface="微軟正黑體" pitchFamily="34" charset="-120"/>
              </a:rPr>
              <a:t>下</a:t>
            </a:r>
            <a:r>
              <a:rPr lang="zh-TW" altLang="zh-TW" sz="4000" b="1" dirty="0" smtClean="0">
                <a:latin typeface="微軟正黑體" pitchFamily="34" charset="-120"/>
              </a:rPr>
              <a:t>面彈簧的圖中標示出從哪裡量到哪裡？</a:t>
            </a:r>
          </a:p>
          <a:p>
            <a:endParaRPr lang="zh-TW" altLang="en-US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275856" y="3429000"/>
            <a:ext cx="5112568" cy="2879725"/>
            <a:chOff x="2841" y="9083"/>
            <a:chExt cx="2914" cy="1888"/>
          </a:xfrm>
        </p:grpSpPr>
        <p:pic>
          <p:nvPicPr>
            <p:cNvPr id="5" name="Picture 4" descr="YW824A-10-18"/>
            <p:cNvPicPr>
              <a:picLocks noChangeAspect="1"/>
            </p:cNvPicPr>
            <p:nvPr/>
          </p:nvPicPr>
          <p:blipFill>
            <a:blip r:embed="rId2" cstate="print">
              <a:lum bright="-24000" contrast="42000"/>
            </a:blip>
            <a:srcRect l="24194" r="23430" b="20076"/>
            <a:stretch>
              <a:fillRect/>
            </a:stretch>
          </p:blipFill>
          <p:spPr bwMode="auto">
            <a:xfrm>
              <a:off x="3392" y="9160"/>
              <a:ext cx="754" cy="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YW824A-10-18"/>
            <p:cNvPicPr>
              <a:picLocks noChangeAspect="1"/>
            </p:cNvPicPr>
            <p:nvPr/>
          </p:nvPicPr>
          <p:blipFill>
            <a:blip r:embed="rId2" cstate="print">
              <a:lum bright="-24000" contrast="42000"/>
            </a:blip>
            <a:srcRect l="24194" t="2562" r="23430" b="21567"/>
            <a:stretch>
              <a:fillRect/>
            </a:stretch>
          </p:blipFill>
          <p:spPr bwMode="auto">
            <a:xfrm>
              <a:off x="4957" y="9149"/>
              <a:ext cx="798" cy="1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文字方塊 1"/>
            <p:cNvSpPr txBox="1">
              <a:spLocks noChangeArrowheads="1"/>
            </p:cNvSpPr>
            <p:nvPr/>
          </p:nvSpPr>
          <p:spPr bwMode="auto">
            <a:xfrm>
              <a:off x="2841" y="9086"/>
              <a:ext cx="522" cy="10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/>
            <a:lstStyle/>
            <a:p>
              <a:r>
                <a:rPr lang="zh-TW" altLang="en-US" sz="2400" b="1">
                  <a:latin typeface="BiauKai"/>
                </a:rPr>
                <a:t>施力前</a:t>
              </a:r>
              <a:endParaRPr lang="zh-TW" sz="2400" b="1"/>
            </a:p>
          </p:txBody>
        </p:sp>
        <p:sp>
          <p:nvSpPr>
            <p:cNvPr id="8" name="文字方塊 9"/>
            <p:cNvSpPr txBox="1">
              <a:spLocks noChangeArrowheads="1"/>
            </p:cNvSpPr>
            <p:nvPr/>
          </p:nvSpPr>
          <p:spPr bwMode="auto">
            <a:xfrm>
              <a:off x="4363" y="9083"/>
              <a:ext cx="522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r>
                <a:rPr lang="zh-TW" altLang="en-US" sz="2400" b="1">
                  <a:latin typeface="BiauKai"/>
                </a:rPr>
                <a:t>施力後</a:t>
              </a:r>
              <a:endParaRPr lang="zh-TW" sz="2400" b="1"/>
            </a:p>
          </p:txBody>
        </p:sp>
      </p:grp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58552"/>
            <a:ext cx="5904656" cy="838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一個</a:t>
            </a:r>
            <a:r>
              <a:rPr lang="zh-TW" altLang="zh-TW" sz="4800" b="1" dirty="0" smtClean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</a:rPr>
              <a:t>彈簧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2592288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sz="3900" b="1" dirty="0" smtClean="0">
                <a:latin typeface="微軟正黑體" pitchFamily="34" charset="-120"/>
              </a:rPr>
              <a:t>填出上面</a:t>
            </a:r>
            <a:r>
              <a:rPr lang="zh-TW" altLang="en-US" sz="3900" b="1" dirty="0" smtClean="0">
                <a:latin typeface="微軟正黑體" pitchFamily="34" charset="-120"/>
              </a:rPr>
              <a:t>的</a:t>
            </a:r>
            <a:r>
              <a:rPr lang="zh-TW" altLang="zh-TW" sz="3900" b="1" dirty="0" smtClean="0">
                <a:latin typeface="微軟正黑體" pitchFamily="34" charset="-120"/>
              </a:rPr>
              <a:t>關係表格，並觀察說出總長度與伸長量的關係。</a:t>
            </a:r>
            <a:endParaRPr lang="en-US" altLang="zh-TW" sz="3900" b="1" dirty="0" smtClean="0">
              <a:latin typeface="微軟正黑體" pitchFamily="34" charset="-120"/>
            </a:endParaRPr>
          </a:p>
          <a:p>
            <a:endParaRPr lang="zh-TW" altLang="zh-TW" sz="3900" b="1" dirty="0" smtClean="0">
              <a:latin typeface="微軟正黑體" pitchFamily="34" charset="-120"/>
            </a:endParaRPr>
          </a:p>
          <a:p>
            <a:r>
              <a:rPr lang="zh-TW" altLang="zh-TW" sz="3900" b="1" dirty="0" smtClean="0">
                <a:latin typeface="微軟正黑體" pitchFamily="34" charset="-120"/>
              </a:rPr>
              <a:t>請你做出更細的表格，並寫出力和伸長量的關係式</a:t>
            </a:r>
          </a:p>
          <a:p>
            <a:endParaRPr lang="zh-TW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39552" y="4077072"/>
          <a:ext cx="8137525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667"/>
                <a:gridCol w="1131643"/>
                <a:gridCol w="1131643"/>
                <a:gridCol w="1131643"/>
                <a:gridCol w="1131643"/>
                <a:gridCol w="1131643"/>
                <a:gridCol w="1131643"/>
              </a:tblGrid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伸長量</a:t>
                      </a:r>
                      <a:endParaRPr lang="zh-TW" altLang="en-US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總長度</a:t>
                      </a:r>
                      <a:endParaRPr lang="zh-TW" altLang="en-US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力</a:t>
                      </a:r>
                      <a:endParaRPr lang="zh-TW" altLang="en-US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D93DC-5FDF-4994-9A6D-E6C289CD66B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464</TotalTime>
  <Words>1945</Words>
  <Application>Microsoft Office PowerPoint</Application>
  <PresentationFormat>如螢幕大小 (4:3)</PresentationFormat>
  <Paragraphs>339</Paragraphs>
  <Slides>45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45</vt:i4>
      </vt:variant>
    </vt:vector>
  </HeadingPairs>
  <TitlesOfParts>
    <vt:vector size="46" baseType="lpstr">
      <vt:lpstr>旅程</vt:lpstr>
      <vt:lpstr>線型函數與圖形教學</vt:lpstr>
      <vt:lpstr>方程式與函數的教學</vt:lpstr>
      <vt:lpstr>教學新思維</vt:lpstr>
      <vt:lpstr>教學流程</vt:lpstr>
      <vt:lpstr>一個彈簧</vt:lpstr>
      <vt:lpstr>一個彈簧</vt:lpstr>
      <vt:lpstr>一個彈簧</vt:lpstr>
      <vt:lpstr>一個彈簧</vt:lpstr>
      <vt:lpstr>一個彈簧</vt:lpstr>
      <vt:lpstr>一個彈簧</vt:lpstr>
      <vt:lpstr>一個彈簧</vt:lpstr>
      <vt:lpstr>一個彈簧</vt:lpstr>
      <vt:lpstr>一個彈簧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彈簧A、B</vt:lpstr>
      <vt:lpstr>彈簧C、D</vt:lpstr>
      <vt:lpstr>彈簧C、D</vt:lpstr>
      <vt:lpstr>彈簧C、D</vt:lpstr>
      <vt:lpstr>彈簧C、D</vt:lpstr>
      <vt:lpstr>彈簧C、D</vt:lpstr>
      <vt:lpstr>彈簧C、D</vt:lpstr>
      <vt:lpstr>彈簧E、F</vt:lpstr>
      <vt:lpstr>彈簧E、F</vt:lpstr>
      <vt:lpstr>彈簧E、F</vt:lpstr>
      <vt:lpstr>彈簧E、F</vt:lpstr>
      <vt:lpstr>彈簧E、F</vt:lpstr>
      <vt:lpstr>彈簧E、F</vt:lpstr>
      <vt:lpstr>常數函數</vt:lpstr>
      <vt:lpstr>教學建議：</vt:lpstr>
      <vt:lpstr>投影片 45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線型函數與圖形教學</dc:title>
  <dc:creator>lily</dc:creator>
  <cp:lastModifiedBy>lily</cp:lastModifiedBy>
  <cp:revision>55</cp:revision>
  <dcterms:created xsi:type="dcterms:W3CDTF">2014-05-21T11:41:32Z</dcterms:created>
  <dcterms:modified xsi:type="dcterms:W3CDTF">2014-05-27T15:51:30Z</dcterms:modified>
</cp:coreProperties>
</file>