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1" r:id="rId2"/>
  </p:sldMasterIdLst>
  <p:notesMasterIdLst>
    <p:notesMasterId r:id="rId28"/>
  </p:notesMasterIdLst>
  <p:sldIdLst>
    <p:sldId id="256" r:id="rId3"/>
    <p:sldId id="260" r:id="rId4"/>
    <p:sldId id="264" r:id="rId5"/>
    <p:sldId id="273" r:id="rId6"/>
    <p:sldId id="267" r:id="rId7"/>
    <p:sldId id="268" r:id="rId8"/>
    <p:sldId id="306" r:id="rId9"/>
    <p:sldId id="269" r:id="rId10"/>
    <p:sldId id="330" r:id="rId11"/>
    <p:sldId id="331" r:id="rId12"/>
    <p:sldId id="332" r:id="rId13"/>
    <p:sldId id="297" r:id="rId14"/>
    <p:sldId id="324" r:id="rId15"/>
    <p:sldId id="323" r:id="rId16"/>
    <p:sldId id="326" r:id="rId17"/>
    <p:sldId id="308" r:id="rId18"/>
    <p:sldId id="320" r:id="rId19"/>
    <p:sldId id="309" r:id="rId20"/>
    <p:sldId id="321" r:id="rId21"/>
    <p:sldId id="327" r:id="rId22"/>
    <p:sldId id="328" r:id="rId23"/>
    <p:sldId id="329" r:id="rId24"/>
    <p:sldId id="317" r:id="rId25"/>
    <p:sldId id="314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079D"/>
    <a:srgbClr val="3F7E00"/>
    <a:srgbClr val="51A200"/>
    <a:srgbClr val="230AD8"/>
    <a:srgbClr val="CC0000"/>
    <a:srgbClr val="660033"/>
    <a:srgbClr val="104031"/>
    <a:srgbClr val="00133A"/>
    <a:srgbClr val="0C322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-1158" y="-90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-205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7877B1-DD17-4D26-A502-3B84D7505BB1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972EF6C-160C-4943-9F47-A6AD24129161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落實生活經營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29D89FFF-6565-4563-A0F2-6E652AA81C39}" type="parTrans" cxnId="{B5C5F623-4422-476A-8121-A71011D1CA4A}">
      <dgm:prSet/>
      <dgm:spPr/>
      <dgm:t>
        <a:bodyPr/>
        <a:lstStyle/>
        <a:p>
          <a:endParaRPr lang="zh-TW" altLang="en-US"/>
        </a:p>
      </dgm:t>
    </dgm:pt>
    <dgm:pt modelId="{27AD7848-3CA5-4972-A4E4-E0FAAA3B820C}" type="sibTrans" cxnId="{B5C5F623-4422-476A-8121-A71011D1CA4A}">
      <dgm:prSet/>
      <dgm:spPr>
        <a:solidFill>
          <a:srgbClr val="FFC000"/>
        </a:solidFill>
      </dgm:spPr>
      <dgm:t>
        <a:bodyPr/>
        <a:lstStyle/>
        <a:p>
          <a:endParaRPr lang="zh-TW" altLang="en-US"/>
        </a:p>
      </dgm:t>
    </dgm:pt>
    <dgm:pt modelId="{6A82AB26-87B3-439B-BFDF-A563BF8EBF43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實踐社會參與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5449D14C-76F3-4750-B379-A462A70C730E}" type="parTrans" cxnId="{55552E6D-EC09-4C0A-A665-6784D0BE63CA}">
      <dgm:prSet/>
      <dgm:spPr/>
      <dgm:t>
        <a:bodyPr/>
        <a:lstStyle/>
        <a:p>
          <a:endParaRPr lang="zh-TW" altLang="en-US"/>
        </a:p>
      </dgm:t>
    </dgm:pt>
    <dgm:pt modelId="{63F3C204-262E-4ADF-8DE8-7C1DAD2C28D9}" type="sibTrans" cxnId="{55552E6D-EC09-4C0A-A665-6784D0BE63CA}">
      <dgm:prSet/>
      <dgm:spPr>
        <a:solidFill>
          <a:srgbClr val="FFC000"/>
        </a:solidFill>
      </dgm:spPr>
      <dgm:t>
        <a:bodyPr/>
        <a:lstStyle/>
        <a:p>
          <a:endParaRPr lang="zh-TW" altLang="en-US"/>
        </a:p>
      </dgm:t>
    </dgm:pt>
    <dgm:pt modelId="{97972971-AD0F-4F39-8574-853C958C5AD4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保護自我與環境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BB25E2FB-0468-4F42-BA52-5202DB091A9F}" type="parTrans" cxnId="{583B654C-BC88-402C-BEBF-F27FDFA40724}">
      <dgm:prSet/>
      <dgm:spPr/>
      <dgm:t>
        <a:bodyPr/>
        <a:lstStyle/>
        <a:p>
          <a:endParaRPr lang="zh-TW" altLang="en-US"/>
        </a:p>
      </dgm:t>
    </dgm:pt>
    <dgm:pt modelId="{820D9EC9-1B8C-4938-BC25-D7A819BB5500}" type="sibTrans" cxnId="{583B654C-BC88-402C-BEBF-F27FDFA40724}">
      <dgm:prSet/>
      <dgm:spPr>
        <a:solidFill>
          <a:srgbClr val="FFC000"/>
        </a:solidFill>
      </dgm:spPr>
      <dgm:t>
        <a:bodyPr/>
        <a:lstStyle/>
        <a:p>
          <a:endParaRPr lang="zh-TW" altLang="en-US"/>
        </a:p>
      </dgm:t>
    </dgm:pt>
    <dgm:pt modelId="{125606B3-73F7-4109-B282-85AE7972A61D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促進自我發展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C90C4EF2-6149-47D4-AA24-F1C370D8E02A}" type="parTrans" cxnId="{68AAB939-93DC-4F66-AFBB-91521467478A}">
      <dgm:prSet/>
      <dgm:spPr/>
      <dgm:t>
        <a:bodyPr/>
        <a:lstStyle/>
        <a:p>
          <a:endParaRPr lang="zh-TW" altLang="en-US"/>
        </a:p>
      </dgm:t>
    </dgm:pt>
    <dgm:pt modelId="{EBAB9F40-0226-4F7D-82AF-423ECE6E74B0}" type="sibTrans" cxnId="{68AAB939-93DC-4F66-AFBB-91521467478A}">
      <dgm:prSet/>
      <dgm:spPr>
        <a:solidFill>
          <a:srgbClr val="FFC000"/>
        </a:solidFill>
      </dgm:spPr>
      <dgm:t>
        <a:bodyPr/>
        <a:lstStyle/>
        <a:p>
          <a:endParaRPr lang="zh-TW" altLang="en-US"/>
        </a:p>
      </dgm:t>
    </dgm:pt>
    <dgm:pt modelId="{F5754D31-D4AE-4850-864D-6F22B7CC15ED}" type="pres">
      <dgm:prSet presAssocID="{D97877B1-DD17-4D26-A502-3B84D7505BB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4E07A52-144F-43B0-A272-80F8F7A3A868}" type="pres">
      <dgm:prSet presAssocID="{B972EF6C-160C-4943-9F47-A6AD24129161}" presName="dummy" presStyleCnt="0"/>
      <dgm:spPr/>
    </dgm:pt>
    <dgm:pt modelId="{90812000-87D7-42A9-9434-8013E0B46B46}" type="pres">
      <dgm:prSet presAssocID="{B972EF6C-160C-4943-9F47-A6AD24129161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3F77611-82C5-4FEF-8E56-139B51682A8E}" type="pres">
      <dgm:prSet presAssocID="{27AD7848-3CA5-4972-A4E4-E0FAAA3B820C}" presName="sibTrans" presStyleLbl="node1" presStyleIdx="0" presStyleCnt="4"/>
      <dgm:spPr/>
      <dgm:t>
        <a:bodyPr/>
        <a:lstStyle/>
        <a:p>
          <a:endParaRPr lang="zh-TW" altLang="en-US"/>
        </a:p>
      </dgm:t>
    </dgm:pt>
    <dgm:pt modelId="{29087377-C8E3-46B7-B7A6-3EF8F8088898}" type="pres">
      <dgm:prSet presAssocID="{6A82AB26-87B3-439B-BFDF-A563BF8EBF43}" presName="dummy" presStyleCnt="0"/>
      <dgm:spPr/>
    </dgm:pt>
    <dgm:pt modelId="{DC35D50F-7EB1-4E00-88F6-EF6F01DDB960}" type="pres">
      <dgm:prSet presAssocID="{6A82AB26-87B3-439B-BFDF-A563BF8EBF43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FF80EF-1668-41FE-9ACB-A0ACCBD77241}" type="pres">
      <dgm:prSet presAssocID="{63F3C204-262E-4ADF-8DE8-7C1DAD2C28D9}" presName="sibTrans" presStyleLbl="node1" presStyleIdx="1" presStyleCnt="4"/>
      <dgm:spPr/>
      <dgm:t>
        <a:bodyPr/>
        <a:lstStyle/>
        <a:p>
          <a:endParaRPr lang="zh-TW" altLang="en-US"/>
        </a:p>
      </dgm:t>
    </dgm:pt>
    <dgm:pt modelId="{2D6C61B4-F01A-4C59-A631-11DABC3B85AD}" type="pres">
      <dgm:prSet presAssocID="{97972971-AD0F-4F39-8574-853C958C5AD4}" presName="dummy" presStyleCnt="0"/>
      <dgm:spPr/>
    </dgm:pt>
    <dgm:pt modelId="{46EF161E-ABCD-4EFE-AD39-D49358BB7C45}" type="pres">
      <dgm:prSet presAssocID="{97972971-AD0F-4F39-8574-853C958C5AD4}" presName="node" presStyleLbl="revTx" presStyleIdx="2" presStyleCnt="4" custScaleX="127233" custScaleY="7450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15B55A-84D4-45D3-A442-E3BB37484AC8}" type="pres">
      <dgm:prSet presAssocID="{820D9EC9-1B8C-4938-BC25-D7A819BB5500}" presName="sibTrans" presStyleLbl="node1" presStyleIdx="2" presStyleCnt="4"/>
      <dgm:spPr/>
      <dgm:t>
        <a:bodyPr/>
        <a:lstStyle/>
        <a:p>
          <a:endParaRPr lang="zh-TW" altLang="en-US"/>
        </a:p>
      </dgm:t>
    </dgm:pt>
    <dgm:pt modelId="{70064B60-F145-446C-B665-F8ED90DCD41B}" type="pres">
      <dgm:prSet presAssocID="{125606B3-73F7-4109-B282-85AE7972A61D}" presName="dummy" presStyleCnt="0"/>
      <dgm:spPr/>
    </dgm:pt>
    <dgm:pt modelId="{4C822439-31DE-4958-847C-D840D48FF48A}" type="pres">
      <dgm:prSet presAssocID="{125606B3-73F7-4109-B282-85AE7972A61D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271E0D6-A48C-432A-90E1-312FA7FE5D22}" type="pres">
      <dgm:prSet presAssocID="{EBAB9F40-0226-4F7D-82AF-423ECE6E74B0}" presName="sibTrans" presStyleLbl="node1" presStyleIdx="3" presStyleCnt="4" custScaleX="155253"/>
      <dgm:spPr/>
      <dgm:t>
        <a:bodyPr/>
        <a:lstStyle/>
        <a:p>
          <a:endParaRPr lang="zh-TW" altLang="en-US"/>
        </a:p>
      </dgm:t>
    </dgm:pt>
  </dgm:ptLst>
  <dgm:cxnLst>
    <dgm:cxn modelId="{414E0426-73E6-4CA2-A52A-1B22D9D0178E}" type="presOf" srcId="{820D9EC9-1B8C-4938-BC25-D7A819BB5500}" destId="{1915B55A-84D4-45D3-A442-E3BB37484AC8}" srcOrd="0" destOrd="0" presId="urn:microsoft.com/office/officeart/2005/8/layout/cycle1"/>
    <dgm:cxn modelId="{5C780FD4-14B5-4C0F-A92D-2D73B68CB9ED}" type="presOf" srcId="{6A82AB26-87B3-439B-BFDF-A563BF8EBF43}" destId="{DC35D50F-7EB1-4E00-88F6-EF6F01DDB960}" srcOrd="0" destOrd="0" presId="urn:microsoft.com/office/officeart/2005/8/layout/cycle1"/>
    <dgm:cxn modelId="{B5C5F623-4422-476A-8121-A71011D1CA4A}" srcId="{D97877B1-DD17-4D26-A502-3B84D7505BB1}" destId="{B972EF6C-160C-4943-9F47-A6AD24129161}" srcOrd="0" destOrd="0" parTransId="{29D89FFF-6565-4563-A0F2-6E652AA81C39}" sibTransId="{27AD7848-3CA5-4972-A4E4-E0FAAA3B820C}"/>
    <dgm:cxn modelId="{035EE8AF-A814-4BCC-B689-C3B1F9E04588}" type="presOf" srcId="{125606B3-73F7-4109-B282-85AE7972A61D}" destId="{4C822439-31DE-4958-847C-D840D48FF48A}" srcOrd="0" destOrd="0" presId="urn:microsoft.com/office/officeart/2005/8/layout/cycle1"/>
    <dgm:cxn modelId="{68AAB939-93DC-4F66-AFBB-91521467478A}" srcId="{D97877B1-DD17-4D26-A502-3B84D7505BB1}" destId="{125606B3-73F7-4109-B282-85AE7972A61D}" srcOrd="3" destOrd="0" parTransId="{C90C4EF2-6149-47D4-AA24-F1C370D8E02A}" sibTransId="{EBAB9F40-0226-4F7D-82AF-423ECE6E74B0}"/>
    <dgm:cxn modelId="{8A492B19-D177-4B0E-9C25-A01BEFFEE79B}" type="presOf" srcId="{B972EF6C-160C-4943-9F47-A6AD24129161}" destId="{90812000-87D7-42A9-9434-8013E0B46B46}" srcOrd="0" destOrd="0" presId="urn:microsoft.com/office/officeart/2005/8/layout/cycle1"/>
    <dgm:cxn modelId="{9AC57E8A-49AF-4321-BDBD-C13E50E32004}" type="presOf" srcId="{27AD7848-3CA5-4972-A4E4-E0FAAA3B820C}" destId="{D3F77611-82C5-4FEF-8E56-139B51682A8E}" srcOrd="0" destOrd="0" presId="urn:microsoft.com/office/officeart/2005/8/layout/cycle1"/>
    <dgm:cxn modelId="{76A70CBA-4EC3-47D3-8BD7-EA83EA19E0D1}" type="presOf" srcId="{EBAB9F40-0226-4F7D-82AF-423ECE6E74B0}" destId="{B271E0D6-A48C-432A-90E1-312FA7FE5D22}" srcOrd="0" destOrd="0" presId="urn:microsoft.com/office/officeart/2005/8/layout/cycle1"/>
    <dgm:cxn modelId="{55552E6D-EC09-4C0A-A665-6784D0BE63CA}" srcId="{D97877B1-DD17-4D26-A502-3B84D7505BB1}" destId="{6A82AB26-87B3-439B-BFDF-A563BF8EBF43}" srcOrd="1" destOrd="0" parTransId="{5449D14C-76F3-4750-B379-A462A70C730E}" sibTransId="{63F3C204-262E-4ADF-8DE8-7C1DAD2C28D9}"/>
    <dgm:cxn modelId="{27D4185A-D712-4BF4-9532-10419DDA3164}" type="presOf" srcId="{63F3C204-262E-4ADF-8DE8-7C1DAD2C28D9}" destId="{1FFF80EF-1668-41FE-9ACB-A0ACCBD77241}" srcOrd="0" destOrd="0" presId="urn:microsoft.com/office/officeart/2005/8/layout/cycle1"/>
    <dgm:cxn modelId="{583B654C-BC88-402C-BEBF-F27FDFA40724}" srcId="{D97877B1-DD17-4D26-A502-3B84D7505BB1}" destId="{97972971-AD0F-4F39-8574-853C958C5AD4}" srcOrd="2" destOrd="0" parTransId="{BB25E2FB-0468-4F42-BA52-5202DB091A9F}" sibTransId="{820D9EC9-1B8C-4938-BC25-D7A819BB5500}"/>
    <dgm:cxn modelId="{524188F0-C239-41AB-9623-A58B07DFDDBC}" type="presOf" srcId="{97972971-AD0F-4F39-8574-853C958C5AD4}" destId="{46EF161E-ABCD-4EFE-AD39-D49358BB7C45}" srcOrd="0" destOrd="0" presId="urn:microsoft.com/office/officeart/2005/8/layout/cycle1"/>
    <dgm:cxn modelId="{9CB54A36-50B5-4E93-AFCF-C9308EA578C6}" type="presOf" srcId="{D97877B1-DD17-4D26-A502-3B84D7505BB1}" destId="{F5754D31-D4AE-4850-864D-6F22B7CC15ED}" srcOrd="0" destOrd="0" presId="urn:microsoft.com/office/officeart/2005/8/layout/cycle1"/>
    <dgm:cxn modelId="{352A1C49-7A2E-49F6-BD22-DB0B7690B8E8}" type="presParOf" srcId="{F5754D31-D4AE-4850-864D-6F22B7CC15ED}" destId="{F4E07A52-144F-43B0-A272-80F8F7A3A868}" srcOrd="0" destOrd="0" presId="urn:microsoft.com/office/officeart/2005/8/layout/cycle1"/>
    <dgm:cxn modelId="{84FEF632-3520-44B3-8A2C-F4CD449A67D3}" type="presParOf" srcId="{F5754D31-D4AE-4850-864D-6F22B7CC15ED}" destId="{90812000-87D7-42A9-9434-8013E0B46B46}" srcOrd="1" destOrd="0" presId="urn:microsoft.com/office/officeart/2005/8/layout/cycle1"/>
    <dgm:cxn modelId="{8446ADC0-8849-45C6-9335-546AF1B96D8E}" type="presParOf" srcId="{F5754D31-D4AE-4850-864D-6F22B7CC15ED}" destId="{D3F77611-82C5-4FEF-8E56-139B51682A8E}" srcOrd="2" destOrd="0" presId="urn:microsoft.com/office/officeart/2005/8/layout/cycle1"/>
    <dgm:cxn modelId="{AFD73AED-5090-4FB9-942F-A3C94B249B0E}" type="presParOf" srcId="{F5754D31-D4AE-4850-864D-6F22B7CC15ED}" destId="{29087377-C8E3-46B7-B7A6-3EF8F8088898}" srcOrd="3" destOrd="0" presId="urn:microsoft.com/office/officeart/2005/8/layout/cycle1"/>
    <dgm:cxn modelId="{FEFC674D-1F7B-4189-AA4C-F42C3E7F0098}" type="presParOf" srcId="{F5754D31-D4AE-4850-864D-6F22B7CC15ED}" destId="{DC35D50F-7EB1-4E00-88F6-EF6F01DDB960}" srcOrd="4" destOrd="0" presId="urn:microsoft.com/office/officeart/2005/8/layout/cycle1"/>
    <dgm:cxn modelId="{91198ED1-54B1-4B23-9211-390657E0B63D}" type="presParOf" srcId="{F5754D31-D4AE-4850-864D-6F22B7CC15ED}" destId="{1FFF80EF-1668-41FE-9ACB-A0ACCBD77241}" srcOrd="5" destOrd="0" presId="urn:microsoft.com/office/officeart/2005/8/layout/cycle1"/>
    <dgm:cxn modelId="{2AB4F1B4-9106-436D-A653-E7A8FDC699F0}" type="presParOf" srcId="{F5754D31-D4AE-4850-864D-6F22B7CC15ED}" destId="{2D6C61B4-F01A-4C59-A631-11DABC3B85AD}" srcOrd="6" destOrd="0" presId="urn:microsoft.com/office/officeart/2005/8/layout/cycle1"/>
    <dgm:cxn modelId="{7D2B073D-7B12-4744-96A5-7B8E18DCFD06}" type="presParOf" srcId="{F5754D31-D4AE-4850-864D-6F22B7CC15ED}" destId="{46EF161E-ABCD-4EFE-AD39-D49358BB7C45}" srcOrd="7" destOrd="0" presId="urn:microsoft.com/office/officeart/2005/8/layout/cycle1"/>
    <dgm:cxn modelId="{417E722C-4D78-49E3-94BB-847CA64FEAD1}" type="presParOf" srcId="{F5754D31-D4AE-4850-864D-6F22B7CC15ED}" destId="{1915B55A-84D4-45D3-A442-E3BB37484AC8}" srcOrd="8" destOrd="0" presId="urn:microsoft.com/office/officeart/2005/8/layout/cycle1"/>
    <dgm:cxn modelId="{C13A456B-2BFD-45F7-89B6-18D0D99AC5A2}" type="presParOf" srcId="{F5754D31-D4AE-4850-864D-6F22B7CC15ED}" destId="{70064B60-F145-446C-B665-F8ED90DCD41B}" srcOrd="9" destOrd="0" presId="urn:microsoft.com/office/officeart/2005/8/layout/cycle1"/>
    <dgm:cxn modelId="{DAED63DD-DCCF-4FD2-B37B-99138494A204}" type="presParOf" srcId="{F5754D31-D4AE-4850-864D-6F22B7CC15ED}" destId="{4C822439-31DE-4958-847C-D840D48FF48A}" srcOrd="10" destOrd="0" presId="urn:microsoft.com/office/officeart/2005/8/layout/cycle1"/>
    <dgm:cxn modelId="{1354E5E0-8EA0-4CAF-BE9A-4B90A98127DF}" type="presParOf" srcId="{F5754D31-D4AE-4850-864D-6F22B7CC15ED}" destId="{B271E0D6-A48C-432A-90E1-312FA7FE5D22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812000-87D7-42A9-9434-8013E0B46B46}">
      <dsp:nvSpPr>
        <dsp:cNvPr id="0" name=""/>
        <dsp:cNvSpPr/>
      </dsp:nvSpPr>
      <dsp:spPr>
        <a:xfrm>
          <a:off x="5357129" y="115323"/>
          <a:ext cx="1849487" cy="1849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kern="1200" dirty="0" smtClean="0">
              <a:latin typeface="標楷體" pitchFamily="65" charset="-120"/>
              <a:ea typeface="標楷體" pitchFamily="65" charset="-120"/>
            </a:rPr>
            <a:t>落實生活經營</a:t>
          </a:r>
          <a:endParaRPr lang="zh-TW" altLang="en-US" sz="4200" kern="1200" dirty="0">
            <a:latin typeface="標楷體" pitchFamily="65" charset="-120"/>
            <a:ea typeface="標楷體" pitchFamily="65" charset="-120"/>
          </a:endParaRPr>
        </a:p>
      </dsp:txBody>
      <dsp:txXfrm>
        <a:off x="5357129" y="115323"/>
        <a:ext cx="1849487" cy="1849487"/>
      </dsp:txXfrm>
    </dsp:sp>
    <dsp:sp modelId="{D3F77611-82C5-4FEF-8E56-139B51682A8E}">
      <dsp:nvSpPr>
        <dsp:cNvPr id="0" name=""/>
        <dsp:cNvSpPr/>
      </dsp:nvSpPr>
      <dsp:spPr>
        <a:xfrm>
          <a:off x="2097543" y="-1520"/>
          <a:ext cx="5225916" cy="5225916"/>
        </a:xfrm>
        <a:prstGeom prst="circularArrow">
          <a:avLst>
            <a:gd name="adj1" fmla="val 6901"/>
            <a:gd name="adj2" fmla="val 465282"/>
            <a:gd name="adj3" fmla="val 549709"/>
            <a:gd name="adj4" fmla="val 20585008"/>
            <a:gd name="adj5" fmla="val 8051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35D50F-7EB1-4E00-88F6-EF6F01DDB960}">
      <dsp:nvSpPr>
        <dsp:cNvPr id="0" name=""/>
        <dsp:cNvSpPr/>
      </dsp:nvSpPr>
      <dsp:spPr>
        <a:xfrm>
          <a:off x="5357129" y="3258064"/>
          <a:ext cx="1849487" cy="1849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kern="1200" dirty="0" smtClean="0">
              <a:latin typeface="標楷體" pitchFamily="65" charset="-120"/>
              <a:ea typeface="標楷體" pitchFamily="65" charset="-120"/>
            </a:rPr>
            <a:t>實踐社會參與</a:t>
          </a:r>
          <a:endParaRPr lang="zh-TW" altLang="en-US" sz="4200" kern="1200" dirty="0">
            <a:latin typeface="標楷體" pitchFamily="65" charset="-120"/>
            <a:ea typeface="標楷體" pitchFamily="65" charset="-120"/>
          </a:endParaRPr>
        </a:p>
      </dsp:txBody>
      <dsp:txXfrm>
        <a:off x="5357129" y="3258064"/>
        <a:ext cx="1849487" cy="1849487"/>
      </dsp:txXfrm>
    </dsp:sp>
    <dsp:sp modelId="{1FFF80EF-1668-41FE-9ACB-A0ACCBD77241}">
      <dsp:nvSpPr>
        <dsp:cNvPr id="0" name=""/>
        <dsp:cNvSpPr/>
      </dsp:nvSpPr>
      <dsp:spPr>
        <a:xfrm>
          <a:off x="2097543" y="-1520"/>
          <a:ext cx="5225916" cy="5225916"/>
        </a:xfrm>
        <a:prstGeom prst="circularArrow">
          <a:avLst>
            <a:gd name="adj1" fmla="val 6901"/>
            <a:gd name="adj2" fmla="val 465282"/>
            <a:gd name="adj3" fmla="val 5548706"/>
            <a:gd name="adj4" fmla="val 4385008"/>
            <a:gd name="adj5" fmla="val 8051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EF161E-ABCD-4EFE-AD39-D49358BB7C45}">
      <dsp:nvSpPr>
        <dsp:cNvPr id="0" name=""/>
        <dsp:cNvSpPr/>
      </dsp:nvSpPr>
      <dsp:spPr>
        <a:xfrm>
          <a:off x="1962551" y="3493809"/>
          <a:ext cx="2353157" cy="1377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kern="1200" dirty="0" smtClean="0">
              <a:latin typeface="標楷體" pitchFamily="65" charset="-120"/>
              <a:ea typeface="標楷體" pitchFamily="65" charset="-120"/>
            </a:rPr>
            <a:t>保護自我與環境</a:t>
          </a:r>
          <a:endParaRPr lang="zh-TW" altLang="en-US" sz="4200" kern="1200" dirty="0">
            <a:latin typeface="標楷體" pitchFamily="65" charset="-120"/>
            <a:ea typeface="標楷體" pitchFamily="65" charset="-120"/>
          </a:endParaRPr>
        </a:p>
      </dsp:txBody>
      <dsp:txXfrm>
        <a:off x="1962551" y="3493809"/>
        <a:ext cx="2353157" cy="1377997"/>
      </dsp:txXfrm>
    </dsp:sp>
    <dsp:sp modelId="{1915B55A-84D4-45D3-A442-E3BB37484AC8}">
      <dsp:nvSpPr>
        <dsp:cNvPr id="0" name=""/>
        <dsp:cNvSpPr/>
      </dsp:nvSpPr>
      <dsp:spPr>
        <a:xfrm>
          <a:off x="2097543" y="-1520"/>
          <a:ext cx="5225916" cy="5225916"/>
        </a:xfrm>
        <a:prstGeom prst="circularArrow">
          <a:avLst>
            <a:gd name="adj1" fmla="val 6901"/>
            <a:gd name="adj2" fmla="val 465282"/>
            <a:gd name="adj3" fmla="val 11349709"/>
            <a:gd name="adj4" fmla="val 9396322"/>
            <a:gd name="adj5" fmla="val 8051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22439-31DE-4958-847C-D840D48FF48A}">
      <dsp:nvSpPr>
        <dsp:cNvPr id="0" name=""/>
        <dsp:cNvSpPr/>
      </dsp:nvSpPr>
      <dsp:spPr>
        <a:xfrm>
          <a:off x="2214387" y="115323"/>
          <a:ext cx="1849487" cy="1849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kern="1200" dirty="0" smtClean="0">
              <a:latin typeface="標楷體" pitchFamily="65" charset="-120"/>
              <a:ea typeface="標楷體" pitchFamily="65" charset="-120"/>
            </a:rPr>
            <a:t>促進自我發展</a:t>
          </a:r>
          <a:endParaRPr lang="zh-TW" altLang="en-US" sz="4200" kern="1200" dirty="0">
            <a:latin typeface="標楷體" pitchFamily="65" charset="-120"/>
            <a:ea typeface="標楷體" pitchFamily="65" charset="-120"/>
          </a:endParaRPr>
        </a:p>
      </dsp:txBody>
      <dsp:txXfrm>
        <a:off x="2214387" y="115323"/>
        <a:ext cx="1849487" cy="1849487"/>
      </dsp:txXfrm>
    </dsp:sp>
    <dsp:sp modelId="{B271E0D6-A48C-432A-90E1-312FA7FE5D22}">
      <dsp:nvSpPr>
        <dsp:cNvPr id="0" name=""/>
        <dsp:cNvSpPr/>
      </dsp:nvSpPr>
      <dsp:spPr>
        <a:xfrm>
          <a:off x="653805" y="-1520"/>
          <a:ext cx="8113392" cy="5225916"/>
        </a:xfrm>
        <a:prstGeom prst="circularArrow">
          <a:avLst>
            <a:gd name="adj1" fmla="val 6901"/>
            <a:gd name="adj2" fmla="val 465282"/>
            <a:gd name="adj3" fmla="val 16749709"/>
            <a:gd name="adj4" fmla="val 15185008"/>
            <a:gd name="adj5" fmla="val 8051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EE92F-F45C-4030-A3BE-C231C70E2C26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5060C-BB14-4667-A58B-79D527DE3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noProof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5060C-BB14-4667-A58B-79D527DE3A7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mtClean="0"/>
              <a:t>，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5060C-BB14-4667-A58B-79D527DE3A7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mtClean="0"/>
              <a:t>，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5060C-BB14-4667-A58B-79D527DE3A7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715436" cy="1470025"/>
          </a:xfrm>
        </p:spPr>
        <p:txBody>
          <a:bodyPr/>
          <a:lstStyle>
            <a:lvl1pPr>
              <a:defRPr b="1" baseline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Tahoma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28802"/>
            <a:ext cx="6400800" cy="1428760"/>
          </a:xfrm>
        </p:spPr>
        <p:txBody>
          <a:bodyPr/>
          <a:lstStyle>
            <a:lvl1pPr marL="0" indent="0" algn="ctr">
              <a:buNone/>
              <a:defRPr b="1" cap="none" spc="0">
                <a:ln w="19050">
                  <a:solidFill>
                    <a:srgbClr val="0C3226"/>
                  </a:solidFill>
                </a:ln>
                <a:solidFill>
                  <a:schemeClr val="bg1"/>
                </a:solidFill>
                <a:effectLst/>
                <a:latin typeface="+mn-lt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EBAB-8F60-4B32-9650-71C28169E6B0}" type="datetime1">
              <a:rPr lang="en-US" altLang="zh-TW" smtClean="0"/>
              <a:pPr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 bwMode="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4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4"/>
              </a:buBlip>
              <a:defRPr/>
            </a:lvl6pPr>
            <a:lvl7pPr>
              <a:buFontTx/>
              <a:buBlip>
                <a:blip r:embed="rId3"/>
              </a:buBlip>
              <a:defRPr/>
            </a:lvl7pPr>
            <a:lvl8pPr>
              <a:buFontTx/>
              <a:buBlip>
                <a:blip r:embed="rId4"/>
              </a:buBlip>
              <a:defRPr/>
            </a:lvl8pPr>
            <a:lvl9pPr>
              <a:buFontTx/>
              <a:buBlip>
                <a:blip r:embed="rId3"/>
              </a:buBlip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164C-5C17-4A54-839E-86F9B054F180}" type="datetime1">
              <a:rPr lang="en-US" altLang="zh-TW" smtClean="0"/>
              <a:pPr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 bwMode="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4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4"/>
              </a:buBlip>
              <a:defRPr/>
            </a:lvl6pPr>
            <a:lvl7pPr>
              <a:buFontTx/>
              <a:buBlip>
                <a:blip r:embed="rId3"/>
              </a:buBlip>
              <a:defRPr/>
            </a:lvl7pPr>
            <a:lvl8pPr>
              <a:buFontTx/>
              <a:buBlip>
                <a:blip r:embed="rId4"/>
              </a:buBlip>
              <a:defRPr/>
            </a:lvl8pPr>
            <a:lvl9pPr>
              <a:buFontTx/>
              <a:buBlip>
                <a:blip r:embed="rId3"/>
              </a:buBlip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BB08A-86E7-4E7A-8A86-E09D6DA3C093}" type="datetime1">
              <a:rPr lang="en-US" altLang="zh-TW" smtClean="0"/>
              <a:pPr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6248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3E0D3-C486-4037-ACB4-320848E9F6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EBAB-8F60-4B32-9650-71C28169E6B0}" type="datetime1">
              <a:rPr lang="en-US" altLang="zh-TW" smtClean="0"/>
              <a:pPr/>
              <a:t>3/7/2014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2FE5C-6DE7-4A84-A14D-DE58F52AAB6E}" type="datetime1">
              <a:rPr lang="en-US" altLang="zh-TW" smtClean="0"/>
              <a:pPr/>
              <a:t>3/7/2014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E3E6-9550-4B29-97D7-6C818E0B5A74}" type="datetime1">
              <a:rPr lang="en-US" altLang="zh-TW" smtClean="0"/>
              <a:pPr/>
              <a:t>3/7/2014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2F4D4-3810-44EC-9B21-F57D0C6B76F2}" type="datetime1">
              <a:rPr lang="en-US" altLang="zh-TW" smtClean="0"/>
              <a:pPr/>
              <a:t>3/7/2014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97A5-2583-464F-851C-B484CD04C13F}" type="datetime1">
              <a:rPr lang="en-US" altLang="zh-TW" smtClean="0"/>
              <a:pPr/>
              <a:t>3/7/2014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E87C-8BFB-489B-848C-8D630A156205}" type="datetime1">
              <a:rPr lang="en-US" altLang="zh-TW" smtClean="0"/>
              <a:pPr/>
              <a:t>3/7/2014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8E39-93DD-4278-9303-22BA163266E4}" type="datetime1">
              <a:rPr lang="en-US" altLang="zh-TW" smtClean="0"/>
              <a:pPr/>
              <a:t>3/7/2014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 bwMode="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2FE5C-6DE7-4A84-A14D-DE58F52AAB6E}" type="datetime1">
              <a:rPr lang="en-US" altLang="zh-TW" smtClean="0"/>
              <a:pPr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4D6D-EA9D-4F21-87E7-DEB487CB203C}" type="datetime1">
              <a:rPr lang="en-US" altLang="zh-TW" smtClean="0"/>
              <a:pPr/>
              <a:t>3/7/2014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5849-3438-48B8-A85A-DEBCE7F107FC}" type="datetime1">
              <a:rPr lang="en-US" altLang="zh-TW" smtClean="0"/>
              <a:pPr/>
              <a:t>3/7/2014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164C-5C17-4A54-839E-86F9B054F180}" type="datetime1">
              <a:rPr lang="en-US" altLang="zh-TW" smtClean="0"/>
              <a:pPr/>
              <a:t>3/7/2014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BB08A-86E7-4E7A-8A86-E09D6DA3C093}" type="datetime1">
              <a:rPr lang="en-US" altLang="zh-TW" smtClean="0"/>
              <a:pPr/>
              <a:t>3/7/2014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 bwMode="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0403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E3E6-9550-4B29-97D7-6C818E0B5A74}" type="datetime1">
              <a:rPr lang="en-US" altLang="zh-TW" smtClean="0"/>
              <a:pPr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 bwMode="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2F4D4-3810-44EC-9B21-F57D0C6B76F2}" type="datetime1">
              <a:rPr lang="en-US" altLang="zh-TW" smtClean="0"/>
              <a:pPr/>
              <a:t>3/7/2014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bg bwMode="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97A5-2583-464F-851C-B484CD04C13F}" type="datetime1">
              <a:rPr lang="en-US" altLang="zh-TW" smtClean="0"/>
              <a:pPr/>
              <a:t>3/7/2014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 bwMode="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E87C-8BFB-489B-848C-8D630A156205}" type="datetime1">
              <a:rPr lang="en-US" altLang="zh-TW" smtClean="0"/>
              <a:pPr/>
              <a:t>3/7/2014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8E39-93DD-4278-9303-22BA163266E4}" type="datetime1">
              <a:rPr lang="en-US" altLang="zh-TW" smtClean="0"/>
              <a:pPr/>
              <a:t>3/7/2014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 bwMode="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4D6D-EA9D-4F21-87E7-DEB487CB203C}" type="datetime1">
              <a:rPr lang="en-US" altLang="zh-TW" smtClean="0"/>
              <a:pPr/>
              <a:t>3/7/2014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 bwMode="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5849-3438-48B8-A85A-DEBCE7F107FC}" type="datetime1">
              <a:rPr lang="en-US" altLang="zh-TW" smtClean="0"/>
              <a:pPr/>
              <a:t>3/7/2014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C3226"/>
                </a:solidFill>
              </a:defRPr>
            </a:lvl1pPr>
          </a:lstStyle>
          <a:p>
            <a:fld id="{93F7AC3F-431A-42F7-9AC7-54641A124BBD}" type="datetime1">
              <a:rPr lang="en-US" altLang="zh-TW" smtClean="0"/>
              <a:pPr/>
              <a:t>3/7/2014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0C322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C3226"/>
                </a:solidFill>
              </a:defRPr>
            </a:lvl1pPr>
          </a:lstStyle>
          <a:p>
            <a:fld id="{2C30D8A8-B859-4C5B-B442-5FAB2CCC19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 baseline="0">
          <a:ln w="19050">
            <a:solidFill>
              <a:schemeClr val="bg1"/>
            </a:solidFill>
          </a:ln>
          <a:solidFill>
            <a:srgbClr val="00133A"/>
          </a:solidFill>
          <a:effectLst/>
          <a:latin typeface="+mj-lt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5"/>
        </a:buBlip>
        <a:defRPr sz="3200" kern="1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6"/>
        </a:buBlip>
        <a:defRPr sz="2800" kern="1200">
          <a:solidFill>
            <a:srgbClr val="10403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400" kern="1200">
          <a:solidFill>
            <a:srgbClr val="10403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7AC3F-431A-42F7-9AC7-54641A124BBD}" type="datetime1">
              <a:rPr lang="en-US" altLang="zh-TW" smtClean="0"/>
              <a:pPr/>
              <a:t>3/7/2014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0D8A8-B859-4C5B-B442-5FAB2CCC19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&#20818;&#27468;&#21109;&#20316;.pptx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5-3.9911&#32156;&#21512;&#33021;&#21147;&#25351;&#27161;&#35299;&#35712;&#35611;&#32681;-&#26446;&#22372;&#23815;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9.xml"/><Relationship Id="rId1" Type="http://schemas.openxmlformats.org/officeDocument/2006/relationships/audio" Target="file:///G:\102&#32156;&#21512;&#27963;&#21205;&#36628;&#23566;\1030305&#22823;&#20809;%20&#22283;&#23567;-2\&#26446;&#29599;-&#33258;&#24049;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9.xml"/><Relationship Id="rId1" Type="http://schemas.openxmlformats.org/officeDocument/2006/relationships/audio" Target="file:///G:\102&#32156;&#21512;&#27963;&#21205;&#36628;&#23566;\1030305&#22823;&#20809;%20&#22283;&#23567;-2\&#24373;&#38902;&#28085;%20-%20&#28504;&#26421;&#25289;%20-%2001.&#38577;&#24418;&#30340;&#32709;&#33152;.mp3" TargetMode="Externa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260648"/>
            <a:ext cx="8715436" cy="172819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600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綜合活動領域輔導團</a:t>
            </a:r>
            <a:r>
              <a:rPr lang="en-US" altLang="zh-TW" sz="6600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/>
            </a:r>
            <a:br>
              <a:rPr lang="en-US" altLang="zh-TW" sz="6600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</a:br>
            <a:r>
              <a:rPr lang="zh-TW" altLang="en-US" sz="6600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策略聯盟</a:t>
            </a:r>
            <a:r>
              <a:rPr lang="en-US" altLang="zh-TW" sz="6600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—</a:t>
            </a:r>
            <a:r>
              <a:rPr lang="zh-TW" altLang="en-US" sz="6600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大光國小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67944" y="6165304"/>
            <a:ext cx="5076056" cy="648072"/>
          </a:xfrm>
        </p:spPr>
        <p:txBody>
          <a:bodyPr>
            <a:normAutofit fontScale="6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zh-TW" altLang="en-US" sz="3600" b="1" i="0" spc="50" dirty="0" smtClean="0">
                <a:ln w="11430"/>
                <a:solidFill>
                  <a:srgbClr val="19079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臺南市國教輔導團</a:t>
            </a:r>
            <a:r>
              <a:rPr lang="zh-TW" altLang="en-US" sz="3600" spc="50" dirty="0" smtClean="0">
                <a:ln w="11430"/>
                <a:solidFill>
                  <a:srgbClr val="19079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綜合活動輔導小組</a:t>
            </a:r>
            <a:endParaRPr lang="en-US" altLang="zh-TW" sz="3600" b="1" i="0" spc="50" dirty="0" smtClean="0">
              <a:ln w="11430"/>
              <a:solidFill>
                <a:srgbClr val="19079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411760" y="2492896"/>
            <a:ext cx="2880320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50" normalizeH="0" baseline="0" noProof="0" dirty="0" smtClean="0">
                <a:ln w="11430"/>
                <a:solidFill>
                  <a:srgbClr val="19079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標楷體" pitchFamily="65" charset="-120"/>
                <a:cs typeface="Microsoft Sans Serif" pitchFamily="34" charset="0"/>
              </a:rPr>
              <a:t>協進國小</a:t>
            </a:r>
            <a:endParaRPr kumimoji="0" lang="en-US" altLang="zh-TW" sz="4000" b="1" i="0" u="none" strike="noStrike" kern="1200" cap="none" spc="50" normalizeH="0" baseline="0" noProof="0" dirty="0" smtClean="0">
              <a:ln w="11430"/>
              <a:solidFill>
                <a:srgbClr val="19079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標楷體" pitchFamily="65" charset="-120"/>
              <a:cs typeface="Microsoft Sans Serif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50" normalizeH="0" baseline="0" noProof="0" dirty="0" smtClean="0">
                <a:ln w="11430"/>
                <a:solidFill>
                  <a:srgbClr val="19079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標楷體" pitchFamily="65" charset="-120"/>
                <a:cs typeface="Microsoft Sans Serif" pitchFamily="34" charset="0"/>
              </a:rPr>
              <a:t>黃月芳</a:t>
            </a:r>
            <a:endParaRPr kumimoji="0" lang="zh-TW" altLang="en-US" sz="3600" b="1" i="0" u="none" strike="noStrike" kern="1200" cap="none" spc="50" normalizeH="0" baseline="0" noProof="0" dirty="0" smtClean="0">
              <a:ln w="11430"/>
              <a:solidFill>
                <a:srgbClr val="19079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標楷體" pitchFamily="65" charset="-120"/>
              <a:cs typeface="Microsoft Sans Serif" pitchFamily="34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772816"/>
            <a:ext cx="8497639" cy="4176464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zh-TW" altLang="en-US" sz="40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  <a:hlinkClick r:id="rId2" action="ppaction://hlinkpres?slideindex=1&amp;slidetitle="/>
              </a:rPr>
              <a:t>歡樂一下</a:t>
            </a:r>
            <a:endParaRPr lang="en-US" altLang="zh-TW" sz="4000" b="1" dirty="0" smtClean="0">
              <a:solidFill>
                <a:srgbClr val="19079D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lnSpc>
                <a:spcPct val="150000"/>
              </a:lnSpc>
            </a:pPr>
            <a:r>
              <a:rPr lang="zh-TW" altLang="en-US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分四大組</a:t>
            </a:r>
            <a:r>
              <a:rPr lang="en-US" altLang="zh-TW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公雞、小鴨、蝴蝶、蜜蜂</a:t>
            </a:r>
            <a:endParaRPr lang="en-US" altLang="zh-TW" b="1" dirty="0" smtClean="0">
              <a:solidFill>
                <a:srgbClr val="19079D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lnSpc>
                <a:spcPct val="150000"/>
              </a:lnSpc>
            </a:pPr>
            <a:r>
              <a:rPr lang="zh-TW" altLang="en-US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四個一組</a:t>
            </a:r>
            <a:r>
              <a:rPr lang="en-US" altLang="zh-TW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公雞、小鴨、蝴蝶、蜜蜂各</a:t>
            </a:r>
            <a:r>
              <a:rPr lang="en-US" altLang="zh-TW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位</a:t>
            </a:r>
            <a:endParaRPr lang="en-US" altLang="zh-TW" b="1" dirty="0" smtClean="0">
              <a:solidFill>
                <a:srgbClr val="19079D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lnSpc>
                <a:spcPct val="150000"/>
              </a:lnSpc>
            </a:pPr>
            <a:r>
              <a:rPr lang="zh-TW" altLang="en-US" sz="40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遊戲分組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763688" y="260871"/>
            <a:ext cx="5328592" cy="863873"/>
            <a:chOff x="1474" y="210"/>
            <a:chExt cx="3991" cy="499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474" y="210"/>
              <a:ext cx="3991" cy="499"/>
              <a:chOff x="1973" y="391"/>
              <a:chExt cx="2404" cy="395"/>
            </a:xfrm>
          </p:grpSpPr>
          <p:sp>
            <p:nvSpPr>
              <p:cNvPr id="17" name="AutoShape 13"/>
              <p:cNvSpPr>
                <a:spLocks noChangeArrowheads="1"/>
              </p:cNvSpPr>
              <p:nvPr/>
            </p:nvSpPr>
            <p:spPr bwMode="auto">
              <a:xfrm>
                <a:off x="1973" y="391"/>
                <a:ext cx="2404" cy="395"/>
              </a:xfrm>
              <a:prstGeom prst="roundRect">
                <a:avLst>
                  <a:gd name="adj" fmla="val 50000"/>
                </a:avLst>
              </a:prstGeom>
              <a:solidFill>
                <a:srgbClr val="993366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4400"/>
              </a:p>
            </p:txBody>
          </p:sp>
          <p:sp>
            <p:nvSpPr>
              <p:cNvPr id="18" name="AutoShape 14"/>
              <p:cNvSpPr>
                <a:spLocks noChangeArrowheads="1"/>
              </p:cNvSpPr>
              <p:nvPr/>
            </p:nvSpPr>
            <p:spPr bwMode="auto">
              <a:xfrm>
                <a:off x="2113" y="414"/>
                <a:ext cx="2125" cy="349"/>
              </a:xfrm>
              <a:prstGeom prst="roundRect">
                <a:avLst>
                  <a:gd name="adj" fmla="val 50000"/>
                </a:avLst>
              </a:prstGeom>
              <a:solidFill>
                <a:srgbClr val="FF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zh-TW" sz="4400">
                  <a:ea typeface="標楷體" pitchFamily="65" charset="-120"/>
                </a:endParaRPr>
              </a:p>
            </p:txBody>
          </p:sp>
        </p:grpSp>
        <p:sp>
          <p:nvSpPr>
            <p:cNvPr id="16" name="Rectangle 2"/>
            <p:cNvSpPr>
              <a:spLocks noChangeArrowheads="1"/>
            </p:cNvSpPr>
            <p:nvPr/>
          </p:nvSpPr>
          <p:spPr bwMode="auto">
            <a:xfrm>
              <a:off x="1746" y="210"/>
              <a:ext cx="3447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TW" altLang="en-US" sz="4400" dirty="0">
                  <a:ea typeface="標楷體" pitchFamily="65" charset="-120"/>
                </a:rPr>
                <a:t>小試身手～分組</a:t>
              </a: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700808"/>
            <a:ext cx="3960440" cy="4824536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1">
              <a:spcBef>
                <a:spcPts val="1800"/>
              </a:spcBef>
              <a:buFont typeface="Wingdings" pitchFamily="2" charset="2"/>
              <a:buChar char="Ø"/>
            </a:pPr>
            <a:r>
              <a:rPr lang="zh-TW" altLang="en-US" sz="36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公雞</a:t>
            </a:r>
            <a:r>
              <a:rPr lang="en-US" altLang="zh-TW" sz="36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—1</a:t>
            </a:r>
          </a:p>
          <a:p>
            <a:pPr lvl="1">
              <a:spcBef>
                <a:spcPts val="1800"/>
              </a:spcBef>
              <a:buFont typeface="Wingdings" pitchFamily="2" charset="2"/>
              <a:buChar char="Ø"/>
            </a:pPr>
            <a:r>
              <a:rPr lang="zh-TW" altLang="en-US" sz="36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小鴨</a:t>
            </a:r>
            <a:r>
              <a:rPr lang="en-US" altLang="zh-TW" sz="36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—2</a:t>
            </a:r>
          </a:p>
          <a:p>
            <a:pPr lvl="1">
              <a:spcBef>
                <a:spcPts val="1800"/>
              </a:spcBef>
              <a:buFont typeface="Wingdings" pitchFamily="2" charset="2"/>
              <a:buChar char="Ø"/>
            </a:pPr>
            <a:r>
              <a:rPr lang="zh-TW" altLang="en-US" sz="36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蝴蝶</a:t>
            </a:r>
            <a:r>
              <a:rPr lang="en-US" altLang="zh-TW" sz="36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—3</a:t>
            </a:r>
          </a:p>
          <a:p>
            <a:pPr lvl="1">
              <a:spcBef>
                <a:spcPts val="1800"/>
              </a:spcBef>
              <a:buFont typeface="Wingdings" pitchFamily="2" charset="2"/>
              <a:buChar char="Ø"/>
            </a:pPr>
            <a:r>
              <a:rPr lang="zh-TW" altLang="en-US" sz="36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蜜蜂</a:t>
            </a:r>
            <a:r>
              <a:rPr lang="en-US" altLang="zh-TW" sz="36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—4</a:t>
            </a:r>
          </a:p>
          <a:p>
            <a:pPr lvl="1">
              <a:spcBef>
                <a:spcPts val="1800"/>
              </a:spcBef>
              <a:buFont typeface="Wingdings" pitchFamily="2" charset="2"/>
              <a:buChar char="p"/>
            </a:pPr>
            <a:r>
              <a:rPr lang="en-US" altLang="zh-TW" sz="3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3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人一</a:t>
            </a:r>
            <a:r>
              <a:rPr lang="zh-TW" altLang="en-US" sz="3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組</a:t>
            </a:r>
            <a:endParaRPr lang="en-US" altLang="zh-TW" sz="36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spcBef>
                <a:spcPts val="1800"/>
              </a:spcBef>
              <a:buFont typeface="Wingdings" pitchFamily="2" charset="2"/>
              <a:buChar char="p"/>
            </a:pPr>
            <a:r>
              <a:rPr lang="zh-TW" altLang="en-US" sz="4000" b="1" u="sng" dirty="0" smtClean="0">
                <a:solidFill>
                  <a:srgbClr val="1907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合計</a:t>
            </a:r>
            <a:r>
              <a:rPr lang="en-US" altLang="zh-TW" sz="4000" b="1" u="sng" dirty="0" smtClean="0">
                <a:solidFill>
                  <a:srgbClr val="1907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—</a:t>
            </a:r>
            <a:r>
              <a:rPr lang="en-US" altLang="zh-TW" sz="4000" b="1" u="sng" dirty="0" smtClean="0">
                <a:solidFill>
                  <a:srgbClr val="1907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13</a:t>
            </a:r>
            <a:endParaRPr lang="zh-TW" altLang="zh-TW" sz="4000" b="1" u="sng" dirty="0">
              <a:solidFill>
                <a:srgbClr val="1907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763688" y="260871"/>
            <a:ext cx="5328592" cy="863873"/>
            <a:chOff x="1474" y="210"/>
            <a:chExt cx="3991" cy="499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474" y="210"/>
              <a:ext cx="3991" cy="499"/>
              <a:chOff x="1973" y="391"/>
              <a:chExt cx="2404" cy="395"/>
            </a:xfrm>
          </p:grpSpPr>
          <p:sp>
            <p:nvSpPr>
              <p:cNvPr id="17" name="AutoShape 13"/>
              <p:cNvSpPr>
                <a:spLocks noChangeArrowheads="1"/>
              </p:cNvSpPr>
              <p:nvPr/>
            </p:nvSpPr>
            <p:spPr bwMode="auto">
              <a:xfrm>
                <a:off x="1973" y="391"/>
                <a:ext cx="2404" cy="395"/>
              </a:xfrm>
              <a:prstGeom prst="roundRect">
                <a:avLst>
                  <a:gd name="adj" fmla="val 50000"/>
                </a:avLst>
              </a:prstGeom>
              <a:solidFill>
                <a:srgbClr val="993366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4400"/>
              </a:p>
            </p:txBody>
          </p:sp>
          <p:sp>
            <p:nvSpPr>
              <p:cNvPr id="18" name="AutoShape 14"/>
              <p:cNvSpPr>
                <a:spLocks noChangeArrowheads="1"/>
              </p:cNvSpPr>
              <p:nvPr/>
            </p:nvSpPr>
            <p:spPr bwMode="auto">
              <a:xfrm>
                <a:off x="2113" y="414"/>
                <a:ext cx="2125" cy="349"/>
              </a:xfrm>
              <a:prstGeom prst="roundRect">
                <a:avLst>
                  <a:gd name="adj" fmla="val 50000"/>
                </a:avLst>
              </a:prstGeom>
              <a:solidFill>
                <a:srgbClr val="FF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zh-TW" sz="4400">
                  <a:ea typeface="標楷體" pitchFamily="65" charset="-120"/>
                </a:endParaRPr>
              </a:p>
            </p:txBody>
          </p:sp>
        </p:grpSp>
        <p:sp>
          <p:nvSpPr>
            <p:cNvPr id="16" name="Rectangle 2"/>
            <p:cNvSpPr>
              <a:spLocks noChangeArrowheads="1"/>
            </p:cNvSpPr>
            <p:nvPr/>
          </p:nvSpPr>
          <p:spPr bwMode="auto">
            <a:xfrm>
              <a:off x="1746" y="210"/>
              <a:ext cx="3447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lvl="0" algn="ctr">
                <a:lnSpc>
                  <a:spcPct val="150000"/>
                </a:lnSpc>
              </a:pPr>
              <a:r>
                <a:rPr lang="zh-TW" altLang="en-US" sz="4400" b="1" dirty="0" smtClean="0">
                  <a:solidFill>
                    <a:srgbClr val="19079D"/>
                  </a:solidFill>
                  <a:latin typeface="標楷體" pitchFamily="65" charset="-120"/>
                  <a:ea typeface="標楷體" pitchFamily="65" charset="-120"/>
                </a:rPr>
                <a:t>遊戲分組</a:t>
              </a:r>
            </a:p>
          </p:txBody>
        </p:sp>
      </p:grp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44008" y="1700808"/>
            <a:ext cx="4104456" cy="48245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079D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公雞</a:t>
            </a: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079D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—1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079D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小鴨</a:t>
            </a: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079D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—2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079D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蝴蝶</a:t>
            </a: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079D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—3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079D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蜜蜂</a:t>
            </a: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079D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—4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6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人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一組</a:t>
            </a: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(4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種</a:t>
            </a: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r>
              <a:rPr lang="zh-TW" altLang="en-US" sz="4000" b="1" u="sng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合計</a:t>
            </a:r>
            <a:r>
              <a:rPr lang="en-US" altLang="zh-TW" sz="4000" b="1" u="sng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—18</a:t>
            </a:r>
            <a:endParaRPr kumimoji="0" lang="en-US" altLang="zh-TW" sz="3600" b="1" i="0" u="sng" strike="noStrike" kern="1200" cap="none" spc="0" normalizeH="0" baseline="0" noProof="0" dirty="0" smtClean="0">
              <a:ln>
                <a:noFill/>
              </a:ln>
              <a:solidFill>
                <a:srgbClr val="19079D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19079D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844824"/>
            <a:ext cx="7772400" cy="2087934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TW" altLang="en-US" sz="5400" u="sng" dirty="0" smtClean="0">
                <a:ea typeface="標楷體" pitchFamily="65" charset="-120"/>
              </a:rPr>
              <a:t>魔鏡魔鏡我是誰</a:t>
            </a:r>
            <a:endParaRPr lang="en-US" altLang="zh-TW" sz="5400" u="sng" dirty="0" smtClean="0">
              <a:ea typeface="標楷體" pitchFamily="65" charset="-120"/>
            </a:endParaRP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title"/>
          </p:nvPr>
        </p:nvSpPr>
        <p:spPr>
          <a:xfrm>
            <a:off x="755576" y="-27384"/>
            <a:ext cx="7941568" cy="100811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zh-TW" altLang="en-US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教學實例分享</a:t>
            </a:r>
          </a:p>
        </p:txBody>
      </p:sp>
      <p:pic>
        <p:nvPicPr>
          <p:cNvPr id="22532" name="Picture 7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625" y="3933825"/>
            <a:ext cx="27432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8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4076700"/>
            <a:ext cx="3167062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E:\My Pictures\圖畫詩篇\框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60648"/>
            <a:ext cx="5040560" cy="864096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1001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魔鏡魔鏡我是誰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628800"/>
            <a:ext cx="5589984" cy="3384376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zh-TW" altLang="en-US" dirty="0" smtClean="0">
                <a:ea typeface="標楷體" pitchFamily="65" charset="-120"/>
              </a:rPr>
              <a:t>反思教學法</a:t>
            </a:r>
            <a:endParaRPr lang="zh-TW" altLang="en-US" dirty="0">
              <a:ea typeface="標楷體" pitchFamily="65" charset="-120"/>
            </a:endParaRPr>
          </a:p>
          <a:p>
            <a:pPr>
              <a:lnSpc>
                <a:spcPct val="110000"/>
              </a:lnSpc>
            </a:pPr>
            <a:r>
              <a:rPr lang="zh-TW" altLang="en-US" dirty="0" smtClean="0">
                <a:ea typeface="標楷體" pitchFamily="65" charset="-120"/>
              </a:rPr>
              <a:t>第三</a:t>
            </a:r>
            <a:r>
              <a:rPr lang="en-US" altLang="zh-TW" dirty="0" smtClean="0">
                <a:ea typeface="標楷體" pitchFamily="65" charset="-120"/>
              </a:rPr>
              <a:t>~</a:t>
            </a:r>
            <a:r>
              <a:rPr lang="zh-TW" altLang="en-US" dirty="0" smtClean="0">
                <a:ea typeface="標楷體" pitchFamily="65" charset="-120"/>
              </a:rPr>
              <a:t>第四學習階段</a:t>
            </a:r>
            <a:endParaRPr lang="en-US" altLang="zh-TW" dirty="0" smtClean="0">
              <a:ea typeface="標楷體" pitchFamily="65" charset="-120"/>
            </a:endParaRPr>
          </a:p>
          <a:p>
            <a:pPr lvl="0">
              <a:lnSpc>
                <a:spcPct val="110000"/>
              </a:lnSpc>
            </a:pPr>
            <a:r>
              <a:rPr kumimoji="1" lang="en-US" altLang="zh-TW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1-3-2</a:t>
            </a:r>
            <a:r>
              <a:rPr kumimoji="1" lang="zh-TW" altLang="en-US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參與各項活動，探索並表現自己在團體中的角色。</a:t>
            </a:r>
            <a:endParaRPr kumimoji="1" lang="en-US" altLang="zh-TW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lnSpc>
                <a:spcPct val="110000"/>
              </a:lnSpc>
            </a:pPr>
            <a:r>
              <a:rPr kumimoji="1" lang="en-US" altLang="zh-TW" dirty="0" smtClean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1-4-1</a:t>
            </a:r>
            <a:r>
              <a:rPr kumimoji="1" lang="zh-TW" altLang="en-US" dirty="0" smtClean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探索</a:t>
            </a:r>
            <a:r>
              <a:rPr kumimoji="1" lang="zh-TW" altLang="en-US" u="sng" dirty="0" smtClean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自我發展的過程</a:t>
            </a:r>
            <a:r>
              <a:rPr kumimoji="1" lang="zh-TW" altLang="en-US" dirty="0" smtClean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，並分享個人的經驗與感受。</a:t>
            </a:r>
            <a:endParaRPr lang="zh-TW" altLang="en-US" dirty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412776"/>
            <a:ext cx="8363272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畫圖式的自我介紹</a:t>
            </a:r>
            <a:endParaRPr lang="en-US" altLang="zh-TW" sz="4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已介紹過心智圖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先請小朋友以心智圖自我介紹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準備小鏡子觀察自己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16632"/>
            <a:ext cx="5040560" cy="864096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1001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魔鏡魔鏡我是誰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圖像式自我介紹</a:t>
            </a:r>
            <a:endParaRPr lang="zh-TW" altLang="en-US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內容版面配置區 4" descr="img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2144" y="0"/>
            <a:ext cx="9289008" cy="685800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圖片 5" descr="img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7699" y="0"/>
            <a:ext cx="9359398" cy="6857999"/>
          </a:xfrm>
          <a:prstGeom prst="rect">
            <a:avLst/>
          </a:prstGeom>
        </p:spPr>
      </p:pic>
      <p:pic>
        <p:nvPicPr>
          <p:cNvPr id="7" name="圖片 6" descr="img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8" y="0"/>
            <a:ext cx="9416374" cy="6858000"/>
          </a:xfrm>
          <a:prstGeom prst="rect">
            <a:avLst/>
          </a:prstGeom>
        </p:spPr>
      </p:pic>
      <p:pic>
        <p:nvPicPr>
          <p:cNvPr id="8" name="圖片 7" descr="img0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13421" y="0"/>
            <a:ext cx="9537949" cy="6857999"/>
          </a:xfrm>
          <a:prstGeom prst="rect">
            <a:avLst/>
          </a:prstGeom>
        </p:spPr>
      </p:pic>
      <p:pic>
        <p:nvPicPr>
          <p:cNvPr id="9" name="圖片 8" descr="img0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13421" y="0"/>
            <a:ext cx="9570843" cy="6858000"/>
          </a:xfrm>
          <a:prstGeom prst="rect">
            <a:avLst/>
          </a:prstGeom>
        </p:spPr>
      </p:pic>
      <p:pic>
        <p:nvPicPr>
          <p:cNvPr id="10" name="圖片 9" descr="img00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252536" y="0"/>
            <a:ext cx="96490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Picture 21" descr="E:\My Pictures\背景\圖片1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1905000" y="0"/>
            <a:ext cx="7239000" cy="5429250"/>
          </a:xfrm>
          <a:prstGeom prst="rect">
            <a:avLst/>
          </a:prstGeom>
          <a:noFill/>
        </p:spPr>
      </p:pic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2667000" y="1"/>
            <a:ext cx="2514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自 </a:t>
            </a:r>
            <a:r>
              <a:rPr lang="zh-TW" alt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己</a:t>
            </a:r>
            <a:r>
              <a:rPr lang="zh-TW" alt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188912" y="836712"/>
            <a:ext cx="8991600" cy="543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TW" altLang="en-US" sz="25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仔細的 看著波光中清晰的倒影 是另一個自己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TW" altLang="en-US" sz="25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它屬於 我最真實的表情 不願意 生活中掩飾真心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TW" altLang="en-US" sz="25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敷衍了 愛我的人的眼睛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TW" altLang="en-US" sz="25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我 心中的自己 每一秒 都願意 為愛放手去追尋 用心去珍惜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TW" altLang="en-US" sz="25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隱藏在 心中每一個真實的心情 現在釋放出去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TW" altLang="en-US" sz="25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我想要 呈現世界前更有力量的 更有勇氣的生命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TW" altLang="en-US" sz="25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我 眼中的自己 每一天 都相信 活的越來越像我愛的自己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TW" altLang="en-US" sz="25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我心中的自己 每一秒 都願意 為愛放手去追尋 用心去珍惜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TW" altLang="en-US" sz="25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只有愛裡才擁有 自由氣息 誠實 面對自己才有愛的決心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TW" altLang="en-US" sz="25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我 眼中的自己 每一天 都相信 活的越來越像我愛的自己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TW" altLang="en-US" sz="25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我心中的自己 每一秒 都願意 為愛放手去追尋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TW" altLang="en-US" sz="25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去珍惜 去愛 為愛放手去追尋 用心去珍惜 </a:t>
            </a:r>
          </a:p>
        </p:txBody>
      </p:sp>
      <p:pic>
        <p:nvPicPr>
          <p:cNvPr id="2072" name="Picture 24" descr="E:\My Pictures\動畫\植物動畫\gh0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5486400"/>
            <a:ext cx="481013" cy="960438"/>
          </a:xfrm>
          <a:prstGeom prst="rect">
            <a:avLst/>
          </a:prstGeom>
          <a:noFill/>
        </p:spPr>
      </p:pic>
      <p:pic>
        <p:nvPicPr>
          <p:cNvPr id="2073" name="Picture 25" descr="E:\My Pictures\動畫\植物動畫\gh0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5257800"/>
            <a:ext cx="671513" cy="1341438"/>
          </a:xfrm>
          <a:prstGeom prst="rect">
            <a:avLst/>
          </a:prstGeom>
          <a:noFill/>
        </p:spPr>
      </p:pic>
      <p:pic>
        <p:nvPicPr>
          <p:cNvPr id="2074" name="Picture 26" descr="E:\My Pictures\動畫\分隔線\蝴蝶飛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867400"/>
            <a:ext cx="6858000" cy="917575"/>
          </a:xfrm>
          <a:prstGeom prst="rect">
            <a:avLst/>
          </a:prstGeom>
          <a:noFill/>
        </p:spPr>
      </p:pic>
      <p:pic>
        <p:nvPicPr>
          <p:cNvPr id="9" name="李玟-自己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956376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90000"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061" grpId="0" autoUpdateAnimBg="0"/>
      <p:bldP spid="206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0"/>
            <a:ext cx="5482952" cy="922114"/>
          </a:xfrm>
        </p:spPr>
        <p:txBody>
          <a:bodyPr/>
          <a:lstStyle/>
          <a:p>
            <a:r>
              <a:rPr lang="zh-TW" altLang="en-US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周哈里窗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>
                <a:latin typeface="標楷體" pitchFamily="65" charset="-120"/>
                <a:ea typeface="標楷體" pitchFamily="65" charset="-120"/>
              </a:rPr>
              <a:pPr/>
              <a:t>17</a:t>
            </a:fld>
            <a:endParaRPr lang="en-US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051720" y="2420888"/>
          <a:ext cx="5040560" cy="41044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20280"/>
                <a:gridCol w="2520280"/>
              </a:tblGrid>
              <a:tr h="205222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標楷體" pitchFamily="65" charset="-120"/>
                          <a:ea typeface="標楷體" pitchFamily="65" charset="-120"/>
                        </a:rPr>
                        <a:t>開放我</a:t>
                      </a:r>
                      <a:endParaRPr lang="zh-TW" altLang="en-US" sz="4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標楷體" pitchFamily="65" charset="-120"/>
                          <a:ea typeface="標楷體" pitchFamily="65" charset="-120"/>
                        </a:rPr>
                        <a:t>盲目我</a:t>
                      </a:r>
                      <a:endParaRPr lang="zh-TW" altLang="en-US" sz="4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222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b="1" dirty="0" smtClean="0">
                          <a:latin typeface="標楷體" pitchFamily="65" charset="-120"/>
                          <a:ea typeface="標楷體" pitchFamily="65" charset="-120"/>
                        </a:rPr>
                        <a:t>隱藏我</a:t>
                      </a:r>
                      <a:endParaRPr lang="zh-TW" altLang="en-US" sz="4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b="1" dirty="0" smtClean="0">
                          <a:latin typeface="標楷體" pitchFamily="65" charset="-120"/>
                          <a:ea typeface="標楷體" pitchFamily="65" charset="-120"/>
                        </a:rPr>
                        <a:t>未知我</a:t>
                      </a:r>
                      <a:endParaRPr lang="zh-TW" altLang="en-US" sz="4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2339752" y="1628800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自己知道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860032" y="162880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自己未知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014572" y="2564904"/>
            <a:ext cx="677108" cy="18002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他人知道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971600" y="4581128"/>
            <a:ext cx="677108" cy="18722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他人未知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huanxiangshijiekatongzhuomianbizhi_370650_m.jpg"/>
          <p:cNvPicPr>
            <a:picLocks noChangeAspect="1"/>
          </p:cNvPicPr>
          <p:nvPr/>
        </p:nvPicPr>
        <p:blipFill>
          <a:blip r:embed="rId2" cstate="print"/>
          <a:srcRect l="3538" r="3413" b="1675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0"/>
            <a:ext cx="6120680" cy="1052736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ea typeface="標楷體" pitchFamily="65" charset="-120"/>
              </a:rPr>
              <a:t>屬於自己的書籤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932656"/>
            <a:ext cx="8568952" cy="4800600"/>
          </a:xfrm>
        </p:spPr>
        <p:txBody>
          <a:bodyPr/>
          <a:lstStyle/>
          <a:p>
            <a:pPr>
              <a:lnSpc>
                <a:spcPts val="3840"/>
              </a:lnSpc>
              <a:buFont typeface="Wingdings" pitchFamily="2" charset="2"/>
              <a:buChar char="Ø"/>
            </a:pPr>
            <a:r>
              <a:rPr lang="zh-TW" altLang="en-US" u="sng" dirty="0">
                <a:solidFill>
                  <a:srgbClr val="000099"/>
                </a:solidFill>
                <a:ea typeface="標楷體" pitchFamily="65" charset="-120"/>
              </a:rPr>
              <a:t>我愛的自己是</a:t>
            </a:r>
            <a:r>
              <a:rPr lang="en-US" altLang="zh-TW" u="sng" dirty="0">
                <a:solidFill>
                  <a:srgbClr val="000099"/>
                </a:solidFill>
                <a:ea typeface="標楷體" pitchFamily="65" charset="-120"/>
              </a:rPr>
              <a:t>(                  )</a:t>
            </a:r>
            <a:r>
              <a:rPr lang="zh-TW" altLang="en-US" u="sng" dirty="0">
                <a:solidFill>
                  <a:srgbClr val="000099"/>
                </a:solidFill>
                <a:ea typeface="標楷體" pitchFamily="65" charset="-120"/>
              </a:rPr>
              <a:t>的</a:t>
            </a:r>
            <a:r>
              <a:rPr lang="zh-TW" altLang="en-US" dirty="0">
                <a:solidFill>
                  <a:srgbClr val="000099"/>
                </a:solidFill>
                <a:ea typeface="標楷體" pitchFamily="65" charset="-120"/>
              </a:rPr>
              <a:t> </a:t>
            </a:r>
          </a:p>
          <a:p>
            <a:pPr lvl="1">
              <a:lnSpc>
                <a:spcPts val="3840"/>
              </a:lnSpc>
              <a:buNone/>
            </a:pPr>
            <a:r>
              <a:rPr lang="en-US" altLang="zh-TW" dirty="0" smtClean="0">
                <a:solidFill>
                  <a:srgbClr val="C00000"/>
                </a:solidFill>
                <a:ea typeface="標楷體" pitchFamily="65" charset="-120"/>
              </a:rPr>
              <a:t>--</a:t>
            </a:r>
            <a:r>
              <a:rPr lang="zh-TW" altLang="en-US" sz="2400" dirty="0" smtClean="0">
                <a:solidFill>
                  <a:srgbClr val="C00000"/>
                </a:solidFill>
                <a:ea typeface="標楷體" pitchFamily="65" charset="-120"/>
              </a:rPr>
              <a:t>用</a:t>
            </a:r>
            <a:r>
              <a:rPr lang="zh-TW" altLang="en-US" sz="2400" dirty="0">
                <a:solidFill>
                  <a:srgbClr val="C00000"/>
                </a:solidFill>
                <a:ea typeface="標楷體" pitchFamily="65" charset="-120"/>
              </a:rPr>
              <a:t>一個形容詞描述自己最棒的優點</a:t>
            </a:r>
            <a:endParaRPr lang="zh-TW" altLang="en-US" dirty="0">
              <a:solidFill>
                <a:srgbClr val="C00000"/>
              </a:solidFill>
              <a:ea typeface="標楷體" pitchFamily="65" charset="-120"/>
            </a:endParaRPr>
          </a:p>
          <a:p>
            <a:pPr>
              <a:lnSpc>
                <a:spcPts val="3840"/>
              </a:lnSpc>
              <a:spcBef>
                <a:spcPts val="1800"/>
              </a:spcBef>
              <a:buFont typeface="Wingdings" pitchFamily="2" charset="2"/>
              <a:buChar char="Ø"/>
            </a:pPr>
            <a:r>
              <a:rPr lang="zh-TW" altLang="en-US" sz="2800" u="sng" dirty="0">
                <a:solidFill>
                  <a:srgbClr val="000099"/>
                </a:solidFill>
                <a:ea typeface="標楷體" pitchFamily="65" charset="-120"/>
              </a:rPr>
              <a:t>我願用心去珍惜</a:t>
            </a:r>
            <a:r>
              <a:rPr lang="en-US" altLang="zh-TW" sz="2800" u="sng" dirty="0">
                <a:solidFill>
                  <a:srgbClr val="000099"/>
                </a:solidFill>
                <a:ea typeface="標楷體" pitchFamily="65" charset="-120"/>
              </a:rPr>
              <a:t>(                        )</a:t>
            </a:r>
          </a:p>
          <a:p>
            <a:pPr lvl="1">
              <a:lnSpc>
                <a:spcPts val="3840"/>
              </a:lnSpc>
              <a:buNone/>
            </a:pPr>
            <a:r>
              <a:rPr lang="en-US" altLang="zh-TW" sz="2400" dirty="0" smtClean="0">
                <a:solidFill>
                  <a:srgbClr val="C00000"/>
                </a:solidFill>
                <a:ea typeface="標楷體" pitchFamily="65" charset="-120"/>
              </a:rPr>
              <a:t>--</a:t>
            </a:r>
            <a:r>
              <a:rPr lang="zh-TW" altLang="en-US" sz="2400" dirty="0" smtClean="0">
                <a:solidFill>
                  <a:srgbClr val="C00000"/>
                </a:solidFill>
                <a:ea typeface="標楷體" pitchFamily="65" charset="-120"/>
              </a:rPr>
              <a:t>請</a:t>
            </a:r>
            <a:r>
              <a:rPr lang="zh-TW" altLang="en-US" sz="2400" dirty="0">
                <a:solidFill>
                  <a:srgbClr val="C00000"/>
                </a:solidFill>
                <a:ea typeface="標楷體" pitchFamily="65" charset="-120"/>
              </a:rPr>
              <a:t>用心去想自己擁有哪些值得珍惜的人事物</a:t>
            </a:r>
          </a:p>
          <a:p>
            <a:pPr>
              <a:lnSpc>
                <a:spcPts val="3840"/>
              </a:lnSpc>
              <a:spcBef>
                <a:spcPts val="1800"/>
              </a:spcBef>
              <a:buFont typeface="Wingdings" pitchFamily="2" charset="2"/>
              <a:buChar char="Ø"/>
            </a:pPr>
            <a:r>
              <a:rPr lang="zh-TW" altLang="en-US" sz="2800" u="sng" dirty="0">
                <a:solidFill>
                  <a:srgbClr val="000099"/>
                </a:solidFill>
                <a:ea typeface="標楷體" pitchFamily="65" charset="-120"/>
              </a:rPr>
              <a:t>我</a:t>
            </a:r>
            <a:r>
              <a:rPr lang="en-US" altLang="zh-TW" sz="2800" u="sng" dirty="0">
                <a:solidFill>
                  <a:srgbClr val="000099"/>
                </a:solidFill>
                <a:ea typeface="標楷體" pitchFamily="65" charset="-120"/>
              </a:rPr>
              <a:t>(              )</a:t>
            </a:r>
            <a:r>
              <a:rPr lang="zh-TW" altLang="en-US" sz="2800" u="sng" dirty="0">
                <a:solidFill>
                  <a:srgbClr val="000099"/>
                </a:solidFill>
                <a:ea typeface="標楷體" pitchFamily="65" charset="-120"/>
              </a:rPr>
              <a:t>願意誠實面對真實的自己</a:t>
            </a:r>
          </a:p>
          <a:p>
            <a:pPr lvl="1">
              <a:lnSpc>
                <a:spcPts val="3840"/>
              </a:lnSpc>
              <a:buNone/>
            </a:pPr>
            <a:r>
              <a:rPr lang="en-US" altLang="zh-TW" sz="2400" dirty="0" smtClean="0">
                <a:solidFill>
                  <a:srgbClr val="C00000"/>
                </a:solidFill>
                <a:ea typeface="標楷體" pitchFamily="65" charset="-120"/>
              </a:rPr>
              <a:t>--</a:t>
            </a:r>
            <a:r>
              <a:rPr lang="zh-TW" altLang="en-US" sz="2400" dirty="0" smtClean="0">
                <a:solidFill>
                  <a:srgbClr val="C00000"/>
                </a:solidFill>
                <a:ea typeface="標楷體" pitchFamily="65" charset="-120"/>
              </a:rPr>
              <a:t>填</a:t>
            </a:r>
            <a:r>
              <a:rPr lang="zh-TW" altLang="en-US" sz="2400" dirty="0">
                <a:solidFill>
                  <a:srgbClr val="C00000"/>
                </a:solidFill>
                <a:ea typeface="標楷體" pitchFamily="65" charset="-120"/>
              </a:rPr>
              <a:t>上自己的大名，就當是獻給自己最深的祝福吧！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魔鏡魔鏡我是誰</a:t>
            </a:r>
            <a:endParaRPr lang="zh-TW" altLang="en-US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四人一組一個當主人三個當魔鏡，</a:t>
            </a:r>
            <a:endParaRPr lang="en-US" altLang="zh-TW" b="1" dirty="0" smtClean="0">
              <a:solidFill>
                <a:srgbClr val="19079D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  主人先問</a:t>
            </a:r>
            <a:r>
              <a:rPr lang="en-US" altLang="zh-TW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個魔鏡各一個問題</a:t>
            </a:r>
            <a:endParaRPr lang="en-US" altLang="zh-TW" b="1" dirty="0" smtClean="0">
              <a:solidFill>
                <a:srgbClr val="19079D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魔鏡，魔鏡，</a:t>
            </a:r>
            <a:r>
              <a:rPr lang="zh-TW" altLang="en-US" sz="2800" b="1" dirty="0" smtClean="0">
                <a:solidFill>
                  <a:srgbClr val="230AD8"/>
                </a:solidFill>
                <a:latin typeface="標楷體" pitchFamily="65" charset="-120"/>
                <a:ea typeface="標楷體" pitchFamily="65" charset="-120"/>
              </a:rPr>
              <a:t>你對我印象最深的是什麼？</a:t>
            </a:r>
            <a:endParaRPr lang="en-US" altLang="zh-TW" sz="2800" b="1" dirty="0" smtClean="0">
              <a:solidFill>
                <a:srgbClr val="230AD8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魔鏡，魔鏡，</a:t>
            </a:r>
            <a:r>
              <a:rPr lang="zh-TW" altLang="en-US" sz="2800" b="1" dirty="0" smtClean="0">
                <a:solidFill>
                  <a:srgbClr val="230AD8"/>
                </a:solidFill>
                <a:latin typeface="標楷體" pitchFamily="65" charset="-120"/>
                <a:ea typeface="標楷體" pitchFamily="65" charset="-120"/>
              </a:rPr>
              <a:t>我什麼時候最可愛？</a:t>
            </a:r>
            <a:endParaRPr lang="en-US" altLang="zh-TW" sz="2800" b="1" dirty="0" smtClean="0">
              <a:solidFill>
                <a:srgbClr val="230AD8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魔鏡，魔鏡，</a:t>
            </a:r>
            <a:r>
              <a:rPr lang="zh-TW" altLang="en-US" sz="2800" b="1" dirty="0" smtClean="0">
                <a:solidFill>
                  <a:srgbClr val="230AD8"/>
                </a:solidFill>
                <a:latin typeface="標楷體" pitchFamily="65" charset="-120"/>
                <a:ea typeface="標楷體" pitchFamily="65" charset="-120"/>
              </a:rPr>
              <a:t>我是什麼個性的人？</a:t>
            </a:r>
            <a:endParaRPr lang="en-US" altLang="zh-TW" sz="2800" b="1" dirty="0" smtClean="0">
              <a:solidFill>
                <a:srgbClr val="230AD8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魔鏡，魔鏡，</a:t>
            </a:r>
            <a:r>
              <a:rPr lang="zh-TW" altLang="en-US" sz="2800" b="1" dirty="0" smtClean="0">
                <a:solidFill>
                  <a:srgbClr val="230AD8"/>
                </a:solidFill>
                <a:latin typeface="標楷體" pitchFamily="65" charset="-120"/>
                <a:ea typeface="標楷體" pitchFamily="65" charset="-120"/>
              </a:rPr>
              <a:t>你覺得我最像什麼動物？為什麼？</a:t>
            </a:r>
            <a:endParaRPr lang="en-US" altLang="zh-TW" sz="2800" b="1" dirty="0" smtClean="0">
              <a:solidFill>
                <a:srgbClr val="19079D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sz="28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TW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年課綱微調的重點</a:t>
            </a:r>
            <a:endParaRPr lang="zh-TW" altLang="en-US" spc="50" dirty="0">
              <a:ln w="11430"/>
              <a:solidFill>
                <a:srgbClr val="CC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採納現場老師的意見，已儘量</a:t>
            </a:r>
            <a:r>
              <a:rPr lang="zh-TW" altLang="en-US" b="1" dirty="0" smtClean="0">
                <a:solidFill>
                  <a:srgbClr val="FF33CC"/>
                </a:solidFill>
                <a:latin typeface="標楷體" pitchFamily="65" charset="-120"/>
                <a:ea typeface="標楷體" pitchFamily="65" charset="-120"/>
              </a:rPr>
              <a:t>避免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本領域</a:t>
            </a:r>
            <a:r>
              <a:rPr lang="zh-TW" altLang="en-US" b="1" dirty="0" smtClean="0">
                <a:solidFill>
                  <a:srgbClr val="FF33CC"/>
                </a:solidFill>
                <a:latin typeface="標楷體" pitchFamily="65" charset="-120"/>
                <a:ea typeface="標楷體" pitchFamily="65" charset="-120"/>
              </a:rPr>
              <a:t>與低年級生活課程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dirty="0" smtClean="0">
                <a:solidFill>
                  <a:srgbClr val="FF33CC"/>
                </a:solidFill>
                <a:latin typeface="標楷體" pitchFamily="65" charset="-120"/>
                <a:ea typeface="標楷體" pitchFamily="65" charset="-120"/>
              </a:rPr>
              <a:t>健體領域部份重疊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，造成老師上課困擾。</a:t>
            </a: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為落實上述理念，本學習領域之內涵架構增列四大主題軸為</a:t>
            </a:r>
            <a:r>
              <a:rPr lang="zh-TW" altLang="en-US" b="1" dirty="0" smtClean="0">
                <a:solidFill>
                  <a:srgbClr val="FF33CC"/>
                </a:solidFill>
                <a:latin typeface="標楷體" pitchFamily="65" charset="-120"/>
                <a:ea typeface="標楷體" pitchFamily="65" charset="-120"/>
              </a:rPr>
              <a:t>自我發展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dirty="0" smtClean="0">
                <a:solidFill>
                  <a:srgbClr val="FF33CC"/>
                </a:solidFill>
                <a:latin typeface="標楷體" pitchFamily="65" charset="-120"/>
                <a:ea typeface="標楷體" pitchFamily="65" charset="-120"/>
              </a:rPr>
              <a:t>生活經營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dirty="0" smtClean="0">
                <a:solidFill>
                  <a:srgbClr val="FF33CC"/>
                </a:solidFill>
                <a:latin typeface="標楷體" pitchFamily="65" charset="-120"/>
                <a:ea typeface="標楷體" pitchFamily="65" charset="-120"/>
              </a:rPr>
              <a:t>社會參與</a:t>
            </a:r>
            <a:r>
              <a:rPr lang="en-US" altLang="en-US" sz="2800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dirty="0" smtClean="0">
                <a:solidFill>
                  <a:srgbClr val="FF33CC"/>
                </a:solidFill>
                <a:latin typeface="標楷體" pitchFamily="65" charset="-120"/>
                <a:ea typeface="標楷體" pitchFamily="65" charset="-120"/>
              </a:rPr>
              <a:t>保護自我與環境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與十二項核心素養。 </a:t>
            </a: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為使課程目標更為清晰，並呼應總目標與四大主題軸，故修改課程目標，並將</a:t>
            </a:r>
            <a:r>
              <a:rPr lang="zh-TW" altLang="en-US" b="1" dirty="0" smtClean="0">
                <a:solidFill>
                  <a:srgbClr val="FF33CC"/>
                </a:solidFill>
                <a:latin typeface="標楷體" pitchFamily="65" charset="-120"/>
                <a:ea typeface="標楷體" pitchFamily="65" charset="-120"/>
              </a:rPr>
              <a:t>條列式說明改成段落式文字說明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。 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魔鏡魔鏡我是誰</a:t>
            </a:r>
            <a:endParaRPr lang="zh-TW" altLang="en-US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  <a:buNone/>
            </a:pPr>
            <a:r>
              <a:rPr lang="zh-TW" altLang="en-US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換</a:t>
            </a:r>
            <a:r>
              <a:rPr lang="en-US" altLang="zh-TW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魔鏡各問主人</a:t>
            </a:r>
            <a:r>
              <a:rPr lang="en-US" altLang="zh-TW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個問題，主人回答</a:t>
            </a:r>
            <a:endParaRPr lang="en-US" altLang="zh-TW" b="1" dirty="0" smtClean="0">
              <a:solidFill>
                <a:srgbClr val="19079D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主人，主人，</a:t>
            </a:r>
            <a:r>
              <a:rPr lang="zh-TW" altLang="en-US" sz="2800" b="1" dirty="0" smtClean="0">
                <a:solidFill>
                  <a:srgbClr val="230AD8"/>
                </a:solidFill>
                <a:latin typeface="標楷體" pitchFamily="65" charset="-120"/>
                <a:ea typeface="標楷體" pitchFamily="65" charset="-120"/>
              </a:rPr>
              <a:t>你做什麼事情最快樂？為什麼？</a:t>
            </a:r>
            <a:endParaRPr lang="en-US" altLang="zh-TW" sz="2800" b="1" dirty="0" smtClean="0">
              <a:solidFill>
                <a:srgbClr val="230AD8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主人，主人，</a:t>
            </a:r>
            <a:r>
              <a:rPr lang="zh-TW" altLang="en-US" sz="2800" b="1" dirty="0" smtClean="0">
                <a:solidFill>
                  <a:srgbClr val="230AD8"/>
                </a:solidFill>
                <a:latin typeface="標楷體" pitchFamily="65" charset="-120"/>
                <a:ea typeface="標楷體" pitchFamily="65" charset="-120"/>
              </a:rPr>
              <a:t>從小到大，哪件事令你最難忘？</a:t>
            </a:r>
            <a:endParaRPr lang="en-US" altLang="zh-TW" sz="28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主人，主人，</a:t>
            </a:r>
            <a:r>
              <a:rPr lang="zh-TW" altLang="en-US" sz="2800" b="1" dirty="0" smtClean="0">
                <a:solidFill>
                  <a:srgbClr val="230AD8"/>
                </a:solidFill>
                <a:latin typeface="標楷體" pitchFamily="65" charset="-120"/>
                <a:ea typeface="標楷體" pitchFamily="65" charset="-120"/>
              </a:rPr>
              <a:t>我你覺得最困難的功課是什麼？</a:t>
            </a:r>
            <a:endParaRPr lang="en-US" altLang="zh-TW" sz="2800" b="1" dirty="0" smtClean="0">
              <a:solidFill>
                <a:srgbClr val="230AD8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主人，主人，</a:t>
            </a:r>
            <a:r>
              <a:rPr lang="zh-TW" altLang="en-US" sz="2800" b="1" dirty="0" smtClean="0">
                <a:solidFill>
                  <a:srgbClr val="230AD8"/>
                </a:solidFill>
                <a:latin typeface="標楷體" pitchFamily="65" charset="-120"/>
                <a:ea typeface="標楷體" pitchFamily="65" charset="-120"/>
              </a:rPr>
              <a:t>如果發生大地震，你只能帶走一樣   </a:t>
            </a:r>
            <a:endParaRPr lang="en-US" altLang="zh-TW" sz="2800" b="1" dirty="0" smtClean="0">
              <a:solidFill>
                <a:srgbClr val="230AD8"/>
              </a:solidFill>
              <a:latin typeface="標楷體" pitchFamily="65" charset="-120"/>
              <a:ea typeface="標楷體" pitchFamily="65" charset="-120"/>
            </a:endParaRPr>
          </a:p>
          <a:p>
            <a:pPr lvl="5">
              <a:spcBef>
                <a:spcPts val="1800"/>
              </a:spcBef>
              <a:buNone/>
            </a:pPr>
            <a:r>
              <a:rPr lang="zh-TW" altLang="en-US" sz="2800" b="1" dirty="0" smtClean="0">
                <a:solidFill>
                  <a:srgbClr val="230AD8"/>
                </a:solidFill>
                <a:latin typeface="標楷體" pitchFamily="65" charset="-120"/>
                <a:ea typeface="標楷體" pitchFamily="65" charset="-120"/>
              </a:rPr>
              <a:t> 東西，你會帶什麼？為什麼？      </a:t>
            </a:r>
            <a:endParaRPr lang="en-US" altLang="zh-TW" sz="2800" b="1" dirty="0" smtClean="0">
              <a:solidFill>
                <a:srgbClr val="230AD8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endParaRPr lang="en-US" altLang="zh-TW" sz="2800" b="1" dirty="0" smtClean="0">
              <a:solidFill>
                <a:srgbClr val="19079D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sz="28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心情分享</a:t>
            </a:r>
            <a:r>
              <a:rPr lang="en-US" altLang="zh-TW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(</a:t>
            </a:r>
            <a:r>
              <a:rPr lang="zh-TW" altLang="en-US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學習單</a:t>
            </a:r>
            <a:r>
              <a:rPr lang="en-US" altLang="zh-TW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)</a:t>
            </a:r>
            <a:endParaRPr lang="zh-TW" altLang="en-US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我當主人時</a:t>
            </a:r>
            <a:endParaRPr lang="en-US" altLang="zh-TW" sz="3600" b="1" u="sng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zh-TW" altLang="en-US" sz="3200" b="1" dirty="0" smtClean="0">
                <a:solidFill>
                  <a:srgbClr val="230AD8"/>
                </a:solidFill>
                <a:latin typeface="標楷體" pitchFamily="65" charset="-120"/>
                <a:ea typeface="標楷體" pitchFamily="65" charset="-120"/>
              </a:rPr>
              <a:t>從魔鏡的回答我知道一些以前並不知道的事，例如：</a:t>
            </a:r>
            <a:endParaRPr lang="en-US" altLang="zh-TW" sz="3200" b="1" dirty="0" smtClean="0">
              <a:solidFill>
                <a:srgbClr val="230AD8"/>
              </a:solidFill>
              <a:latin typeface="標楷體" pitchFamily="65" charset="-120"/>
              <a:ea typeface="標楷體" pitchFamily="65" charset="-12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zh-TW" altLang="en-US" sz="3200" b="1" dirty="0" smtClean="0">
                <a:solidFill>
                  <a:srgbClr val="230AD8"/>
                </a:solidFill>
                <a:latin typeface="標楷體" pitchFamily="65" charset="-120"/>
                <a:ea typeface="標楷體" pitchFamily="65" charset="-120"/>
              </a:rPr>
              <a:t>這讓我覺得：</a:t>
            </a:r>
            <a:endParaRPr lang="en-US" altLang="zh-TW" sz="3200" b="1" dirty="0" smtClean="0">
              <a:solidFill>
                <a:srgbClr val="230AD8"/>
              </a:solidFill>
              <a:latin typeface="標楷體" pitchFamily="65" charset="-120"/>
              <a:ea typeface="標楷體" pitchFamily="65" charset="-12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zh-TW" altLang="en-US" sz="3200" b="1" dirty="0" smtClean="0">
                <a:solidFill>
                  <a:srgbClr val="230AD8"/>
                </a:solidFill>
                <a:latin typeface="標楷體" pitchFamily="65" charset="-120"/>
                <a:ea typeface="標楷體" pitchFamily="65" charset="-120"/>
              </a:rPr>
              <a:t>因為：</a:t>
            </a:r>
            <a:endParaRPr lang="en-US" altLang="zh-TW" sz="3200" b="1" dirty="0" smtClean="0">
              <a:solidFill>
                <a:srgbClr val="230AD8"/>
              </a:solidFill>
              <a:latin typeface="標楷體" pitchFamily="65" charset="-120"/>
              <a:ea typeface="標楷體" pitchFamily="65" charset="-12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zh-TW" altLang="en-US" sz="3200" b="1" dirty="0" smtClean="0">
                <a:solidFill>
                  <a:srgbClr val="230AD8"/>
                </a:solidFill>
                <a:latin typeface="標楷體" pitchFamily="65" charset="-120"/>
                <a:ea typeface="標楷體" pitchFamily="65" charset="-120"/>
              </a:rPr>
              <a:t>當魔鏡問我問題時，我覺得：</a:t>
            </a:r>
            <a:endParaRPr lang="en-US" altLang="zh-TW" sz="3200" b="1" dirty="0" smtClean="0">
              <a:solidFill>
                <a:srgbClr val="230AD8"/>
              </a:solidFill>
              <a:latin typeface="標楷體" pitchFamily="65" charset="-120"/>
              <a:ea typeface="標楷體" pitchFamily="65" charset="-12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zh-TW" altLang="en-US" sz="3200" b="1" dirty="0" smtClean="0">
                <a:solidFill>
                  <a:srgbClr val="230AD8"/>
                </a:solidFill>
                <a:latin typeface="標楷體" pitchFamily="65" charset="-120"/>
                <a:ea typeface="標楷體" pitchFamily="65" charset="-120"/>
              </a:rPr>
              <a:t>因為：</a:t>
            </a:r>
            <a:endParaRPr lang="zh-TW" altLang="en-US" sz="3200" b="1" dirty="0">
              <a:solidFill>
                <a:srgbClr val="230AD8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心情分享</a:t>
            </a:r>
            <a:r>
              <a:rPr lang="en-US" altLang="zh-TW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(</a:t>
            </a:r>
            <a:r>
              <a:rPr lang="zh-TW" altLang="en-US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學習單</a:t>
            </a:r>
            <a:r>
              <a:rPr lang="en-US" altLang="zh-TW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)</a:t>
            </a:r>
            <a:endParaRPr lang="zh-TW" altLang="en-US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我當魔鏡時</a:t>
            </a:r>
            <a:endParaRPr lang="en-US" altLang="zh-TW" sz="3600" b="1" u="sng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200" b="1" dirty="0" smtClean="0">
                <a:solidFill>
                  <a:srgbClr val="230AD8"/>
                </a:solidFill>
                <a:latin typeface="標楷體" pitchFamily="65" charset="-120"/>
                <a:ea typeface="標楷體" pitchFamily="65" charset="-120"/>
              </a:rPr>
              <a:t>對我來說，回答主人問題心情是：</a:t>
            </a:r>
            <a:endParaRPr lang="en-US" altLang="zh-TW" sz="3200" b="1" dirty="0" smtClean="0">
              <a:solidFill>
                <a:srgbClr val="230AD8"/>
              </a:solidFill>
              <a:latin typeface="標楷體" pitchFamily="65" charset="-120"/>
              <a:ea typeface="標楷體" pitchFamily="65" charset="-120"/>
            </a:endParaRP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200" b="1" dirty="0" smtClean="0">
                <a:solidFill>
                  <a:srgbClr val="230AD8"/>
                </a:solidFill>
                <a:latin typeface="標楷體" pitchFamily="65" charset="-120"/>
                <a:ea typeface="標楷體" pitchFamily="65" charset="-120"/>
              </a:rPr>
              <a:t>當我問主人問題時，我的感覺：</a:t>
            </a:r>
            <a:endParaRPr lang="en-US" altLang="zh-TW" sz="3200" b="1" dirty="0" smtClean="0">
              <a:solidFill>
                <a:srgbClr val="230AD8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我給自己的心情點播歌曲是：</a:t>
            </a:r>
            <a:endParaRPr lang="en-US" altLang="zh-TW" sz="3600" b="1" u="sng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ct val="150000"/>
              </a:lnSpc>
              <a:buNone/>
            </a:pPr>
            <a:r>
              <a:rPr lang="zh-TW" altLang="en-US" sz="3200" b="1" dirty="0" smtClean="0">
                <a:solidFill>
                  <a:srgbClr val="230AD8"/>
                </a:solidFill>
                <a:latin typeface="標楷體" pitchFamily="65" charset="-120"/>
                <a:ea typeface="標楷體" pitchFamily="65" charset="-120"/>
              </a:rPr>
              <a:t>為什麼？</a:t>
            </a:r>
            <a:endParaRPr lang="en-US" altLang="zh-TW" sz="3200" b="1" dirty="0" smtClean="0">
              <a:solidFill>
                <a:srgbClr val="230AD8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圖片 1" descr="99背景 (7)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251520" y="332656"/>
            <a:ext cx="3182027" cy="156966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TW" altLang="zh-TW" sz="4800" b="1" spc="50" dirty="0">
                <a:ln w="11430"/>
                <a:solidFill>
                  <a:srgbClr val="99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隱形的</a:t>
            </a:r>
            <a:endParaRPr lang="en-US" altLang="zh-TW" sz="4800" b="1" spc="50" dirty="0">
              <a:ln w="11430"/>
              <a:solidFill>
                <a:srgbClr val="9900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4800" b="1" spc="50" dirty="0">
                <a:ln w="11430"/>
                <a:solidFill>
                  <a:srgbClr val="99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4800" b="1" spc="50" dirty="0">
                <a:ln w="11430"/>
                <a:solidFill>
                  <a:srgbClr val="99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翅膀</a:t>
            </a:r>
            <a:endParaRPr lang="zh-TW" altLang="en-US" sz="4800" b="1" spc="50" dirty="0">
              <a:ln w="11430"/>
              <a:solidFill>
                <a:srgbClr val="9900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131840" y="117213"/>
            <a:ext cx="5760640" cy="650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bIns="0" anchor="ctr">
            <a:spAutoFit/>
          </a:bodyPr>
          <a:lstStyle/>
          <a:p>
            <a:pPr>
              <a:defRPr/>
            </a:pPr>
            <a:r>
              <a:rPr lang="zh-TW" sz="3000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  <a:cs typeface="細明體" pitchFamily="49" charset="-120"/>
              </a:rPr>
              <a:t>每一次 都在徘徊孤單中堅強</a:t>
            </a:r>
            <a:endParaRPr lang="en-US" altLang="zh-TW" sz="3000" b="1" dirty="0">
              <a:solidFill>
                <a:srgbClr val="3333FF"/>
              </a:solidFill>
              <a:latin typeface="標楷體" pitchFamily="65" charset="-120"/>
              <a:ea typeface="標楷體" pitchFamily="65" charset="-120"/>
              <a:cs typeface="細明體" pitchFamily="49" charset="-120"/>
            </a:endParaRPr>
          </a:p>
          <a:p>
            <a:pPr>
              <a:defRPr/>
            </a:pPr>
            <a:r>
              <a:rPr lang="zh-TW" sz="3000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  <a:cs typeface="細明體" pitchFamily="49" charset="-120"/>
              </a:rPr>
              <a:t>每一次 就算很受傷 也不閃淚光</a:t>
            </a:r>
            <a:endParaRPr lang="en-US" altLang="zh-TW" sz="3000" b="1" dirty="0">
              <a:solidFill>
                <a:srgbClr val="3333FF"/>
              </a:solidFill>
              <a:latin typeface="標楷體" pitchFamily="65" charset="-120"/>
              <a:ea typeface="標楷體" pitchFamily="65" charset="-120"/>
              <a:cs typeface="細明體" pitchFamily="49" charset="-120"/>
            </a:endParaRPr>
          </a:p>
          <a:p>
            <a:pPr>
              <a:defRPr/>
            </a:pPr>
            <a:r>
              <a:rPr lang="zh-TW" sz="3000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  <a:cs typeface="細明體" pitchFamily="49" charset="-120"/>
              </a:rPr>
              <a:t>我知道 我一直有雙隱形的翅膀 </a:t>
            </a:r>
            <a:endParaRPr lang="en-US" altLang="zh-TW" sz="3000" b="1" dirty="0">
              <a:solidFill>
                <a:srgbClr val="3333FF"/>
              </a:solidFill>
              <a:latin typeface="標楷體" pitchFamily="65" charset="-120"/>
              <a:ea typeface="標楷體" pitchFamily="65" charset="-120"/>
              <a:cs typeface="細明體" pitchFamily="49" charset="-120"/>
            </a:endParaRPr>
          </a:p>
          <a:p>
            <a:pPr>
              <a:defRPr/>
            </a:pPr>
            <a:r>
              <a:rPr lang="zh-TW" sz="3000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  <a:cs typeface="細明體" pitchFamily="49" charset="-120"/>
              </a:rPr>
              <a:t>帶我飛 飛過絕望</a:t>
            </a:r>
            <a:endParaRPr lang="en-US" altLang="zh-TW" sz="3000" b="1" dirty="0">
              <a:solidFill>
                <a:srgbClr val="3333FF"/>
              </a:solidFill>
              <a:latin typeface="標楷體" pitchFamily="65" charset="-120"/>
              <a:ea typeface="標楷體" pitchFamily="65" charset="-120"/>
              <a:cs typeface="細明體" pitchFamily="49" charset="-120"/>
            </a:endParaRPr>
          </a:p>
          <a:p>
            <a:pPr>
              <a:defRPr/>
            </a:pPr>
            <a:r>
              <a:rPr lang="zh-TW" sz="3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細明體" pitchFamily="49" charset="-120"/>
              </a:rPr>
              <a:t>不去想 他們擁有美麗的太陽</a:t>
            </a:r>
            <a:endParaRPr lang="en-US" altLang="zh-TW" sz="3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細明體" pitchFamily="49" charset="-120"/>
            </a:endParaRPr>
          </a:p>
          <a:p>
            <a:pPr>
              <a:defRPr/>
            </a:pPr>
            <a:r>
              <a:rPr lang="zh-TW" altLang="en-US" sz="3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細明體" pitchFamily="49" charset="-120"/>
              </a:rPr>
              <a:t>我看見 每天的夕陽 也會有變化</a:t>
            </a:r>
            <a:endParaRPr lang="en-US" altLang="zh-TW" sz="3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細明體" pitchFamily="49" charset="-120"/>
            </a:endParaRPr>
          </a:p>
          <a:p>
            <a:pPr>
              <a:defRPr/>
            </a:pPr>
            <a:r>
              <a:rPr lang="zh-TW" altLang="en-US" sz="3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細明體" pitchFamily="49" charset="-120"/>
              </a:rPr>
              <a:t>我知道 我一直有雙隱形的翅膀</a:t>
            </a:r>
            <a:endParaRPr lang="en-US" altLang="zh-TW" sz="3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細明體" pitchFamily="49" charset="-120"/>
            </a:endParaRPr>
          </a:p>
          <a:p>
            <a:pPr>
              <a:defRPr/>
            </a:pPr>
            <a:r>
              <a:rPr lang="zh-TW" altLang="en-US" sz="3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細明體" pitchFamily="49" charset="-120"/>
              </a:rPr>
              <a:t>帶我飛 給我希望</a:t>
            </a:r>
            <a:endParaRPr lang="en-US" altLang="zh-TW" sz="3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細明體" pitchFamily="49" charset="-120"/>
            </a:endParaRPr>
          </a:p>
          <a:p>
            <a:pPr>
              <a:defRPr/>
            </a:pPr>
            <a:r>
              <a:rPr lang="zh-TW" altLang="en-US" sz="3000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  <a:cs typeface="細明體" pitchFamily="49" charset="-120"/>
              </a:rPr>
              <a:t>我終於看到所有夢想都開花</a:t>
            </a:r>
            <a:endParaRPr lang="en-US" altLang="zh-TW" sz="3000" b="1" dirty="0">
              <a:solidFill>
                <a:srgbClr val="3333FF"/>
              </a:solidFill>
              <a:latin typeface="標楷體" pitchFamily="65" charset="-120"/>
              <a:ea typeface="標楷體" pitchFamily="65" charset="-120"/>
              <a:cs typeface="細明體" pitchFamily="49" charset="-120"/>
            </a:endParaRPr>
          </a:p>
          <a:p>
            <a:pPr>
              <a:defRPr/>
            </a:pPr>
            <a:r>
              <a:rPr lang="zh-TW" altLang="en-US" sz="3000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  <a:cs typeface="細明體" pitchFamily="49" charset="-120"/>
              </a:rPr>
              <a:t>追逐的年輕歌聲多嘹亮</a:t>
            </a:r>
            <a:endParaRPr lang="en-US" altLang="zh-TW" sz="3000" b="1" dirty="0">
              <a:solidFill>
                <a:srgbClr val="3333FF"/>
              </a:solidFill>
              <a:latin typeface="標楷體" pitchFamily="65" charset="-120"/>
              <a:ea typeface="標楷體" pitchFamily="65" charset="-120"/>
              <a:cs typeface="細明體" pitchFamily="49" charset="-120"/>
            </a:endParaRPr>
          </a:p>
          <a:p>
            <a:pPr>
              <a:defRPr/>
            </a:pPr>
            <a:r>
              <a:rPr lang="zh-TW" altLang="en-US" sz="3000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  <a:cs typeface="細明體" pitchFamily="49" charset="-120"/>
              </a:rPr>
              <a:t>我終於翱翔用心凝望不害怕</a:t>
            </a:r>
            <a:endParaRPr lang="en-US" altLang="zh-TW" sz="3000" b="1" dirty="0">
              <a:solidFill>
                <a:srgbClr val="3333FF"/>
              </a:solidFill>
              <a:latin typeface="標楷體" pitchFamily="65" charset="-120"/>
              <a:ea typeface="標楷體" pitchFamily="65" charset="-120"/>
              <a:cs typeface="細明體" pitchFamily="49" charset="-120"/>
            </a:endParaRPr>
          </a:p>
          <a:p>
            <a:pPr>
              <a:defRPr/>
            </a:pPr>
            <a:r>
              <a:rPr lang="zh-TW" altLang="en-US" sz="3000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  <a:cs typeface="細明體" pitchFamily="49" charset="-120"/>
              </a:rPr>
              <a:t>哪裡會有風就飛多遠吧</a:t>
            </a:r>
            <a:endParaRPr lang="en-US" altLang="zh-TW" sz="3000" b="1" dirty="0">
              <a:solidFill>
                <a:srgbClr val="3333FF"/>
              </a:solidFill>
              <a:latin typeface="標楷體" pitchFamily="65" charset="-120"/>
              <a:ea typeface="標楷體" pitchFamily="65" charset="-120"/>
              <a:cs typeface="細明體" pitchFamily="49" charset="-120"/>
            </a:endParaRPr>
          </a:p>
          <a:p>
            <a:pPr>
              <a:defRPr/>
            </a:pPr>
            <a:r>
              <a:rPr lang="zh-TW" altLang="en-US" sz="3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細明體" pitchFamily="49" charset="-120"/>
              </a:rPr>
              <a:t>隱形的翅膀 讓夢恆久比天長</a:t>
            </a:r>
            <a:endParaRPr lang="en-US" altLang="zh-TW" sz="3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細明體" pitchFamily="49" charset="-120"/>
            </a:endParaRPr>
          </a:p>
          <a:p>
            <a:pPr>
              <a:defRPr/>
            </a:pPr>
            <a:r>
              <a:rPr lang="zh-TW" altLang="en-US" sz="3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留一個願望 讓自己想像</a:t>
            </a:r>
            <a:r>
              <a:rPr lang="zh-TW" altLang="en-US" sz="3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pic>
        <p:nvPicPr>
          <p:cNvPr id="6" name="張韶涵 - 潘朵拉 - 01.隱形的翅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403648" y="49411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915816" y="0"/>
            <a:ext cx="3816424" cy="100811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50" normalizeH="0" baseline="0" noProof="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標楷體" pitchFamily="65" charset="-120"/>
                <a:cs typeface="Tahoma" pitchFamily="34" charset="0"/>
              </a:rPr>
              <a:t>對談與回饋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899593" y="1772816"/>
            <a:ext cx="7416824" cy="41764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zh-TW" altLang="en-US" sz="4000" b="1" dirty="0" smtClean="0">
                <a:solidFill>
                  <a:srgbClr val="19079D"/>
                </a:solidFill>
                <a:ea typeface="標楷體" pitchFamily="65" charset="-120"/>
                <a:cs typeface="Arial" charset="0"/>
              </a:rPr>
              <a:t>各組推派代表簡短分享今天的收穫</a:t>
            </a:r>
            <a:r>
              <a:rPr lang="en-US" altLang="zh-TW" sz="4000" b="1" dirty="0" smtClean="0">
                <a:solidFill>
                  <a:srgbClr val="19079D"/>
                </a:solidFill>
                <a:ea typeface="標楷體" pitchFamily="65" charset="-120"/>
                <a:cs typeface="Arial" charset="0"/>
              </a:rPr>
              <a:t>---</a:t>
            </a:r>
            <a:r>
              <a:rPr lang="zh-TW" altLang="en-US" sz="4000" b="1" dirty="0" smtClean="0">
                <a:solidFill>
                  <a:srgbClr val="19079D"/>
                </a:solidFill>
                <a:ea typeface="標楷體" pitchFamily="65" charset="-120"/>
                <a:cs typeface="Arial" charset="0"/>
              </a:rPr>
              <a:t>有趣的點、概念、嘗試。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zh-TW" altLang="en-US" sz="4000" b="1" dirty="0" smtClean="0">
                <a:solidFill>
                  <a:srgbClr val="19079D"/>
                </a:solidFill>
                <a:ea typeface="標楷體" pitchFamily="65" charset="-120"/>
                <a:cs typeface="Arial" charset="0"/>
              </a:rPr>
              <a:t>請輔導團及他組夥伴給予回饋。</a:t>
            </a:r>
            <a:endParaRPr kumimoji="0" lang="zh-TW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19079D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zh-TW" altLang="en-US" sz="66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分享結束！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zh-TW" altLang="en-US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感謝您的聆聽！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-918"/>
            <a:ext cx="5760640" cy="90963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綜合活動領域 </a:t>
            </a:r>
            <a:r>
              <a:rPr lang="zh-TW" altLang="en-US" sz="48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基本理念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536" y="1628800"/>
            <a:ext cx="8351838" cy="460851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善用</a:t>
            </a:r>
            <a:r>
              <a:rPr lang="zh-TW" altLang="en-US" sz="3600" u="sng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知識統整</a:t>
            </a: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sz="3600" u="sng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協同教學</a:t>
            </a: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，引導學習者透過</a:t>
            </a:r>
            <a:r>
              <a:rPr lang="zh-TW" altLang="en-US" sz="3600" b="1" u="sng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體驗</a:t>
            </a: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600" b="1" u="sng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省思</a:t>
            </a: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sz="3600" b="1" u="sng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實踐</a:t>
            </a: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的心智及行為運作活動，建構</a:t>
            </a:r>
            <a:r>
              <a:rPr lang="zh-TW" altLang="en-US" sz="3600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內化意義</a:t>
            </a: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與涵養</a:t>
            </a:r>
            <a:r>
              <a:rPr lang="zh-TW" altLang="en-US" sz="3600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利他情懷</a:t>
            </a: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，提升其</a:t>
            </a:r>
            <a:r>
              <a:rPr lang="zh-TW" altLang="en-US" sz="3600" b="1" u="sng" dirty="0" smtClean="0">
                <a:solidFill>
                  <a:srgbClr val="230AD8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自我發展</a:t>
            </a: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600" b="1" u="sng" dirty="0" smtClean="0">
                <a:solidFill>
                  <a:srgbClr val="230AD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生活經營</a:t>
            </a: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600" b="1" u="sng" dirty="0" smtClean="0">
                <a:solidFill>
                  <a:srgbClr val="230AD8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社會參與</a:t>
            </a:r>
            <a:r>
              <a:rPr lang="zh-TW" altLang="en-US" sz="3600" dirty="0" smtClean="0">
                <a:solidFill>
                  <a:srgbClr val="0000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600" b="1" u="sng" dirty="0" smtClean="0">
                <a:solidFill>
                  <a:srgbClr val="230AD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保護自我與環境</a:t>
            </a: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生活實踐能力</a:t>
            </a: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。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0"/>
            <a:ext cx="4464497" cy="100841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zh-TW" altLang="en-US" sz="48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也可以這麼說</a:t>
            </a:r>
          </a:p>
        </p:txBody>
      </p:sp>
      <p:sp>
        <p:nvSpPr>
          <p:cNvPr id="101380" name="AutoShape 4"/>
          <p:cNvSpPr>
            <a:spLocks noChangeArrowheads="1"/>
          </p:cNvSpPr>
          <p:nvPr/>
        </p:nvSpPr>
        <p:spPr bwMode="auto">
          <a:xfrm>
            <a:off x="3995936" y="2852936"/>
            <a:ext cx="1512168" cy="503238"/>
          </a:xfrm>
          <a:prstGeom prst="chevron">
            <a:avLst>
              <a:gd name="adj" fmla="val 6435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r"/>
            <a:r>
              <a:rPr lang="zh-TW" altLang="en-US" sz="3200" b="1" dirty="0">
                <a:latin typeface="Arial" pitchFamily="34" charset="0"/>
                <a:ea typeface="標楷體" pitchFamily="65" charset="-120"/>
              </a:rPr>
              <a:t>省思</a:t>
            </a:r>
            <a:endParaRPr lang="zh-TW" altLang="en-US" sz="2800" b="1" dirty="0"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101385" name="AutoShape 9"/>
          <p:cNvSpPr>
            <a:spLocks noChangeArrowheads="1"/>
          </p:cNvSpPr>
          <p:nvPr/>
        </p:nvSpPr>
        <p:spPr bwMode="auto">
          <a:xfrm>
            <a:off x="2699792" y="2852936"/>
            <a:ext cx="1440161" cy="503238"/>
          </a:xfrm>
          <a:prstGeom prst="homePlate">
            <a:avLst>
              <a:gd name="adj" fmla="val 63405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zh-TW" altLang="en-US" sz="3200" b="1" dirty="0">
                <a:latin typeface="Arial" pitchFamily="34" charset="0"/>
                <a:ea typeface="標楷體" pitchFamily="65" charset="-120"/>
              </a:rPr>
              <a:t>體驗</a:t>
            </a:r>
          </a:p>
        </p:txBody>
      </p:sp>
      <p:sp>
        <p:nvSpPr>
          <p:cNvPr id="101386" name="AutoShape 10"/>
          <p:cNvSpPr>
            <a:spLocks noChangeArrowheads="1"/>
          </p:cNvSpPr>
          <p:nvPr/>
        </p:nvSpPr>
        <p:spPr bwMode="auto">
          <a:xfrm>
            <a:off x="5364088" y="2852936"/>
            <a:ext cx="1584176" cy="503238"/>
          </a:xfrm>
          <a:prstGeom prst="chevron">
            <a:avLst>
              <a:gd name="adj" fmla="val 67981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r"/>
            <a:r>
              <a:rPr lang="zh-TW" altLang="en-US" sz="3200" b="1" dirty="0">
                <a:latin typeface="Arial" pitchFamily="34" charset="0"/>
                <a:ea typeface="標楷體" pitchFamily="65" charset="-120"/>
              </a:rPr>
              <a:t>實踐</a:t>
            </a:r>
          </a:p>
        </p:txBody>
      </p:sp>
      <p:sp>
        <p:nvSpPr>
          <p:cNvPr id="101391" name="AutoShape 15"/>
          <p:cNvSpPr>
            <a:spLocks noChangeArrowheads="1"/>
          </p:cNvSpPr>
          <p:nvPr/>
        </p:nvSpPr>
        <p:spPr bwMode="auto">
          <a:xfrm>
            <a:off x="179388" y="1484784"/>
            <a:ext cx="3456508" cy="1728192"/>
          </a:xfrm>
          <a:prstGeom prst="downArrowCallout">
            <a:avLst>
              <a:gd name="adj1" fmla="val 37991"/>
              <a:gd name="adj2" fmla="val 34072"/>
              <a:gd name="adj3" fmla="val 24250"/>
              <a:gd name="adj4" fmla="val 66667"/>
            </a:avLst>
          </a:prstGeom>
          <a:solidFill>
            <a:schemeClr val="accent5">
              <a:lumMod val="60000"/>
              <a:lumOff val="40000"/>
            </a:schemeClr>
          </a:solidFill>
          <a:ln w="57150" cmpd="thickThin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800" b="1" dirty="0">
                <a:latin typeface="Arial" pitchFamily="34" charset="0"/>
                <a:ea typeface="標楷體" pitchFamily="65" charset="-120"/>
              </a:rPr>
              <a:t>教學者</a:t>
            </a:r>
          </a:p>
          <a:p>
            <a:pPr algn="ctr"/>
            <a:r>
              <a:rPr kumimoji="0" lang="zh-TW" altLang="en-US" sz="2400" dirty="0">
                <a:latin typeface="Arial" pitchFamily="34" charset="0"/>
                <a:ea typeface="標楷體" pitchFamily="65" charset="-120"/>
              </a:rPr>
              <a:t>善用知識統整與協同教學</a:t>
            </a:r>
            <a:endParaRPr kumimoji="0" lang="zh-TW" altLang="en-US" sz="2000" dirty="0">
              <a:latin typeface="Arial" pitchFamily="34" charset="0"/>
              <a:ea typeface="標楷體" pitchFamily="65" charset="-120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6660232" y="1341075"/>
            <a:ext cx="2483769" cy="2447965"/>
            <a:chOff x="3883" y="1123"/>
            <a:chExt cx="1726" cy="1639"/>
          </a:xfrm>
        </p:grpSpPr>
        <p:pic>
          <p:nvPicPr>
            <p:cNvPr id="13329" name="Picture 22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5000" contrast="-7000"/>
            </a:blip>
            <a:stretch>
              <a:fillRect/>
            </a:stretch>
          </p:blipFill>
          <p:spPr bwMode="auto">
            <a:xfrm>
              <a:off x="3883" y="1123"/>
              <a:ext cx="1726" cy="16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30" name="Rectangle 18"/>
            <p:cNvSpPr>
              <a:spLocks noChangeArrowheads="1"/>
            </p:cNvSpPr>
            <p:nvPr/>
          </p:nvSpPr>
          <p:spPr bwMode="auto">
            <a:xfrm>
              <a:off x="4050" y="1627"/>
              <a:ext cx="1398" cy="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eaLnBrk="0" hangingPunct="0"/>
              <a:r>
                <a:rPr kumimoji="0" lang="zh-TW" altLang="en-US" sz="2400" dirty="0"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建構內化意義</a:t>
              </a:r>
            </a:p>
            <a:p>
              <a:pPr eaLnBrk="0" hangingPunct="0"/>
              <a:r>
                <a:rPr kumimoji="0" lang="zh-TW" altLang="en-US" sz="2400" dirty="0"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涵養利他情懷</a:t>
              </a:r>
              <a:r>
                <a:rPr kumimoji="0" lang="zh-TW" altLang="en-US" sz="2000" dirty="0"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 </a:t>
              </a: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683568" y="3573016"/>
            <a:ext cx="1656184" cy="2078205"/>
            <a:chOff x="612" y="1706"/>
            <a:chExt cx="952" cy="1214"/>
          </a:xfrm>
        </p:grpSpPr>
        <p:sp>
          <p:nvSpPr>
            <p:cNvPr id="13327" name="Text Box 16"/>
            <p:cNvSpPr txBox="1">
              <a:spLocks noChangeArrowheads="1"/>
            </p:cNvSpPr>
            <p:nvPr/>
          </p:nvSpPr>
          <p:spPr bwMode="auto">
            <a:xfrm>
              <a:off x="748" y="2614"/>
              <a:ext cx="726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標楷體" pitchFamily="65" charset="-120"/>
                  <a:cs typeface="新細明體" pitchFamily="18" charset="-120"/>
                </a:rPr>
                <a:t>學習者</a:t>
              </a:r>
            </a:p>
          </p:txBody>
        </p:sp>
        <p:pic>
          <p:nvPicPr>
            <p:cNvPr id="13328" name="Picture 23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2" y="1706"/>
              <a:ext cx="952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1400" name="Picture 24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4293096"/>
            <a:ext cx="1476375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403" name="Line 27"/>
          <p:cNvSpPr>
            <a:spLocks noChangeShapeType="1"/>
          </p:cNvSpPr>
          <p:nvPr/>
        </p:nvSpPr>
        <p:spPr bwMode="auto">
          <a:xfrm flipH="1">
            <a:off x="6588224" y="3717032"/>
            <a:ext cx="1224135" cy="936104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2771800" y="3500933"/>
            <a:ext cx="3816424" cy="792163"/>
            <a:chOff x="1927" y="2296"/>
            <a:chExt cx="1815" cy="363"/>
          </a:xfrm>
        </p:grpSpPr>
        <p:sp>
          <p:nvSpPr>
            <p:cNvPr id="13325" name="AutoShape 28" descr="草蓆"/>
            <p:cNvSpPr>
              <a:spLocks noChangeArrowheads="1"/>
            </p:cNvSpPr>
            <p:nvPr/>
          </p:nvSpPr>
          <p:spPr bwMode="auto">
            <a:xfrm>
              <a:off x="1927" y="2296"/>
              <a:ext cx="1814" cy="363"/>
            </a:xfrm>
            <a:prstGeom prst="wave">
              <a:avLst>
                <a:gd name="adj1" fmla="val 13005"/>
                <a:gd name="adj2" fmla="val 0"/>
              </a:avLst>
            </a:prstGeom>
            <a:blipFill dpi="0" rotWithShape="1">
              <a:blip r:embed="rId5" cstate="screen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26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2018" y="2341"/>
              <a:ext cx="1724" cy="273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zh-TW" altLang="en-US" sz="20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標楷體"/>
                  <a:ea typeface="標楷體"/>
                </a:rPr>
                <a:t>心智及行為運作活動 </a:t>
              </a:r>
            </a:p>
          </p:txBody>
        </p:sp>
      </p:grpSp>
      <p:sp>
        <p:nvSpPr>
          <p:cNvPr id="101395" name="AutoShape 19" descr="花束底紋"/>
          <p:cNvSpPr>
            <a:spLocks noChangeArrowheads="1"/>
          </p:cNvSpPr>
          <p:nvPr/>
        </p:nvSpPr>
        <p:spPr bwMode="auto">
          <a:xfrm>
            <a:off x="3779912" y="4581227"/>
            <a:ext cx="3313112" cy="2016125"/>
          </a:xfrm>
          <a:prstGeom prst="rightArrowCallout">
            <a:avLst>
              <a:gd name="adj1" fmla="val 31713"/>
              <a:gd name="adj2" fmla="val 23458"/>
              <a:gd name="adj3" fmla="val 34015"/>
              <a:gd name="adj4" fmla="val 77037"/>
            </a:avLst>
          </a:prstGeom>
          <a:blipFill dpi="0" rotWithShape="0">
            <a:blip r:embed="rId6" cstate="screen"/>
            <a:srcRect/>
            <a:tile tx="0" ty="0" sx="100000" sy="100000" flip="none" algn="tl"/>
          </a:blipFill>
          <a:ln w="762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400" dirty="0">
                <a:ea typeface="標楷體" pitchFamily="65" charset="-120"/>
                <a:cs typeface="新細明體" pitchFamily="18" charset="-120"/>
              </a:rPr>
              <a:t>提升生活實踐能力</a:t>
            </a:r>
          </a:p>
          <a:p>
            <a:pPr algn="ctr"/>
            <a:r>
              <a:rPr lang="zh-TW" altLang="en-US" sz="2400" dirty="0">
                <a:ea typeface="標楷體" pitchFamily="65" charset="-120"/>
                <a:cs typeface="新細明體" pitchFamily="18" charset="-120"/>
              </a:rPr>
              <a:t>自我發展</a:t>
            </a:r>
          </a:p>
          <a:p>
            <a:pPr algn="ctr"/>
            <a:r>
              <a:rPr lang="zh-TW" altLang="en-US" sz="2400" dirty="0">
                <a:ea typeface="標楷體" pitchFamily="65" charset="-120"/>
                <a:cs typeface="新細明體" pitchFamily="18" charset="-120"/>
              </a:rPr>
              <a:t>生活經營</a:t>
            </a:r>
          </a:p>
          <a:p>
            <a:pPr algn="ctr"/>
            <a:r>
              <a:rPr lang="zh-TW" altLang="en-US" sz="2400" dirty="0">
                <a:ea typeface="標楷體" pitchFamily="65" charset="-120"/>
                <a:cs typeface="新細明體" pitchFamily="18" charset="-120"/>
              </a:rPr>
              <a:t>社會參與</a:t>
            </a:r>
          </a:p>
          <a:p>
            <a:pPr algn="ctr"/>
            <a:r>
              <a:rPr lang="zh-TW" altLang="en-US" sz="2400" dirty="0">
                <a:ea typeface="標楷體" pitchFamily="65" charset="-120"/>
                <a:cs typeface="新細明體" pitchFamily="18" charset="-120"/>
              </a:rPr>
              <a:t>保護自我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013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animBg="1"/>
      <p:bldP spid="101385" grpId="0" animBg="1"/>
      <p:bldP spid="101386" grpId="0" animBg="1"/>
      <p:bldP spid="101391" grpId="0" animBg="1"/>
      <p:bldP spid="101403" grpId="0" animBg="1"/>
      <p:bldP spid="101395" grpId="0" animBg="1"/>
      <p:bldP spid="10139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4294967295"/>
          </p:nvPr>
        </p:nvGraphicFramePr>
        <p:xfrm>
          <a:off x="-324544" y="1340768"/>
          <a:ext cx="9283700" cy="522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淚滴形 5"/>
          <p:cNvSpPr/>
          <p:nvPr/>
        </p:nvSpPr>
        <p:spPr>
          <a:xfrm>
            <a:off x="3419872" y="2852936"/>
            <a:ext cx="1643062" cy="2088233"/>
          </a:xfrm>
          <a:prstGeom prst="teardrop">
            <a:avLst>
              <a:gd name="adj" fmla="val 103425"/>
            </a:avLst>
          </a:prstGeom>
          <a:solidFill>
            <a:srgbClr val="0070C0"/>
          </a:solidFill>
          <a:ln>
            <a:solidFill>
              <a:srgbClr val="0000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dirty="0">
                <a:latin typeface="標楷體" pitchFamily="65" charset="-120"/>
                <a:ea typeface="標楷體" pitchFamily="65" charset="-120"/>
              </a:rPr>
              <a:t>生活實踐能力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051720" y="-27384"/>
            <a:ext cx="54726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>
              <a:spcBef>
                <a:spcPct val="50000"/>
              </a:spcBef>
            </a:pPr>
            <a:r>
              <a:rPr lang="zh-TW" altLang="en-US" sz="3200" b="1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綜合</a:t>
            </a:r>
            <a:r>
              <a:rPr lang="zh-TW" altLang="en-US" sz="3200" b="1" spc="50" dirty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活動領域 </a:t>
            </a:r>
            <a:r>
              <a:rPr lang="zh-TW" altLang="en-US" sz="4800" b="1" spc="50" dirty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課程目標</a:t>
            </a:r>
            <a:endParaRPr lang="zh-TW" altLang="en-US" sz="4400" b="1" spc="50" dirty="0">
              <a:ln w="11430"/>
              <a:solidFill>
                <a:srgbClr val="CC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95536" y="1628800"/>
            <a:ext cx="7340600" cy="1007343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sz="43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體驗：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活動說明、帶領、進行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123728" y="0"/>
            <a:ext cx="5544616" cy="980728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TW" altLang="en-US" sz="3200" b="1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綜合活動領域 </a:t>
            </a:r>
            <a:r>
              <a:rPr lang="zh-TW" altLang="en-US" sz="4800" b="1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課程</a:t>
            </a:r>
            <a:r>
              <a:rPr lang="zh-TW" altLang="en-US" sz="4800" b="1" spc="50" dirty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精神</a:t>
            </a:r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250824" y="2564904"/>
            <a:ext cx="864165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r>
              <a:rPr lang="zh-TW" altLang="en-US" sz="40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省思：</a:t>
            </a:r>
          </a:p>
          <a:p>
            <a:pPr lvl="2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活動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中遇到什麼問題？</a:t>
            </a:r>
          </a:p>
          <a:p>
            <a:pPr lvl="2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以前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是否有類似的經驗？</a:t>
            </a:r>
          </a:p>
          <a:p>
            <a:pPr lvl="2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活動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經驗在未來可以在哪些方面提供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借鏡 </a:t>
            </a:r>
          </a:p>
          <a:p>
            <a:pPr lvl="2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的地方？請說說你的心得？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323528" y="5157192"/>
            <a:ext cx="49321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r>
              <a:rPr lang="zh-TW" altLang="en-US" sz="40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實踐：</a:t>
            </a:r>
          </a:p>
          <a:p>
            <a:pPr lvl="1" algn="l"/>
            <a:r>
              <a:rPr lang="zh-TW" altLang="en-US" sz="2000" dirty="0">
                <a:latin typeface="Arial" pitchFamily="34" charset="0"/>
              </a:rPr>
              <a:t>        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我可以怎麼做？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/>
      <p:bldP spid="1454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339752" y="1529408"/>
            <a:ext cx="4248472" cy="76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TW" sz="4800" b="1" spc="50" dirty="0" smtClean="0">
                <a:ln w="11430"/>
                <a:solidFill>
                  <a:srgbClr val="230AD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zh-TW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altLang="zh-TW" sz="4800" b="1" spc="50" dirty="0" smtClean="0">
                <a:ln w="11430"/>
                <a:solidFill>
                  <a:srgbClr val="51A2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zh-TW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altLang="zh-TW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</a:t>
            </a:r>
            <a:r>
              <a:rPr lang="zh-TW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altLang="zh-TW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69</a:t>
            </a:r>
            <a:endParaRPr lang="en-US" altLang="zh-TW" sz="4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3923928" y="2465512"/>
            <a:ext cx="935037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zh-TW" altLang="zh-TW" sz="18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3349030" y="3155826"/>
            <a:ext cx="719138" cy="2936875"/>
            <a:chOff x="1066" y="1933"/>
            <a:chExt cx="453" cy="1850"/>
          </a:xfrm>
        </p:grpSpPr>
        <p:sp>
          <p:nvSpPr>
            <p:cNvPr id="11281" name="Text Box 4"/>
            <p:cNvSpPr txBox="1">
              <a:spLocks noChangeArrowheads="1"/>
            </p:cNvSpPr>
            <p:nvPr/>
          </p:nvSpPr>
          <p:spPr bwMode="auto">
            <a:xfrm>
              <a:off x="1111" y="1933"/>
              <a:ext cx="363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4400" b="1" spc="50" dirty="0">
                  <a:ln w="11430"/>
                  <a:solidFill>
                    <a:srgbClr val="51A2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11282" name="Text Box 7"/>
            <p:cNvSpPr txBox="1">
              <a:spLocks noChangeArrowheads="1"/>
            </p:cNvSpPr>
            <p:nvPr/>
          </p:nvSpPr>
          <p:spPr bwMode="auto">
            <a:xfrm>
              <a:off x="1066" y="2341"/>
              <a:ext cx="453" cy="1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3600" b="1" spc="50" dirty="0">
                  <a:ln w="11430"/>
                  <a:solidFill>
                    <a:srgbClr val="51A2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ea typeface="標楷體" pitchFamily="65" charset="-120"/>
                </a:rPr>
                <a:t>大主題軸</a:t>
              </a: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2125068" y="3155826"/>
            <a:ext cx="574675" cy="2430463"/>
            <a:chOff x="431" y="1952"/>
            <a:chExt cx="362" cy="1531"/>
          </a:xfrm>
        </p:grpSpPr>
        <p:sp>
          <p:nvSpPr>
            <p:cNvPr id="11279" name="Text Box 6"/>
            <p:cNvSpPr txBox="1">
              <a:spLocks noChangeArrowheads="1"/>
            </p:cNvSpPr>
            <p:nvPr/>
          </p:nvSpPr>
          <p:spPr bwMode="auto">
            <a:xfrm>
              <a:off x="431" y="2387"/>
              <a:ext cx="317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3600" b="1" spc="50" dirty="0">
                  <a:ln w="11430"/>
                  <a:solidFill>
                    <a:srgbClr val="230AD8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ea typeface="標楷體" pitchFamily="65" charset="-120"/>
                </a:rPr>
                <a:t>總目標</a:t>
              </a:r>
            </a:p>
          </p:txBody>
        </p:sp>
        <p:sp>
          <p:nvSpPr>
            <p:cNvPr id="11280" name="Text Box 4"/>
            <p:cNvSpPr txBox="1">
              <a:spLocks noChangeArrowheads="1"/>
            </p:cNvSpPr>
            <p:nvPr/>
          </p:nvSpPr>
          <p:spPr bwMode="auto">
            <a:xfrm>
              <a:off x="431" y="1952"/>
              <a:ext cx="36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4400" b="1" spc="50" dirty="0">
                  <a:ln w="11430"/>
                  <a:solidFill>
                    <a:srgbClr val="230AD8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4499968" y="3155826"/>
            <a:ext cx="1081087" cy="3486150"/>
            <a:chOff x="1746" y="1933"/>
            <a:chExt cx="681" cy="2196"/>
          </a:xfrm>
        </p:grpSpPr>
        <p:sp>
          <p:nvSpPr>
            <p:cNvPr id="11277" name="Text Box 8"/>
            <p:cNvSpPr txBox="1">
              <a:spLocks noChangeArrowheads="1"/>
            </p:cNvSpPr>
            <p:nvPr/>
          </p:nvSpPr>
          <p:spPr bwMode="auto">
            <a:xfrm>
              <a:off x="1838" y="2341"/>
              <a:ext cx="543" cy="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spcBef>
                  <a:spcPct val="20000"/>
                </a:spcBef>
              </a:pPr>
              <a:r>
                <a:rPr lang="zh-TW" alt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項核心素養 </a:t>
              </a:r>
            </a:p>
          </p:txBody>
        </p:sp>
        <p:sp>
          <p:nvSpPr>
            <p:cNvPr id="11278" name="Text Box 4"/>
            <p:cNvSpPr txBox="1">
              <a:spLocks noChangeArrowheads="1"/>
            </p:cNvSpPr>
            <p:nvPr/>
          </p:nvSpPr>
          <p:spPr bwMode="auto">
            <a:xfrm>
              <a:off x="1746" y="1933"/>
              <a:ext cx="681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4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12</a:t>
              </a:r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5939832" y="3155826"/>
            <a:ext cx="1081088" cy="3486150"/>
            <a:chOff x="2789" y="1933"/>
            <a:chExt cx="681" cy="2196"/>
          </a:xfrm>
        </p:grpSpPr>
        <p:sp>
          <p:nvSpPr>
            <p:cNvPr id="11275" name="Text Box 9"/>
            <p:cNvSpPr txBox="1">
              <a:spLocks noChangeArrowheads="1"/>
            </p:cNvSpPr>
            <p:nvPr/>
          </p:nvSpPr>
          <p:spPr bwMode="auto">
            <a:xfrm>
              <a:off x="2835" y="2341"/>
              <a:ext cx="453" cy="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3600" b="1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ea typeface="標楷體" pitchFamily="65" charset="-120"/>
                </a:rPr>
                <a:t>項能力指標</a:t>
              </a:r>
            </a:p>
          </p:txBody>
        </p:sp>
        <p:sp>
          <p:nvSpPr>
            <p:cNvPr id="11276" name="Text Box 4"/>
            <p:cNvSpPr txBox="1">
              <a:spLocks noChangeArrowheads="1"/>
            </p:cNvSpPr>
            <p:nvPr/>
          </p:nvSpPr>
          <p:spPr bwMode="auto">
            <a:xfrm>
              <a:off x="2789" y="1933"/>
              <a:ext cx="681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4400" b="1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69</a:t>
              </a:r>
            </a:p>
          </p:txBody>
        </p:sp>
      </p:grp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2051720" y="-27384"/>
            <a:ext cx="5544616" cy="980728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TW" altLang="en-US" sz="3200" b="1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綜合活動領域 </a:t>
            </a:r>
            <a:r>
              <a:rPr lang="zh-TW" altLang="en-US" sz="4400" b="1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終極密碼</a:t>
            </a:r>
            <a:endParaRPr lang="zh-TW" altLang="en-US" sz="4800" b="1" spc="50" dirty="0">
              <a:ln w="11430"/>
              <a:solidFill>
                <a:srgbClr val="CC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  <p:bldP spid="61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0" y="214313"/>
            <a:ext cx="9144000" cy="10541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4400" b="1" u="sng" kern="0" dirty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2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327260" y="1949152"/>
            <a:ext cx="2087563" cy="23050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2600" b="1" dirty="0">
              <a:solidFill>
                <a:srgbClr val="1216AE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" name="Rectangl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589447" y="4360569"/>
            <a:ext cx="2160588" cy="2230437"/>
          </a:xfrm>
          <a:prstGeom prst="rect">
            <a:avLst/>
          </a:prstGeom>
          <a:solidFill>
            <a:srgbClr val="00863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24" name="Rectangl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357422" y="4366915"/>
            <a:ext cx="2087563" cy="2230437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2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" name="Rectangle 4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589447" y="1917402"/>
            <a:ext cx="2160588" cy="230346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26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44204" y="3211363"/>
            <a:ext cx="3455988" cy="180181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TW" alt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培養學生具備</a:t>
            </a:r>
          </a:p>
          <a:p>
            <a:pPr algn="ctr">
              <a:spcBef>
                <a:spcPct val="50000"/>
              </a:spcBef>
              <a:defRPr/>
            </a:pPr>
            <a:r>
              <a:rPr lang="zh-TW" alt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生活實踐的能力</a:t>
            </a:r>
          </a:p>
        </p:txBody>
      </p:sp>
      <p:sp>
        <p:nvSpPr>
          <p:cNvPr id="18448" name="Text Box 54"/>
          <p:cNvSpPr txBox="1">
            <a:spLocks noChangeArrowheads="1"/>
          </p:cNvSpPr>
          <p:nvPr/>
        </p:nvSpPr>
        <p:spPr bwMode="auto">
          <a:xfrm>
            <a:off x="2195513" y="2349500"/>
            <a:ext cx="23764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zh-TW" sz="3200" b="1" dirty="0">
                <a:solidFill>
                  <a:srgbClr val="1216AE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kumimoji="0" lang="en-US" altLang="zh-TW" sz="3200" b="1" dirty="0" smtClean="0">
                <a:solidFill>
                  <a:srgbClr val="1216AE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kumimoji="0" lang="zh-TW" altLang="en-US" sz="3200" b="1" dirty="0" smtClean="0">
                <a:solidFill>
                  <a:srgbClr val="1216AE"/>
                </a:solidFill>
                <a:latin typeface="標楷體" pitchFamily="65" charset="-120"/>
                <a:ea typeface="標楷體" pitchFamily="65" charset="-120"/>
              </a:rPr>
              <a:t>自我</a:t>
            </a:r>
            <a:r>
              <a:rPr kumimoji="0" lang="zh-TW" altLang="en-US" sz="3200" b="1" dirty="0">
                <a:solidFill>
                  <a:srgbClr val="1216AE"/>
                </a:solidFill>
                <a:latin typeface="標楷體" pitchFamily="65" charset="-120"/>
                <a:ea typeface="標楷體" pitchFamily="65" charset="-120"/>
              </a:rPr>
              <a:t>發展</a:t>
            </a:r>
          </a:p>
        </p:txBody>
      </p:sp>
      <p:sp>
        <p:nvSpPr>
          <p:cNvPr id="18449" name="Text Box 55"/>
          <p:cNvSpPr txBox="1">
            <a:spLocks noChangeArrowheads="1"/>
          </p:cNvSpPr>
          <p:nvPr/>
        </p:nvSpPr>
        <p:spPr bwMode="auto">
          <a:xfrm>
            <a:off x="2268538" y="5229225"/>
            <a:ext cx="2232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kumimoji="0"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生活經營</a:t>
            </a:r>
          </a:p>
        </p:txBody>
      </p:sp>
      <p:sp>
        <p:nvSpPr>
          <p:cNvPr id="18450" name="Text Box 56"/>
          <p:cNvSpPr txBox="1">
            <a:spLocks noChangeArrowheads="1"/>
          </p:cNvSpPr>
          <p:nvPr/>
        </p:nvSpPr>
        <p:spPr bwMode="auto">
          <a:xfrm>
            <a:off x="4500563" y="2349500"/>
            <a:ext cx="23034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zh-TW" sz="3200" b="1" dirty="0">
                <a:solidFill>
                  <a:srgbClr val="F2F2F2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kumimoji="0" lang="zh-TW" altLang="en-US" sz="3200" b="1" dirty="0">
                <a:solidFill>
                  <a:srgbClr val="F2F2F2"/>
                </a:solidFill>
                <a:latin typeface="標楷體" pitchFamily="65" charset="-120"/>
                <a:ea typeface="標楷體" pitchFamily="65" charset="-120"/>
              </a:rPr>
              <a:t>社會參與</a:t>
            </a:r>
          </a:p>
        </p:txBody>
      </p:sp>
      <p:sp>
        <p:nvSpPr>
          <p:cNvPr id="18451" name="Text Box 57"/>
          <p:cNvSpPr txBox="1">
            <a:spLocks noChangeArrowheads="1"/>
          </p:cNvSpPr>
          <p:nvPr/>
        </p:nvSpPr>
        <p:spPr bwMode="auto">
          <a:xfrm>
            <a:off x="4716016" y="5157192"/>
            <a:ext cx="2089150" cy="9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kumimoji="0" lang="en-US" altLang="zh-TW" sz="28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kumimoji="0" lang="zh-TW" altLang="en-US" sz="28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保護</a:t>
            </a:r>
            <a:r>
              <a:rPr kumimoji="0" lang="zh-TW" altLang="en-US" sz="28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自我 </a:t>
            </a:r>
            <a:endParaRPr kumimoji="0" lang="en-US" altLang="zh-TW" sz="2800" b="1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10000"/>
              </a:spcBef>
            </a:pPr>
            <a:r>
              <a:rPr lang="zh-TW" altLang="en-US" sz="28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kumimoji="0" lang="zh-TW" altLang="en-US" sz="28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與</a:t>
            </a:r>
            <a:r>
              <a:rPr kumimoji="0" lang="zh-TW" altLang="en-US" sz="28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環境</a:t>
            </a:r>
          </a:p>
        </p:txBody>
      </p:sp>
      <p:sp>
        <p:nvSpPr>
          <p:cNvPr id="9" name="Rectangle 64"/>
          <p:cNvSpPr>
            <a:spLocks noChangeArrowheads="1"/>
          </p:cNvSpPr>
          <p:nvPr/>
        </p:nvSpPr>
        <p:spPr bwMode="auto">
          <a:xfrm>
            <a:off x="107504" y="5157192"/>
            <a:ext cx="2160240" cy="6477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生活適應與創新</a:t>
            </a:r>
          </a:p>
        </p:txBody>
      </p:sp>
      <p:sp>
        <p:nvSpPr>
          <p:cNvPr id="10" name="Rectangle 65"/>
          <p:cNvSpPr>
            <a:spLocks noChangeArrowheads="1"/>
          </p:cNvSpPr>
          <p:nvPr/>
        </p:nvSpPr>
        <p:spPr bwMode="auto">
          <a:xfrm>
            <a:off x="179388" y="1918990"/>
            <a:ext cx="2087562" cy="7191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600" b="1" dirty="0">
                <a:solidFill>
                  <a:srgbClr val="1216AE"/>
                </a:solidFill>
                <a:latin typeface="標楷體" pitchFamily="65" charset="-120"/>
                <a:ea typeface="標楷體" pitchFamily="65" charset="-120"/>
              </a:rPr>
              <a:t>自我探索</a:t>
            </a:r>
          </a:p>
        </p:txBody>
      </p:sp>
      <p:sp>
        <p:nvSpPr>
          <p:cNvPr id="11" name="Rectangle 66"/>
          <p:cNvSpPr>
            <a:spLocks noChangeArrowheads="1"/>
          </p:cNvSpPr>
          <p:nvPr/>
        </p:nvSpPr>
        <p:spPr bwMode="auto">
          <a:xfrm>
            <a:off x="179388" y="2711152"/>
            <a:ext cx="2087562" cy="7191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600" b="1" dirty="0">
                <a:solidFill>
                  <a:srgbClr val="1216AE"/>
                </a:solidFill>
                <a:latin typeface="標楷體" pitchFamily="65" charset="-120"/>
                <a:ea typeface="標楷體" pitchFamily="65" charset="-120"/>
              </a:rPr>
              <a:t>自我管理</a:t>
            </a:r>
          </a:p>
        </p:txBody>
      </p:sp>
      <p:sp>
        <p:nvSpPr>
          <p:cNvPr id="12" name="Rectangle 67"/>
          <p:cNvSpPr>
            <a:spLocks noChangeArrowheads="1"/>
          </p:cNvSpPr>
          <p:nvPr/>
        </p:nvSpPr>
        <p:spPr bwMode="auto">
          <a:xfrm>
            <a:off x="179388" y="3501727"/>
            <a:ext cx="2087562" cy="7191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600" b="1" dirty="0">
                <a:solidFill>
                  <a:srgbClr val="1216AE"/>
                </a:solidFill>
                <a:latin typeface="標楷體" pitchFamily="65" charset="-120"/>
                <a:ea typeface="標楷體" pitchFamily="65" charset="-120"/>
              </a:rPr>
              <a:t>尊重生命</a:t>
            </a:r>
          </a:p>
        </p:txBody>
      </p:sp>
      <p:sp>
        <p:nvSpPr>
          <p:cNvPr id="13" name="Rectangle 68"/>
          <p:cNvSpPr>
            <a:spLocks noChangeArrowheads="1"/>
          </p:cNvSpPr>
          <p:nvPr/>
        </p:nvSpPr>
        <p:spPr bwMode="auto">
          <a:xfrm>
            <a:off x="6804025" y="4365327"/>
            <a:ext cx="2160463" cy="719138"/>
          </a:xfrm>
          <a:prstGeom prst="rect">
            <a:avLst/>
          </a:prstGeom>
          <a:solidFill>
            <a:srgbClr val="00863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2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危機辨識與處理</a:t>
            </a:r>
          </a:p>
        </p:txBody>
      </p:sp>
      <p:sp>
        <p:nvSpPr>
          <p:cNvPr id="14" name="Rectangle 69"/>
          <p:cNvSpPr>
            <a:spLocks noChangeArrowheads="1"/>
          </p:cNvSpPr>
          <p:nvPr/>
        </p:nvSpPr>
        <p:spPr bwMode="auto">
          <a:xfrm>
            <a:off x="6804025" y="2709565"/>
            <a:ext cx="2160463" cy="71913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200" b="1" dirty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社會關懷與服務</a:t>
            </a:r>
          </a:p>
        </p:txBody>
      </p:sp>
      <p:sp>
        <p:nvSpPr>
          <p:cNvPr id="15" name="Rectangle 70"/>
          <p:cNvSpPr>
            <a:spLocks noChangeArrowheads="1"/>
          </p:cNvSpPr>
          <p:nvPr/>
        </p:nvSpPr>
        <p:spPr bwMode="auto">
          <a:xfrm>
            <a:off x="6804025" y="3501727"/>
            <a:ext cx="2160463" cy="7191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尊重多元文化</a:t>
            </a:r>
          </a:p>
        </p:txBody>
      </p:sp>
      <p:sp>
        <p:nvSpPr>
          <p:cNvPr id="16" name="Rectangle 71"/>
          <p:cNvSpPr>
            <a:spLocks noChangeArrowheads="1"/>
          </p:cNvSpPr>
          <p:nvPr/>
        </p:nvSpPr>
        <p:spPr bwMode="auto">
          <a:xfrm>
            <a:off x="179388" y="4365327"/>
            <a:ext cx="2087562" cy="71913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生活管理</a:t>
            </a:r>
          </a:p>
        </p:txBody>
      </p:sp>
      <p:sp>
        <p:nvSpPr>
          <p:cNvPr id="17" name="Rectangle 72"/>
          <p:cNvSpPr>
            <a:spLocks noChangeArrowheads="1"/>
          </p:cNvSpPr>
          <p:nvPr/>
        </p:nvSpPr>
        <p:spPr bwMode="auto">
          <a:xfrm>
            <a:off x="179388" y="5878215"/>
            <a:ext cx="2087562" cy="719137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資源運用與開發</a:t>
            </a:r>
          </a:p>
        </p:txBody>
      </p:sp>
      <p:sp>
        <p:nvSpPr>
          <p:cNvPr id="18" name="Rectangle 73"/>
          <p:cNvSpPr>
            <a:spLocks noChangeArrowheads="1"/>
          </p:cNvSpPr>
          <p:nvPr/>
        </p:nvSpPr>
        <p:spPr bwMode="auto">
          <a:xfrm>
            <a:off x="6804025" y="1917402"/>
            <a:ext cx="2160463" cy="7191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b="1" dirty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人際互動</a:t>
            </a:r>
          </a:p>
        </p:txBody>
      </p:sp>
      <p:sp>
        <p:nvSpPr>
          <p:cNvPr id="19" name="Rectangle 74"/>
          <p:cNvSpPr>
            <a:spLocks noChangeArrowheads="1"/>
          </p:cNvSpPr>
          <p:nvPr/>
        </p:nvSpPr>
        <p:spPr bwMode="auto">
          <a:xfrm>
            <a:off x="6804025" y="5159077"/>
            <a:ext cx="2160463" cy="719138"/>
          </a:xfrm>
          <a:prstGeom prst="rect">
            <a:avLst/>
          </a:prstGeom>
          <a:solidFill>
            <a:srgbClr val="00863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戶外生活</a:t>
            </a:r>
          </a:p>
        </p:txBody>
      </p:sp>
      <p:sp>
        <p:nvSpPr>
          <p:cNvPr id="20" name="Rectangle 75"/>
          <p:cNvSpPr>
            <a:spLocks noChangeArrowheads="1"/>
          </p:cNvSpPr>
          <p:nvPr/>
        </p:nvSpPr>
        <p:spPr bwMode="auto">
          <a:xfrm>
            <a:off x="6805612" y="5932205"/>
            <a:ext cx="2158875" cy="642942"/>
          </a:xfrm>
          <a:prstGeom prst="rect">
            <a:avLst/>
          </a:prstGeom>
          <a:solidFill>
            <a:srgbClr val="00863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環境保護</a:t>
            </a:r>
          </a:p>
        </p:txBody>
      </p:sp>
      <p:sp>
        <p:nvSpPr>
          <p:cNvPr id="8249" name="Text Box 77"/>
          <p:cNvSpPr txBox="1">
            <a:spLocks noChangeArrowheads="1"/>
          </p:cNvSpPr>
          <p:nvPr/>
        </p:nvSpPr>
        <p:spPr bwMode="auto">
          <a:xfrm>
            <a:off x="0" y="332656"/>
            <a:ext cx="80294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TW" alt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四大主軸十二項核心素養</a:t>
            </a:r>
          </a:p>
        </p:txBody>
      </p:sp>
      <p:pic>
        <p:nvPicPr>
          <p:cNvPr id="18489" name="圖片 35" descr="水果組.gi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81788" y="265113"/>
            <a:ext cx="2066925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63688" y="1916832"/>
            <a:ext cx="6476256" cy="3816424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zh-TW" altLang="en-US" sz="48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握手寒暄</a:t>
            </a:r>
            <a:r>
              <a:rPr lang="en-US" altLang="zh-TW" sz="48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---</a:t>
            </a:r>
            <a:r>
              <a:rPr lang="zh-TW" altLang="en-US" sz="48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您好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zh-TW" altLang="en-US" sz="48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相互擊掌</a:t>
            </a:r>
            <a:r>
              <a:rPr lang="en-US" altLang="zh-TW" sz="48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---</a:t>
            </a:r>
            <a:r>
              <a:rPr lang="zh-TW" altLang="en-US" sz="48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午安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zh-TW" altLang="en-US" sz="48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握拳激勵</a:t>
            </a:r>
            <a:r>
              <a:rPr lang="en-US" altLang="zh-TW" sz="48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---</a:t>
            </a:r>
            <a:r>
              <a:rPr lang="zh-TW" altLang="en-US" sz="48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加油 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2411760" y="116632"/>
            <a:ext cx="4752528" cy="83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20000"/>
              </a:spcBef>
            </a:pPr>
            <a:r>
              <a:rPr lang="zh-TW" alt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相見歡</a:t>
            </a:r>
            <a:r>
              <a:rPr lang="en-US" altLang="zh-TW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—</a:t>
            </a:r>
            <a:r>
              <a:rPr lang="zh-TW" alt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打招呼</a:t>
            </a:r>
            <a:endParaRPr lang="zh-TW" alt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362649">
  <a:themeElements>
    <a:clrScheme name="Wrapper">
      <a:dk1>
        <a:sysClr val="windowText" lastClr="000000"/>
      </a:dk1>
      <a:lt1>
        <a:sysClr val="window" lastClr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08BBDB"/>
      </a:accent3>
      <a:accent4>
        <a:srgbClr val="687CDD"/>
      </a:accent4>
      <a:accent5>
        <a:srgbClr val="28C874"/>
      </a:accent5>
      <a:accent6>
        <a:srgbClr val="E47963"/>
      </a:accent6>
      <a:hlink>
        <a:srgbClr val="64C143"/>
      </a:hlink>
      <a:folHlink>
        <a:srgbClr val="9A9A9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lligraph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1243</Words>
  <Application>Microsoft Office PowerPoint</Application>
  <PresentationFormat>如螢幕大小 (4:3)</PresentationFormat>
  <Paragraphs>201</Paragraphs>
  <Slides>25</Slides>
  <Notes>4</Notes>
  <HiddenSlides>0</HiddenSlides>
  <MMClips>2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25</vt:i4>
      </vt:variant>
    </vt:vector>
  </HeadingPairs>
  <TitlesOfParts>
    <vt:vector size="27" baseType="lpstr">
      <vt:lpstr>10362649</vt:lpstr>
      <vt:lpstr>Office 佈景主題</vt:lpstr>
      <vt:lpstr>綜合活動領域輔導團 策略聯盟—大光國小</vt:lpstr>
      <vt:lpstr>100年課綱微調的重點</vt:lpstr>
      <vt:lpstr>綜合活動領域 基本理念</vt:lpstr>
      <vt:lpstr>也可以這麼說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教學實例分享</vt:lpstr>
      <vt:lpstr>魔鏡魔鏡我是誰</vt:lpstr>
      <vt:lpstr>魔鏡魔鏡我是誰</vt:lpstr>
      <vt:lpstr>圖像式自我介紹</vt:lpstr>
      <vt:lpstr>投影片 16</vt:lpstr>
      <vt:lpstr>周哈里窗</vt:lpstr>
      <vt:lpstr>屬於自己的書籤</vt:lpstr>
      <vt:lpstr>魔鏡魔鏡我是誰</vt:lpstr>
      <vt:lpstr>魔鏡魔鏡我是誰</vt:lpstr>
      <vt:lpstr>心情分享(學習單)</vt:lpstr>
      <vt:lpstr>心情分享(學習單)</vt:lpstr>
      <vt:lpstr>投影片 23</vt:lpstr>
      <vt:lpstr>投影片 24</vt:lpstr>
      <vt:lpstr>分享結束！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2011-09-23T03:02:28Z</dcterms:created>
  <dcterms:modified xsi:type="dcterms:W3CDTF">2014-03-07T06:55:07Z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TC103626491028</vt:lpwstr>
  </property>
</Properties>
</file>