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3"/>
  </p:notesMasterIdLst>
  <p:handoutMasterIdLst>
    <p:handoutMasterId r:id="rId24"/>
  </p:handoutMasterIdLst>
  <p:sldIdLst>
    <p:sldId id="261" r:id="rId2"/>
    <p:sldId id="368" r:id="rId3"/>
    <p:sldId id="370" r:id="rId4"/>
    <p:sldId id="384" r:id="rId5"/>
    <p:sldId id="378" r:id="rId6"/>
    <p:sldId id="377" r:id="rId7"/>
    <p:sldId id="264" r:id="rId8"/>
    <p:sldId id="372" r:id="rId9"/>
    <p:sldId id="381" r:id="rId10"/>
    <p:sldId id="379" r:id="rId11"/>
    <p:sldId id="380" r:id="rId12"/>
    <p:sldId id="383" r:id="rId13"/>
    <p:sldId id="367" r:id="rId14"/>
    <p:sldId id="388" r:id="rId15"/>
    <p:sldId id="390" r:id="rId16"/>
    <p:sldId id="391" r:id="rId17"/>
    <p:sldId id="385" r:id="rId18"/>
    <p:sldId id="386" r:id="rId19"/>
    <p:sldId id="387" r:id="rId20"/>
    <p:sldId id="389" r:id="rId21"/>
    <p:sldId id="262" r:id="rId22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99CC"/>
    <a:srgbClr val="9933FF"/>
    <a:srgbClr val="6141E9"/>
    <a:srgbClr val="33CC33"/>
    <a:srgbClr val="D1D13B"/>
    <a:srgbClr val="FF3300"/>
    <a:srgbClr val="CC3300"/>
    <a:srgbClr val="FF00FF"/>
    <a:srgbClr val="EBF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32" autoAdjust="0"/>
    <p:restoredTop sz="94660"/>
  </p:normalViewPr>
  <p:slideViewPr>
    <p:cSldViewPr>
      <p:cViewPr varScale="1">
        <p:scale>
          <a:sx n="67" d="100"/>
          <a:sy n="67" d="100"/>
        </p:scale>
        <p:origin x="-4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0D3856F-82EA-420C-A0C2-B3A69C973814}" type="datetimeFigureOut">
              <a:rPr lang="zh-TW" altLang="en-US"/>
              <a:pPr>
                <a:defRPr/>
              </a:pPr>
              <a:t>2012/12/18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9F5D46D-FED5-4FEC-93AA-566D6A48EAD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3467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B8C1B03-6EB1-4E41-A56C-2B159A70DF07}" type="datetimeFigureOut">
              <a:rPr lang="zh-TW" altLang="en-US"/>
              <a:pPr>
                <a:defRPr/>
              </a:pPr>
              <a:t>2012/12/18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36D2AD0-84B9-48B4-9122-11135C9D614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2682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276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8F58F5E0-805F-4049-AE29-4C9387F41E77}" type="slidenum">
              <a:rPr lang="zh-TW" altLang="en-US" smtClean="0"/>
              <a:pPr eaLnBrk="1" hangingPunct="1"/>
              <a:t>4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286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05BF8A7D-164B-4B6F-B5E1-6F7D456E622E}" type="slidenum">
              <a:rPr lang="zh-TW" altLang="en-US" smtClean="0"/>
              <a:pPr eaLnBrk="1" hangingPunct="1"/>
              <a:t>12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BC112813-CE5C-4B48-87EF-5062FF8440D7}" type="slidenum">
              <a:rPr lang="zh-TW" altLang="en-US" smtClean="0"/>
              <a:pPr eaLnBrk="1" hangingPunct="1"/>
              <a:t>13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20604A32-7D3C-4D40-91A2-1DFAD53406AD}" type="slidenum">
              <a:rPr lang="zh-TW" altLang="en-US" smtClean="0"/>
              <a:pPr eaLnBrk="1" hangingPunct="1"/>
              <a:t>17</a:t>
            </a:fld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twnsys\Desktop\簡報底圖-米羅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8ED33A4-16B5-472D-9A61-2CBD4A79B712}" type="datetimeFigureOut">
              <a:rPr lang="zh-TW" altLang="en-US"/>
              <a:pPr>
                <a:defRPr/>
              </a:pPr>
              <a:t>2012/12/18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DE86E44-9F7E-4AB7-A2FD-FF59140073A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655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hieh\Desktop\簡報底圖-輔導團簡報內頁拷貝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 userDrawn="1"/>
        </p:nvSpPr>
        <p:spPr>
          <a:xfrm>
            <a:off x="5072063" y="71438"/>
            <a:ext cx="4071937" cy="44608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0"/>
                </a:schemeClr>
              </a:gs>
              <a:gs pos="80000">
                <a:srgbClr val="FF5050">
                  <a:alpha val="47000"/>
                </a:srgbClr>
              </a:gs>
              <a:gs pos="100000">
                <a:srgbClr val="FF5050">
                  <a:alpha val="44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9"/>
          <p:cNvSpPr>
            <a:spLocks noChangeArrowheads="1"/>
          </p:cNvSpPr>
          <p:nvPr userDrawn="1"/>
        </p:nvSpPr>
        <p:spPr bwMode="auto">
          <a:xfrm rot="9000000">
            <a:off x="5095875" y="5159375"/>
            <a:ext cx="2220913" cy="2220913"/>
          </a:xfrm>
          <a:prstGeom prst="ellipse">
            <a:avLst/>
          </a:prstGeom>
          <a:gradFill rotWithShape="1">
            <a:gsLst>
              <a:gs pos="0">
                <a:schemeClr val="bg1">
                  <a:alpha val="76999"/>
                </a:schemeClr>
              </a:gs>
              <a:gs pos="100000">
                <a:srgbClr val="FF6699">
                  <a:alpha val="84998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zh-TW" altLang="en-US"/>
          </a:p>
        </p:txBody>
      </p:sp>
      <p:sp>
        <p:nvSpPr>
          <p:cNvPr id="7" name="Oval 12"/>
          <p:cNvSpPr>
            <a:spLocks noChangeArrowheads="1"/>
          </p:cNvSpPr>
          <p:nvPr userDrawn="1"/>
        </p:nvSpPr>
        <p:spPr bwMode="auto">
          <a:xfrm rot="900000">
            <a:off x="6589713" y="4186238"/>
            <a:ext cx="3067050" cy="3068637"/>
          </a:xfrm>
          <a:prstGeom prst="ellipse">
            <a:avLst/>
          </a:prstGeom>
          <a:gradFill rotWithShape="1">
            <a:gsLst>
              <a:gs pos="0">
                <a:srgbClr val="FF0000">
                  <a:alpha val="79999"/>
                </a:srgb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zh-TW" altLang="en-US"/>
          </a:p>
        </p:txBody>
      </p:sp>
      <p:sp>
        <p:nvSpPr>
          <p:cNvPr id="8" name="Oval 15"/>
          <p:cNvSpPr>
            <a:spLocks noChangeArrowheads="1"/>
          </p:cNvSpPr>
          <p:nvPr userDrawn="1"/>
        </p:nvSpPr>
        <p:spPr bwMode="auto">
          <a:xfrm rot="10800000">
            <a:off x="7959725" y="3238500"/>
            <a:ext cx="1501775" cy="1503363"/>
          </a:xfrm>
          <a:prstGeom prst="ellipse">
            <a:avLst/>
          </a:prstGeom>
          <a:gradFill rotWithShape="1">
            <a:gsLst>
              <a:gs pos="0">
                <a:srgbClr val="FF6699"/>
              </a:gs>
              <a:gs pos="50000">
                <a:schemeClr val="bg1"/>
              </a:gs>
              <a:gs pos="100000">
                <a:srgbClr val="FF6699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9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7C70CE6-029F-4540-A5DF-5D1594CFDF7B}" type="datetimeFigureOut">
              <a:rPr lang="zh-TW" altLang="en-US"/>
              <a:pPr>
                <a:defRPr/>
              </a:pPr>
              <a:t>2012/12/18</a:t>
            </a:fld>
            <a:endParaRPr lang="zh-TW" altLang="en-US"/>
          </a:p>
        </p:txBody>
      </p:sp>
      <p:sp>
        <p:nvSpPr>
          <p:cNvPr id="10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CEFCE3C-5FA8-4CEC-B046-27EC358CDC6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9474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xchin\Desktop\底圖拷貝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941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4" descr="C:\Users\shieh\Desktop\簡報底圖-米羅.jpg"/>
          <p:cNvSpPr>
            <a:spLocks noChangeAspect="1" noChangeArrowheads="1"/>
          </p:cNvSpPr>
          <p:nvPr userDrawn="1"/>
        </p:nvSpPr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Rectangle 15"/>
          <p:cNvSpPr>
            <a:spLocks noChangeArrowheads="1"/>
          </p:cNvSpPr>
          <p:nvPr userDrawn="1"/>
        </p:nvSpPr>
        <p:spPr bwMode="auto">
          <a:xfrm>
            <a:off x="0" y="5732463"/>
            <a:ext cx="5076825" cy="576262"/>
          </a:xfrm>
          <a:prstGeom prst="rect">
            <a:avLst/>
          </a:prstGeom>
          <a:gradFill rotWithShape="1">
            <a:gsLst>
              <a:gs pos="0">
                <a:srgbClr val="CC0099">
                  <a:alpha val="40999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zh-TW" altLang="en-US"/>
          </a:p>
        </p:txBody>
      </p:sp>
      <p:sp>
        <p:nvSpPr>
          <p:cNvPr id="4" name="Rectangle 15"/>
          <p:cNvSpPr>
            <a:spLocks noChangeArrowheads="1"/>
          </p:cNvSpPr>
          <p:nvPr userDrawn="1"/>
        </p:nvSpPr>
        <p:spPr bwMode="auto">
          <a:xfrm>
            <a:off x="0" y="5157788"/>
            <a:ext cx="9144000" cy="1295400"/>
          </a:xfrm>
          <a:prstGeom prst="rect">
            <a:avLst/>
          </a:prstGeom>
          <a:gradFill rotWithShape="1">
            <a:gsLst>
              <a:gs pos="0">
                <a:srgbClr val="FF5050">
                  <a:alpha val="49000"/>
                </a:srgbClr>
              </a:gs>
              <a:gs pos="100000">
                <a:schemeClr val="bg1">
                  <a:alpha val="54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5" name="文字方塊 4"/>
          <p:cNvSpPr txBox="1"/>
          <p:nvPr userDrawn="1"/>
        </p:nvSpPr>
        <p:spPr>
          <a:xfrm>
            <a:off x="3348038" y="831850"/>
            <a:ext cx="4090987" cy="2905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Compilsory</a:t>
            </a:r>
            <a:r>
              <a:rPr kumimoji="0" lang="en-US" altLang="zh-TW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 Education Advisory Group of  Tainan City</a:t>
            </a:r>
            <a:endParaRPr kumimoji="0" lang="zh-TW" altLang="en-US" sz="1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611188" y="5949950"/>
            <a:ext cx="1800225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050" dirty="0">
                <a:latin typeface="+mn-lt"/>
                <a:ea typeface="+mn-ea"/>
              </a:rPr>
              <a:t>幫孩子裝上飛向夢想的翅膀</a:t>
            </a:r>
          </a:p>
        </p:txBody>
      </p:sp>
      <p:sp>
        <p:nvSpPr>
          <p:cNvPr id="7" name="矩形 8"/>
          <p:cNvSpPr>
            <a:spLocks noChangeArrowheads="1"/>
          </p:cNvSpPr>
          <p:nvPr userDrawn="1"/>
        </p:nvSpPr>
        <p:spPr bwMode="auto">
          <a:xfrm>
            <a:off x="203200" y="5857875"/>
            <a:ext cx="5826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zh-TW" altLang="en-US" sz="1300"/>
              <a:t>教育</a:t>
            </a:r>
            <a:r>
              <a:rPr kumimoji="0" lang="en-US" altLang="zh-TW" sz="1300"/>
              <a:t>/</a:t>
            </a:r>
            <a:endParaRPr kumimoji="0" lang="zh-TW" altLang="en-US" sz="1300"/>
          </a:p>
        </p:txBody>
      </p:sp>
      <p:sp>
        <p:nvSpPr>
          <p:cNvPr id="8" name="矩形 9"/>
          <p:cNvSpPr>
            <a:spLocks noChangeArrowheads="1"/>
          </p:cNvSpPr>
          <p:nvPr userDrawn="1"/>
        </p:nvSpPr>
        <p:spPr bwMode="auto">
          <a:xfrm>
            <a:off x="1655763" y="6072188"/>
            <a:ext cx="755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TW" sz="1100">
                <a:solidFill>
                  <a:schemeClr val="bg1"/>
                </a:solidFill>
              </a:rPr>
              <a:t>Education</a:t>
            </a:r>
            <a:endParaRPr kumimoji="0" lang="zh-TW" altLang="en-US" sz="1100">
              <a:solidFill>
                <a:schemeClr val="bg1"/>
              </a:solidFill>
            </a:endParaRPr>
          </a:p>
        </p:txBody>
      </p:sp>
      <p:sp>
        <p:nvSpPr>
          <p:cNvPr id="9" name="矩形 10"/>
          <p:cNvSpPr>
            <a:spLocks noChangeArrowheads="1"/>
          </p:cNvSpPr>
          <p:nvPr userDrawn="1"/>
        </p:nvSpPr>
        <p:spPr bwMode="auto">
          <a:xfrm>
            <a:off x="785813" y="5810250"/>
            <a:ext cx="8080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TW" sz="1100">
                <a:solidFill>
                  <a:schemeClr val="bg1"/>
                </a:solidFill>
              </a:rPr>
              <a:t>The Future</a:t>
            </a:r>
            <a:endParaRPr kumimoji="0" lang="zh-TW" altLang="en-US" sz="1100">
              <a:solidFill>
                <a:schemeClr val="bg1"/>
              </a:solidFill>
            </a:endParaRPr>
          </a:p>
        </p:txBody>
      </p:sp>
      <p:sp>
        <p:nvSpPr>
          <p:cNvPr id="10" name="文字方塊 9"/>
          <p:cNvSpPr txBox="1"/>
          <p:nvPr userDrawn="1"/>
        </p:nvSpPr>
        <p:spPr>
          <a:xfrm>
            <a:off x="1476375" y="188913"/>
            <a:ext cx="531336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台南市國民教育輔導團</a:t>
            </a:r>
            <a:endParaRPr kumimoji="0" lang="zh-TW" altLang="en-US" sz="40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4084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516688" y="41497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ceag.tn.edu.tw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4"/>
          <p:cNvSpPr>
            <a:spLocks noChangeArrowheads="1"/>
          </p:cNvSpPr>
          <p:nvPr/>
        </p:nvSpPr>
        <p:spPr bwMode="auto">
          <a:xfrm>
            <a:off x="71438" y="803275"/>
            <a:ext cx="5292725" cy="5073650"/>
          </a:xfrm>
          <a:prstGeom prst="ellipse">
            <a:avLst/>
          </a:prstGeom>
          <a:gradFill rotWithShape="1">
            <a:gsLst>
              <a:gs pos="0">
                <a:srgbClr val="FF6699">
                  <a:alpha val="81961"/>
                </a:srgbClr>
              </a:gs>
              <a:gs pos="100000">
                <a:schemeClr val="bg1">
                  <a:alpha val="0"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Calibri" pitchFamily="34" charset="0"/>
              <a:ea typeface="+mn-ea"/>
            </a:endParaRPr>
          </a:p>
        </p:txBody>
      </p:sp>
      <p:pic>
        <p:nvPicPr>
          <p:cNvPr id="4" name="Picture 2" descr="C:\Documents and Settings\Administrator\桌面\IMG_322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7544" y="1196752"/>
            <a:ext cx="4392488" cy="432048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4653136"/>
            <a:ext cx="1584176" cy="1490508"/>
          </a:xfrm>
          <a:prstGeom prst="ellipse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707904" y="1484784"/>
            <a:ext cx="1512168" cy="1465987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39552" y="980728"/>
            <a:ext cx="1512168" cy="1407020"/>
          </a:xfrm>
          <a:prstGeom prst="ellipse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副標題 2"/>
          <p:cNvSpPr txBox="1">
            <a:spLocks/>
          </p:cNvSpPr>
          <p:nvPr/>
        </p:nvSpPr>
        <p:spPr bwMode="auto">
          <a:xfrm>
            <a:off x="4932363" y="5373688"/>
            <a:ext cx="38877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kumimoji="0" lang="zh-TW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itchFamily="18" charset="-120"/>
              </a:rPr>
              <a:t>報告 </a:t>
            </a:r>
            <a:r>
              <a:rPr kumimoji="0" lang="en-US" altLang="zh-TW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itchFamily="18" charset="-120"/>
              </a:rPr>
              <a:t>/ </a:t>
            </a:r>
            <a:r>
              <a:rPr kumimoji="0" lang="zh-TW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itchFamily="18" charset="-120"/>
              </a:rPr>
              <a:t>善化國中 蔡韻瓊</a:t>
            </a:r>
            <a:endParaRPr kumimoji="0" lang="en-US" altLang="zh-TW" sz="2400" b="1" dirty="0">
              <a:effectLst>
                <a:outerShdw blurRad="38100" dist="38100" dir="2700000" algn="tl">
                  <a:srgbClr val="C0C0C0"/>
                </a:outerShdw>
              </a:effectLst>
              <a:latin typeface="新細明體" pitchFamily="18" charset="-12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kumimoji="0" lang="zh-TW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itchFamily="18" charset="-120"/>
              </a:rPr>
              <a:t>日期 </a:t>
            </a:r>
            <a:r>
              <a:rPr kumimoji="0" lang="en-US" altLang="zh-TW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itchFamily="18" charset="-120"/>
              </a:rPr>
              <a:t>/ 101.12.19</a:t>
            </a:r>
            <a:endParaRPr kumimoji="0" lang="zh-TW" alt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新細明體" pitchFamily="18" charset="-120"/>
            </a:endParaRPr>
          </a:p>
        </p:txBody>
      </p:sp>
      <p:sp>
        <p:nvSpPr>
          <p:cNvPr id="6152" name="副標題 2"/>
          <p:cNvSpPr txBox="1">
            <a:spLocks/>
          </p:cNvSpPr>
          <p:nvPr/>
        </p:nvSpPr>
        <p:spPr bwMode="auto">
          <a:xfrm>
            <a:off x="3668713" y="2951163"/>
            <a:ext cx="5475287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6000" b="1"/>
              <a:t>  </a:t>
            </a:r>
            <a:r>
              <a:rPr lang="zh-TW" altLang="en-US" sz="6000" b="1" u="sng"/>
              <a:t>到校諮詢服務</a:t>
            </a:r>
            <a:endParaRPr lang="en-US" altLang="zh-TW" sz="3600" b="1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信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36575"/>
            <a:ext cx="6767512" cy="578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561263" y="549275"/>
            <a:ext cx="611187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just" eaLnBrk="1" hangingPunct="1"/>
            <a:r>
              <a:rPr lang="zh-TW" altLang="en-US" sz="2800" b="1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甲、傳統書信</a:t>
            </a:r>
            <a:endParaRPr lang="zh-TW" altLang="en-US" sz="28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8015288" y="1341438"/>
            <a:ext cx="7334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4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600">
                <a:ea typeface="標楷體" pitchFamily="65" charset="-120"/>
              </a:rPr>
              <a:t>一、書信的結構  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547813" y="1052513"/>
            <a:ext cx="488156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just"/>
            <a:r>
              <a:rPr lang="zh-TW" altLang="en-US" sz="2800">
                <a:latin typeface="Times New Roman" charset="0"/>
                <a:ea typeface="標楷體" pitchFamily="65" charset="-120"/>
              </a:rPr>
              <a:t>母親大人</a:t>
            </a:r>
            <a:r>
              <a:rPr lang="zh-TW" altLang="en-US" sz="2800">
                <a:solidFill>
                  <a:srgbClr val="800080"/>
                </a:solidFill>
                <a:latin typeface="Times New Roman" charset="0"/>
                <a:ea typeface="標楷體" pitchFamily="65" charset="-120"/>
              </a:rPr>
              <a:t>膝下</a:t>
            </a:r>
            <a:r>
              <a:rPr lang="zh-TW" altLang="en-US" sz="2800">
                <a:latin typeface="Times New Roman" charset="0"/>
                <a:ea typeface="標楷體" pitchFamily="65" charset="-120"/>
              </a:rPr>
              <a:t>，</a:t>
            </a:r>
            <a:r>
              <a:rPr lang="zh-TW" altLang="en-US" sz="2800">
                <a:solidFill>
                  <a:schemeClr val="accent2"/>
                </a:solidFill>
                <a:latin typeface="Times New Roman" charset="0"/>
                <a:ea typeface="標楷體" pitchFamily="65" charset="-120"/>
              </a:rPr>
              <a:t>敬稟者</a:t>
            </a:r>
            <a:r>
              <a:rPr lang="zh-TW" altLang="en-US" sz="2800">
                <a:latin typeface="Times New Roman" charset="0"/>
                <a:ea typeface="標楷體" pitchFamily="65" charset="-120"/>
              </a:rPr>
              <a:t>：自拜別 </a:t>
            </a:r>
            <a:r>
              <a:rPr lang="zh-TW" altLang="en-US" sz="2800">
                <a:solidFill>
                  <a:schemeClr val="accent2"/>
                </a:solidFill>
                <a:latin typeface="Times New Roman" charset="0"/>
                <a:ea typeface="標楷體" pitchFamily="65" charset="-120"/>
              </a:rPr>
              <a:t>慈顏</a:t>
            </a:r>
            <a:r>
              <a:rPr lang="zh-TW" altLang="en-US" sz="2800">
                <a:latin typeface="Times New Roman" charset="0"/>
                <a:ea typeface="標楷體" pitchFamily="65" charset="-120"/>
              </a:rPr>
              <a:t>後，思念殷切。八月二十六日乘車南下，於下午二時抵達臺南，隨即辦理註冊手續，並且住進第一宿舍一○六室，一切順利，請勿掛念。近來天候多變，敬祈  早晚添衣，珍重  福體。</a:t>
            </a:r>
            <a:r>
              <a:rPr lang="zh-TW" altLang="en-US" sz="2800">
                <a:solidFill>
                  <a:schemeClr val="accent2"/>
                </a:solidFill>
                <a:latin typeface="Times New Roman" charset="0"/>
                <a:ea typeface="標楷體" pitchFamily="65" charset="-120"/>
              </a:rPr>
              <a:t>謹此奉稟</a:t>
            </a:r>
            <a:r>
              <a:rPr lang="zh-TW" altLang="en-US" sz="2800">
                <a:latin typeface="Times New Roman" charset="0"/>
                <a:ea typeface="標楷體" pitchFamily="65" charset="-120"/>
              </a:rPr>
              <a:t>，恭請                 </a:t>
            </a:r>
          </a:p>
          <a:p>
            <a:pPr algn="just"/>
            <a:r>
              <a:rPr lang="zh-TW" altLang="en-US" sz="2800">
                <a:latin typeface="Times New Roman" charset="0"/>
                <a:ea typeface="標楷體" pitchFamily="65" charset="-120"/>
              </a:rPr>
              <a:t>福安</a:t>
            </a:r>
          </a:p>
          <a:p>
            <a:pPr algn="r"/>
            <a:r>
              <a:rPr lang="zh-TW" altLang="en-US" sz="2800" baseline="30000">
                <a:solidFill>
                  <a:srgbClr val="990099"/>
                </a:solidFill>
                <a:latin typeface="Times New Roman" charset="0"/>
                <a:ea typeface="標楷體" pitchFamily="65" charset="-120"/>
              </a:rPr>
              <a:t>兒</a:t>
            </a:r>
            <a:r>
              <a:rPr lang="zh-TW" altLang="en-US" sz="2800">
                <a:solidFill>
                  <a:schemeClr val="accent2"/>
                </a:solidFill>
                <a:latin typeface="Times New Roman" charset="0"/>
                <a:ea typeface="標楷體" pitchFamily="65" charset="-120"/>
              </a:rPr>
              <a:t>宗翰</a:t>
            </a:r>
            <a:r>
              <a:rPr lang="zh-TW" altLang="en-US" sz="2800">
                <a:solidFill>
                  <a:srgbClr val="CC0000"/>
                </a:solidFill>
                <a:latin typeface="Times New Roman" charset="0"/>
                <a:ea typeface="標楷體" pitchFamily="65" charset="-120"/>
              </a:rPr>
              <a:t>叩</a:t>
            </a:r>
            <a:r>
              <a:rPr lang="zh-TW" altLang="en-US" sz="2800">
                <a:latin typeface="Times New Roman" charset="0"/>
                <a:ea typeface="標楷體" pitchFamily="65" charset="-120"/>
              </a:rPr>
              <a:t>上</a:t>
            </a:r>
            <a:r>
              <a:rPr lang="zh-TW" altLang="en-US" sz="2800" baseline="30000">
                <a:ea typeface="標楷體" pitchFamily="65" charset="-120"/>
              </a:rPr>
              <a:t>八月廿八日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6691313" y="2924175"/>
            <a:ext cx="1289050" cy="3241675"/>
          </a:xfrm>
          <a:prstGeom prst="rect">
            <a:avLst/>
          </a:prstGeom>
          <a:solidFill>
            <a:schemeClr val="bg1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40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稱謂， 寄信人對收信人的稱呼，寫在信的第一行頂格，以示尊敬）</a:t>
            </a:r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5940425" y="1125538"/>
            <a:ext cx="0" cy="1366837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5940425" y="1125538"/>
            <a:ext cx="1079500" cy="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7019925" y="1125538"/>
            <a:ext cx="0" cy="1798637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5940425" y="5300663"/>
            <a:ext cx="0" cy="288925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5492750" y="1125538"/>
            <a:ext cx="0" cy="3671887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7092950" y="492125"/>
            <a:ext cx="558800" cy="1625600"/>
          </a:xfrm>
          <a:prstGeom prst="rect">
            <a:avLst/>
          </a:prstGeom>
          <a:solidFill>
            <a:schemeClr val="bg1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zh-TW" altLang="en-US" sz="2400">
                <a:solidFill>
                  <a:srgbClr val="339933"/>
                </a:solidFill>
                <a:latin typeface="Times New Roman" charset="0"/>
                <a:ea typeface="標楷體" pitchFamily="65" charset="-120"/>
              </a:rPr>
              <a:t>開頭應酬語</a:t>
            </a:r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 flipH="1">
            <a:off x="5364163" y="1196975"/>
            <a:ext cx="144462" cy="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 flipV="1">
            <a:off x="5364163" y="692150"/>
            <a:ext cx="0" cy="504825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6284913" y="3429000"/>
            <a:ext cx="374650" cy="172878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>
            <a:off x="5364163" y="692150"/>
            <a:ext cx="1728787" cy="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6203950" y="3413125"/>
            <a:ext cx="549275" cy="171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zh-TW" altLang="en-US" sz="2400">
                <a:solidFill>
                  <a:schemeClr val="accent2"/>
                </a:solidFill>
                <a:latin typeface="Times New Roman" charset="0"/>
                <a:ea typeface="標楷體" pitchFamily="65" charset="-120"/>
              </a:rPr>
              <a:t>︵啟事敬詞)</a:t>
            </a:r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6140450" y="4868863"/>
            <a:ext cx="144463" cy="14446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>
            <a:off x="5508625" y="5300663"/>
            <a:ext cx="0" cy="21590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5860" name="Line 20"/>
          <p:cNvSpPr>
            <a:spLocks noChangeShapeType="1"/>
          </p:cNvSpPr>
          <p:nvPr/>
        </p:nvSpPr>
        <p:spPr bwMode="auto">
          <a:xfrm>
            <a:off x="5076825" y="1125538"/>
            <a:ext cx="0" cy="446405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5861" name="Line 21"/>
          <p:cNvSpPr>
            <a:spLocks noChangeShapeType="1"/>
          </p:cNvSpPr>
          <p:nvPr/>
        </p:nvSpPr>
        <p:spPr bwMode="auto">
          <a:xfrm>
            <a:off x="4643438" y="1196975"/>
            <a:ext cx="0" cy="446405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>
            <a:off x="4211638" y="1196975"/>
            <a:ext cx="0" cy="446405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5863" name="Line 23"/>
          <p:cNvSpPr>
            <a:spLocks noChangeShapeType="1"/>
          </p:cNvSpPr>
          <p:nvPr/>
        </p:nvSpPr>
        <p:spPr bwMode="auto">
          <a:xfrm>
            <a:off x="3363913" y="1141413"/>
            <a:ext cx="0" cy="1008062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5864" name="Line 24"/>
          <p:cNvSpPr>
            <a:spLocks noChangeShapeType="1"/>
          </p:cNvSpPr>
          <p:nvPr/>
        </p:nvSpPr>
        <p:spPr bwMode="auto">
          <a:xfrm>
            <a:off x="3779838" y="1196975"/>
            <a:ext cx="0" cy="446405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4787900" y="5676900"/>
            <a:ext cx="863600" cy="719138"/>
          </a:xfrm>
          <a:prstGeom prst="rect">
            <a:avLst/>
          </a:prstGeom>
          <a:solidFill>
            <a:schemeClr val="bg1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866" name="Rectangle 26"/>
          <p:cNvSpPr>
            <a:spLocks noChangeArrowheads="1"/>
          </p:cNvSpPr>
          <p:nvPr/>
        </p:nvSpPr>
        <p:spPr bwMode="auto">
          <a:xfrm>
            <a:off x="4783138" y="5689600"/>
            <a:ext cx="91440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r>
              <a:rPr lang="zh-TW" altLang="en-US" sz="2400">
                <a:solidFill>
                  <a:srgbClr val="339933"/>
                </a:solidFill>
                <a:latin typeface="Times New Roman" charset="0"/>
                <a:ea typeface="標楷體" pitchFamily="65" charset="-120"/>
              </a:rPr>
              <a:t>信箋主體</a:t>
            </a:r>
          </a:p>
        </p:txBody>
      </p:sp>
      <p:sp>
        <p:nvSpPr>
          <p:cNvPr id="35867" name="Line 27"/>
          <p:cNvSpPr>
            <a:spLocks noChangeShapeType="1"/>
          </p:cNvSpPr>
          <p:nvPr/>
        </p:nvSpPr>
        <p:spPr bwMode="auto">
          <a:xfrm flipH="1">
            <a:off x="5219700" y="5445125"/>
            <a:ext cx="288925" cy="21590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5868" name="Line 28"/>
          <p:cNvSpPr>
            <a:spLocks noChangeShapeType="1"/>
          </p:cNvSpPr>
          <p:nvPr/>
        </p:nvSpPr>
        <p:spPr bwMode="auto">
          <a:xfrm>
            <a:off x="3363913" y="2636838"/>
            <a:ext cx="0" cy="3024187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5869" name="Line 29"/>
          <p:cNvSpPr>
            <a:spLocks noChangeShapeType="1"/>
          </p:cNvSpPr>
          <p:nvPr/>
        </p:nvSpPr>
        <p:spPr bwMode="auto">
          <a:xfrm>
            <a:off x="2916238" y="1125538"/>
            <a:ext cx="0" cy="424815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2335213" y="4524375"/>
            <a:ext cx="431800" cy="1655763"/>
          </a:xfrm>
          <a:prstGeom prst="rect">
            <a:avLst/>
          </a:prstGeom>
          <a:solidFill>
            <a:schemeClr val="bg1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2268538" y="4508500"/>
            <a:ext cx="5492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zh-TW" altLang="en-US" sz="2400">
                <a:solidFill>
                  <a:srgbClr val="339933"/>
                </a:solidFill>
                <a:latin typeface="Times New Roman" charset="0"/>
                <a:ea typeface="標楷體" pitchFamily="65" charset="-120"/>
              </a:rPr>
              <a:t>結尾應酬語</a:t>
            </a:r>
          </a:p>
        </p:txBody>
      </p:sp>
      <p:sp>
        <p:nvSpPr>
          <p:cNvPr id="35872" name="Line 32"/>
          <p:cNvSpPr>
            <a:spLocks noChangeShapeType="1"/>
          </p:cNvSpPr>
          <p:nvPr/>
        </p:nvSpPr>
        <p:spPr bwMode="auto">
          <a:xfrm>
            <a:off x="2771775" y="4797425"/>
            <a:ext cx="144463" cy="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5873" name="Line 33"/>
          <p:cNvSpPr>
            <a:spLocks noChangeShapeType="1"/>
          </p:cNvSpPr>
          <p:nvPr/>
        </p:nvSpPr>
        <p:spPr bwMode="auto">
          <a:xfrm>
            <a:off x="2484438" y="2870200"/>
            <a:ext cx="0" cy="719138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5874" name="Line 34"/>
          <p:cNvSpPr>
            <a:spLocks noChangeShapeType="1"/>
          </p:cNvSpPr>
          <p:nvPr/>
        </p:nvSpPr>
        <p:spPr bwMode="auto">
          <a:xfrm>
            <a:off x="2082800" y="1125538"/>
            <a:ext cx="0" cy="6477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5875" name="Rectangle 35"/>
          <p:cNvSpPr>
            <a:spLocks noChangeArrowheads="1"/>
          </p:cNvSpPr>
          <p:nvPr/>
        </p:nvSpPr>
        <p:spPr bwMode="auto">
          <a:xfrm>
            <a:off x="2051050" y="1916113"/>
            <a:ext cx="360363" cy="2505075"/>
          </a:xfrm>
          <a:prstGeom prst="rect">
            <a:avLst/>
          </a:prstGeom>
          <a:solidFill>
            <a:schemeClr val="bg1"/>
          </a:solidFill>
          <a:ln w="9525">
            <a:solidFill>
              <a:srgbClr val="33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876" name="Rectangle 36"/>
          <p:cNvSpPr>
            <a:spLocks noChangeArrowheads="1"/>
          </p:cNvSpPr>
          <p:nvPr/>
        </p:nvSpPr>
        <p:spPr bwMode="auto">
          <a:xfrm>
            <a:off x="1979613" y="1844675"/>
            <a:ext cx="549275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r>
              <a:rPr lang="zh-TW" altLang="en-US" sz="2400">
                <a:solidFill>
                  <a:srgbClr val="339933"/>
                </a:solidFill>
                <a:latin typeface="Times New Roman" charset="0"/>
                <a:ea typeface="標楷體" pitchFamily="65" charset="-120"/>
              </a:rPr>
              <a:t>結尾敬語｜問候語</a:t>
            </a:r>
          </a:p>
        </p:txBody>
      </p:sp>
      <p:sp>
        <p:nvSpPr>
          <p:cNvPr id="35877" name="Line 37"/>
          <p:cNvSpPr>
            <a:spLocks noChangeShapeType="1"/>
          </p:cNvSpPr>
          <p:nvPr/>
        </p:nvSpPr>
        <p:spPr bwMode="auto">
          <a:xfrm>
            <a:off x="1835150" y="1412875"/>
            <a:ext cx="215900" cy="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5878" name="Line 38"/>
          <p:cNvSpPr>
            <a:spLocks noChangeShapeType="1"/>
          </p:cNvSpPr>
          <p:nvPr/>
        </p:nvSpPr>
        <p:spPr bwMode="auto">
          <a:xfrm>
            <a:off x="1835150" y="1412875"/>
            <a:ext cx="0" cy="8636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5879" name="Line 39"/>
          <p:cNvSpPr>
            <a:spLocks noChangeShapeType="1"/>
          </p:cNvSpPr>
          <p:nvPr/>
        </p:nvSpPr>
        <p:spPr bwMode="auto">
          <a:xfrm>
            <a:off x="1835150" y="2276475"/>
            <a:ext cx="215900" cy="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400" name="Rectangle 40"/>
          <p:cNvSpPr>
            <a:spLocks noChangeArrowheads="1"/>
          </p:cNvSpPr>
          <p:nvPr/>
        </p:nvSpPr>
        <p:spPr bwMode="auto">
          <a:xfrm>
            <a:off x="1331913" y="4292600"/>
            <a:ext cx="5492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zh-TW" altLang="en-US" sz="2400">
                <a:solidFill>
                  <a:schemeClr val="accent2"/>
                </a:solidFill>
                <a:latin typeface="Times New Roman" charset="0"/>
                <a:ea typeface="標楷體" pitchFamily="65" charset="-120"/>
              </a:rPr>
              <a:t>︵寫信時間︶</a:t>
            </a:r>
          </a:p>
        </p:txBody>
      </p:sp>
      <p:sp>
        <p:nvSpPr>
          <p:cNvPr id="15401" name="Rectangle 41"/>
          <p:cNvSpPr>
            <a:spLocks noChangeArrowheads="1"/>
          </p:cNvSpPr>
          <p:nvPr/>
        </p:nvSpPr>
        <p:spPr bwMode="auto">
          <a:xfrm>
            <a:off x="1214438" y="3065463"/>
            <a:ext cx="5492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zh-TW" altLang="en-US" sz="2400">
                <a:solidFill>
                  <a:schemeClr val="accent2"/>
                </a:solidFill>
                <a:latin typeface="Times New Roman" charset="0"/>
                <a:ea typeface="標楷體" pitchFamily="65" charset="-120"/>
              </a:rPr>
              <a:t>︵末啟詞︶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animBg="1" autoUpdateAnimBg="0"/>
      <p:bldP spid="35847" grpId="0" animBg="1"/>
      <p:bldP spid="35848" grpId="0" animBg="1"/>
      <p:bldP spid="35849" grpId="0" animBg="1"/>
      <p:bldP spid="35850" grpId="0" animBg="1"/>
      <p:bldP spid="35851" grpId="0" animBg="1"/>
      <p:bldP spid="35852" grpId="0" animBg="1" autoUpdateAnimBg="0"/>
      <p:bldP spid="35853" grpId="0" animBg="1"/>
      <p:bldP spid="35854" grpId="0" animBg="1"/>
      <p:bldP spid="35856" grpId="0" animBg="1"/>
      <p:bldP spid="35859" grpId="0" animBg="1"/>
      <p:bldP spid="35860" grpId="0" animBg="1"/>
      <p:bldP spid="35861" grpId="0" animBg="1"/>
      <p:bldP spid="35862" grpId="0" animBg="1"/>
      <p:bldP spid="35863" grpId="0" animBg="1"/>
      <p:bldP spid="35864" grpId="0" animBg="1"/>
      <p:bldP spid="35865" grpId="0" animBg="1"/>
      <p:bldP spid="35866" grpId="0" autoUpdateAnimBg="0"/>
      <p:bldP spid="35867" grpId="0" animBg="1"/>
      <p:bldP spid="35868" grpId="0" animBg="1"/>
      <p:bldP spid="35869" grpId="0" animBg="1"/>
      <p:bldP spid="35870" grpId="0" animBg="1"/>
      <p:bldP spid="35871" grpId="0" autoUpdateAnimBg="0"/>
      <p:bldP spid="35872" grpId="0" animBg="1"/>
      <p:bldP spid="35873" grpId="0" animBg="1"/>
      <p:bldP spid="35874" grpId="0" animBg="1"/>
      <p:bldP spid="35875" grpId="0" animBg="1"/>
      <p:bldP spid="35876" grpId="0" autoUpdateAnimBg="0"/>
      <p:bldP spid="35877" grpId="0" animBg="1"/>
      <p:bldP spid="35878" grpId="0" animBg="1"/>
      <p:bldP spid="3587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信紙-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9275"/>
            <a:ext cx="7777162" cy="5715000"/>
          </a:xfrm>
          <a:prstGeom prst="rect">
            <a:avLst/>
          </a:prstGeom>
          <a:solidFill>
            <a:schemeClr val="bg1"/>
          </a:solidFill>
          <a:ln w="9525">
            <a:solidFill>
              <a:srgbClr val="339933"/>
            </a:solidFill>
            <a:miter lim="800000"/>
            <a:headEnd/>
            <a:tailEnd/>
          </a:ln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208963" y="836613"/>
            <a:ext cx="611187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just" eaLnBrk="1" hangingPunct="1"/>
            <a:r>
              <a:rPr lang="zh-TW" altLang="en-US" sz="2800" b="1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乙、現代書信</a:t>
            </a:r>
            <a:endParaRPr lang="zh-TW" altLang="en-US" sz="28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949325" y="836613"/>
            <a:ext cx="6589713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just"/>
            <a:r>
              <a:rPr lang="zh-TW" altLang="en-US" sz="2800">
                <a:latin typeface="Times New Roman" charset="0"/>
                <a:ea typeface="標楷體" pitchFamily="65" charset="-120"/>
              </a:rPr>
              <a:t>親愛的大伯：</a:t>
            </a:r>
          </a:p>
          <a:p>
            <a:pPr algn="just"/>
            <a:r>
              <a:rPr lang="zh-TW" altLang="en-US" sz="2800">
                <a:latin typeface="Times New Roman" charset="0"/>
                <a:ea typeface="標楷體" pitchFamily="65" charset="-120"/>
              </a:rPr>
              <a:t>        您好。接到您的來信，承蒙   </a:t>
            </a:r>
          </a:p>
          <a:p>
            <a:pPr algn="just"/>
            <a:r>
              <a:rPr lang="zh-TW" altLang="en-US" sz="2800">
                <a:latin typeface="Times New Roman" charset="0"/>
                <a:ea typeface="標楷體" pitchFamily="65" charset="-120"/>
              </a:rPr>
              <a:t>   厚賜，慨然應允資助我四年的學雜費用，使我能夠順利完成大學的學業，高情厚誼，實在非常感謝！寒舍貧窮，家母又年邁，幸得大伯賜援，使我能夠完成志願。我一定勤勉奮發，他日如有出頭之日，一定會報答您的大恩大德。</a:t>
            </a:r>
          </a:p>
          <a:p>
            <a:pPr algn="just"/>
            <a:r>
              <a:rPr lang="zh-TW" altLang="en-US" sz="2800">
                <a:latin typeface="Times New Roman" charset="0"/>
                <a:ea typeface="標楷體" pitchFamily="65" charset="-120"/>
              </a:rPr>
              <a:t>        家母極為感激您的幫助，囑我代她向您致謝。欲言不盡，敬祝</a:t>
            </a:r>
          </a:p>
          <a:p>
            <a:pPr algn="just"/>
            <a:r>
              <a:rPr lang="zh-TW" altLang="en-US" sz="2800">
                <a:latin typeface="Times New Roman" charset="0"/>
                <a:ea typeface="標楷體" pitchFamily="65" charset="-120"/>
              </a:rPr>
              <a:t>身體健康</a:t>
            </a:r>
          </a:p>
          <a:p>
            <a:pPr algn="r"/>
            <a:r>
              <a:rPr lang="zh-TW" altLang="en-US" sz="2800" baseline="30000">
                <a:solidFill>
                  <a:srgbClr val="990099"/>
                </a:solidFill>
                <a:latin typeface="Times New Roman" charset="0"/>
                <a:ea typeface="標楷體" pitchFamily="65" charset="-120"/>
              </a:rPr>
              <a:t>姪</a:t>
            </a:r>
            <a:r>
              <a:rPr lang="zh-TW" altLang="en-US" sz="2800">
                <a:latin typeface="Times New Roman" charset="0"/>
                <a:ea typeface="標楷體" pitchFamily="65" charset="-120"/>
              </a:rPr>
              <a:t>宗翰</a:t>
            </a:r>
            <a:r>
              <a:rPr lang="zh-TW" altLang="en-US" sz="2800">
                <a:solidFill>
                  <a:srgbClr val="336600"/>
                </a:solidFill>
                <a:latin typeface="Times New Roman" charset="0"/>
                <a:ea typeface="標楷體" pitchFamily="65" charset="-120"/>
              </a:rPr>
              <a:t>謹上</a:t>
            </a:r>
            <a:r>
              <a:rPr lang="zh-TW" altLang="en-US" sz="2800" baseline="30000">
                <a:solidFill>
                  <a:schemeClr val="accent2"/>
                </a:solidFill>
                <a:latin typeface="Times New Roman" charset="0"/>
                <a:ea typeface="標楷體" pitchFamily="65" charset="-120"/>
              </a:rPr>
              <a:t>五月十日</a:t>
            </a:r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7035800" y="981075"/>
            <a:ext cx="0" cy="1727200"/>
          </a:xfrm>
          <a:prstGeom prst="line">
            <a:avLst/>
          </a:prstGeom>
          <a:noFill/>
          <a:ln w="9525">
            <a:solidFill>
              <a:srgbClr val="3366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7454900" y="1700213"/>
            <a:ext cx="558800" cy="1320800"/>
          </a:xfrm>
          <a:prstGeom prst="rect">
            <a:avLst/>
          </a:prstGeom>
          <a:solidFill>
            <a:schemeClr val="bg1"/>
          </a:solidFill>
          <a:ln w="9525">
            <a:solidFill>
              <a:srgbClr val="33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400">
                <a:solidFill>
                  <a:srgbClr val="339933"/>
                </a:solidFill>
                <a:ea typeface="標楷體" pitchFamily="65" charset="-120"/>
              </a:rPr>
              <a:t>（稱謂）</a:t>
            </a:r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6618288" y="1628775"/>
            <a:ext cx="0" cy="647700"/>
          </a:xfrm>
          <a:prstGeom prst="line">
            <a:avLst/>
          </a:prstGeom>
          <a:noFill/>
          <a:ln w="9525">
            <a:solidFill>
              <a:srgbClr val="3366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7396163" y="3213100"/>
            <a:ext cx="558800" cy="2235200"/>
          </a:xfrm>
          <a:prstGeom prst="rect">
            <a:avLst/>
          </a:prstGeom>
          <a:solidFill>
            <a:schemeClr val="bg1"/>
          </a:solidFill>
          <a:ln w="9525">
            <a:solidFill>
              <a:srgbClr val="33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400">
                <a:solidFill>
                  <a:srgbClr val="339933"/>
                </a:solidFill>
                <a:ea typeface="標楷體" pitchFamily="65" charset="-120"/>
              </a:rPr>
              <a:t>（開頭應酬語）</a:t>
            </a:r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 flipH="1">
            <a:off x="2714625" y="1628775"/>
            <a:ext cx="28575" cy="4176713"/>
          </a:xfrm>
          <a:prstGeom prst="line">
            <a:avLst/>
          </a:prstGeom>
          <a:noFill/>
          <a:ln w="9525">
            <a:solidFill>
              <a:srgbClr val="336600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 flipH="1">
            <a:off x="2339975" y="909638"/>
            <a:ext cx="1588" cy="2519362"/>
          </a:xfrm>
          <a:prstGeom prst="line">
            <a:avLst/>
          </a:prstGeom>
          <a:noFill/>
          <a:ln w="9525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3003550" y="3573463"/>
            <a:ext cx="549275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400">
                <a:solidFill>
                  <a:srgbClr val="339933"/>
                </a:solidFill>
                <a:ea typeface="標楷體" pitchFamily="65" charset="-120"/>
              </a:rPr>
              <a:t>（結尾應酬語）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1790700" y="1052513"/>
            <a:ext cx="549275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400">
                <a:solidFill>
                  <a:schemeClr val="accent2"/>
                </a:solidFill>
                <a:ea typeface="標楷體" pitchFamily="65" charset="-120"/>
              </a:rPr>
              <a:t>（結尾敬語：申悃語）</a:t>
            </a:r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 flipH="1">
            <a:off x="2325688" y="5661025"/>
            <a:ext cx="14287" cy="2159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diamond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>
            <a:off x="1476375" y="923925"/>
            <a:ext cx="0" cy="13684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>
            <a:off x="1893888" y="981075"/>
            <a:ext cx="0" cy="2159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1430338" y="2781300"/>
            <a:ext cx="5492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400">
                <a:solidFill>
                  <a:srgbClr val="990099"/>
                </a:solidFill>
                <a:ea typeface="標楷體" pitchFamily="65" charset="-120"/>
              </a:rPr>
              <a:t>（自稱）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1403350" y="3860800"/>
            <a:ext cx="5492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400">
                <a:solidFill>
                  <a:srgbClr val="336600"/>
                </a:solidFill>
                <a:ea typeface="標楷體" pitchFamily="65" charset="-120"/>
              </a:rPr>
              <a:t>（末啟詞）</a:t>
            </a: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468313" y="3933825"/>
            <a:ext cx="5492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400">
                <a:solidFill>
                  <a:schemeClr val="accent2"/>
                </a:solidFill>
                <a:ea typeface="標楷體" pitchFamily="65" charset="-120"/>
              </a:rPr>
              <a:t>（寫信時間）</a:t>
            </a:r>
          </a:p>
        </p:txBody>
      </p:sp>
      <p:grpSp>
        <p:nvGrpSpPr>
          <p:cNvPr id="36883" name="Group 19"/>
          <p:cNvGrpSpPr>
            <a:grpSpLocks/>
          </p:cNvGrpSpPr>
          <p:nvPr/>
        </p:nvGrpSpPr>
        <p:grpSpPr bwMode="auto">
          <a:xfrm>
            <a:off x="6588125" y="620713"/>
            <a:ext cx="1527175" cy="3240087"/>
            <a:chOff x="4150" y="391"/>
            <a:chExt cx="962" cy="2041"/>
          </a:xfrm>
        </p:grpSpPr>
        <p:sp>
          <p:nvSpPr>
            <p:cNvPr id="16405" name="Line 20"/>
            <p:cNvSpPr>
              <a:spLocks noChangeShapeType="1"/>
            </p:cNvSpPr>
            <p:nvPr/>
          </p:nvSpPr>
          <p:spPr bwMode="auto">
            <a:xfrm flipH="1" flipV="1">
              <a:off x="4150" y="391"/>
              <a:ext cx="10" cy="635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406" name="Line 21"/>
            <p:cNvSpPr>
              <a:spLocks noChangeShapeType="1"/>
            </p:cNvSpPr>
            <p:nvPr/>
          </p:nvSpPr>
          <p:spPr bwMode="auto">
            <a:xfrm>
              <a:off x="4150" y="391"/>
              <a:ext cx="952" cy="0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407" name="Line 22"/>
            <p:cNvSpPr>
              <a:spLocks noChangeShapeType="1"/>
            </p:cNvSpPr>
            <p:nvPr/>
          </p:nvSpPr>
          <p:spPr bwMode="auto">
            <a:xfrm>
              <a:off x="5103" y="391"/>
              <a:ext cx="9" cy="2041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408" name="Line 23"/>
            <p:cNvSpPr>
              <a:spLocks noChangeShapeType="1"/>
            </p:cNvSpPr>
            <p:nvPr/>
          </p:nvSpPr>
          <p:spPr bwMode="auto">
            <a:xfrm flipH="1">
              <a:off x="5022" y="2432"/>
              <a:ext cx="90" cy="0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6404" name="Line 24"/>
          <p:cNvSpPr>
            <a:spLocks noChangeShapeType="1"/>
          </p:cNvSpPr>
          <p:nvPr/>
        </p:nvSpPr>
        <p:spPr bwMode="auto">
          <a:xfrm>
            <a:off x="900113" y="5300663"/>
            <a:ext cx="287337" cy="730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  <p:bldP spid="36870" grpId="0" animBg="1" autoUpdateAnimBg="0"/>
      <p:bldP spid="36871" grpId="0" animBg="1"/>
      <p:bldP spid="36872" grpId="0" animBg="1" autoUpdateAnimBg="0"/>
      <p:bldP spid="36873" grpId="0" animBg="1"/>
      <p:bldP spid="36874" grpId="0" animBg="1"/>
      <p:bldP spid="3687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/>
        </p:nvSpPr>
        <p:spPr>
          <a:xfrm>
            <a:off x="7885113" y="1484313"/>
            <a:ext cx="503237" cy="865187"/>
          </a:xfrm>
          <a:prstGeom prst="roundRect">
            <a:avLst/>
          </a:prstGeom>
          <a:ln w="57150">
            <a:solidFill>
              <a:srgbClr val="FF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aphicFrame>
        <p:nvGraphicFramePr>
          <p:cNvPr id="28944" name="Group 272"/>
          <p:cNvGraphicFramePr>
            <a:graphicFrameLocks noGrp="1"/>
          </p:cNvGraphicFramePr>
          <p:nvPr/>
        </p:nvGraphicFramePr>
        <p:xfrm>
          <a:off x="554038" y="520700"/>
          <a:ext cx="7993062" cy="5781676"/>
        </p:xfrm>
        <a:graphic>
          <a:graphicData uri="http://schemas.openxmlformats.org/drawingml/2006/table">
            <a:tbl>
              <a:tblPr/>
              <a:tblGrid>
                <a:gridCol w="782637"/>
                <a:gridCol w="1665288"/>
                <a:gridCol w="936625"/>
                <a:gridCol w="863600"/>
                <a:gridCol w="1368425"/>
                <a:gridCol w="863600"/>
                <a:gridCol w="720725"/>
                <a:gridCol w="792162"/>
              </a:tblGrid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對象</a:t>
                      </a:r>
                    </a:p>
                  </a:txBody>
                  <a:tcPr vert="eaVert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稱謂</a:t>
                      </a:r>
                    </a:p>
                  </a:txBody>
                  <a:tcPr vert="eaVert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提稱語</a:t>
                      </a:r>
                    </a:p>
                  </a:txBody>
                  <a:tcPr vert="eaVert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啟事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敬詞</a:t>
                      </a:r>
                    </a:p>
                  </a:txBody>
                  <a:tcPr vert="eaVert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問候語</a:t>
                      </a:r>
                    </a:p>
                  </a:txBody>
                  <a:tcPr vert="eaVert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自稱</a:t>
                      </a:r>
                    </a:p>
                  </a:txBody>
                  <a:tcPr vert="eaVert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末啟詞</a:t>
                      </a:r>
                    </a:p>
                  </a:txBody>
                  <a:tcPr vert="eaVert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啟封詞</a:t>
                      </a:r>
                    </a:p>
                  </a:txBody>
                  <a:tcPr vert="eaVert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731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師  長</a:t>
                      </a:r>
                    </a:p>
                  </a:txBody>
                  <a:tcPr vert="eaVert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○○</a:t>
                      </a: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吾師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道鑒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謹啟者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敬啟者 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敬請　教安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敬請　</a:t>
                      </a: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道安 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學生（生） 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謹上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敬上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道啟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2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其他長輩</a:t>
                      </a:r>
                    </a:p>
                  </a:txBody>
                  <a:tcPr vert="eaVert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○○</a:t>
                      </a: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先生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○○女士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鈞鑒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尊鑒 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恭請　崇安</a:t>
                      </a:r>
                      <a:endParaRPr kumimoji="0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鈞安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 </a:t>
                      </a:r>
                      <a:endParaRPr kumimoji="0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晚 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鈞啟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平輩同學</a:t>
                      </a:r>
                    </a:p>
                  </a:txBody>
                  <a:tcPr vert="eaVert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○○</a:t>
                      </a: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兄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○○姐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大鑒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臺鑒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惠鑒、足下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茲啟者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逕啟者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敬請　</a:t>
                      </a: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大安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敬請　</a:t>
                      </a: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臺安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順頌　時祺 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弟（妹）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學弟、學妹 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敬啟</a:t>
                      </a: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謹啟 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臺啟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大啟 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58" name="Rectangle 253"/>
          <p:cNvSpPr>
            <a:spLocks noChangeArrowheads="1"/>
          </p:cNvSpPr>
          <p:nvPr/>
        </p:nvSpPr>
        <p:spPr bwMode="auto">
          <a:xfrm>
            <a:off x="1560513" y="592138"/>
            <a:ext cx="549275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kumimoji="0" lang="en-US" altLang="zh-TW" sz="2400" b="1">
                <a:latin typeface="Times New Roman" charset="0"/>
                <a:ea typeface="標楷體" pitchFamily="65" charset="-120"/>
              </a:rPr>
              <a:t>(</a:t>
            </a:r>
            <a:r>
              <a:rPr kumimoji="0" lang="zh-TW" altLang="en-US" sz="2400" b="1">
                <a:latin typeface="Times New Roman" charset="0"/>
                <a:ea typeface="標楷體" pitchFamily="65" charset="-120"/>
              </a:rPr>
              <a:t>名字</a:t>
            </a:r>
            <a:r>
              <a:rPr kumimoji="0" lang="en-US" altLang="zh-TW" sz="2400" b="1">
                <a:latin typeface="Times New Roman" charset="0"/>
                <a:ea typeface="標楷體" pitchFamily="65" charset="-120"/>
              </a:rPr>
              <a:t>)</a:t>
            </a:r>
          </a:p>
        </p:txBody>
      </p:sp>
      <p:sp>
        <p:nvSpPr>
          <p:cNvPr id="3" name="圓角矩形 2"/>
          <p:cNvSpPr/>
          <p:nvPr/>
        </p:nvSpPr>
        <p:spPr>
          <a:xfrm>
            <a:off x="5003800" y="2349500"/>
            <a:ext cx="504825" cy="863600"/>
          </a:xfrm>
          <a:prstGeom prst="round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3419475" y="1484313"/>
            <a:ext cx="504825" cy="865187"/>
          </a:xfrm>
          <a:prstGeom prst="round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" name="圓角矩形 3"/>
          <p:cNvSpPr/>
          <p:nvPr/>
        </p:nvSpPr>
        <p:spPr>
          <a:xfrm>
            <a:off x="7885113" y="3213100"/>
            <a:ext cx="503237" cy="863600"/>
          </a:xfrm>
          <a:prstGeom prst="roundRect">
            <a:avLst/>
          </a:prstGeom>
          <a:noFill/>
          <a:ln w="57150">
            <a:solidFill>
              <a:srgbClr val="6141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4802188" y="3213100"/>
            <a:ext cx="503237" cy="863600"/>
          </a:xfrm>
          <a:prstGeom prst="roundRect">
            <a:avLst/>
          </a:prstGeom>
          <a:noFill/>
          <a:ln w="57150">
            <a:solidFill>
              <a:srgbClr val="6141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3419475" y="3271838"/>
            <a:ext cx="504825" cy="863600"/>
          </a:xfrm>
          <a:prstGeom prst="roundRect">
            <a:avLst/>
          </a:prstGeom>
          <a:noFill/>
          <a:ln w="57150">
            <a:solidFill>
              <a:srgbClr val="6141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7885113" y="4292600"/>
            <a:ext cx="503237" cy="1728788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5256213" y="5157788"/>
            <a:ext cx="899963" cy="1008062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3444875" y="4403725"/>
            <a:ext cx="504825" cy="1728788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4" grpId="0" animBg="1"/>
      <p:bldP spid="10" grpId="0" animBg="1"/>
      <p:bldP spid="11" grpId="0" animBg="1"/>
      <p:bldP spid="9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u="sng" smtClean="0">
                <a:ea typeface="新細明體" pitchFamily="18" charset="-120"/>
              </a:rPr>
              <a:t>提問</a:t>
            </a:r>
            <a:r>
              <a:rPr lang="en-US" altLang="zh-TW" sz="5400" b="1" u="sng" smtClean="0">
                <a:ea typeface="新細明體" pitchFamily="18" charset="-120"/>
              </a:rPr>
              <a:t>3</a:t>
            </a:r>
            <a:endParaRPr lang="zh-TW" altLang="en-US" sz="5400" b="1" u="sng" smtClean="0">
              <a:ea typeface="新細明體" pitchFamily="18" charset="-120"/>
            </a:endParaRPr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468313" y="2205038"/>
            <a:ext cx="8229600" cy="4525962"/>
          </a:xfrm>
        </p:spPr>
        <p:txBody>
          <a:bodyPr/>
          <a:lstStyle/>
          <a:p>
            <a:r>
              <a:rPr lang="zh-TW" altLang="en-US" sz="4800" b="1" smtClean="0">
                <a:latin typeface="標楷體" pitchFamily="65" charset="-120"/>
                <a:ea typeface="標楷體" pitchFamily="65" charset="-120"/>
              </a:rPr>
              <a:t>如何將新詩的意象及寫作手法用學生能理解的方式來教學？</a:t>
            </a:r>
            <a:endParaRPr lang="zh-TW" altLang="en-US" sz="4800" b="1" u="sng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 smtClean="0"/>
              <a:t>答覆</a:t>
            </a:r>
            <a:r>
              <a:rPr lang="en-US" altLang="zh-TW" b="1" u="sng" dirty="0" smtClean="0"/>
              <a:t>3</a:t>
            </a:r>
            <a:endParaRPr lang="zh-TW" altLang="en-US" b="1" u="sng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意與象」的練習可以先從「教師講解說明」再「學生練習意象配對」開始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dirty="0" smtClean="0"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</a:rPr>
              <a:t>意象的練習就是各種修辭法、聯想</a:t>
            </a:r>
            <a:r>
              <a:rPr lang="en-US" altLang="zh-TW" sz="3600" b="1" dirty="0" smtClean="0"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</a:rPr>
              <a:t>......</a:t>
            </a:r>
            <a:r>
              <a:rPr lang="zh-TW" altLang="en-US" sz="3600" b="1" dirty="0" smtClean="0"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</a:rPr>
              <a:t>等的練習</a:t>
            </a:r>
            <a:r>
              <a:rPr lang="zh-TW" altLang="en-US" sz="3600" b="1" dirty="0"/>
              <a:t/>
            </a:r>
            <a:br>
              <a:rPr lang="zh-TW" altLang="en-US" sz="3600" b="1" dirty="0"/>
            </a:br>
            <a:endParaRPr lang="en-US" altLang="zh-TW" sz="3600" b="1" dirty="0" smtClean="0"/>
          </a:p>
          <a:p>
            <a:pPr marL="0" indent="0">
              <a:buNone/>
            </a:pPr>
            <a:r>
              <a:rPr lang="zh-TW" altLang="en-US" sz="3600" b="1" dirty="0"/>
              <a:t/>
            </a:r>
            <a:br>
              <a:rPr lang="zh-TW" altLang="en-US" sz="3600" b="1" dirty="0"/>
            </a:b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631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u="sng" dirty="0" smtClean="0">
                <a:ea typeface="新細明體" pitchFamily="18" charset="-120"/>
              </a:rPr>
              <a:t>善用文本</a:t>
            </a:r>
            <a:r>
              <a:rPr lang="zh-TW" altLang="en-US" sz="5400" b="1" u="sng" dirty="0" smtClean="0">
                <a:ea typeface="新細明體" pitchFamily="18" charset="-120"/>
              </a:rPr>
              <a:t>教學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4000" b="1" dirty="0" smtClean="0">
                <a:latin typeface="標楷體" pitchFamily="65" charset="-120"/>
                <a:ea typeface="標楷體" pitchFamily="65" charset="-120"/>
              </a:rPr>
              <a:t>一行</a:t>
            </a:r>
            <a:r>
              <a:rPr lang="zh-TW" altLang="zh-TW" sz="4000" b="1" dirty="0">
                <a:latin typeface="標楷體" pitchFamily="65" charset="-120"/>
                <a:ea typeface="標楷體" pitchFamily="65" charset="-120"/>
              </a:rPr>
              <a:t>一行笨拙的足印</a:t>
            </a:r>
          </a:p>
          <a:p>
            <a:pPr marL="0" indent="0">
              <a:buNone/>
            </a:pP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4000" b="1" dirty="0" smtClean="0">
                <a:latin typeface="標楷體" pitchFamily="65" charset="-120"/>
                <a:ea typeface="標楷體" pitchFamily="65" charset="-120"/>
              </a:rPr>
              <a:t>沿著</a:t>
            </a:r>
            <a:r>
              <a:rPr lang="zh-TW" altLang="zh-TW" sz="4000" b="1" dirty="0">
                <a:latin typeface="標楷體" pitchFamily="65" charset="-120"/>
                <a:ea typeface="標楷體" pitchFamily="65" charset="-120"/>
              </a:rPr>
              <a:t>寬厚的田畝，也沿著祖先</a:t>
            </a:r>
          </a:p>
          <a:p>
            <a:pPr marL="0" indent="0">
              <a:buNone/>
            </a:pP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4000" b="1" dirty="0" smtClean="0">
                <a:latin typeface="標楷體" pitchFamily="65" charset="-120"/>
                <a:ea typeface="標楷體" pitchFamily="65" charset="-120"/>
              </a:rPr>
              <a:t>滴</a:t>
            </a:r>
            <a:r>
              <a:rPr lang="zh-TW" altLang="zh-TW" sz="4000" b="1" dirty="0">
                <a:latin typeface="標楷體" pitchFamily="65" charset="-120"/>
                <a:ea typeface="標楷體" pitchFamily="65" charset="-120"/>
              </a:rPr>
              <a:t>不盡的</a:t>
            </a:r>
            <a:r>
              <a:rPr lang="zh-TW" altLang="zh-TW" sz="4000" b="1" dirty="0" smtClean="0">
                <a:latin typeface="標楷體" pitchFamily="65" charset="-120"/>
                <a:ea typeface="標楷體" pitchFamily="65" charset="-120"/>
              </a:rPr>
              <a:t>汗漬</a:t>
            </a:r>
            <a:endParaRPr lang="zh-TW" altLang="zh-TW" sz="4000" b="1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4000" b="1" dirty="0" smtClean="0">
                <a:latin typeface="標楷體" pitchFamily="65" charset="-120"/>
                <a:ea typeface="標楷體" pitchFamily="65" charset="-120"/>
              </a:rPr>
              <a:t>寫</a:t>
            </a:r>
            <a:r>
              <a:rPr lang="zh-TW" altLang="zh-TW" sz="4000" b="1" dirty="0">
                <a:latin typeface="標楷體" pitchFamily="65" charset="-120"/>
                <a:ea typeface="標楷體" pitchFamily="65" charset="-120"/>
              </a:rPr>
              <a:t>上誠誠懇懇的</a:t>
            </a:r>
            <a:r>
              <a:rPr lang="zh-TW" altLang="zh-TW" sz="4000" b="1" dirty="0" smtClean="0">
                <a:latin typeface="標楷體" pitchFamily="65" charset="-120"/>
                <a:ea typeface="標楷體" pitchFamily="65" charset="-120"/>
              </a:rPr>
              <a:t>土地</a:t>
            </a:r>
            <a:endParaRPr lang="en-US" altLang="zh-TW" sz="40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                </a:t>
            </a:r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吳晟 土</a:t>
            </a:r>
            <a:endParaRPr lang="zh-TW" altLang="zh-TW" sz="4000" b="1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1331640" y="1700808"/>
            <a:ext cx="2232248" cy="720080"/>
          </a:xfrm>
          <a:prstGeom prst="round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1331640" y="3933056"/>
            <a:ext cx="1116124" cy="576064"/>
          </a:xfrm>
          <a:prstGeom prst="round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115616" y="5301208"/>
            <a:ext cx="6192688" cy="707886"/>
          </a:xfrm>
          <a:prstGeom prst="rect">
            <a:avLst/>
          </a:prstGeom>
          <a:solidFill>
            <a:srgbClr val="D1D13B"/>
          </a:solidFill>
          <a:ln w="50800">
            <a:solidFill>
              <a:srgbClr val="33CC33"/>
            </a:solidFill>
            <a:prstDash val="lgDashDot"/>
          </a:ln>
          <a:effectLst>
            <a:glow rad="127000">
              <a:srgbClr val="33CC33"/>
            </a:glow>
          </a:effectLst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/>
              <a:t>  練習意象與動詞的配對</a:t>
            </a:r>
            <a:r>
              <a:rPr lang="zh-TW" altLang="en-US" sz="4000" b="1" dirty="0" smtClean="0">
                <a:latin typeface="新細明體"/>
                <a:ea typeface="新細明體"/>
              </a:rPr>
              <a:t>！</a:t>
            </a:r>
            <a:endParaRPr lang="zh-TW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68177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u="sng" dirty="0" smtClean="0">
                <a:ea typeface="新細明體" pitchFamily="18" charset="-120"/>
              </a:rPr>
              <a:t>善用文本</a:t>
            </a:r>
            <a:r>
              <a:rPr lang="zh-TW" altLang="en-US" sz="5400" b="1" u="sng" dirty="0" smtClean="0">
                <a:ea typeface="新細明體" pitchFamily="18" charset="-120"/>
              </a:rPr>
              <a:t>教學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在林間含淚送我離鄉</a:t>
            </a:r>
            <a:b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依依難捨飄灑而下的竹葉</a:t>
            </a:r>
            <a:b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仆倒於九二一震後我回鄉的路上</a:t>
            </a:r>
            <a:endParaRPr lang="en-US" altLang="zh-TW" sz="40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             </a:t>
            </a:r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向陽 春回鳳凰山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755576" y="3573016"/>
            <a:ext cx="1296144" cy="792088"/>
          </a:xfrm>
          <a:prstGeom prst="round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5394920" y="2636912"/>
            <a:ext cx="1296144" cy="792088"/>
          </a:xfrm>
          <a:prstGeom prst="round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555776" y="5589240"/>
            <a:ext cx="3487216" cy="830997"/>
          </a:xfrm>
          <a:prstGeom prst="rect">
            <a:avLst/>
          </a:prstGeom>
          <a:solidFill>
            <a:srgbClr val="9933FF"/>
          </a:solidFill>
          <a:ln w="50800">
            <a:solidFill>
              <a:srgbClr val="0099CC"/>
            </a:solidFill>
          </a:ln>
          <a:effectLst>
            <a:glow rad="127000">
              <a:srgbClr val="0099CC"/>
            </a:glow>
            <a:outerShdw blurRad="50800" dist="50800" dir="5400000" algn="ctr" rotWithShape="0">
              <a:srgbClr val="0099CC"/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聯想的練習</a:t>
            </a:r>
            <a:endParaRPr lang="zh-TW" altLang="en-US" sz="48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784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 smtClean="0">
                <a:ea typeface="新細明體" pitchFamily="18" charset="-120"/>
              </a:rPr>
              <a:t>善用文本教學</a:t>
            </a:r>
            <a:r>
              <a:rPr lang="en-US" altLang="zh-TW" b="1" u="sng" dirty="0" smtClean="0">
                <a:ea typeface="新細明體" pitchFamily="18" charset="-120"/>
              </a:rPr>
              <a:t>-</a:t>
            </a:r>
            <a:r>
              <a:rPr lang="zh-TW" altLang="en-US" b="1" u="sng" dirty="0" smtClean="0">
                <a:ea typeface="新細明體" pitchFamily="18" charset="-120"/>
              </a:rPr>
              <a:t>新詩可</a:t>
            </a:r>
            <a:r>
              <a:rPr lang="zh-TW" altLang="en-US" b="1" u="sng" dirty="0" smtClean="0">
                <a:latin typeface="新細明體"/>
                <a:ea typeface="新細明體"/>
              </a:rPr>
              <a:t>，</a:t>
            </a:r>
            <a:r>
              <a:rPr lang="zh-TW" altLang="en-US" b="1" u="sng" dirty="0" smtClean="0">
                <a:ea typeface="新細明體" pitchFamily="18" charset="-120"/>
              </a:rPr>
              <a:t>散文亦可</a:t>
            </a:r>
          </a:p>
        </p:txBody>
      </p:sp>
      <p:sp>
        <p:nvSpPr>
          <p:cNvPr id="22531" name="內容版面配置區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積沙能夠成塔，集腋可以成裘；零碎的時間，應該是生命中的碎珠、沙金、片玉，能勤於撿拾，並集合它們，那的確是一宗可觀的財富！</a:t>
            </a:r>
            <a:endParaRPr lang="en-US" altLang="zh-TW" sz="4000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4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40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    --</a:t>
            </a:r>
            <a:r>
              <a:rPr lang="zh-TW" altLang="en-US" sz="40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陳幸蕙 生命中的碎珠</a:t>
            </a:r>
            <a:endParaRPr lang="en-US" altLang="zh-TW" sz="4000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2800" b="1" dirty="0" smtClean="0">
              <a:solidFill>
                <a:srgbClr val="000000"/>
              </a:solidFill>
              <a:latin typeface="新細明體" pitchFamily="18" charset="-120"/>
              <a:ea typeface="新細明體" pitchFamily="18" charset="-120"/>
            </a:endParaRPr>
          </a:p>
          <a:p>
            <a:endParaRPr lang="zh-TW" altLang="en-US" dirty="0" smtClean="0">
              <a:ea typeface="新細明體" pitchFamily="18" charset="-12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6948263" y="2204865"/>
            <a:ext cx="1441127" cy="612948"/>
          </a:xfrm>
          <a:prstGeom prst="round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6959673" y="3502471"/>
            <a:ext cx="1008112" cy="575816"/>
          </a:xfrm>
          <a:prstGeom prst="round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899592" y="2817812"/>
            <a:ext cx="2664296" cy="611188"/>
          </a:xfrm>
          <a:prstGeom prst="round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2123728" y="5517232"/>
            <a:ext cx="4032448" cy="769441"/>
          </a:xfrm>
          <a:prstGeom prst="rect">
            <a:avLst/>
          </a:prstGeom>
          <a:solidFill>
            <a:srgbClr val="FF99FF"/>
          </a:solidFill>
          <a:ln w="76200">
            <a:solidFill>
              <a:schemeClr val="tx1"/>
            </a:solidFill>
            <a:round/>
          </a:ln>
          <a:effectLst>
            <a:glow rad="114300">
              <a:srgbClr val="7030A0"/>
            </a:glow>
            <a:innerShdw blurRad="368300" dist="50800" dir="2700000">
              <a:srgbClr val="7030A0">
                <a:alpha val="50000"/>
              </a:srgbClr>
            </a:innerShdw>
            <a:softEdge rad="101600"/>
          </a:effectLst>
          <a:scene3d>
            <a:camera prst="orthographicFront"/>
            <a:lightRig rig="threePt" dir="t"/>
          </a:scene3d>
          <a:sp3d extrusionH="76200" contourW="12700">
            <a:bevelT w="12700"/>
            <a:bevelB w="12700"/>
            <a:extrusionClr>
              <a:srgbClr val="7030A0"/>
            </a:extrusionClr>
          </a:sp3d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 修辭法的練習</a:t>
            </a: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19459" name="文字方塊 3"/>
          <p:cNvSpPr txBox="1">
            <a:spLocks noChangeArrowheads="1"/>
          </p:cNvSpPr>
          <p:nvPr/>
        </p:nvSpPr>
        <p:spPr bwMode="auto">
          <a:xfrm>
            <a:off x="755650" y="1844675"/>
            <a:ext cx="770413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欣賞一首詩，有沒有感覺及是否感動？應是最基本的考慮。散文家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陳幸蕙表示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：讓我們採取另類讀法，也就是在「懂」一首詩之前，不妨先去「感覺」這首詩吧！畢竟，詩不是數學，「感覺」有時或許比「懂」還更重要。</a:t>
            </a:r>
          </a:p>
        </p:txBody>
      </p:sp>
      <p:cxnSp>
        <p:nvCxnSpPr>
          <p:cNvPr id="6" name="直線接點 5"/>
          <p:cNvCxnSpPr/>
          <p:nvPr/>
        </p:nvCxnSpPr>
        <p:spPr>
          <a:xfrm>
            <a:off x="3059112" y="4581128"/>
            <a:ext cx="5113337" cy="0"/>
          </a:xfrm>
          <a:prstGeom prst="line">
            <a:avLst/>
          </a:prstGeom>
          <a:ln w="5715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899592" y="5260995"/>
            <a:ext cx="6552728" cy="0"/>
          </a:xfrm>
          <a:prstGeom prst="line">
            <a:avLst/>
          </a:prstGeom>
          <a:ln w="5715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 u="sng" smtClean="0">
                <a:ea typeface="新細明體" pitchFamily="18" charset="-120"/>
              </a:rPr>
              <a:t>如何讓孩子有感覺</a:t>
            </a:r>
          </a:p>
        </p:txBody>
      </p:sp>
      <p:sp>
        <p:nvSpPr>
          <p:cNvPr id="20483" name="內容版面配置區 2"/>
          <p:cNvSpPr>
            <a:spLocks noGrp="1"/>
          </p:cNvSpPr>
          <p:nvPr>
            <p:ph idx="1"/>
          </p:nvPr>
        </p:nvSpPr>
        <p:spPr>
          <a:xfrm>
            <a:off x="1403350" y="1557338"/>
            <a:ext cx="7294563" cy="45259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zh-TW" altLang="en-US" sz="5400" b="1" smtClean="0">
                <a:ea typeface="新細明體" pitchFamily="18" charset="-120"/>
              </a:rPr>
              <a:t>           音樂</a:t>
            </a:r>
            <a:endParaRPr lang="en-US" altLang="zh-TW" sz="5400" b="1" smtClean="0">
              <a:ea typeface="新細明體" pitchFamily="18" charset="-120"/>
            </a:endParaRPr>
          </a:p>
          <a:p>
            <a:pPr marL="0" indent="0">
              <a:buFont typeface="Arial" charset="0"/>
              <a:buNone/>
            </a:pPr>
            <a:r>
              <a:rPr lang="zh-TW" altLang="en-US" sz="5400" b="1" smtClean="0">
                <a:ea typeface="新細明體" pitchFamily="18" charset="-120"/>
              </a:rPr>
              <a:t>           影像</a:t>
            </a:r>
          </a:p>
        </p:txBody>
      </p:sp>
      <p:pic>
        <p:nvPicPr>
          <p:cNvPr id="20484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1822450"/>
            <a:ext cx="4667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2744788"/>
            <a:ext cx="4667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文字方塊 7"/>
          <p:cNvSpPr txBox="1">
            <a:spLocks noChangeArrowheads="1"/>
          </p:cNvSpPr>
          <p:nvPr/>
        </p:nvSpPr>
        <p:spPr bwMode="auto">
          <a:xfrm>
            <a:off x="468313" y="4076700"/>
            <a:ext cx="83518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3200" b="1">
                <a:solidFill>
                  <a:srgbClr val="7030A0"/>
                </a:solidFill>
              </a:rPr>
              <a:t>輔導團網站</a:t>
            </a:r>
            <a:r>
              <a:rPr lang="en-US" altLang="zh-TW" sz="3200" b="1">
                <a:solidFill>
                  <a:srgbClr val="7030A0"/>
                </a:solidFill>
                <a:latin typeface="新細明體" pitchFamily="18" charset="-120"/>
              </a:rPr>
              <a:t>→</a:t>
            </a:r>
            <a:r>
              <a:rPr lang="zh-TW" altLang="en-US" sz="3200" b="1">
                <a:solidFill>
                  <a:srgbClr val="7030A0"/>
                </a:solidFill>
                <a:latin typeface="新細明體" pitchFamily="18" charset="-120"/>
              </a:rPr>
              <a:t>分區到校諮詢服務</a:t>
            </a:r>
            <a:r>
              <a:rPr lang="en-US" altLang="zh-TW" sz="3200" b="1">
                <a:solidFill>
                  <a:srgbClr val="7030A0"/>
                </a:solidFill>
                <a:latin typeface="新細明體" pitchFamily="18" charset="-120"/>
              </a:rPr>
              <a:t>→</a:t>
            </a:r>
            <a:r>
              <a:rPr lang="zh-TW" altLang="en-US" sz="3200" b="1">
                <a:solidFill>
                  <a:srgbClr val="7030A0"/>
                </a:solidFill>
                <a:latin typeface="新細明體" pitchFamily="18" charset="-120"/>
              </a:rPr>
              <a:t>菁寮國中場</a:t>
            </a:r>
            <a:endParaRPr lang="zh-TW" altLang="en-US" sz="3200" b="1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3995738" y="1916113"/>
            <a:ext cx="3671887" cy="1225550"/>
          </a:xfrm>
          <a:prstGeom prst="round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171" name="文字方塊 1"/>
          <p:cNvSpPr txBox="1">
            <a:spLocks noChangeArrowheads="1"/>
          </p:cNvSpPr>
          <p:nvPr/>
        </p:nvSpPr>
        <p:spPr bwMode="auto">
          <a:xfrm>
            <a:off x="1258888" y="2133600"/>
            <a:ext cx="6913562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5400" b="1"/>
              <a:t>學生語文能力落差大，實施閱讀、寫作教學不易</a:t>
            </a:r>
            <a:r>
              <a:rPr lang="zh-TW" altLang="en-US" sz="5400" b="1">
                <a:latin typeface="新細明體" pitchFamily="18" charset="-120"/>
              </a:rPr>
              <a:t>！</a:t>
            </a:r>
            <a:endParaRPr lang="zh-TW" altLang="en-US" sz="5400" b="1"/>
          </a:p>
        </p:txBody>
      </p:sp>
      <p:sp>
        <p:nvSpPr>
          <p:cNvPr id="4" name="矩形 3"/>
          <p:cNvSpPr/>
          <p:nvPr/>
        </p:nvSpPr>
        <p:spPr>
          <a:xfrm>
            <a:off x="3419475" y="476250"/>
            <a:ext cx="1954213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sz="5400" b="1" u="sng" dirty="0">
                <a:solidFill>
                  <a:prstClr val="black"/>
                </a:solidFill>
                <a:latin typeface="Arial"/>
                <a:cs typeface="+mj-cs"/>
              </a:rPr>
              <a:t>提問</a:t>
            </a:r>
            <a:r>
              <a:rPr kumimoji="0" lang="en-US" altLang="zh-TW" sz="5400" b="1" u="sng" dirty="0">
                <a:solidFill>
                  <a:prstClr val="black"/>
                </a:solidFill>
                <a:latin typeface="Arial"/>
                <a:cs typeface="+mj-cs"/>
              </a:rPr>
              <a:t>1</a:t>
            </a:r>
            <a:endParaRPr lang="zh-TW" altLang="en-US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 u="sng" dirty="0" smtClean="0"/>
              <a:t>建議參考書目</a:t>
            </a:r>
            <a:endParaRPr lang="zh-TW" altLang="en-US" sz="4800" b="1" u="sng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525963"/>
          </a:xfrm>
        </p:spPr>
        <p:txBody>
          <a:bodyPr/>
          <a:lstStyle/>
          <a:p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參考書籍坊間很多，例如：</a:t>
            </a:r>
            <a:endParaRPr lang="en-US" altLang="zh-TW" sz="40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  蕭蕭</a:t>
            </a:r>
            <a:r>
              <a:rPr lang="en-US" altLang="zh-TW" sz="4000" b="1" dirty="0" smtClean="0">
                <a:latin typeface="新細明體"/>
                <a:ea typeface="新細明體"/>
              </a:rPr>
              <a:t>《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教你寫詩、為你解詩</a:t>
            </a:r>
            <a:r>
              <a:rPr lang="en-US" altLang="zh-TW" sz="4000" b="1" dirty="0" smtClean="0">
                <a:latin typeface="新細明體"/>
                <a:ea typeface="新細明體"/>
              </a:rPr>
              <a:t>》</a:t>
            </a:r>
          </a:p>
          <a:p>
            <a:pPr marL="0" indent="0">
              <a:buNone/>
            </a:pP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  白靈</a:t>
            </a:r>
            <a:r>
              <a:rPr lang="en-US" altLang="zh-TW" sz="4000" b="1" dirty="0" smtClean="0">
                <a:latin typeface="新細明體"/>
                <a:ea typeface="新細明體"/>
              </a:rPr>
              <a:t>《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一首詩的誕生</a:t>
            </a:r>
            <a:r>
              <a:rPr lang="en-US" altLang="zh-TW" sz="4000" b="1" dirty="0" smtClean="0">
                <a:latin typeface="新細明體"/>
                <a:ea typeface="新細明體"/>
              </a:rPr>
              <a:t>》</a:t>
            </a:r>
            <a:endParaRPr lang="en-US" altLang="zh-TW" sz="40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  仇小屏</a:t>
            </a:r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下在我眼眸裡的雪</a:t>
            </a:r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  <a:t>》……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93" y="2852936"/>
            <a:ext cx="496855" cy="43204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16" y="3645024"/>
            <a:ext cx="496855" cy="43204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39" y="4365104"/>
            <a:ext cx="496855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0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/>
          </p:cNvSpPr>
          <p:nvPr/>
        </p:nvSpPr>
        <p:spPr>
          <a:xfrm>
            <a:off x="2714625" y="2286000"/>
            <a:ext cx="3384550" cy="17145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lnSpc>
                <a:spcPts val="5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TW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簡報結束</a:t>
            </a:r>
            <a:endParaRPr kumimoji="0" lang="en-US" altLang="zh-TW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342900" indent="-342900" fontAlgn="auto">
              <a:lnSpc>
                <a:spcPts val="5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TW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敬請指教</a:t>
            </a:r>
            <a:endParaRPr kumimoji="0" lang="en-US" altLang="zh-TW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603" name="矩形 2"/>
          <p:cNvSpPr>
            <a:spLocks noChangeArrowheads="1"/>
          </p:cNvSpPr>
          <p:nvPr/>
        </p:nvSpPr>
        <p:spPr bwMode="auto">
          <a:xfrm>
            <a:off x="1835150" y="4149725"/>
            <a:ext cx="504031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zh-TW" altLang="en-US" sz="3000">
                <a:latin typeface="標楷體" pitchFamily="65" charset="-120"/>
                <a:ea typeface="標楷體" pitchFamily="65" charset="-120"/>
              </a:rPr>
              <a:t>台南市國民教育輔導團網站</a:t>
            </a:r>
          </a:p>
          <a:p>
            <a:pPr algn="ctr"/>
            <a:r>
              <a:rPr kumimoji="0" lang="en-US" altLang="zh-TW" sz="3000">
                <a:latin typeface="Calibri" pitchFamily="34" charset="0"/>
                <a:hlinkClick r:id="rId2"/>
              </a:rPr>
              <a:t>http://ceag.tn.edu.tw/</a:t>
            </a:r>
            <a:endParaRPr kumimoji="0" lang="en-US" altLang="zh-TW" sz="3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146425" y="534988"/>
            <a:ext cx="2447925" cy="1014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6000" b="1" u="sng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答覆</a:t>
            </a:r>
            <a:r>
              <a:rPr lang="en-US" altLang="zh-TW" sz="6000" b="1" u="sng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1</a:t>
            </a:r>
            <a:endParaRPr lang="zh-TW" altLang="en-US" sz="6000" b="1" u="sng" dirty="0"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8195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87550"/>
            <a:ext cx="2303463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968500"/>
            <a:ext cx="2246312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747838"/>
            <a:ext cx="26860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3482"/>
            <a:ext cx="4752528" cy="6811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1908175" y="1844675"/>
            <a:ext cx="568801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6000" b="1">
                <a:latin typeface="標楷體" pitchFamily="65" charset="-120"/>
                <a:ea typeface="標楷體" pitchFamily="65" charset="-120"/>
              </a:rPr>
              <a:t>讓同學幫助同學</a:t>
            </a:r>
            <a:endParaRPr lang="en-US" altLang="zh-TW" sz="6000" b="1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6000" b="1">
                <a:latin typeface="標楷體" pitchFamily="65" charset="-120"/>
                <a:ea typeface="標楷體" pitchFamily="65" charset="-120"/>
              </a:rPr>
              <a:t>教師充分備課</a:t>
            </a:r>
          </a:p>
        </p:txBody>
      </p:sp>
      <p:pic>
        <p:nvPicPr>
          <p:cNvPr id="9219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2276475"/>
            <a:ext cx="41433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3141663"/>
            <a:ext cx="41433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矩形 6"/>
          <p:cNvSpPr>
            <a:spLocks noChangeArrowheads="1"/>
          </p:cNvSpPr>
          <p:nvPr/>
        </p:nvSpPr>
        <p:spPr bwMode="auto">
          <a:xfrm>
            <a:off x="3492500" y="692150"/>
            <a:ext cx="19431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5400" b="1" u="sng">
                <a:latin typeface="微軟正黑體" pitchFamily="34" charset="-120"/>
                <a:ea typeface="微軟正黑體" pitchFamily="34" charset="-120"/>
              </a:rPr>
              <a:t>建議</a:t>
            </a:r>
            <a:endParaRPr lang="zh-TW" altLang="en-US" sz="5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>
              <a:ea typeface="新細明體" pitchFamily="18" charset="-120"/>
            </a:endParaRPr>
          </a:p>
        </p:txBody>
      </p:sp>
      <p:pic>
        <p:nvPicPr>
          <p:cNvPr id="10243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53975"/>
            <a:ext cx="4781550" cy="6831013"/>
          </a:xfrm>
        </p:spPr>
      </p:pic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6464300" y="981075"/>
            <a:ext cx="865188" cy="5078413"/>
          </a:xfrm>
          <a:prstGeom prst="rect">
            <a:avLst/>
          </a:prstGeom>
          <a:noFill/>
          <a:ln w="5715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5400" b="1">
                <a:latin typeface="標楷體" pitchFamily="65" charset="-120"/>
                <a:ea typeface="標楷體" pitchFamily="65" charset="-120"/>
              </a:rPr>
              <a:t>協同分組教學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7517358" y="620688"/>
            <a:ext cx="861774" cy="5832647"/>
          </a:xfrm>
          <a:prstGeom prst="rect">
            <a:avLst/>
          </a:prstGeom>
          <a:noFill/>
          <a:ln w="57150">
            <a:solidFill>
              <a:srgbClr val="6141E9"/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國中活化教學系列影片</a:t>
            </a: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071563"/>
            <a:ext cx="8064500" cy="5756275"/>
          </a:xfrm>
        </p:spPr>
      </p:pic>
      <p:sp>
        <p:nvSpPr>
          <p:cNvPr id="11267" name="文字方塊 6"/>
          <p:cNvSpPr txBox="1">
            <a:spLocks noChangeArrowheads="1"/>
          </p:cNvSpPr>
          <p:nvPr/>
        </p:nvSpPr>
        <p:spPr bwMode="auto">
          <a:xfrm>
            <a:off x="1116013" y="260350"/>
            <a:ext cx="741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5400" b="1" u="sng">
                <a:latin typeface="標楷體" pitchFamily="65" charset="-120"/>
                <a:ea typeface="標楷體" pitchFamily="65" charset="-120"/>
              </a:rPr>
              <a:t>老師充分備課的好幫手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>
          <a:xfrm>
            <a:off x="2220913" y="404813"/>
            <a:ext cx="3935412" cy="1143000"/>
          </a:xfrm>
        </p:spPr>
        <p:txBody>
          <a:bodyPr/>
          <a:lstStyle/>
          <a:p>
            <a:pPr eaLnBrk="1" hangingPunct="1"/>
            <a:r>
              <a:rPr lang="zh-TW" altLang="en-US" sz="5400" b="1" u="sng" smtClean="0">
                <a:ea typeface="新細明體" pitchFamily="18" charset="-120"/>
              </a:rPr>
              <a:t>提問</a:t>
            </a:r>
            <a:r>
              <a:rPr lang="en-US" altLang="zh-TW" sz="5400" b="1" u="sng" smtClean="0">
                <a:ea typeface="新細明體" pitchFamily="18" charset="-120"/>
              </a:rPr>
              <a:t>2</a:t>
            </a:r>
            <a:endParaRPr lang="zh-TW" altLang="en-US" sz="5400" b="1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291" name="Oval 10" descr="3609076612_d692a6a4b7_o"/>
          <p:cNvSpPr>
            <a:spLocks noChangeArrowheads="1"/>
          </p:cNvSpPr>
          <p:nvPr/>
        </p:nvSpPr>
        <p:spPr bwMode="auto">
          <a:xfrm>
            <a:off x="5268913" y="5340350"/>
            <a:ext cx="2017712" cy="2017713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47625">
            <a:solidFill>
              <a:schemeClr val="bg1">
                <a:alpha val="70979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292" name="Oval 13" descr="3609071500_d4b2db6d0f_o"/>
          <p:cNvSpPr>
            <a:spLocks noChangeArrowheads="1"/>
          </p:cNvSpPr>
          <p:nvPr/>
        </p:nvSpPr>
        <p:spPr bwMode="auto">
          <a:xfrm>
            <a:off x="6715125" y="4286250"/>
            <a:ext cx="2851150" cy="285115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63500">
            <a:solidFill>
              <a:schemeClr val="bg1">
                <a:alpha val="59999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293" name="Oval 16" descr="IMG_002_2"/>
          <p:cNvSpPr>
            <a:spLocks noChangeArrowheads="1"/>
          </p:cNvSpPr>
          <p:nvPr/>
        </p:nvSpPr>
        <p:spPr bwMode="auto">
          <a:xfrm>
            <a:off x="8072438" y="3357563"/>
            <a:ext cx="1357312" cy="1357312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38100">
            <a:solidFill>
              <a:schemeClr val="bg1">
                <a:alpha val="72156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294" name="文字方塊 1"/>
          <p:cNvSpPr txBox="1">
            <a:spLocks noChangeArrowheads="1"/>
          </p:cNvSpPr>
          <p:nvPr/>
        </p:nvSpPr>
        <p:spPr bwMode="auto">
          <a:xfrm>
            <a:off x="2220913" y="2774950"/>
            <a:ext cx="48069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6000" b="1"/>
              <a:t>書信教學</a:t>
            </a:r>
            <a:r>
              <a:rPr lang="zh-TW" altLang="en-US" sz="6000" b="1">
                <a:latin typeface="新細明體" pitchFamily="18" charset="-120"/>
              </a:rPr>
              <a:t>？</a:t>
            </a:r>
            <a:endParaRPr lang="zh-TW" altLang="en-US" sz="6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10" descr="3609076612_d692a6a4b7_o"/>
          <p:cNvSpPr>
            <a:spLocks noChangeArrowheads="1"/>
          </p:cNvSpPr>
          <p:nvPr/>
        </p:nvSpPr>
        <p:spPr bwMode="auto">
          <a:xfrm>
            <a:off x="5268913" y="5340350"/>
            <a:ext cx="2017712" cy="2017713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47625">
            <a:solidFill>
              <a:schemeClr val="bg1">
                <a:alpha val="70979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3315" name="Oval 13" descr="3609071500_d4b2db6d0f_o"/>
          <p:cNvSpPr>
            <a:spLocks noChangeArrowheads="1"/>
          </p:cNvSpPr>
          <p:nvPr/>
        </p:nvSpPr>
        <p:spPr bwMode="auto">
          <a:xfrm>
            <a:off x="6715125" y="4286250"/>
            <a:ext cx="2851150" cy="285115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63500">
            <a:solidFill>
              <a:schemeClr val="bg1">
                <a:alpha val="59999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3316" name="Oval 16" descr="IMG_002_2"/>
          <p:cNvSpPr>
            <a:spLocks noChangeArrowheads="1"/>
          </p:cNvSpPr>
          <p:nvPr/>
        </p:nvSpPr>
        <p:spPr bwMode="auto">
          <a:xfrm>
            <a:off x="8072438" y="3357563"/>
            <a:ext cx="1357312" cy="1357312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38100">
            <a:solidFill>
              <a:schemeClr val="bg1">
                <a:alpha val="72156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2863850" y="1617663"/>
            <a:ext cx="4392613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5400" b="1"/>
              <a:t>過時的</a:t>
            </a:r>
            <a:endParaRPr lang="en-US" altLang="zh-TW" sz="5400" b="1"/>
          </a:p>
          <a:p>
            <a:pPr eaLnBrk="1" hangingPunct="1"/>
            <a:r>
              <a:rPr lang="zh-TW" altLang="en-US" sz="5400" b="1"/>
              <a:t>枯燥的</a:t>
            </a:r>
            <a:endParaRPr lang="en-US" altLang="zh-TW" sz="5400" b="1"/>
          </a:p>
          <a:p>
            <a:pPr eaLnBrk="1" hangingPunct="1"/>
            <a:r>
              <a:rPr lang="zh-TW" altLang="en-US" sz="5400" b="1"/>
              <a:t>繁瑣的</a:t>
            </a:r>
          </a:p>
        </p:txBody>
      </p:sp>
      <p:sp>
        <p:nvSpPr>
          <p:cNvPr id="13318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u="sng" smtClean="0">
                <a:ea typeface="新細明體" pitchFamily="18" charset="-120"/>
              </a:rPr>
              <a:t>書信教學</a:t>
            </a:r>
          </a:p>
        </p:txBody>
      </p:sp>
      <p:pic>
        <p:nvPicPr>
          <p:cNvPr id="13319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1916113"/>
            <a:ext cx="3810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圖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2730500"/>
            <a:ext cx="3810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5" y="3500438"/>
            <a:ext cx="37941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2220913" y="404813"/>
            <a:ext cx="5230812" cy="1143000"/>
          </a:xfrm>
        </p:spPr>
        <p:txBody>
          <a:bodyPr/>
          <a:lstStyle/>
          <a:p>
            <a:pPr eaLnBrk="1" hangingPunct="1"/>
            <a:r>
              <a:rPr lang="zh-TW" altLang="en-US" sz="5400" b="1" u="sng" smtClean="0">
                <a:latin typeface="微軟正黑體" pitchFamily="34" charset="-120"/>
                <a:ea typeface="微軟正黑體" pitchFamily="34" charset="-120"/>
              </a:rPr>
              <a:t>建議</a:t>
            </a:r>
          </a:p>
        </p:txBody>
      </p:sp>
      <p:sp>
        <p:nvSpPr>
          <p:cNvPr id="14339" name="Oval 10" descr="3609076612_d692a6a4b7_o"/>
          <p:cNvSpPr>
            <a:spLocks noChangeArrowheads="1"/>
          </p:cNvSpPr>
          <p:nvPr/>
        </p:nvSpPr>
        <p:spPr bwMode="auto">
          <a:xfrm>
            <a:off x="5268913" y="5340350"/>
            <a:ext cx="2017712" cy="2017713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47625">
            <a:solidFill>
              <a:schemeClr val="bg1">
                <a:alpha val="70979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4340" name="Oval 13" descr="3609071500_d4b2db6d0f_o"/>
          <p:cNvSpPr>
            <a:spLocks noChangeArrowheads="1"/>
          </p:cNvSpPr>
          <p:nvPr/>
        </p:nvSpPr>
        <p:spPr bwMode="auto">
          <a:xfrm>
            <a:off x="6715125" y="4286250"/>
            <a:ext cx="2851150" cy="285115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63500">
            <a:solidFill>
              <a:schemeClr val="bg1">
                <a:alpha val="59999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4341" name="Oval 16" descr="IMG_002_2"/>
          <p:cNvSpPr>
            <a:spLocks noChangeArrowheads="1"/>
          </p:cNvSpPr>
          <p:nvPr/>
        </p:nvSpPr>
        <p:spPr bwMode="auto">
          <a:xfrm>
            <a:off x="8072438" y="3357563"/>
            <a:ext cx="1357312" cy="1357312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38100">
            <a:solidFill>
              <a:schemeClr val="bg1">
                <a:alpha val="72156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331913" y="1844675"/>
            <a:ext cx="6408737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 sz="5400" b="1">
                <a:latin typeface="標楷體" pitchFamily="65" charset="-120"/>
                <a:ea typeface="標楷體" pitchFamily="65" charset="-120"/>
                <a:cs typeface="Ebrima" pitchFamily="2" charset="0"/>
              </a:rPr>
              <a:t>1.</a:t>
            </a:r>
            <a:r>
              <a:rPr lang="zh-TW" altLang="en-US" sz="5400" b="1">
                <a:latin typeface="標楷體" pitchFamily="65" charset="-120"/>
                <a:ea typeface="標楷體" pitchFamily="65" charset="-120"/>
                <a:cs typeface="Ebrima" pitchFamily="2" charset="0"/>
              </a:rPr>
              <a:t>以應用為首，背誦次之。</a:t>
            </a:r>
            <a:endParaRPr lang="en-US" altLang="zh-TW" sz="5400" b="1">
              <a:latin typeface="標楷體" pitchFamily="65" charset="-120"/>
              <a:ea typeface="標楷體" pitchFamily="65" charset="-120"/>
              <a:cs typeface="Ebrima" pitchFamily="2" charset="0"/>
            </a:endParaRPr>
          </a:p>
          <a:p>
            <a:r>
              <a:rPr lang="en-US" altLang="zh-TW" sz="5400" b="1">
                <a:latin typeface="標楷體" pitchFamily="65" charset="-120"/>
                <a:ea typeface="標楷體" pitchFamily="65" charset="-120"/>
                <a:cs typeface="Ebrima" pitchFamily="2" charset="0"/>
              </a:rPr>
              <a:t>2.</a:t>
            </a:r>
            <a:r>
              <a:rPr lang="zh-TW" altLang="en-US" sz="5400" b="1">
                <a:latin typeface="標楷體" pitchFamily="65" charset="-120"/>
                <a:ea typeface="標楷體" pitchFamily="65" charset="-120"/>
                <a:cs typeface="Ebrima" pitchFamily="2" charset="0"/>
              </a:rPr>
              <a:t>幫學生歸納整理</a:t>
            </a:r>
            <a:r>
              <a:rPr lang="zh-TW" altLang="en-US" sz="5400" b="1">
                <a:latin typeface="新細明體" pitchFamily="18" charset="-120"/>
                <a:ea typeface="標楷體" pitchFamily="65" charset="-120"/>
                <a:cs typeface="Ebrima" pitchFamily="2" charset="0"/>
              </a:rPr>
              <a:t>。</a:t>
            </a:r>
            <a:endParaRPr lang="zh-TW" altLang="en-US" sz="5400" b="1">
              <a:latin typeface="標楷體" pitchFamily="65" charset="-120"/>
              <a:ea typeface="標楷體" pitchFamily="65" charset="-120"/>
              <a:cs typeface="Ebrim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1_Office 佈景主題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2653</TotalTime>
  <Words>798</Words>
  <Application>Microsoft Office PowerPoint</Application>
  <PresentationFormat>如螢幕大小 (4:3)</PresentationFormat>
  <Paragraphs>130</Paragraphs>
  <Slides>21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11_Office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提問2</vt:lpstr>
      <vt:lpstr>書信教學</vt:lpstr>
      <vt:lpstr>建議</vt:lpstr>
      <vt:lpstr>PowerPoint 簡報</vt:lpstr>
      <vt:lpstr>PowerPoint 簡報</vt:lpstr>
      <vt:lpstr>PowerPoint 簡報</vt:lpstr>
      <vt:lpstr>提問3</vt:lpstr>
      <vt:lpstr>答覆3</vt:lpstr>
      <vt:lpstr>善用文本教學</vt:lpstr>
      <vt:lpstr>善用文本教學</vt:lpstr>
      <vt:lpstr>善用文本教學-新詩可，散文亦可</vt:lpstr>
      <vt:lpstr>PowerPoint 簡報</vt:lpstr>
      <vt:lpstr>如何讓孩子有感覺</vt:lpstr>
      <vt:lpstr>建議參考書目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台南市國民教育輔導團</dc:title>
  <dc:creator>kgh</dc:creator>
  <cp:lastModifiedBy>SHJH</cp:lastModifiedBy>
  <cp:revision>264</cp:revision>
  <dcterms:created xsi:type="dcterms:W3CDTF">2012-09-17T06:34:13Z</dcterms:created>
  <dcterms:modified xsi:type="dcterms:W3CDTF">2012-12-18T08:06:29Z</dcterms:modified>
</cp:coreProperties>
</file>