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26" r:id="rId1"/>
  </p:sldMasterIdLst>
  <p:notesMasterIdLst>
    <p:notesMasterId r:id="rId19"/>
  </p:notesMasterIdLst>
  <p:handoutMasterIdLst>
    <p:handoutMasterId r:id="rId20"/>
  </p:handoutMasterIdLst>
  <p:sldIdLst>
    <p:sldId id="381" r:id="rId2"/>
    <p:sldId id="413" r:id="rId3"/>
    <p:sldId id="429" r:id="rId4"/>
    <p:sldId id="390" r:id="rId5"/>
    <p:sldId id="428" r:id="rId6"/>
    <p:sldId id="425" r:id="rId7"/>
    <p:sldId id="426" r:id="rId8"/>
    <p:sldId id="427" r:id="rId9"/>
    <p:sldId id="421" r:id="rId10"/>
    <p:sldId id="391" r:id="rId11"/>
    <p:sldId id="399" r:id="rId12"/>
    <p:sldId id="402" r:id="rId13"/>
    <p:sldId id="403" r:id="rId14"/>
    <p:sldId id="423" r:id="rId15"/>
    <p:sldId id="424" r:id="rId16"/>
    <p:sldId id="422" r:id="rId17"/>
    <p:sldId id="404" r:id="rId1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8" autoAdjust="0"/>
  </p:normalViewPr>
  <p:slideViewPr>
    <p:cSldViewPr>
      <p:cViewPr varScale="1">
        <p:scale>
          <a:sx n="109" d="100"/>
          <a:sy n="109" d="100"/>
        </p:scale>
        <p:origin x="-1674" y="-84"/>
      </p:cViewPr>
      <p:guideLst>
        <p:guide orient="horz" pos="2160"/>
        <p:guide pos="2880"/>
      </p:guideLst>
    </p:cSldViewPr>
  </p:slideViewPr>
  <p:outlineViewPr>
    <p:cViewPr>
      <p:scale>
        <a:sx n="33" d="100"/>
        <a:sy n="33" d="100"/>
      </p:scale>
      <p:origin x="0" y="40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162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標楷體" pitchFamily="65"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標楷體" pitchFamily="65" charset="-120"/>
              </a:defRPr>
            </a:lvl1pPr>
          </a:lstStyle>
          <a:p>
            <a:pPr>
              <a:defRPr/>
            </a:pPr>
            <a:fld id="{02811645-BCDD-4255-A25B-F34FC372118E}" type="datetimeFigureOut">
              <a:rPr lang="zh-TW" altLang="en-US"/>
              <a:pPr>
                <a:defRPr/>
              </a:pPr>
              <a:t>2013/5/29</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ea typeface="標楷體" pitchFamily="65"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ea typeface="標楷體" pitchFamily="65" charset="-120"/>
              </a:defRPr>
            </a:lvl1pPr>
          </a:lstStyle>
          <a:p>
            <a:pPr>
              <a:defRPr/>
            </a:pPr>
            <a:fld id="{6FE07998-E56C-4A31-83FF-B37C85236800}" type="slidenum">
              <a:rPr lang="zh-TW" altLang="en-US"/>
              <a:pPr>
                <a:defRPr/>
              </a:pPr>
              <a:t>‹#›</a:t>
            </a:fld>
            <a:endParaRPr lang="zh-TW" altLang="en-US"/>
          </a:p>
        </p:txBody>
      </p:sp>
    </p:spTree>
    <p:extLst>
      <p:ext uri="{BB962C8B-B14F-4D97-AF65-F5344CB8AC3E}">
        <p14:creationId xmlns:p14="http://schemas.microsoft.com/office/powerpoint/2010/main" val="12297913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11366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新細明體" pitchFamily="18" charset="-120"/>
              </a:defRPr>
            </a:lvl1pPr>
          </a:lstStyle>
          <a:p>
            <a:pPr>
              <a:defRPr/>
            </a:pPr>
            <a:fld id="{C458C8D1-47C1-40B2-B2C0-3092E3301DE1}" type="datetimeFigureOut">
              <a:rPr lang="zh-TW" altLang="en-US"/>
              <a:pPr>
                <a:defRPr/>
              </a:pPr>
              <a:t>2013/5/29</a:t>
            </a:fld>
            <a:endParaRPr lang="en-US" altLang="zh-TW"/>
          </a:p>
        </p:txBody>
      </p:sp>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1367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11367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新細明體" pitchFamily="18" charset="-120"/>
              </a:defRPr>
            </a:lvl1pPr>
          </a:lstStyle>
          <a:p>
            <a:pPr>
              <a:defRPr/>
            </a:pPr>
            <a:fld id="{868C267A-6BC7-462A-8C70-CDA3C72AD2D7}" type="slidenum">
              <a:rPr lang="zh-TW" altLang="en-US"/>
              <a:pPr>
                <a:defRPr/>
              </a:pPr>
              <a:t>‹#›</a:t>
            </a:fld>
            <a:endParaRPr lang="en-US" altLang="zh-TW"/>
          </a:p>
        </p:txBody>
      </p:sp>
    </p:spTree>
    <p:extLst>
      <p:ext uri="{BB962C8B-B14F-4D97-AF65-F5344CB8AC3E}">
        <p14:creationId xmlns:p14="http://schemas.microsoft.com/office/powerpoint/2010/main" val="148510614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2" name="Picture 4" descr="C:\Users\shieh\Desktop\簡報底圖-米羅.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shieh\Desktop\圖片1拷貝.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94263" y="3562350"/>
            <a:ext cx="36385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userDrawn="1"/>
        </p:nvSpPr>
        <p:spPr bwMode="auto">
          <a:xfrm>
            <a:off x="0" y="5294313"/>
            <a:ext cx="9144000" cy="1295400"/>
          </a:xfrm>
          <a:prstGeom prst="rect">
            <a:avLst/>
          </a:prstGeom>
          <a:gradFill rotWithShape="1">
            <a:gsLst>
              <a:gs pos="0">
                <a:schemeClr val="accent1">
                  <a:alpha val="70000"/>
                </a:schemeClr>
              </a:gs>
              <a:gs pos="100000">
                <a:schemeClr val="bg1">
                  <a:alpha val="54000"/>
                </a:schemeClr>
              </a:gs>
            </a:gsLst>
            <a:lin ang="0" scaled="1"/>
          </a:gradFill>
          <a:ln w="9525">
            <a:noFill/>
            <a:miter lim="800000"/>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5" name="Rectangle 15"/>
          <p:cNvSpPr>
            <a:spLocks noChangeArrowheads="1"/>
          </p:cNvSpPr>
          <p:nvPr userDrawn="1"/>
        </p:nvSpPr>
        <p:spPr bwMode="auto">
          <a:xfrm>
            <a:off x="0" y="5732463"/>
            <a:ext cx="5076825" cy="576262"/>
          </a:xfrm>
          <a:prstGeom prst="rect">
            <a:avLst/>
          </a:prstGeom>
          <a:gradFill rotWithShape="1">
            <a:gsLst>
              <a:gs pos="0">
                <a:schemeClr val="tx2">
                  <a:lumMod val="75000"/>
                </a:schemeClr>
              </a:gs>
              <a:gs pos="100000">
                <a:schemeClr val="bg1">
                  <a:alpha val="0"/>
                </a:schemeClr>
              </a:gs>
            </a:gsLst>
            <a:lin ang="0" scaled="1"/>
          </a:gradFill>
          <a:ln>
            <a:noFill/>
          </a:ln>
        </p:spPr>
        <p:txBody>
          <a:bodyPr wrap="none" anchor="ctr"/>
          <a:lstStyle/>
          <a:p>
            <a:pPr>
              <a:defRPr/>
            </a:pPr>
            <a:endParaRPr kumimoji="0" lang="zh-TW" altLang="en-US">
              <a:latin typeface="Calibri" pitchFamily="34" charset="0"/>
              <a:ea typeface="新細明體" charset="-120"/>
            </a:endParaRPr>
          </a:p>
        </p:txBody>
      </p:sp>
      <p:sp>
        <p:nvSpPr>
          <p:cNvPr id="6" name="文字方塊 5"/>
          <p:cNvSpPr txBox="1"/>
          <p:nvPr userDrawn="1"/>
        </p:nvSpPr>
        <p:spPr>
          <a:xfrm>
            <a:off x="3348038" y="831850"/>
            <a:ext cx="3781425" cy="293688"/>
          </a:xfrm>
          <a:prstGeom prst="rect">
            <a:avLst/>
          </a:prstGeom>
          <a:noFill/>
        </p:spPr>
        <p:txBody>
          <a:bodyPr wrap="none">
            <a:spAutoFit/>
          </a:bodyPr>
          <a:lstStyle/>
          <a:p>
            <a:pPr fontAlgn="auto">
              <a:spcBef>
                <a:spcPts val="0"/>
              </a:spcBef>
              <a:spcAft>
                <a:spcPts val="0"/>
              </a:spcAft>
              <a:defRPr/>
            </a:pPr>
            <a:r>
              <a:rPr kumimoji="0" lang="en-US" altLang="zh-TW" sz="1300" dirty="0" err="1">
                <a:effectLst>
                  <a:outerShdw blurRad="38100" dist="38100" dir="2700000" algn="tl">
                    <a:srgbClr val="000000">
                      <a:alpha val="43137"/>
                    </a:srgbClr>
                  </a:outerShdw>
                </a:effectLst>
                <a:latin typeface="+mn-lt"/>
                <a:ea typeface="+mn-ea"/>
              </a:rPr>
              <a:t>Compilsory</a:t>
            </a:r>
            <a:r>
              <a:rPr kumimoji="0" lang="en-US" altLang="zh-TW" sz="1300" dirty="0">
                <a:effectLst>
                  <a:outerShdw blurRad="38100" dist="38100" dir="2700000" algn="tl">
                    <a:srgbClr val="000000">
                      <a:alpha val="43137"/>
                    </a:srgbClr>
                  </a:outerShdw>
                </a:effectLst>
                <a:latin typeface="+mn-lt"/>
                <a:ea typeface="+mn-ea"/>
              </a:rPr>
              <a:t> Education Advisory Group of  Tainan City</a:t>
            </a:r>
            <a:endParaRPr kumimoji="0" lang="zh-TW" altLang="en-US" sz="1300" dirty="0">
              <a:effectLst>
                <a:outerShdw blurRad="38100" dist="38100" dir="2700000" algn="tl">
                  <a:srgbClr val="000000">
                    <a:alpha val="43137"/>
                  </a:srgbClr>
                </a:outerShdw>
              </a:effectLst>
              <a:latin typeface="+mn-lt"/>
              <a:ea typeface="+mn-ea"/>
            </a:endParaRPr>
          </a:p>
        </p:txBody>
      </p:sp>
      <p:sp>
        <p:nvSpPr>
          <p:cNvPr id="7" name="矩形 6"/>
          <p:cNvSpPr/>
          <p:nvPr userDrawn="1"/>
        </p:nvSpPr>
        <p:spPr>
          <a:xfrm>
            <a:off x="611188" y="5949950"/>
            <a:ext cx="1800225" cy="254000"/>
          </a:xfrm>
          <a:prstGeom prst="rect">
            <a:avLst/>
          </a:prstGeom>
        </p:spPr>
        <p:txBody>
          <a:bodyPr wrap="none">
            <a:spAutoFit/>
          </a:bodyPr>
          <a:lstStyle/>
          <a:p>
            <a:pPr fontAlgn="auto">
              <a:spcBef>
                <a:spcPts val="0"/>
              </a:spcBef>
              <a:spcAft>
                <a:spcPts val="0"/>
              </a:spcAft>
              <a:defRPr/>
            </a:pPr>
            <a:r>
              <a:rPr kumimoji="0" lang="zh-TW" altLang="en-US" sz="1050" dirty="0">
                <a:latin typeface="+mn-lt"/>
                <a:ea typeface="+mn-ea"/>
              </a:rPr>
              <a:t>幫孩子裝上飛向夢想的翅膀</a:t>
            </a:r>
          </a:p>
        </p:txBody>
      </p:sp>
      <p:sp>
        <p:nvSpPr>
          <p:cNvPr id="8" name="矩形 12"/>
          <p:cNvSpPr>
            <a:spLocks noChangeArrowheads="1"/>
          </p:cNvSpPr>
          <p:nvPr userDrawn="1"/>
        </p:nvSpPr>
        <p:spPr bwMode="auto">
          <a:xfrm>
            <a:off x="203200" y="5857875"/>
            <a:ext cx="5826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zh-TW" altLang="en-US" sz="1300">
                <a:latin typeface="Calibri" pitchFamily="34" charset="0"/>
              </a:rPr>
              <a:t>教育</a:t>
            </a:r>
            <a:r>
              <a:rPr kumimoji="0" lang="en-US" altLang="zh-TW" sz="1300">
                <a:latin typeface="Calibri" pitchFamily="34" charset="0"/>
              </a:rPr>
              <a:t>/</a:t>
            </a:r>
            <a:endParaRPr kumimoji="0" lang="zh-TW" altLang="en-US" sz="1300">
              <a:latin typeface="Calibri" pitchFamily="34" charset="0"/>
            </a:endParaRPr>
          </a:p>
        </p:txBody>
      </p:sp>
      <p:sp>
        <p:nvSpPr>
          <p:cNvPr id="9" name="矩形 13"/>
          <p:cNvSpPr>
            <a:spLocks noChangeArrowheads="1"/>
          </p:cNvSpPr>
          <p:nvPr userDrawn="1"/>
        </p:nvSpPr>
        <p:spPr bwMode="auto">
          <a:xfrm>
            <a:off x="1655763" y="6072188"/>
            <a:ext cx="755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1100">
                <a:solidFill>
                  <a:schemeClr val="bg1"/>
                </a:solidFill>
                <a:latin typeface="Calibri" pitchFamily="34" charset="0"/>
              </a:rPr>
              <a:t>Education</a:t>
            </a:r>
            <a:endParaRPr kumimoji="0" lang="zh-TW" altLang="en-US" sz="1100">
              <a:solidFill>
                <a:schemeClr val="bg1"/>
              </a:solidFill>
              <a:latin typeface="Calibri" pitchFamily="34" charset="0"/>
            </a:endParaRPr>
          </a:p>
        </p:txBody>
      </p:sp>
      <p:sp>
        <p:nvSpPr>
          <p:cNvPr id="10" name="矩形 14"/>
          <p:cNvSpPr>
            <a:spLocks noChangeArrowheads="1"/>
          </p:cNvSpPr>
          <p:nvPr userDrawn="1"/>
        </p:nvSpPr>
        <p:spPr bwMode="auto">
          <a:xfrm>
            <a:off x="785813" y="5810250"/>
            <a:ext cx="8080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zh-TW" sz="1100">
                <a:solidFill>
                  <a:schemeClr val="bg1"/>
                </a:solidFill>
                <a:latin typeface="Calibri" pitchFamily="34" charset="0"/>
              </a:rPr>
              <a:t>The Future</a:t>
            </a:r>
            <a:endParaRPr kumimoji="0" lang="zh-TW" altLang="en-US" sz="1100">
              <a:solidFill>
                <a:schemeClr val="bg1"/>
              </a:solidFill>
              <a:latin typeface="Calibri" pitchFamily="34" charset="0"/>
            </a:endParaRPr>
          </a:p>
        </p:txBody>
      </p:sp>
      <p:sp>
        <p:nvSpPr>
          <p:cNvPr id="11" name="文字方塊 10"/>
          <p:cNvSpPr txBox="1"/>
          <p:nvPr userDrawn="1"/>
        </p:nvSpPr>
        <p:spPr>
          <a:xfrm>
            <a:off x="1476375" y="188913"/>
            <a:ext cx="5313363" cy="708025"/>
          </a:xfrm>
          <a:prstGeom prst="rect">
            <a:avLst/>
          </a:prstGeom>
          <a:noFill/>
        </p:spPr>
        <p:txBody>
          <a:bodyPr wrap="none">
            <a:spAutoFit/>
          </a:bodyPr>
          <a:lstStyle/>
          <a:p>
            <a:pPr fontAlgn="auto">
              <a:spcBef>
                <a:spcPts val="0"/>
              </a:spcBef>
              <a:spcAft>
                <a:spcPts val="0"/>
              </a:spcAft>
              <a:defRPr/>
            </a:pPr>
            <a:r>
              <a:rPr kumimoji="0" lang="zh-TW" altLang="en-US" sz="4000" b="1" u="sng" dirty="0">
                <a:effectLst>
                  <a:outerShdw blurRad="38100" dist="38100" dir="2700000" algn="tl">
                    <a:srgbClr val="000000">
                      <a:alpha val="43137"/>
                    </a:srgbClr>
                  </a:outerShdw>
                </a:effectLst>
                <a:latin typeface="標楷體" pitchFamily="65" charset="-120"/>
                <a:ea typeface="標楷體" pitchFamily="65" charset="-120"/>
              </a:rPr>
              <a:t>台南市國民教育輔導團</a:t>
            </a:r>
            <a:endParaRPr kumimoji="0"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109743108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0" y="485800"/>
            <a:ext cx="9134896" cy="1143000"/>
          </a:xfrm>
          <a:solidFill>
            <a:schemeClr val="bg1">
              <a:alpha val="50000"/>
            </a:schemeClr>
          </a:solidFill>
        </p:spPr>
        <p:txBody>
          <a:bodyPr/>
          <a:lstStyle>
            <a:lvl1pPr>
              <a:defRPr sz="480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711349"/>
            <a:ext cx="8640960" cy="4525963"/>
          </a:xfrm>
          <a:solidFill>
            <a:schemeClr val="bg1">
              <a:alpha val="50000"/>
            </a:schemeClr>
          </a:solidFill>
        </p:spPr>
        <p:txBody>
          <a:bodyPr/>
          <a:lstStyle>
            <a:lvl1pPr>
              <a:defRPr sz="2800">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5" name="圖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6219349"/>
            <a:ext cx="1573530" cy="643414"/>
          </a:xfrm>
          <a:prstGeom prst="rect">
            <a:avLst/>
          </a:prstGeom>
        </p:spPr>
      </p:pic>
    </p:spTree>
    <p:extLst>
      <p:ext uri="{BB962C8B-B14F-4D97-AF65-F5344CB8AC3E}">
        <p14:creationId xmlns:p14="http://schemas.microsoft.com/office/powerpoint/2010/main" val="152416465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0" y="485800"/>
            <a:ext cx="9134896" cy="1143000"/>
          </a:xfrm>
          <a:solidFill>
            <a:schemeClr val="bg1">
              <a:alpha val="50000"/>
            </a:schemeClr>
          </a:solidFill>
        </p:spPr>
        <p:txBody>
          <a:bodyPr/>
          <a:lstStyle>
            <a:lvl1pPr>
              <a:defRPr sz="480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9" name="內容版面配置區 8"/>
          <p:cNvSpPr>
            <a:spLocks noGrp="1"/>
          </p:cNvSpPr>
          <p:nvPr>
            <p:ph sz="quarter" idx="13"/>
          </p:nvPr>
        </p:nvSpPr>
        <p:spPr>
          <a:xfrm>
            <a:off x="179512" y="1844675"/>
            <a:ext cx="4382963" cy="4321175"/>
          </a:xfrm>
          <a:solidFill>
            <a:schemeClr val="bg1">
              <a:alpha val="50000"/>
            </a:schemeClr>
          </a:solidFill>
        </p:spPr>
        <p:txBody>
          <a:bodyPr/>
          <a:lstStyle>
            <a:lvl1pPr>
              <a:defRPr sz="2800">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8"/>
          <p:cNvSpPr>
            <a:spLocks noGrp="1"/>
          </p:cNvSpPr>
          <p:nvPr>
            <p:ph sz="quarter" idx="14"/>
          </p:nvPr>
        </p:nvSpPr>
        <p:spPr>
          <a:xfrm>
            <a:off x="4716016" y="1844129"/>
            <a:ext cx="4176464" cy="4321175"/>
          </a:xfrm>
          <a:solidFill>
            <a:schemeClr val="bg1">
              <a:alpha val="50000"/>
            </a:schemeClr>
          </a:solidFill>
        </p:spPr>
        <p:txBody>
          <a:bodyPr/>
          <a:lstStyle>
            <a:lvl1pPr>
              <a:defRPr sz="2800">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3"/>
          <p:cNvSpPr>
            <a:spLocks noGrp="1"/>
          </p:cNvSpPr>
          <p:nvPr>
            <p:ph type="dt" sz="half" idx="15"/>
          </p:nvPr>
        </p:nvSpPr>
        <p:spPr>
          <a:xfrm>
            <a:off x="107950" y="6381750"/>
            <a:ext cx="1727200" cy="431800"/>
          </a:xfrm>
        </p:spPr>
        <p:txBody>
          <a:bodyPr/>
          <a:lstStyle>
            <a:lvl1pPr>
              <a:defRPr sz="1600" dirty="0"/>
            </a:lvl1pPr>
          </a:lstStyle>
          <a:p>
            <a:pPr>
              <a:defRPr/>
            </a:pPr>
            <a:endParaRPr lang="zh-TW" altLang="en-US"/>
          </a:p>
        </p:txBody>
      </p:sp>
      <p:sp>
        <p:nvSpPr>
          <p:cNvPr id="7" name="頁尾版面配置區 4"/>
          <p:cNvSpPr>
            <a:spLocks noGrp="1"/>
          </p:cNvSpPr>
          <p:nvPr>
            <p:ph type="ftr" sz="quarter" idx="16"/>
          </p:nvPr>
        </p:nvSpPr>
        <p:spPr>
          <a:xfrm>
            <a:off x="1979613" y="6418263"/>
            <a:ext cx="4105275" cy="411162"/>
          </a:xfrm>
        </p:spPr>
        <p:txBody>
          <a:bodyPr/>
          <a:lstStyle>
            <a:lvl1pPr>
              <a:defRPr sz="1400" dirty="0">
                <a:latin typeface="標楷體" pitchFamily="65" charset="-120"/>
                <a:ea typeface="標楷體" pitchFamily="65" charset="-120"/>
              </a:defRPr>
            </a:lvl1pPr>
          </a:lstStyle>
          <a:p>
            <a:pPr>
              <a:defRPr/>
            </a:pPr>
            <a:endParaRPr lang="zh-TW" altLang="en-US"/>
          </a:p>
        </p:txBody>
      </p:sp>
      <p:sp>
        <p:nvSpPr>
          <p:cNvPr id="8" name="投影片編號版面配置區 5"/>
          <p:cNvSpPr>
            <a:spLocks noGrp="1"/>
          </p:cNvSpPr>
          <p:nvPr>
            <p:ph type="sldNum" sz="quarter" idx="17"/>
          </p:nvPr>
        </p:nvSpPr>
        <p:spPr>
          <a:xfrm>
            <a:off x="7000875" y="6350"/>
            <a:ext cx="2133600" cy="365125"/>
          </a:xfrm>
        </p:spPr>
        <p:txBody>
          <a:bodyPr/>
          <a:lstStyle>
            <a:lvl1pPr>
              <a:defRPr sz="1600"/>
            </a:lvl1pPr>
          </a:lstStyle>
          <a:p>
            <a:pPr>
              <a:defRPr/>
            </a:pPr>
            <a:fld id="{6EA6D1BB-7195-4DC9-978A-B695AE1E45FB}" type="slidenum">
              <a:rPr lang="zh-TW" altLang="en-US"/>
              <a:pPr>
                <a:defRPr/>
              </a:pPr>
              <a:t>‹#›</a:t>
            </a:fld>
            <a:r>
              <a:rPr lang="en-US" altLang="zh-TW" dirty="0"/>
              <a:t>/</a:t>
            </a:r>
            <a:r>
              <a:rPr lang="en-US" altLang="zh-TW" dirty="0" smtClean="0"/>
              <a:t>22</a:t>
            </a:r>
            <a:endParaRPr lang="zh-TW" altLang="en-US" dirty="0"/>
          </a:p>
        </p:txBody>
      </p:sp>
      <p:pic>
        <p:nvPicPr>
          <p:cNvPr id="11" name="圖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6214586"/>
            <a:ext cx="1573530" cy="643414"/>
          </a:xfrm>
          <a:prstGeom prst="rect">
            <a:avLst/>
          </a:prstGeom>
        </p:spPr>
      </p:pic>
    </p:spTree>
    <p:extLst>
      <p:ext uri="{BB962C8B-B14F-4D97-AF65-F5344CB8AC3E}">
        <p14:creationId xmlns:p14="http://schemas.microsoft.com/office/powerpoint/2010/main" val="268789474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rgbClr val="073E87"/>
                </a:solidFill>
                <a:latin typeface="Calibri" pitchFamily="34" charset="0"/>
                <a:ea typeface="新細明體" pitchFamily="18" charset="-120"/>
              </a:defRPr>
            </a:lvl1pPr>
          </a:lstStyle>
          <a:p>
            <a:pPr>
              <a:defRPr/>
            </a:pPr>
            <a:endParaRPr lang="zh-TW"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latin typeface="Calibri" pitchFamily="34" charset="0"/>
                <a:ea typeface="新細明體" pitchFamily="18" charset="-120"/>
              </a:defRPr>
            </a:lvl1pPr>
          </a:lstStyle>
          <a:p>
            <a:pPr>
              <a:defRPr/>
            </a:pPr>
            <a:endParaRPr lang="zh-TW"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rgbClr val="073E87"/>
                </a:solidFill>
                <a:latin typeface="Calibri" pitchFamily="34" charset="0"/>
                <a:ea typeface="新細明體" pitchFamily="18" charset="-120"/>
              </a:defRPr>
            </a:lvl1pPr>
          </a:lstStyle>
          <a:p>
            <a:pPr>
              <a:defRPr/>
            </a:pPr>
            <a:fld id="{C61CF90C-C1F3-4199-BE19-60545BB4094C}" type="slidenum">
              <a:rPr lang="zh-TW" altLang="en-US"/>
              <a:pPr>
                <a:defRPr/>
              </a:pPr>
              <a:t>‹#›</a:t>
            </a:fld>
            <a:endParaRPr lang="zh-TW" alt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mrc.tp.edu.tw/Default.aspx" TargetMode="External"/><Relationship Id="rId2" Type="http://schemas.openxmlformats.org/officeDocument/2006/relationships/hyperlink" Target="http://content.tn.edu.t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pet.ntct.edu.tw/files/40-1011-112-1.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eag.tn.edu.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ntent.tn.edu.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163.26.2.67/EBook/user/ResourceInsert.asp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2"/>
          <p:cNvSpPr txBox="1">
            <a:spLocks/>
          </p:cNvSpPr>
          <p:nvPr/>
        </p:nvSpPr>
        <p:spPr bwMode="auto">
          <a:xfrm>
            <a:off x="6119813" y="5373688"/>
            <a:ext cx="3024187" cy="1150937"/>
          </a:xfrm>
          <a:prstGeom prst="rect">
            <a:avLst/>
          </a:prstGeom>
          <a:noFill/>
          <a:ln w="9525">
            <a:noFill/>
            <a:miter lim="800000"/>
            <a:headEnd/>
            <a:tailEnd/>
          </a:ln>
        </p:spPr>
        <p:txBody>
          <a:bodyPr/>
          <a:lstStyle/>
          <a:p>
            <a:pPr eaLnBrk="0" fontAlgn="auto" hangingPunct="0">
              <a:spcBef>
                <a:spcPct val="20000"/>
              </a:spcBef>
              <a:spcAft>
                <a:spcPts val="0"/>
              </a:spcAft>
              <a:buFont typeface="Arial" charset="0"/>
              <a:buNone/>
              <a:defRPr/>
            </a:pPr>
            <a:r>
              <a:rPr kumimoji="0" lang="zh-TW" altLang="en-US" sz="2000" dirty="0">
                <a:effectLst>
                  <a:outerShdw blurRad="38100" dist="38100" dir="2700000" algn="tl">
                    <a:srgbClr val="000000">
                      <a:alpha val="43137"/>
                    </a:srgbClr>
                  </a:outerShdw>
                </a:effectLst>
                <a:latin typeface="新細明體" pitchFamily="18" charset="-120"/>
              </a:rPr>
              <a:t>報告 </a:t>
            </a:r>
            <a:r>
              <a:rPr kumimoji="0" lang="en-US" altLang="zh-TW" sz="2000" dirty="0">
                <a:effectLst>
                  <a:outerShdw blurRad="38100" dist="38100" dir="2700000" algn="tl">
                    <a:srgbClr val="000000">
                      <a:alpha val="43137"/>
                    </a:srgbClr>
                  </a:outerShdw>
                </a:effectLst>
                <a:latin typeface="新細明體" pitchFamily="18" charset="-120"/>
              </a:rPr>
              <a:t>/ </a:t>
            </a:r>
            <a:r>
              <a:rPr kumimoji="0" lang="zh-TW" altLang="en-US" sz="2000" dirty="0">
                <a:effectLst>
                  <a:outerShdw blurRad="38100" dist="38100" dir="2700000" algn="tl">
                    <a:srgbClr val="000000">
                      <a:alpha val="43137"/>
                    </a:srgbClr>
                  </a:outerShdw>
                </a:effectLst>
                <a:latin typeface="新細明體" pitchFamily="18" charset="-120"/>
              </a:rPr>
              <a:t>安順國小 王澤祐</a:t>
            </a:r>
            <a:endParaRPr kumimoji="0" lang="en-US" altLang="zh-TW" sz="2000" dirty="0">
              <a:effectLst>
                <a:outerShdw blurRad="38100" dist="38100" dir="2700000" algn="tl">
                  <a:srgbClr val="000000">
                    <a:alpha val="43137"/>
                  </a:srgbClr>
                </a:outerShdw>
              </a:effectLst>
              <a:latin typeface="新細明體" pitchFamily="18" charset="-120"/>
            </a:endParaRPr>
          </a:p>
          <a:p>
            <a:pPr eaLnBrk="0" fontAlgn="auto" hangingPunct="0">
              <a:spcBef>
                <a:spcPct val="20000"/>
              </a:spcBef>
              <a:spcAft>
                <a:spcPts val="0"/>
              </a:spcAft>
              <a:buFont typeface="Arial" charset="0"/>
              <a:buNone/>
              <a:defRPr/>
            </a:pPr>
            <a:r>
              <a:rPr kumimoji="0" lang="zh-TW" altLang="en-US" sz="2000" dirty="0">
                <a:effectLst>
                  <a:outerShdw blurRad="38100" dist="38100" dir="2700000" algn="tl">
                    <a:srgbClr val="000000">
                      <a:alpha val="43137"/>
                    </a:srgbClr>
                  </a:outerShdw>
                </a:effectLst>
                <a:latin typeface="新細明體" pitchFamily="18" charset="-120"/>
              </a:rPr>
              <a:t>信箱 </a:t>
            </a:r>
            <a:r>
              <a:rPr kumimoji="0" lang="en-US" altLang="zh-TW" sz="2000" dirty="0">
                <a:effectLst>
                  <a:outerShdw blurRad="38100" dist="38100" dir="2700000" algn="tl">
                    <a:srgbClr val="000000">
                      <a:alpha val="43137"/>
                    </a:srgbClr>
                  </a:outerShdw>
                </a:effectLst>
                <a:latin typeface="新細明體" pitchFamily="18" charset="-120"/>
              </a:rPr>
              <a:t>/ smallright@tn.edu.tw</a:t>
            </a:r>
          </a:p>
          <a:p>
            <a:pPr eaLnBrk="0" fontAlgn="auto" hangingPunct="0">
              <a:spcBef>
                <a:spcPct val="20000"/>
              </a:spcBef>
              <a:spcAft>
                <a:spcPts val="0"/>
              </a:spcAft>
              <a:defRPr/>
            </a:pPr>
            <a:r>
              <a:rPr kumimoji="0" lang="zh-TW" altLang="en-US" sz="2000" dirty="0">
                <a:effectLst>
                  <a:outerShdw blurRad="38100" dist="38100" dir="2700000" algn="tl">
                    <a:srgbClr val="000000">
                      <a:alpha val="43137"/>
                    </a:srgbClr>
                  </a:outerShdw>
                </a:effectLst>
                <a:latin typeface="新細明體" pitchFamily="18" charset="-120"/>
              </a:rPr>
              <a:t>日期 </a:t>
            </a:r>
            <a:r>
              <a:rPr kumimoji="0" lang="en-US" altLang="zh-TW" sz="2000" dirty="0">
                <a:effectLst>
                  <a:outerShdw blurRad="38100" dist="38100" dir="2700000" algn="tl">
                    <a:srgbClr val="000000">
                      <a:alpha val="43137"/>
                    </a:srgbClr>
                  </a:outerShdw>
                </a:effectLst>
                <a:latin typeface="新細明體" pitchFamily="18" charset="-120"/>
              </a:rPr>
              <a:t>/ </a:t>
            </a:r>
            <a:r>
              <a:rPr kumimoji="0" lang="en-US" altLang="zh-TW" sz="2000" dirty="0" smtClean="0">
                <a:effectLst>
                  <a:outerShdw blurRad="38100" dist="38100" dir="2700000" algn="tl">
                    <a:srgbClr val="000000">
                      <a:alpha val="43137"/>
                    </a:srgbClr>
                  </a:outerShdw>
                </a:effectLst>
                <a:latin typeface="新細明體" pitchFamily="18" charset="-120"/>
              </a:rPr>
              <a:t>102.05.29</a:t>
            </a:r>
            <a:endParaRPr kumimoji="0" lang="zh-TW" altLang="en-US" sz="2000" dirty="0">
              <a:effectLst>
                <a:outerShdw blurRad="38100" dist="38100" dir="2700000" algn="tl">
                  <a:srgbClr val="000000">
                    <a:alpha val="43137"/>
                  </a:srgbClr>
                </a:outerShdw>
              </a:effectLst>
              <a:latin typeface="新細明體" pitchFamily="18" charset="-120"/>
            </a:endParaRPr>
          </a:p>
        </p:txBody>
      </p:sp>
      <p:grpSp>
        <p:nvGrpSpPr>
          <p:cNvPr id="5123" name="群組 1"/>
          <p:cNvGrpSpPr>
            <a:grpSpLocks/>
          </p:cNvGrpSpPr>
          <p:nvPr/>
        </p:nvGrpSpPr>
        <p:grpSpPr bwMode="auto">
          <a:xfrm>
            <a:off x="-396875" y="876300"/>
            <a:ext cx="5832475" cy="5464175"/>
            <a:chOff x="-396552" y="876300"/>
            <a:chExt cx="5832648" cy="5463592"/>
          </a:xfrm>
        </p:grpSpPr>
        <p:grpSp>
          <p:nvGrpSpPr>
            <p:cNvPr id="5125" name="群組 13"/>
            <p:cNvGrpSpPr>
              <a:grpSpLocks/>
            </p:cNvGrpSpPr>
            <p:nvPr/>
          </p:nvGrpSpPr>
          <p:grpSpPr bwMode="auto">
            <a:xfrm>
              <a:off x="0" y="876300"/>
              <a:ext cx="5292725" cy="5073650"/>
              <a:chOff x="-2322797" y="803275"/>
              <a:chExt cx="5292725" cy="5073650"/>
            </a:xfrm>
          </p:grpSpPr>
          <p:sp>
            <p:nvSpPr>
              <p:cNvPr id="11" name="Oval 14"/>
              <p:cNvSpPr>
                <a:spLocks noChangeArrowheads="1"/>
              </p:cNvSpPr>
              <p:nvPr/>
            </p:nvSpPr>
            <p:spPr bwMode="auto">
              <a:xfrm>
                <a:off x="-2322462" y="803275"/>
                <a:ext cx="5292882" cy="5073109"/>
              </a:xfrm>
              <a:prstGeom prst="ellipse">
                <a:avLst/>
              </a:prstGeom>
              <a:gradFill rotWithShape="1">
                <a:gsLst>
                  <a:gs pos="0">
                    <a:schemeClr val="accent1"/>
                  </a:gs>
                  <a:gs pos="100000">
                    <a:schemeClr val="bg1">
                      <a:alpha val="0"/>
                    </a:schemeClr>
                  </a:gs>
                </a:gsLst>
                <a:lin ang="18900000" scaled="1"/>
              </a:gradFill>
              <a:ln w="9525">
                <a:noFill/>
                <a:round/>
                <a:headEnd/>
                <a:tailEnd/>
              </a:ln>
              <a:effectLst>
                <a:outerShdw blurRad="50800" dist="38100" dir="10800000" algn="r" rotWithShape="0">
                  <a:prstClr val="black">
                    <a:alpha val="40000"/>
                  </a:prstClr>
                </a:outerShdw>
              </a:effectLst>
            </p:spPr>
            <p:txBody>
              <a:bodyPr wrap="none" anchor="ctr"/>
              <a:lstStyle/>
              <a:p>
                <a:pPr fontAlgn="auto">
                  <a:spcBef>
                    <a:spcPts val="0"/>
                  </a:spcBef>
                  <a:spcAft>
                    <a:spcPts val="0"/>
                  </a:spcAft>
                  <a:defRPr/>
                </a:pPr>
                <a:endParaRPr kumimoji="0" lang="zh-TW" altLang="en-US">
                  <a:latin typeface="Calibri" pitchFamily="34" charset="0"/>
                  <a:ea typeface="+mn-ea"/>
                </a:endParaRPr>
              </a:p>
            </p:txBody>
          </p:sp>
          <p:pic>
            <p:nvPicPr>
              <p:cNvPr id="12" name="Picture 9" descr="C:\Users\user\Desktop\200921915927440_2.jpg"/>
              <p:cNvPicPr>
                <a:picLocks noChangeAspect="1" noChangeArrowheads="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124744" y="1052736"/>
                <a:ext cx="4824536" cy="4611464"/>
              </a:xfrm>
              <a:prstGeom prst="rect">
                <a:avLst/>
              </a:prstGeom>
              <a:noFill/>
              <a:extLst/>
            </p:spPr>
          </p:pic>
        </p:grpSp>
        <p:pic>
          <p:nvPicPr>
            <p:cNvPr id="13" name="圖片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9912" y="1147720"/>
              <a:ext cx="1656184" cy="1656184"/>
            </a:xfrm>
            <a:prstGeom prst="ellipse">
              <a:avLst/>
            </a:prstGeom>
            <a:ln>
              <a:noFill/>
            </a:ln>
            <a:effectLst>
              <a:softEdge rad="112500"/>
            </a:effectLst>
          </p:spPr>
        </p:pic>
        <p:pic>
          <p:nvPicPr>
            <p:cNvPr id="14" name="圖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552" y="2348880"/>
              <a:ext cx="1547664" cy="1468096"/>
            </a:xfrm>
            <a:prstGeom prst="ellipse">
              <a:avLst/>
            </a:prstGeom>
            <a:ln>
              <a:noFill/>
            </a:ln>
            <a:effectLst>
              <a:softEdge rad="112500"/>
            </a:effectLst>
          </p:spPr>
        </p:pic>
        <p:pic>
          <p:nvPicPr>
            <p:cNvPr id="15" name="圖片 14"/>
            <p:cNvPicPr>
              <a:picLocks noChangeAspect="1"/>
            </p:cNvPicPr>
            <p:nvPr/>
          </p:nvPicPr>
          <p:blipFill>
            <a:blip r:embed="rId6" cstate="print">
              <a:extLst/>
            </a:blip>
            <a:stretch>
              <a:fillRect/>
            </a:stretch>
          </p:blipFill>
          <p:spPr>
            <a:xfrm>
              <a:off x="2771800" y="4653136"/>
              <a:ext cx="1686756" cy="1686756"/>
            </a:xfrm>
            <a:prstGeom prst="ellipse">
              <a:avLst/>
            </a:prstGeom>
            <a:ln>
              <a:noFill/>
            </a:ln>
            <a:effectLst>
              <a:softEdge rad="112500"/>
            </a:effectLst>
          </p:spPr>
        </p:pic>
      </p:grpSp>
      <p:sp>
        <p:nvSpPr>
          <p:cNvPr id="5" name="副標題 2"/>
          <p:cNvSpPr txBox="1">
            <a:spLocks/>
          </p:cNvSpPr>
          <p:nvPr/>
        </p:nvSpPr>
        <p:spPr>
          <a:xfrm>
            <a:off x="2987675" y="2708275"/>
            <a:ext cx="6156325" cy="1754188"/>
          </a:xfrm>
          <a:prstGeom prst="rect">
            <a:avLst/>
          </a:prstGeom>
          <a:solidFill>
            <a:schemeClr val="bg1">
              <a:alpha val="50000"/>
            </a:schemeClr>
          </a:solidFill>
        </p:spPr>
        <p:txBody>
          <a:bodyPr/>
          <a:lstStyle/>
          <a:p>
            <a:pPr marL="342900" indent="-342900" algn="r" fontAlgn="auto">
              <a:spcBef>
                <a:spcPct val="20000"/>
              </a:spcBef>
              <a:spcAft>
                <a:spcPts val="0"/>
              </a:spcAft>
              <a:defRPr/>
            </a:pPr>
            <a:r>
              <a:rPr kumimoji="0" lang="zh-TW" altLang="en-US" sz="4800" b="1" dirty="0">
                <a:effectLst>
                  <a:outerShdw blurRad="38100" dist="38100" dir="2700000" algn="tl">
                    <a:srgbClr val="000000">
                      <a:alpha val="43137"/>
                    </a:srgbClr>
                  </a:outerShdw>
                </a:effectLst>
                <a:latin typeface="標楷體" pitchFamily="65" charset="-120"/>
                <a:ea typeface="標楷體" pitchFamily="65" charset="-120"/>
              </a:rPr>
              <a:t>資訊教育議題輔導團</a:t>
            </a:r>
            <a:endParaRPr kumimoji="0" lang="en-US" altLang="zh-TW" sz="4800" b="1" dirty="0">
              <a:effectLst>
                <a:outerShdw blurRad="38100" dist="38100" dir="2700000" algn="tl">
                  <a:srgbClr val="000000">
                    <a:alpha val="43137"/>
                  </a:srgbClr>
                </a:outerShdw>
              </a:effectLst>
              <a:latin typeface="標楷體" pitchFamily="65" charset="-120"/>
              <a:ea typeface="標楷體" pitchFamily="65" charset="-120"/>
            </a:endParaRPr>
          </a:p>
          <a:p>
            <a:pPr marL="342900" indent="-342900" algn="r" fontAlgn="auto">
              <a:spcBef>
                <a:spcPct val="20000"/>
              </a:spcBef>
              <a:spcAft>
                <a:spcPts val="0"/>
              </a:spcAft>
              <a:defRPr/>
            </a:pPr>
            <a:r>
              <a:rPr kumimoji="0" lang="zh-TW" altLang="en-US" sz="4800" b="1" dirty="0">
                <a:effectLst>
                  <a:outerShdw blurRad="38100" dist="38100" dir="2700000" algn="tl">
                    <a:srgbClr val="000000">
                      <a:alpha val="43137"/>
                    </a:srgbClr>
                  </a:outerShdw>
                </a:effectLst>
                <a:latin typeface="標楷體" pitchFamily="65" charset="-120"/>
                <a:ea typeface="標楷體" pitchFamily="65" charset="-120"/>
              </a:rPr>
              <a:t>到校服務</a:t>
            </a:r>
          </a:p>
        </p:txBody>
      </p:sp>
      <p:pic>
        <p:nvPicPr>
          <p:cNvPr id="8" name="圖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158" y="3645024"/>
            <a:ext cx="1584922" cy="648072"/>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mtClean="0"/>
              <a:t>到校服務提出的問題</a:t>
            </a:r>
          </a:p>
        </p:txBody>
      </p:sp>
      <p:sp>
        <p:nvSpPr>
          <p:cNvPr id="3" name="內容版面配置區 2"/>
          <p:cNvSpPr>
            <a:spLocks noGrp="1"/>
          </p:cNvSpPr>
          <p:nvPr>
            <p:ph idx="1"/>
          </p:nvPr>
        </p:nvSpPr>
        <p:spPr>
          <a:xfrm>
            <a:off x="250825" y="1711325"/>
            <a:ext cx="8642350" cy="4525963"/>
          </a:xfrm>
          <a:solidFill>
            <a:schemeClr val="bg1">
              <a:alpha val="50195"/>
            </a:schemeClr>
          </a:solidFill>
        </p:spPr>
        <p:txBody>
          <a:bodyPr/>
          <a:lstStyle/>
          <a:p>
            <a:pPr eaLnBrk="1" hangingPunct="1"/>
            <a:r>
              <a:rPr lang="zh-TW" altLang="zh-TW" sz="3200" dirty="0" smtClean="0">
                <a:solidFill>
                  <a:schemeClr val="tx1"/>
                </a:solidFill>
              </a:rPr>
              <a:t>電腦已成為兒童青少年學習的課題，如何讓他們可以快快樂樂學習，平平安安上網？</a:t>
            </a:r>
            <a:r>
              <a:rPr lang="zh-TW" altLang="en-US" sz="3200" dirty="0" smtClean="0">
                <a:solidFill>
                  <a:schemeClr val="tx1"/>
                </a:solidFill>
              </a:rPr>
              <a:t>（安慶國小）</a:t>
            </a:r>
            <a:endParaRPr lang="en-US" altLang="zh-TW" sz="3200" dirty="0" smtClean="0">
              <a:solidFill>
                <a:schemeClr val="tx1"/>
              </a:solidFill>
            </a:endParaRPr>
          </a:p>
          <a:p>
            <a:pPr eaLnBrk="1" hangingPunct="1">
              <a:buFont typeface="標楷體" pitchFamily="65" charset="-120"/>
              <a:buChar char="•"/>
            </a:pPr>
            <a:r>
              <a:rPr lang="zh-TW" altLang="zh-TW" sz="3200" dirty="0" smtClean="0">
                <a:solidFill>
                  <a:srgbClr val="FF0000"/>
                </a:solidFill>
              </a:rPr>
              <a:t>在校內持續進行師生資訊安全宣導。</a:t>
            </a:r>
          </a:p>
          <a:p>
            <a:pPr eaLnBrk="1" hangingPunct="1">
              <a:buFontTx/>
              <a:buChar char="•"/>
            </a:pPr>
            <a:r>
              <a:rPr lang="zh-TW" altLang="zh-TW" sz="3200" dirty="0" smtClean="0">
                <a:solidFill>
                  <a:srgbClr val="FF0000"/>
                </a:solidFill>
              </a:rPr>
              <a:t>針於家長可以利用班親會、聯絡簿、校慶…等時間，向家長宣導網路分級及過濾軟體相關概念，促進兒少上網安全</a:t>
            </a:r>
            <a:r>
              <a:rPr lang="zh-TW" altLang="zh-TW" dirty="0" smtClean="0">
                <a:solidFill>
                  <a:srgbClr val="FF0000"/>
                </a:solidFill>
              </a:rPr>
              <a:t>。</a:t>
            </a:r>
          </a:p>
        </p:txBody>
      </p:sp>
      <p:sp>
        <p:nvSpPr>
          <p:cNvPr id="19460" name="投影片編號版面配置區 4"/>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CA629B4-4F34-45A4-BF16-39AE6F99CC8E}" type="slidenum">
              <a:rPr lang="zh-TW" altLang="en-US" smtClean="0">
                <a:solidFill>
                  <a:srgbClr val="073E87"/>
                </a:solidFill>
                <a:latin typeface="Calibri" pitchFamily="34" charset="0"/>
              </a:rPr>
              <a:pPr eaLnBrk="1" hangingPunct="1"/>
              <a:t>9</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mtClean="0"/>
              <a:t>到校服務提出的問題</a:t>
            </a:r>
          </a:p>
        </p:txBody>
      </p:sp>
      <p:sp>
        <p:nvSpPr>
          <p:cNvPr id="3" name="內容版面配置區 2"/>
          <p:cNvSpPr>
            <a:spLocks noGrp="1"/>
          </p:cNvSpPr>
          <p:nvPr>
            <p:ph idx="1"/>
          </p:nvPr>
        </p:nvSpPr>
        <p:spPr>
          <a:xfrm>
            <a:off x="250825" y="1711325"/>
            <a:ext cx="8642350" cy="4525963"/>
          </a:xfrm>
        </p:spPr>
        <p:txBody>
          <a:bodyPr/>
          <a:lstStyle/>
          <a:p>
            <a:pPr eaLnBrk="1" hangingPunct="1">
              <a:defRPr/>
            </a:pPr>
            <a:r>
              <a:rPr lang="zh-TW" altLang="zh-TW" dirty="0">
                <a:solidFill>
                  <a:schemeClr val="tx1"/>
                </a:solidFill>
              </a:rPr>
              <a:t>班級網頁建置</a:t>
            </a:r>
            <a:r>
              <a:rPr lang="zh-TW" altLang="en-US" dirty="0">
                <a:solidFill>
                  <a:schemeClr val="tx1"/>
                </a:solidFill>
              </a:rPr>
              <a:t>的</a:t>
            </a:r>
            <a:r>
              <a:rPr lang="zh-TW" altLang="zh-TW" dirty="0">
                <a:solidFill>
                  <a:schemeClr val="tx1"/>
                </a:solidFill>
              </a:rPr>
              <a:t>個資問題。（安慶國小</a:t>
            </a:r>
            <a:r>
              <a:rPr lang="zh-TW" altLang="zh-TW" dirty="0" smtClean="0">
                <a:solidFill>
                  <a:schemeClr val="tx1"/>
                </a:solidFill>
              </a:rPr>
              <a:t>）</a:t>
            </a:r>
            <a:endParaRPr lang="en-US" altLang="zh-TW" dirty="0" smtClean="0">
              <a:solidFill>
                <a:schemeClr val="tx1"/>
              </a:solidFill>
            </a:endParaRPr>
          </a:p>
          <a:p>
            <a:pPr eaLnBrk="1" hangingPunct="1">
              <a:buFont typeface="Arial" pitchFamily="34" charset="0"/>
              <a:buChar char="•"/>
              <a:defRPr/>
            </a:pPr>
            <a:r>
              <a:rPr lang="zh-TW" altLang="zh-TW" dirty="0">
                <a:solidFill>
                  <a:srgbClr val="FF0000"/>
                </a:solidFill>
              </a:rPr>
              <a:t>在校內持續對師生進行網路安全、個人資料保護法…等相關概念宣導。</a:t>
            </a:r>
          </a:p>
          <a:p>
            <a:pPr eaLnBrk="1" hangingPunct="1">
              <a:buFont typeface="Arial" pitchFamily="34" charset="0"/>
              <a:buChar char="•"/>
              <a:defRPr/>
            </a:pPr>
            <a:r>
              <a:rPr lang="zh-TW" altLang="zh-TW" dirty="0">
                <a:solidFill>
                  <a:srgbClr val="FF0000"/>
                </a:solidFill>
              </a:rPr>
              <a:t>不要放置生日、地址、電話等學生個人資料；若放置班級成員名單，則請將姓氏取消，僅列出「名」；放置照片時，以合照為宜，且不標註可供辨識學生身份的資料。</a:t>
            </a:r>
          </a:p>
          <a:p>
            <a:pPr eaLnBrk="1" hangingPunct="1">
              <a:buFont typeface="Arial" pitchFamily="34" charset="0"/>
              <a:buChar char="•"/>
              <a:defRPr/>
            </a:pPr>
            <a:r>
              <a:rPr lang="zh-TW" altLang="zh-TW" dirty="0">
                <a:solidFill>
                  <a:srgbClr val="FF0000"/>
                </a:solidFill>
              </a:rPr>
              <a:t>勿在座號、姓名後放置學生真實照片供比對。</a:t>
            </a:r>
          </a:p>
          <a:p>
            <a:pPr marL="0" indent="0" eaLnBrk="1" hangingPunct="1">
              <a:buFontTx/>
              <a:buNone/>
              <a:defRPr/>
            </a:pPr>
            <a:endParaRPr lang="en-US" altLang="zh-TW" dirty="0"/>
          </a:p>
        </p:txBody>
      </p:sp>
      <p:sp>
        <p:nvSpPr>
          <p:cNvPr id="20484" name="投影片編號版面配置區 4"/>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907F583-FEBE-4E52-AA5B-9836121F898B}" type="slidenum">
              <a:rPr lang="zh-TW" altLang="en-US" smtClean="0">
                <a:solidFill>
                  <a:srgbClr val="073E87"/>
                </a:solidFill>
                <a:latin typeface="Calibri" pitchFamily="34" charset="0"/>
              </a:rPr>
              <a:pPr eaLnBrk="1" hangingPunct="1"/>
              <a:t>10</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mtClean="0"/>
              <a:t>到校服務提出的問題</a:t>
            </a:r>
          </a:p>
        </p:txBody>
      </p:sp>
      <p:sp>
        <p:nvSpPr>
          <p:cNvPr id="3" name="內容版面配置區 2"/>
          <p:cNvSpPr>
            <a:spLocks noGrp="1"/>
          </p:cNvSpPr>
          <p:nvPr>
            <p:ph idx="1"/>
          </p:nvPr>
        </p:nvSpPr>
        <p:spPr>
          <a:xfrm>
            <a:off x="250825" y="1711325"/>
            <a:ext cx="8642350" cy="4525963"/>
          </a:xfrm>
          <a:solidFill>
            <a:schemeClr val="bg1">
              <a:alpha val="50195"/>
            </a:schemeClr>
          </a:solidFill>
        </p:spPr>
        <p:txBody>
          <a:bodyPr/>
          <a:lstStyle/>
          <a:p>
            <a:pPr eaLnBrk="1" hangingPunct="1"/>
            <a:r>
              <a:rPr lang="zh-TW" altLang="en-US" sz="3200" smtClean="0">
                <a:solidFill>
                  <a:schemeClr val="tx1"/>
                </a:solidFill>
              </a:rPr>
              <a:t>資訊融入教學雖然可以使教學內容更加多元，但是又擔心對學生的視力有影響？</a:t>
            </a:r>
            <a:r>
              <a:rPr lang="zh-TW" altLang="zh-TW" sz="3200" smtClean="0">
                <a:solidFill>
                  <a:schemeClr val="tx1"/>
                </a:solidFill>
              </a:rPr>
              <a:t>（</a:t>
            </a:r>
            <a:r>
              <a:rPr lang="zh-TW" altLang="en-US" sz="3200" smtClean="0">
                <a:solidFill>
                  <a:schemeClr val="tx1"/>
                </a:solidFill>
              </a:rPr>
              <a:t>下營</a:t>
            </a:r>
            <a:r>
              <a:rPr lang="zh-TW" altLang="zh-TW" sz="3200" smtClean="0">
                <a:solidFill>
                  <a:schemeClr val="tx1"/>
                </a:solidFill>
              </a:rPr>
              <a:t>國小）</a:t>
            </a:r>
            <a:endParaRPr lang="en-US" altLang="zh-TW" sz="3200" smtClean="0">
              <a:solidFill>
                <a:schemeClr val="tx1"/>
              </a:solidFill>
            </a:endParaRPr>
          </a:p>
          <a:p>
            <a:pPr eaLnBrk="1" hangingPunct="1">
              <a:buFontTx/>
              <a:buChar char="•"/>
            </a:pPr>
            <a:r>
              <a:rPr lang="zh-TW" altLang="en-US" sz="3200" smtClean="0">
                <a:solidFill>
                  <a:srgbClr val="FF0000"/>
                </a:solidFill>
              </a:rPr>
              <a:t>從影響視力的各個因素來檢討，諸如教室環境照明度、學生座位配置、寫字姿勢、眼睛到畫面距離是否正確。</a:t>
            </a:r>
          </a:p>
          <a:p>
            <a:pPr eaLnBrk="1" hangingPunct="1">
              <a:buFontTx/>
              <a:buChar char="•"/>
            </a:pPr>
            <a:r>
              <a:rPr lang="zh-TW" altLang="en-US" sz="3200" smtClean="0">
                <a:solidFill>
                  <a:srgbClr val="FF0000"/>
                </a:solidFill>
              </a:rPr>
              <a:t>帶領學生做耳穴按摩、臉部穴道按摩、眼球轉動操、十巧手活絡經脈。</a:t>
            </a:r>
          </a:p>
          <a:p>
            <a:pPr eaLnBrk="1" hangingPunct="1"/>
            <a:endParaRPr lang="zh-TW" altLang="en-US" smtClean="0"/>
          </a:p>
        </p:txBody>
      </p:sp>
      <p:sp>
        <p:nvSpPr>
          <p:cNvPr id="22532" name="投影片編號版面配置區 4"/>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8BF59DA-3D73-4760-BA96-A3C387461C34}" type="slidenum">
              <a:rPr lang="zh-TW" altLang="en-US" smtClean="0">
                <a:solidFill>
                  <a:srgbClr val="073E87"/>
                </a:solidFill>
                <a:latin typeface="Calibri" pitchFamily="34" charset="0"/>
              </a:rPr>
              <a:pPr eaLnBrk="1" hangingPunct="1"/>
              <a:t>11</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mtClean="0"/>
              <a:t>到校服務提出的問題</a:t>
            </a:r>
          </a:p>
        </p:txBody>
      </p:sp>
      <p:sp>
        <p:nvSpPr>
          <p:cNvPr id="3" name="內容版面配置區 2"/>
          <p:cNvSpPr>
            <a:spLocks noGrp="1"/>
          </p:cNvSpPr>
          <p:nvPr>
            <p:ph idx="1"/>
          </p:nvPr>
        </p:nvSpPr>
        <p:spPr>
          <a:xfrm>
            <a:off x="250825" y="1711325"/>
            <a:ext cx="8642350" cy="4525963"/>
          </a:xfrm>
        </p:spPr>
        <p:txBody>
          <a:bodyPr/>
          <a:lstStyle/>
          <a:p>
            <a:pPr eaLnBrk="1" hangingPunct="1">
              <a:defRPr/>
            </a:pPr>
            <a:r>
              <a:rPr lang="zh-TW" altLang="en-US" dirty="0">
                <a:solidFill>
                  <a:schemeClr val="tx1"/>
                </a:solidFill>
              </a:rPr>
              <a:t>教師平日忙於班級管理、準備課程，無暇研發 補充教材，是否有開發各領域相關的補充教材網站，提供教師下載參考使用？</a:t>
            </a:r>
            <a:r>
              <a:rPr lang="zh-TW" altLang="zh-TW" dirty="0" smtClean="0">
                <a:solidFill>
                  <a:schemeClr val="tx1"/>
                </a:solidFill>
              </a:rPr>
              <a:t>（</a:t>
            </a:r>
            <a:r>
              <a:rPr lang="zh-TW" altLang="en-US" dirty="0" smtClean="0">
                <a:solidFill>
                  <a:schemeClr val="tx1"/>
                </a:solidFill>
              </a:rPr>
              <a:t>下營</a:t>
            </a:r>
            <a:r>
              <a:rPr lang="zh-TW" altLang="zh-TW" dirty="0" smtClean="0">
                <a:solidFill>
                  <a:schemeClr val="tx1"/>
                </a:solidFill>
              </a:rPr>
              <a:t>國小）</a:t>
            </a:r>
            <a:endParaRPr lang="en-US" altLang="zh-TW" dirty="0" smtClean="0">
              <a:solidFill>
                <a:schemeClr val="tx1"/>
              </a:solidFill>
            </a:endParaRPr>
          </a:p>
          <a:p>
            <a:pPr eaLnBrk="1" hangingPunct="1">
              <a:buFont typeface="Arial" pitchFamily="34" charset="0"/>
              <a:buChar char="•"/>
              <a:defRPr/>
            </a:pPr>
            <a:r>
              <a:rPr lang="zh-TW" altLang="en-US" dirty="0" smtClean="0">
                <a:solidFill>
                  <a:srgbClr val="FF0000"/>
                </a:solidFill>
              </a:rPr>
              <a:t>台南市學習資源網</a:t>
            </a:r>
            <a:r>
              <a:rPr lang="en-US" altLang="zh-TW" dirty="0" smtClean="0">
                <a:solidFill>
                  <a:srgbClr val="FF0000"/>
                </a:solidFill>
              </a:rPr>
              <a:t/>
            </a:r>
            <a:br>
              <a:rPr lang="en-US" altLang="zh-TW" dirty="0" smtClean="0">
                <a:solidFill>
                  <a:srgbClr val="FF0000"/>
                </a:solidFill>
              </a:rPr>
            </a:br>
            <a:r>
              <a:rPr lang="en-US" altLang="zh-TW" dirty="0" smtClean="0">
                <a:hlinkClick r:id="rId2"/>
              </a:rPr>
              <a:t>http://content.tn.edu.tw</a:t>
            </a:r>
            <a:endParaRPr lang="en-US" altLang="zh-TW" dirty="0" smtClean="0"/>
          </a:p>
          <a:p>
            <a:pPr eaLnBrk="1" hangingPunct="1">
              <a:buFont typeface="Arial" pitchFamily="34" charset="0"/>
              <a:buChar char="•"/>
              <a:defRPr/>
            </a:pPr>
            <a:endParaRPr lang="en-US" altLang="zh-TW" dirty="0" smtClean="0"/>
          </a:p>
          <a:p>
            <a:pPr eaLnBrk="1" hangingPunct="1">
              <a:buFont typeface="Arial" pitchFamily="34" charset="0"/>
              <a:buChar char="•"/>
              <a:defRPr/>
            </a:pPr>
            <a:r>
              <a:rPr lang="zh-TW" altLang="en-US" dirty="0" smtClean="0">
                <a:solidFill>
                  <a:srgbClr val="FF0000"/>
                </a:solidFill>
              </a:rPr>
              <a:t>臺北市</a:t>
            </a:r>
            <a:r>
              <a:rPr lang="zh-TW" altLang="en-US" dirty="0">
                <a:solidFill>
                  <a:srgbClr val="FF0000"/>
                </a:solidFill>
              </a:rPr>
              <a:t>多媒體教學資源</a:t>
            </a:r>
            <a:r>
              <a:rPr lang="zh-TW" altLang="en-US" dirty="0" smtClean="0">
                <a:solidFill>
                  <a:srgbClr val="FF0000"/>
                </a:solidFill>
              </a:rPr>
              <a:t>中心，</a:t>
            </a:r>
            <a:r>
              <a:rPr lang="en-US" altLang="zh-TW" dirty="0">
                <a:solidFill>
                  <a:srgbClr val="FF0000"/>
                </a:solidFill>
                <a:hlinkClick r:id="rId3"/>
              </a:rPr>
              <a:t>http://</a:t>
            </a:r>
            <a:r>
              <a:rPr lang="en-US" altLang="zh-TW" dirty="0" err="1">
                <a:solidFill>
                  <a:srgbClr val="FF0000"/>
                </a:solidFill>
                <a:hlinkClick r:id="rId3"/>
              </a:rPr>
              <a:t>tmrc.tp.edu.tw</a:t>
            </a:r>
            <a:r>
              <a:rPr lang="en-US" altLang="zh-TW" dirty="0">
                <a:solidFill>
                  <a:srgbClr val="FF0000"/>
                </a:solidFill>
                <a:hlinkClick r:id="rId3"/>
              </a:rPr>
              <a:t>/</a:t>
            </a:r>
            <a:r>
              <a:rPr lang="en-US" altLang="zh-TW" dirty="0" err="1">
                <a:solidFill>
                  <a:srgbClr val="FF0000"/>
                </a:solidFill>
                <a:hlinkClick r:id="rId3"/>
              </a:rPr>
              <a:t>Default.aspx</a:t>
            </a:r>
            <a:endParaRPr lang="zh-TW" altLang="en-US" dirty="0">
              <a:solidFill>
                <a:srgbClr val="FF0000"/>
              </a:solidFill>
            </a:endParaRPr>
          </a:p>
          <a:p>
            <a:pPr marL="0" indent="0" eaLnBrk="1" hangingPunct="1">
              <a:buFontTx/>
              <a:buNone/>
              <a:defRPr/>
            </a:pPr>
            <a:endParaRPr lang="zh-TW" altLang="en-US" dirty="0"/>
          </a:p>
        </p:txBody>
      </p:sp>
      <p:sp>
        <p:nvSpPr>
          <p:cNvPr id="23556" name="投影片編號版面配置區 4"/>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AA6F359-3635-446E-ABAF-83023FD466A3}" type="slidenum">
              <a:rPr lang="zh-TW" altLang="en-US" smtClean="0">
                <a:solidFill>
                  <a:srgbClr val="073E87"/>
                </a:solidFill>
                <a:latin typeface="Calibri" pitchFamily="34" charset="0"/>
              </a:rPr>
              <a:pPr eaLnBrk="1" hangingPunct="1"/>
              <a:t>12</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0" y="485775"/>
            <a:ext cx="9134475" cy="1143000"/>
          </a:xfrm>
          <a:solidFill>
            <a:schemeClr val="bg1">
              <a:alpha val="50195"/>
            </a:schemeClr>
          </a:solidFill>
        </p:spPr>
        <p:txBody>
          <a:bodyPr/>
          <a:lstStyle/>
          <a:p>
            <a:r>
              <a:rPr lang="zh-TW" altLang="en-US" smtClean="0"/>
              <a:t>到校服務提出的問題</a:t>
            </a:r>
          </a:p>
        </p:txBody>
      </p:sp>
      <p:sp>
        <p:nvSpPr>
          <p:cNvPr id="24579" name="內容版面配置區 2"/>
          <p:cNvSpPr>
            <a:spLocks noGrp="1"/>
          </p:cNvSpPr>
          <p:nvPr>
            <p:ph idx="1"/>
          </p:nvPr>
        </p:nvSpPr>
        <p:spPr>
          <a:xfrm>
            <a:off x="250825" y="1711325"/>
            <a:ext cx="8642350" cy="4525963"/>
          </a:xfrm>
          <a:solidFill>
            <a:schemeClr val="bg1">
              <a:alpha val="50195"/>
            </a:schemeClr>
          </a:solidFill>
        </p:spPr>
        <p:txBody>
          <a:bodyPr/>
          <a:lstStyle/>
          <a:p>
            <a:r>
              <a:rPr lang="zh-TW" altLang="en-US" dirty="0" smtClean="0">
                <a:solidFill>
                  <a:schemeClr val="tx1"/>
                </a:solidFill>
              </a:rPr>
              <a:t>高年級學生攜帶智慧型手機，目前規範不足，該如何教導學生禮節，或有相關課程。</a:t>
            </a:r>
            <a:r>
              <a:rPr lang="en-US" altLang="zh-TW" dirty="0" smtClean="0">
                <a:solidFill>
                  <a:schemeClr val="tx1"/>
                </a:solidFill>
              </a:rPr>
              <a:t>(</a:t>
            </a:r>
            <a:r>
              <a:rPr lang="zh-TW" altLang="en-US" dirty="0" smtClean="0">
                <a:solidFill>
                  <a:schemeClr val="tx1"/>
                </a:solidFill>
              </a:rPr>
              <a:t>開元國小</a:t>
            </a:r>
            <a:r>
              <a:rPr lang="en-US" altLang="zh-TW" dirty="0" smtClean="0">
                <a:solidFill>
                  <a:schemeClr val="tx1"/>
                </a:solidFill>
              </a:rPr>
              <a:t>)</a:t>
            </a:r>
          </a:p>
          <a:p>
            <a:endParaRPr lang="en-US" altLang="zh-TW" dirty="0" smtClean="0">
              <a:solidFill>
                <a:schemeClr val="tx1"/>
              </a:solidFill>
            </a:endParaRPr>
          </a:p>
          <a:p>
            <a:pPr>
              <a:buFont typeface="標楷體" pitchFamily="65" charset="-120"/>
              <a:buChar char="•"/>
            </a:pPr>
            <a:r>
              <a:rPr lang="zh-TW" altLang="en-US" dirty="0" smtClean="0">
                <a:solidFill>
                  <a:srgbClr val="FF0000"/>
                </a:solidFill>
              </a:rPr>
              <a:t>原則上建議禁止使用手機，但並非禁止攜帶手機，可要求於上學期間不要拿出來，攜帶手機是方便學生緊急聯絡使用。</a:t>
            </a:r>
            <a:endParaRPr lang="en-US" altLang="zh-TW" dirty="0" smtClean="0">
              <a:solidFill>
                <a:srgbClr val="FF0000"/>
              </a:solidFill>
            </a:endParaRPr>
          </a:p>
          <a:p>
            <a:pPr>
              <a:buFont typeface="標楷體" pitchFamily="65" charset="-120"/>
              <a:buChar char="•"/>
            </a:pPr>
            <a:r>
              <a:rPr lang="zh-TW" altLang="en-US" dirty="0" smtClean="0">
                <a:solidFill>
                  <a:srgbClr val="FF0000"/>
                </a:solidFill>
              </a:rPr>
              <a:t>可參考</a:t>
            </a:r>
            <a:r>
              <a:rPr lang="en-US" altLang="zh-TW" dirty="0" smtClean="0">
                <a:solidFill>
                  <a:srgbClr val="FF0000"/>
                </a:solidFill>
              </a:rPr>
              <a:t>100</a:t>
            </a:r>
            <a:r>
              <a:rPr lang="zh-TW" altLang="zh-TW" dirty="0">
                <a:solidFill>
                  <a:srgbClr val="FF0000"/>
                </a:solidFill>
              </a:rPr>
              <a:t>年</a:t>
            </a:r>
            <a:r>
              <a:rPr lang="en-US" altLang="zh-TW" dirty="0">
                <a:solidFill>
                  <a:srgbClr val="FF0000"/>
                </a:solidFill>
              </a:rPr>
              <a:t>9</a:t>
            </a:r>
            <a:r>
              <a:rPr lang="zh-TW" altLang="zh-TW" dirty="0">
                <a:solidFill>
                  <a:srgbClr val="FF0000"/>
                </a:solidFill>
              </a:rPr>
              <a:t>月</a:t>
            </a:r>
            <a:r>
              <a:rPr lang="en-US" altLang="zh-TW" dirty="0">
                <a:solidFill>
                  <a:srgbClr val="FF0000"/>
                </a:solidFill>
              </a:rPr>
              <a:t>6</a:t>
            </a:r>
            <a:r>
              <a:rPr lang="zh-TW" altLang="zh-TW" dirty="0">
                <a:solidFill>
                  <a:srgbClr val="FF0000"/>
                </a:solidFill>
              </a:rPr>
              <a:t>日臺環字第</a:t>
            </a:r>
            <a:r>
              <a:rPr lang="en-US" altLang="zh-TW" dirty="0">
                <a:solidFill>
                  <a:srgbClr val="FF0000"/>
                </a:solidFill>
              </a:rPr>
              <a:t>1000153196B</a:t>
            </a:r>
            <a:r>
              <a:rPr lang="zh-TW" altLang="zh-TW" dirty="0">
                <a:solidFill>
                  <a:srgbClr val="FF0000"/>
                </a:solidFill>
              </a:rPr>
              <a:t>號函訂定</a:t>
            </a:r>
            <a:r>
              <a:rPr lang="zh-TW" altLang="zh-TW" dirty="0" smtClean="0">
                <a:solidFill>
                  <a:srgbClr val="FF0000"/>
                </a:solidFill>
              </a:rPr>
              <a:t>公布</a:t>
            </a:r>
            <a:r>
              <a:rPr lang="zh-TW" altLang="en-US" dirty="0" smtClean="0">
                <a:solidFill>
                  <a:srgbClr val="FF0000"/>
                </a:solidFill>
              </a:rPr>
              <a:t>，</a:t>
            </a:r>
            <a:r>
              <a:rPr lang="zh-TW" altLang="zh-TW" b="1" dirty="0">
                <a:solidFill>
                  <a:srgbClr val="FF0000"/>
                </a:solidFill>
              </a:rPr>
              <a:t>校園攜帶行動電話使用規範</a:t>
            </a:r>
            <a:r>
              <a:rPr lang="zh-TW" altLang="zh-TW" b="1" dirty="0" smtClean="0">
                <a:solidFill>
                  <a:srgbClr val="FF0000"/>
                </a:solidFill>
              </a:rPr>
              <a:t>原則</a:t>
            </a:r>
            <a:r>
              <a:rPr lang="zh-TW" altLang="en-US" dirty="0" smtClean="0">
                <a:solidFill>
                  <a:srgbClr val="FF0000"/>
                </a:solidFill>
              </a:rPr>
              <a:t>，訂定相關規定。</a:t>
            </a:r>
            <a:endParaRPr lang="zh-TW" altLang="zh-TW" dirty="0">
              <a:solidFill>
                <a:srgbClr val="FF0000"/>
              </a:solidFill>
            </a:endParaRPr>
          </a:p>
          <a:p>
            <a:pPr>
              <a:buFont typeface="標楷體" pitchFamily="65" charset="-120"/>
              <a:buChar char="•"/>
            </a:pPr>
            <a:endParaRPr lang="en-US" altLang="zh-TW" dirty="0" smtClean="0">
              <a:solidFill>
                <a:srgbClr val="FF0000"/>
              </a:solidFill>
            </a:endParaRPr>
          </a:p>
        </p:txBody>
      </p:sp>
      <p:sp>
        <p:nvSpPr>
          <p:cNvPr id="24580"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1C525A7-DF07-4071-876D-6AED9C201C52}" type="slidenum">
              <a:rPr lang="zh-TW" altLang="en-US" smtClean="0">
                <a:solidFill>
                  <a:srgbClr val="073E87"/>
                </a:solidFill>
                <a:latin typeface="Calibri" pitchFamily="34" charset="0"/>
              </a:rPr>
              <a:pPr eaLnBrk="1" hangingPunct="1"/>
              <a:t>13</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485775"/>
            <a:ext cx="9134475" cy="1143000"/>
          </a:xfrm>
          <a:solidFill>
            <a:schemeClr val="bg1">
              <a:alpha val="50195"/>
            </a:schemeClr>
          </a:solidFill>
        </p:spPr>
        <p:txBody>
          <a:bodyPr/>
          <a:lstStyle/>
          <a:p>
            <a:r>
              <a:rPr lang="zh-TW" altLang="en-US" smtClean="0"/>
              <a:t>到校服務提出的問題</a:t>
            </a:r>
          </a:p>
        </p:txBody>
      </p:sp>
      <p:sp>
        <p:nvSpPr>
          <p:cNvPr id="25603" name="內容版面配置區 2"/>
          <p:cNvSpPr>
            <a:spLocks noGrp="1"/>
          </p:cNvSpPr>
          <p:nvPr>
            <p:ph idx="1"/>
          </p:nvPr>
        </p:nvSpPr>
        <p:spPr>
          <a:xfrm>
            <a:off x="250825" y="1711325"/>
            <a:ext cx="8642350" cy="4525963"/>
          </a:xfrm>
          <a:solidFill>
            <a:schemeClr val="bg1">
              <a:alpha val="50195"/>
            </a:schemeClr>
          </a:solidFill>
        </p:spPr>
        <p:txBody>
          <a:bodyPr/>
          <a:lstStyle/>
          <a:p>
            <a:r>
              <a:rPr lang="zh-TW" altLang="en-US" dirty="0" smtClean="0">
                <a:solidFill>
                  <a:schemeClr val="tx1"/>
                </a:solidFill>
              </a:rPr>
              <a:t>平板融入教學該如何做？效果如何？</a:t>
            </a:r>
            <a:r>
              <a:rPr lang="en-US" altLang="zh-TW" dirty="0" smtClean="0">
                <a:solidFill>
                  <a:schemeClr val="tx1"/>
                </a:solidFill>
              </a:rPr>
              <a:t>(</a:t>
            </a:r>
            <a:r>
              <a:rPr lang="zh-TW" altLang="en-US" dirty="0" smtClean="0">
                <a:solidFill>
                  <a:schemeClr val="tx1"/>
                </a:solidFill>
              </a:rPr>
              <a:t>開元國小</a:t>
            </a:r>
            <a:r>
              <a:rPr lang="en-US" altLang="zh-TW" dirty="0" smtClean="0">
                <a:solidFill>
                  <a:schemeClr val="tx1"/>
                </a:solidFill>
              </a:rPr>
              <a:t>)</a:t>
            </a:r>
          </a:p>
          <a:p>
            <a:endParaRPr lang="en-US" altLang="zh-TW" dirty="0" smtClean="0">
              <a:solidFill>
                <a:srgbClr val="FF0000"/>
              </a:solidFill>
            </a:endParaRPr>
          </a:p>
          <a:p>
            <a:pPr>
              <a:buFont typeface="標楷體" pitchFamily="65" charset="-120"/>
              <a:buChar char="•"/>
            </a:pPr>
            <a:r>
              <a:rPr lang="en-US" altLang="zh-TW" dirty="0" smtClean="0">
                <a:solidFill>
                  <a:srgbClr val="FF0000"/>
                </a:solidFill>
              </a:rPr>
              <a:t>Facebook</a:t>
            </a:r>
            <a:r>
              <a:rPr lang="zh-TW" altLang="en-US" dirty="0" smtClean="0">
                <a:solidFill>
                  <a:srgbClr val="FF0000"/>
                </a:solidFill>
              </a:rPr>
              <a:t>社群「</a:t>
            </a:r>
            <a:r>
              <a:rPr lang="en-US" altLang="zh-TW" dirty="0" smtClean="0"/>
              <a:t>TPET</a:t>
            </a:r>
            <a:r>
              <a:rPr lang="zh-TW" altLang="en-US" dirty="0" smtClean="0"/>
              <a:t>來玩</a:t>
            </a:r>
            <a:r>
              <a:rPr lang="en-US" altLang="zh-TW" dirty="0" smtClean="0"/>
              <a:t>Android</a:t>
            </a:r>
            <a:r>
              <a:rPr lang="zh-TW" altLang="en-US" dirty="0" smtClean="0">
                <a:solidFill>
                  <a:srgbClr val="FF0000"/>
                </a:solidFill>
              </a:rPr>
              <a:t>」及「</a:t>
            </a:r>
            <a:r>
              <a:rPr lang="en-US" altLang="zh-TW" dirty="0" err="1" smtClean="0"/>
              <a:t>ipad</a:t>
            </a:r>
            <a:r>
              <a:rPr lang="zh-TW" altLang="en-US" dirty="0" smtClean="0"/>
              <a:t>應用與教學</a:t>
            </a:r>
            <a:r>
              <a:rPr lang="en-US" altLang="zh-TW" dirty="0" smtClean="0"/>
              <a:t>@</a:t>
            </a:r>
            <a:r>
              <a:rPr lang="en-US" altLang="zh-TW" dirty="0" err="1" smtClean="0"/>
              <a:t>Edu</a:t>
            </a:r>
            <a:r>
              <a:rPr lang="zh-TW" altLang="en-US" dirty="0" smtClean="0">
                <a:solidFill>
                  <a:srgbClr val="FF0000"/>
                </a:solidFill>
              </a:rPr>
              <a:t>」、</a:t>
            </a:r>
            <a:r>
              <a:rPr lang="zh-TW" altLang="en-US" dirty="0" smtClean="0">
                <a:solidFill>
                  <a:srgbClr val="FF0000"/>
                </a:solidFill>
                <a:hlinkClick r:id="rId2"/>
              </a:rPr>
              <a:t>教育噗浪客</a:t>
            </a:r>
            <a:r>
              <a:rPr lang="zh-TW" altLang="en-US" dirty="0" smtClean="0">
                <a:solidFill>
                  <a:srgbClr val="FF0000"/>
                </a:solidFill>
              </a:rPr>
              <a:t>，等社群或團體，彼此討論教學與資訊的應用。</a:t>
            </a:r>
            <a:endParaRPr lang="en-US" altLang="zh-TW" dirty="0" smtClean="0">
              <a:solidFill>
                <a:srgbClr val="FF0000"/>
              </a:solidFill>
            </a:endParaRPr>
          </a:p>
          <a:p>
            <a:pPr>
              <a:buFont typeface="標楷體" pitchFamily="65" charset="-120"/>
              <a:buChar char="•"/>
            </a:pPr>
            <a:r>
              <a:rPr lang="zh-TW" altLang="en-US" dirty="0" smtClean="0">
                <a:solidFill>
                  <a:srgbClr val="FF0000"/>
                </a:solidFill>
              </a:rPr>
              <a:t>電子書包應用在國小社會領域對學生學習成就影響之研究</a:t>
            </a:r>
            <a:r>
              <a:rPr lang="en-US" altLang="zh-TW" dirty="0" smtClean="0">
                <a:solidFill>
                  <a:srgbClr val="FF0000"/>
                </a:solidFill>
              </a:rPr>
              <a:t>(</a:t>
            </a:r>
            <a:r>
              <a:rPr lang="zh-TW" altLang="en-US" dirty="0" smtClean="0">
                <a:solidFill>
                  <a:srgbClr val="FF0000"/>
                </a:solidFill>
              </a:rPr>
              <a:t>洪崇桓，</a:t>
            </a:r>
            <a:r>
              <a:rPr lang="en-US" altLang="zh-TW" dirty="0" smtClean="0">
                <a:solidFill>
                  <a:srgbClr val="FF0000"/>
                </a:solidFill>
              </a:rPr>
              <a:t>2012)</a:t>
            </a:r>
            <a:r>
              <a:rPr lang="zh-TW" altLang="en-US" dirty="0" smtClean="0">
                <a:solidFill>
                  <a:srgbClr val="FF0000"/>
                </a:solidFill>
              </a:rPr>
              <a:t>指出學生學習成效有顯著提升，且學習動機提高。</a:t>
            </a:r>
          </a:p>
        </p:txBody>
      </p:sp>
      <p:sp>
        <p:nvSpPr>
          <p:cNvPr id="25604"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D95D2A8-F051-4E64-B264-582035E84610}" type="slidenum">
              <a:rPr lang="zh-TW" altLang="en-US" smtClean="0">
                <a:solidFill>
                  <a:srgbClr val="073E87"/>
                </a:solidFill>
                <a:latin typeface="Calibri" pitchFamily="34" charset="0"/>
              </a:rPr>
              <a:pPr eaLnBrk="1" hangingPunct="1"/>
              <a:t>14</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3"/>
          <p:cNvSpPr>
            <a:spLocks noGrp="1"/>
          </p:cNvSpPr>
          <p:nvPr>
            <p:ph type="title"/>
          </p:nvPr>
        </p:nvSpPr>
        <p:spPr>
          <a:xfrm>
            <a:off x="0" y="485775"/>
            <a:ext cx="9134475" cy="1143000"/>
          </a:xfrm>
          <a:solidFill>
            <a:schemeClr val="bg1">
              <a:alpha val="50195"/>
            </a:schemeClr>
          </a:solidFill>
        </p:spPr>
        <p:txBody>
          <a:bodyPr/>
          <a:lstStyle/>
          <a:p>
            <a:r>
              <a:rPr lang="zh-TW" altLang="en-US" smtClean="0"/>
              <a:t>資訊教育推動困境</a:t>
            </a:r>
          </a:p>
        </p:txBody>
      </p:sp>
      <p:sp>
        <p:nvSpPr>
          <p:cNvPr id="5" name="內容版面配置區 4"/>
          <p:cNvSpPr>
            <a:spLocks noGrp="1"/>
          </p:cNvSpPr>
          <p:nvPr>
            <p:ph idx="1"/>
          </p:nvPr>
        </p:nvSpPr>
        <p:spPr>
          <a:xfrm>
            <a:off x="250825" y="1711325"/>
            <a:ext cx="8642350" cy="4525963"/>
          </a:xfrm>
          <a:solidFill>
            <a:schemeClr val="bg1">
              <a:alpha val="50195"/>
            </a:schemeClr>
          </a:solidFill>
        </p:spPr>
        <p:txBody>
          <a:bodyPr/>
          <a:lstStyle/>
          <a:p>
            <a:r>
              <a:rPr lang="zh-TW" altLang="en-US" sz="3200" smtClean="0">
                <a:solidFill>
                  <a:schemeClr val="tx1"/>
                </a:solidFill>
              </a:rPr>
              <a:t>經費</a:t>
            </a:r>
            <a:endParaRPr lang="en-US" altLang="zh-TW" sz="3200" smtClean="0">
              <a:solidFill>
                <a:schemeClr val="tx1"/>
              </a:solidFill>
            </a:endParaRPr>
          </a:p>
          <a:p>
            <a:r>
              <a:rPr lang="zh-TW" altLang="en-US" sz="3200" smtClean="0">
                <a:solidFill>
                  <a:schemeClr val="tx1"/>
                </a:solidFill>
              </a:rPr>
              <a:t>設備</a:t>
            </a:r>
            <a:endParaRPr lang="en-US" altLang="zh-TW" sz="3200" smtClean="0">
              <a:solidFill>
                <a:schemeClr val="tx1"/>
              </a:solidFill>
            </a:endParaRPr>
          </a:p>
          <a:p>
            <a:r>
              <a:rPr lang="zh-TW" altLang="en-US" sz="3200" smtClean="0">
                <a:solidFill>
                  <a:schemeClr val="tx1"/>
                </a:solidFill>
              </a:rPr>
              <a:t>人力</a:t>
            </a:r>
            <a:endParaRPr lang="en-US" altLang="zh-TW" sz="3200" smtClean="0">
              <a:solidFill>
                <a:schemeClr val="tx1"/>
              </a:solidFill>
            </a:endParaRPr>
          </a:p>
          <a:p>
            <a:r>
              <a:rPr lang="zh-TW" altLang="en-US" sz="3200" smtClean="0">
                <a:solidFill>
                  <a:schemeClr val="tx1"/>
                </a:solidFill>
              </a:rPr>
              <a:t>意願</a:t>
            </a:r>
          </a:p>
        </p:txBody>
      </p:sp>
      <p:sp>
        <p:nvSpPr>
          <p:cNvPr id="7" name="內容版面配置區 4"/>
          <p:cNvSpPr txBox="1">
            <a:spLocks/>
          </p:cNvSpPr>
          <p:nvPr/>
        </p:nvSpPr>
        <p:spPr bwMode="auto">
          <a:xfrm>
            <a:off x="1835150" y="3213100"/>
            <a:ext cx="6365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pitchFamily="18" charset="-120"/>
              </a:defRPr>
            </a:lvl1pPr>
            <a:lvl2pPr marL="576263" indent="-2730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a:spcBef>
                <a:spcPct val="20000"/>
              </a:spcBef>
              <a:buClr>
                <a:schemeClr val="accent1"/>
              </a:buClr>
              <a:buSzPct val="100000"/>
              <a:buFont typeface="Symbol" pitchFamily="18" charset="2"/>
              <a:buChar char=""/>
            </a:pPr>
            <a:r>
              <a:rPr lang="zh-TW" altLang="en-US" sz="2600">
                <a:latin typeface="Candara" pitchFamily="34" charset="0"/>
                <a:ea typeface="標楷體" pitchFamily="65" charset="-120"/>
              </a:rPr>
              <a:t>資訊教育已是全球趨勢，無法抵擋。</a:t>
            </a:r>
            <a:endParaRPr lang="en-US" altLang="zh-TW" sz="2600">
              <a:latin typeface="Candara" pitchFamily="34" charset="0"/>
              <a:ea typeface="標楷體" pitchFamily="65" charset="-120"/>
            </a:endParaRPr>
          </a:p>
          <a:p>
            <a:pPr lvl="1">
              <a:spcBef>
                <a:spcPct val="20000"/>
              </a:spcBef>
              <a:buClr>
                <a:schemeClr val="accent1"/>
              </a:buClr>
              <a:buSzPct val="100000"/>
              <a:buFont typeface="Symbol" pitchFamily="18" charset="2"/>
              <a:buChar char=""/>
            </a:pPr>
            <a:r>
              <a:rPr lang="zh-TW" altLang="en-US" sz="2600">
                <a:latin typeface="Candara" pitchFamily="34" charset="0"/>
                <a:ea typeface="標楷體" pitchFamily="65" charset="-120"/>
              </a:rPr>
              <a:t>教師是站在教學的第一線，主要的任務除了</a:t>
            </a:r>
            <a:r>
              <a:rPr lang="en-US" altLang="zh-TW" sz="2600">
                <a:latin typeface="Candara" pitchFamily="34" charset="0"/>
                <a:ea typeface="標楷體" pitchFamily="65" charset="-120"/>
              </a:rPr>
              <a:t>”</a:t>
            </a:r>
            <a:r>
              <a:rPr lang="zh-TW" altLang="en-US" sz="2600">
                <a:latin typeface="Candara" pitchFamily="34" charset="0"/>
                <a:ea typeface="標楷體" pitchFamily="65" charset="-120"/>
              </a:rPr>
              <a:t>教</a:t>
            </a:r>
            <a:r>
              <a:rPr lang="en-US" altLang="zh-TW" sz="2600">
                <a:latin typeface="Candara" pitchFamily="34" charset="0"/>
                <a:ea typeface="標楷體" pitchFamily="65" charset="-120"/>
              </a:rPr>
              <a:t>”</a:t>
            </a:r>
            <a:r>
              <a:rPr lang="zh-TW" altLang="en-US" sz="2600">
                <a:latin typeface="Candara" pitchFamily="34" charset="0"/>
                <a:ea typeface="標楷體" pitchFamily="65" charset="-120"/>
              </a:rPr>
              <a:t>，還要</a:t>
            </a:r>
            <a:r>
              <a:rPr lang="en-US" altLang="zh-TW" sz="2600">
                <a:latin typeface="Candara" pitchFamily="34" charset="0"/>
                <a:ea typeface="標楷體" pitchFamily="65" charset="-120"/>
              </a:rPr>
              <a:t>”</a:t>
            </a:r>
            <a:r>
              <a:rPr lang="zh-TW" altLang="en-US" sz="2600">
                <a:latin typeface="Candara" pitchFamily="34" charset="0"/>
                <a:ea typeface="標楷體" pitchFamily="65" charset="-120"/>
              </a:rPr>
              <a:t>學</a:t>
            </a:r>
            <a:r>
              <a:rPr lang="en-US" altLang="zh-TW" sz="2600">
                <a:latin typeface="Candara" pitchFamily="34" charset="0"/>
                <a:ea typeface="標楷體" pitchFamily="65" charset="-120"/>
              </a:rPr>
              <a:t>”</a:t>
            </a:r>
            <a:r>
              <a:rPr lang="zh-TW" altLang="en-US" sz="2600">
                <a:latin typeface="Candara" pitchFamily="34" charset="0"/>
                <a:ea typeface="標楷體" pitchFamily="65" charset="-120"/>
              </a:rPr>
              <a:t>。</a:t>
            </a:r>
          </a:p>
        </p:txBody>
      </p:sp>
      <p:sp>
        <p:nvSpPr>
          <p:cNvPr id="26629"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A4938E3-1F16-4C20-A18A-5A04020D1FA2}" type="slidenum">
              <a:rPr lang="zh-TW" altLang="en-US" smtClean="0">
                <a:solidFill>
                  <a:srgbClr val="073E87"/>
                </a:solidFill>
                <a:latin typeface="Calibri" pitchFamily="34" charset="0"/>
              </a:rPr>
              <a:pPr eaLnBrk="1" hangingPunct="1"/>
              <a:t>15</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250825" y="1206500"/>
            <a:ext cx="8642350" cy="4525963"/>
          </a:xfrm>
          <a:noFill/>
          <a:extLst>
            <a:ext uri="{909E8E84-426E-40DD-AFC4-6F175D3DCCD1}">
              <a14:hiddenFill xmlns:a14="http://schemas.microsoft.com/office/drawing/2010/main">
                <a:solidFill>
                  <a:srgbClr val="FFFFFF"/>
                </a:solidFill>
              </a14:hiddenFill>
            </a:ext>
          </a:extLst>
        </p:spPr>
        <p:txBody>
          <a:bodyPr/>
          <a:lstStyle/>
          <a:p>
            <a:pPr marL="0" indent="0" eaLnBrk="1" hangingPunct="1">
              <a:buFontTx/>
              <a:buNone/>
            </a:pPr>
            <a:endParaRPr lang="en-US" altLang="zh-TW" sz="6000" smtClean="0">
              <a:solidFill>
                <a:schemeClr val="tx1"/>
              </a:solidFill>
            </a:endParaRPr>
          </a:p>
          <a:p>
            <a:pPr marL="0" indent="0" algn="ctr" eaLnBrk="1" hangingPunct="1">
              <a:buFontTx/>
              <a:buNone/>
            </a:pPr>
            <a:r>
              <a:rPr lang="zh-TW" altLang="en-US" sz="9600" smtClean="0">
                <a:solidFill>
                  <a:schemeClr val="tx1"/>
                </a:solidFill>
              </a:rPr>
              <a:t>謝謝指教</a:t>
            </a:r>
          </a:p>
        </p:txBody>
      </p:sp>
      <p:sp>
        <p:nvSpPr>
          <p:cNvPr id="27651" name="投影片編號版面配置區 4"/>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3B07B0D-DA73-499E-B2C9-65540E32A3FF}" type="slidenum">
              <a:rPr lang="zh-TW" altLang="en-US" smtClean="0">
                <a:solidFill>
                  <a:srgbClr val="073E87"/>
                </a:solidFill>
                <a:latin typeface="Calibri" pitchFamily="34" charset="0"/>
              </a:rPr>
              <a:pPr eaLnBrk="1" hangingPunct="1"/>
              <a:t>16</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85775"/>
            <a:ext cx="9134475" cy="1143000"/>
          </a:xfrm>
        </p:spPr>
        <p:txBody>
          <a:bodyPr/>
          <a:lstStyle/>
          <a:p>
            <a:pPr eaLnBrk="1" hangingPunct="1">
              <a:defRPr/>
            </a:pPr>
            <a:r>
              <a:rPr lang="zh-TW" altLang="en-US" sz="5400" dirty="0" smtClean="0">
                <a:effectLst>
                  <a:outerShdw blurRad="38100" dist="38100" dir="2700000" algn="tl">
                    <a:srgbClr val="000000">
                      <a:alpha val="43137"/>
                    </a:srgbClr>
                  </a:outerShdw>
                </a:effectLst>
              </a:rPr>
              <a:t>國</a:t>
            </a:r>
            <a:r>
              <a:rPr lang="zh-TW" altLang="en-US" sz="5400" dirty="0">
                <a:effectLst>
                  <a:outerShdw blurRad="38100" dist="38100" dir="2700000" algn="tl">
                    <a:srgbClr val="000000">
                      <a:alpha val="43137"/>
                    </a:srgbClr>
                  </a:outerShdw>
                </a:effectLst>
              </a:rPr>
              <a:t>小組成員</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67187274"/>
              </p:ext>
            </p:extLst>
          </p:nvPr>
        </p:nvGraphicFramePr>
        <p:xfrm>
          <a:off x="250825" y="1711325"/>
          <a:ext cx="8642350" cy="4608520"/>
        </p:xfrm>
        <a:graphic>
          <a:graphicData uri="http://schemas.openxmlformats.org/drawingml/2006/table">
            <a:tbl>
              <a:tblPr>
                <a:tableStyleId>{073A0DAA-6AF3-43AB-8588-CEC1D06C72B9}</a:tableStyleId>
              </a:tblPr>
              <a:tblGrid>
                <a:gridCol w="2574859"/>
                <a:gridCol w="2880783"/>
                <a:gridCol w="3186708"/>
              </a:tblGrid>
              <a:tr h="329180">
                <a:tc>
                  <a:txBody>
                    <a:bodyPr/>
                    <a:lstStyle/>
                    <a:p>
                      <a:pPr algn="ctr" fontAlgn="ctr"/>
                      <a:r>
                        <a:rPr lang="zh-TW" altLang="en-US" sz="2000" u="none" strike="noStrike" dirty="0">
                          <a:effectLst/>
                          <a:latin typeface="標楷體" pitchFamily="65" charset="-120"/>
                          <a:ea typeface="標楷體" pitchFamily="65" charset="-120"/>
                        </a:rPr>
                        <a:t>姓名</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zh-TW" altLang="en-US" sz="2000" u="none" strike="noStrike" dirty="0">
                          <a:effectLst/>
                          <a:latin typeface="標楷體" pitchFamily="65" charset="-120"/>
                          <a:ea typeface="標楷體" pitchFamily="65" charset="-120"/>
                        </a:rPr>
                        <a:t>學校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zh-TW" altLang="en-US" sz="2000" u="none" strike="noStrike" dirty="0">
                          <a:effectLst/>
                          <a:latin typeface="標楷體" pitchFamily="65" charset="-120"/>
                          <a:ea typeface="標楷體" pitchFamily="65" charset="-120"/>
                        </a:rPr>
                        <a:t>職別</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180">
                <a:tc>
                  <a:txBody>
                    <a:bodyPr/>
                    <a:lstStyle/>
                    <a:p>
                      <a:pPr algn="ctr" fontAlgn="ctr"/>
                      <a:r>
                        <a:rPr lang="zh-TW" altLang="en-US" sz="2000" u="none" strike="noStrike" dirty="0">
                          <a:effectLst/>
                          <a:latin typeface="標楷體" pitchFamily="65" charset="-120"/>
                          <a:ea typeface="標楷體" pitchFamily="65" charset="-120"/>
                        </a:rPr>
                        <a:t>朱國聖</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深坑國小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smtClean="0">
                          <a:effectLst/>
                          <a:latin typeface="標楷體" pitchFamily="65" charset="-120"/>
                          <a:ea typeface="標楷體" pitchFamily="65" charset="-120"/>
                        </a:rPr>
                        <a:t>總召集人</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b="0" i="0" u="none" strike="noStrike" dirty="0" smtClean="0">
                          <a:effectLst/>
                          <a:latin typeface="標楷體" pitchFamily="65" charset="-120"/>
                          <a:ea typeface="標楷體" pitchFamily="65" charset="-120"/>
                        </a:rPr>
                        <a:t>陳三億</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蚵寮國小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國小召集人</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b="0" i="0" u="none" strike="noStrike" dirty="0" smtClean="0">
                          <a:effectLst/>
                          <a:latin typeface="標楷體" pitchFamily="65" charset="-120"/>
                          <a:ea typeface="標楷體" pitchFamily="65" charset="-120"/>
                        </a:rPr>
                        <a:t>彭明俐</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smtClean="0">
                          <a:effectLst/>
                          <a:latin typeface="標楷體" pitchFamily="65" charset="-120"/>
                          <a:ea typeface="標楷體" pitchFamily="65" charset="-120"/>
                        </a:rPr>
                        <a:t>蚵寮國小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主任輔導員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b="0" i="0" u="none" strike="noStrike" dirty="0" smtClean="0">
                          <a:effectLst/>
                          <a:latin typeface="標楷體" pitchFamily="65" charset="-120"/>
                          <a:ea typeface="標楷體" pitchFamily="65" charset="-120"/>
                        </a:rPr>
                        <a:t>王澤祐</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安順國小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專任輔導員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洪正義</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深坑國小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smtClean="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楊易霖</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樹林國小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a:effectLst/>
                          <a:latin typeface="標楷體" pitchFamily="65" charset="-120"/>
                          <a:ea typeface="標楷體" pitchFamily="65" charset="-120"/>
                        </a:rPr>
                        <a:t>陳秀梅</a:t>
                      </a:r>
                      <a:endParaRPr lang="zh-TW" altLang="en-US" sz="2000" b="0" i="0" u="none" strike="noStrike">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西港成功國小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b="0" i="0" u="none" strike="noStrike" dirty="0" smtClean="0">
                          <a:effectLst/>
                          <a:latin typeface="標楷體" pitchFamily="65" charset="-120"/>
                          <a:ea typeface="標楷體" pitchFamily="65" charset="-120"/>
                        </a:rPr>
                        <a:t>楊靜芳</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永信國小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b="0" i="0" u="none" strike="noStrike" dirty="0" smtClean="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陳文凱</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長興國小</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許文峻</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a:effectLst/>
                          <a:latin typeface="標楷體" pitchFamily="65" charset="-120"/>
                          <a:ea typeface="標楷體" pitchFamily="65" charset="-120"/>
                        </a:rPr>
                        <a:t>永康國小</a:t>
                      </a:r>
                      <a:endParaRPr lang="zh-TW" altLang="en-US" sz="2000" b="0" i="0" u="none" strike="noStrike">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傅志雄</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a:effectLst/>
                          <a:latin typeface="標楷體" pitchFamily="65" charset="-120"/>
                          <a:ea typeface="標楷體" pitchFamily="65" charset="-120"/>
                        </a:rPr>
                        <a:t>復興國小</a:t>
                      </a:r>
                      <a:endParaRPr lang="zh-TW" altLang="en-US" sz="2000" b="0" i="0" u="none" strike="noStrike">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u="none" strike="noStrike" dirty="0">
                          <a:effectLst/>
                          <a:latin typeface="標楷體" pitchFamily="65" charset="-120"/>
                          <a:ea typeface="標楷體" pitchFamily="65" charset="-120"/>
                        </a:rPr>
                        <a:t>林大正</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a:effectLst/>
                          <a:latin typeface="標楷體" pitchFamily="65" charset="-120"/>
                          <a:ea typeface="標楷體" pitchFamily="65" charset="-120"/>
                        </a:rPr>
                        <a:t>東光國小</a:t>
                      </a:r>
                      <a:endParaRPr lang="zh-TW" altLang="en-US" sz="2000" b="0" i="0" u="none" strike="noStrike">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0">
                <a:tc>
                  <a:txBody>
                    <a:bodyPr/>
                    <a:lstStyle/>
                    <a:p>
                      <a:pPr algn="ctr" fontAlgn="ctr"/>
                      <a:r>
                        <a:rPr lang="zh-TW" altLang="en-US" sz="2000" b="0" i="0" u="none" strike="noStrike" dirty="0" smtClean="0">
                          <a:solidFill>
                            <a:srgbClr val="000000"/>
                          </a:solidFill>
                          <a:effectLst/>
                          <a:latin typeface="標楷體" pitchFamily="65" charset="-120"/>
                          <a:ea typeface="標楷體" pitchFamily="65" charset="-120"/>
                        </a:rPr>
                        <a:t>黃信穎</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smtClean="0">
                          <a:effectLst/>
                          <a:latin typeface="標楷體" pitchFamily="65" charset="-120"/>
                          <a:ea typeface="標楷體" pitchFamily="65" charset="-120"/>
                        </a:rPr>
                        <a:t>那拔國小</a:t>
                      </a:r>
                      <a:endParaRPr lang="zh-TW" altLang="en-US" sz="2000" b="0" i="0" u="none" strike="noStrike">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000" u="none" strike="noStrike" dirty="0">
                          <a:effectLst/>
                          <a:latin typeface="標楷體" pitchFamily="65" charset="-120"/>
                          <a:ea typeface="標楷體" pitchFamily="65" charset="-120"/>
                        </a:rPr>
                        <a:t>輔導員</a:t>
                      </a:r>
                      <a:endParaRPr lang="zh-TW" altLang="en-US" sz="2000" b="0" i="0" u="none" strike="noStrike" dirty="0">
                        <a:solidFill>
                          <a:srgbClr val="000000"/>
                        </a:solidFill>
                        <a:effectLst/>
                        <a:latin typeface="標楷體" pitchFamily="65" charset="-120"/>
                        <a:ea typeface="標楷體" pitchFamily="65" charset="-120"/>
                      </a:endParaRPr>
                    </a:p>
                  </a:txBody>
                  <a:tcPr marL="13773" marR="1377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209" name="投影片編號版面配置區 5"/>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4785B2B-6BE1-46C6-BDE4-16197D56A655}" type="slidenum">
              <a:rPr lang="zh-TW" altLang="en-US" smtClean="0">
                <a:solidFill>
                  <a:srgbClr val="073E87"/>
                </a:solidFill>
                <a:latin typeface="Calibri" pitchFamily="34" charset="0"/>
              </a:rPr>
              <a:pPr eaLnBrk="1" hangingPunct="1"/>
              <a:t>1</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工作概要</a:t>
            </a:r>
            <a:endParaRPr lang="zh-TW" altLang="en-US" dirty="0"/>
          </a:p>
        </p:txBody>
      </p:sp>
      <p:sp>
        <p:nvSpPr>
          <p:cNvPr id="3" name="內容版面配置區 2"/>
          <p:cNvSpPr>
            <a:spLocks noGrp="1"/>
          </p:cNvSpPr>
          <p:nvPr>
            <p:ph idx="1"/>
          </p:nvPr>
        </p:nvSpPr>
        <p:spPr/>
        <p:txBody>
          <a:bodyPr/>
          <a:lstStyle/>
          <a:p>
            <a:pPr lvl="0"/>
            <a:r>
              <a:rPr lang="zh-TW" altLang="zh-TW" dirty="0"/>
              <a:t>配合本市精進教學計畫，提昇教師專業知能。</a:t>
            </a:r>
          </a:p>
          <a:p>
            <a:pPr lvl="0"/>
            <a:r>
              <a:rPr lang="zh-TW" altLang="zh-TW" dirty="0"/>
              <a:t>配合教育政策進行宣導及推廣。</a:t>
            </a:r>
          </a:p>
          <a:p>
            <a:pPr lvl="0"/>
            <a:r>
              <a:rPr lang="zh-TW" altLang="zh-TW" dirty="0"/>
              <a:t>發展適性、多元及有效的教學策略及媒材，培養學生能力。</a:t>
            </a:r>
          </a:p>
          <a:p>
            <a:pPr lvl="0"/>
            <a:r>
              <a:rPr lang="zh-TW" altLang="zh-TW" dirty="0"/>
              <a:t>提供分區到校諮詢服務，透過輔導員的資訊交流分享，解決教師教學現場所面臨之資訊教育或資訊融入教學之困境及提升教學品質，並提出適合的改善策略。</a:t>
            </a:r>
          </a:p>
          <a:p>
            <a:pPr lvl="0"/>
            <a:r>
              <a:rPr lang="zh-TW" altLang="zh-TW" dirty="0"/>
              <a:t>配合臺南市教育局資訊教育相關政策推廣及宣導</a:t>
            </a:r>
            <a:r>
              <a:rPr lang="zh-TW" altLang="zh-TW" dirty="0" smtClean="0"/>
              <a:t>。</a:t>
            </a:r>
            <a:endParaRPr lang="zh-TW" altLang="zh-TW" dirty="0"/>
          </a:p>
        </p:txBody>
      </p:sp>
    </p:spTree>
    <p:extLst>
      <p:ext uri="{BB962C8B-B14F-4D97-AF65-F5344CB8AC3E}">
        <p14:creationId xmlns:p14="http://schemas.microsoft.com/office/powerpoint/2010/main" val="37468090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mtClean="0"/>
              <a:t>臺南市國教輔導團</a:t>
            </a:r>
          </a:p>
        </p:txBody>
      </p:sp>
      <p:sp>
        <p:nvSpPr>
          <p:cNvPr id="14339" name="內容版面配置區 2"/>
          <p:cNvSpPr>
            <a:spLocks noGrp="1"/>
          </p:cNvSpPr>
          <p:nvPr>
            <p:ph idx="1"/>
          </p:nvPr>
        </p:nvSpPr>
        <p:spPr>
          <a:xfrm>
            <a:off x="250825" y="1711325"/>
            <a:ext cx="8642350" cy="4525963"/>
          </a:xfrm>
          <a:solidFill>
            <a:schemeClr val="bg1">
              <a:alpha val="50195"/>
            </a:schemeClr>
          </a:solidFill>
        </p:spPr>
        <p:txBody>
          <a:bodyPr/>
          <a:lstStyle/>
          <a:p>
            <a:pPr eaLnBrk="1" hangingPunct="1"/>
            <a:r>
              <a:rPr lang="en-US" altLang="zh-TW" smtClean="0">
                <a:ea typeface="新細明體" pitchFamily="18" charset="-120"/>
                <a:hlinkClick r:id="rId3"/>
              </a:rPr>
              <a:t>http://ceag.tn.edu.tw</a:t>
            </a:r>
            <a:endParaRPr lang="en-US" altLang="zh-TW" smtClean="0">
              <a:ea typeface="新細明體" pitchFamily="18" charset="-120"/>
            </a:endParaRPr>
          </a:p>
          <a:p>
            <a:pPr eaLnBrk="1" hangingPunct="1"/>
            <a:endParaRPr lang="en-US" altLang="zh-TW" smtClean="0">
              <a:ea typeface="新細明體" pitchFamily="18" charset="-120"/>
            </a:endParaRPr>
          </a:p>
          <a:p>
            <a:pPr eaLnBrk="1" hangingPunct="1"/>
            <a:endParaRPr lang="zh-TW" altLang="en-US" smtClean="0">
              <a:ea typeface="新細明體" pitchFamily="18" charset="-120"/>
            </a:endParaRPr>
          </a:p>
        </p:txBody>
      </p:sp>
      <p:pic>
        <p:nvPicPr>
          <p:cNvPr id="1434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205038"/>
            <a:ext cx="486727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2CE370B-ECAC-44DF-BF9E-7692B6EBBFCC}" type="slidenum">
              <a:rPr lang="zh-TW" altLang="en-US" smtClean="0">
                <a:solidFill>
                  <a:srgbClr val="073E87"/>
                </a:solidFill>
                <a:latin typeface="Calibri" pitchFamily="34" charset="0"/>
              </a:rPr>
              <a:pPr eaLnBrk="1" hangingPunct="1"/>
              <a:t>3</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臺南市國民教育輔導團</a:t>
            </a:r>
            <a:r>
              <a:rPr lang="en-US" altLang="zh-TW" sz="3200" dirty="0" smtClean="0"/>
              <a:t/>
            </a:r>
            <a:br>
              <a:rPr lang="en-US" altLang="zh-TW" sz="3200" dirty="0" smtClean="0"/>
            </a:br>
            <a:r>
              <a:rPr lang="zh-TW" altLang="en-US" dirty="0" smtClean="0"/>
              <a:t>精進教學管控平台</a:t>
            </a:r>
            <a:endParaRPr lang="zh-TW" altLang="en-US" dirty="0"/>
          </a:p>
        </p:txBody>
      </p:sp>
      <p:sp>
        <p:nvSpPr>
          <p:cNvPr id="3" name="內容版面配置區 2"/>
          <p:cNvSpPr>
            <a:spLocks noGrp="1"/>
          </p:cNvSpPr>
          <p:nvPr>
            <p:ph idx="1"/>
          </p:nvPr>
        </p:nvSpPr>
        <p:spPr/>
        <p:txBody>
          <a:bodyPr/>
          <a:lstStyle/>
          <a:p>
            <a:r>
              <a:rPr lang="en-US" altLang="zh-TW" dirty="0"/>
              <a:t>http://web.tn.edu.tw/project/</a:t>
            </a:r>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88" t="10794" r="8571" b="19386"/>
          <a:stretch/>
        </p:blipFill>
        <p:spPr bwMode="auto">
          <a:xfrm>
            <a:off x="2699792" y="2276873"/>
            <a:ext cx="567697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06999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0" y="485775"/>
            <a:ext cx="9134475" cy="1143000"/>
          </a:xfrm>
          <a:solidFill>
            <a:schemeClr val="bg1">
              <a:alpha val="50195"/>
            </a:schemeClr>
          </a:solidFill>
        </p:spPr>
        <p:txBody>
          <a:bodyPr/>
          <a:lstStyle/>
          <a:p>
            <a:r>
              <a:rPr lang="zh-TW" altLang="en-US" smtClean="0"/>
              <a:t>臺南市學習資源網</a:t>
            </a:r>
          </a:p>
        </p:txBody>
      </p:sp>
      <p:sp>
        <p:nvSpPr>
          <p:cNvPr id="16387" name="內容版面配置區 2"/>
          <p:cNvSpPr>
            <a:spLocks noGrp="1"/>
          </p:cNvSpPr>
          <p:nvPr>
            <p:ph idx="1"/>
          </p:nvPr>
        </p:nvSpPr>
        <p:spPr>
          <a:xfrm>
            <a:off x="250825" y="1711325"/>
            <a:ext cx="8642350" cy="4525963"/>
          </a:xfrm>
          <a:solidFill>
            <a:schemeClr val="bg1">
              <a:alpha val="50195"/>
            </a:schemeClr>
          </a:solidFill>
        </p:spPr>
        <p:txBody>
          <a:bodyPr/>
          <a:lstStyle/>
          <a:p>
            <a:r>
              <a:rPr lang="en-US" altLang="zh-TW" dirty="0" smtClean="0">
                <a:hlinkClick r:id="rId2"/>
              </a:rPr>
              <a:t>http://content.tn.edu.tw</a:t>
            </a:r>
            <a:endParaRPr lang="en-US" altLang="zh-TW" dirty="0" smtClean="0"/>
          </a:p>
          <a:p>
            <a:endParaRPr lang="en-US" altLang="zh-TW" dirty="0" smtClean="0">
              <a:solidFill>
                <a:schemeClr val="tx1"/>
              </a:solidFill>
            </a:endParaRPr>
          </a:p>
          <a:p>
            <a:r>
              <a:rPr lang="zh-TW" altLang="en-US" dirty="0" smtClean="0">
                <a:solidFill>
                  <a:schemeClr val="tx1"/>
                </a:solidFill>
              </a:rPr>
              <a:t>各領域團新增該團</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資料夾，供各團上</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傳教學資源。</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2455863"/>
            <a:ext cx="5630862"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C24A2B8-6484-49DD-9287-AD3DC8FF4FD2}" type="slidenum">
              <a:rPr lang="zh-TW" altLang="en-US" smtClean="0">
                <a:solidFill>
                  <a:srgbClr val="073E87"/>
                </a:solidFill>
                <a:latin typeface="Calibri" pitchFamily="34" charset="0"/>
              </a:rPr>
              <a:pPr eaLnBrk="1" hangingPunct="1"/>
              <a:t>5</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0" y="485775"/>
            <a:ext cx="9134475" cy="1143000"/>
          </a:xfrm>
          <a:solidFill>
            <a:schemeClr val="bg1">
              <a:alpha val="50195"/>
            </a:schemeClr>
          </a:solidFill>
        </p:spPr>
        <p:txBody>
          <a:bodyPr/>
          <a:lstStyle/>
          <a:p>
            <a:r>
              <a:rPr lang="zh-TW" altLang="en-US" smtClean="0"/>
              <a:t>飛番雲端中心資源推薦平台</a:t>
            </a:r>
          </a:p>
        </p:txBody>
      </p:sp>
      <p:sp>
        <p:nvSpPr>
          <p:cNvPr id="17411" name="內容版面配置區 2"/>
          <p:cNvSpPr>
            <a:spLocks noGrp="1"/>
          </p:cNvSpPr>
          <p:nvPr>
            <p:ph idx="1"/>
          </p:nvPr>
        </p:nvSpPr>
        <p:spPr>
          <a:xfrm>
            <a:off x="250825" y="1711325"/>
            <a:ext cx="8642350" cy="4525963"/>
          </a:xfrm>
          <a:solidFill>
            <a:schemeClr val="bg1">
              <a:alpha val="50195"/>
            </a:schemeClr>
          </a:solidFill>
        </p:spPr>
        <p:txBody>
          <a:bodyPr/>
          <a:lstStyle/>
          <a:p>
            <a:r>
              <a:rPr lang="en-US" altLang="zh-TW" smtClean="0">
                <a:hlinkClick r:id="rId2"/>
              </a:rPr>
              <a:t>http://163.26.2.67/EBook/user/ResourceInsert.aspx</a:t>
            </a:r>
            <a:endParaRPr lang="en-US" altLang="zh-TW" smtClean="0"/>
          </a:p>
          <a:p>
            <a:endParaRPr lang="zh-TW"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97200"/>
            <a:ext cx="2084388"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2349500"/>
            <a:ext cx="646112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5CB359D-DA27-4753-9DE1-7DDA339E74BE}" type="slidenum">
              <a:rPr lang="zh-TW" altLang="en-US" smtClean="0">
                <a:solidFill>
                  <a:srgbClr val="073E87"/>
                </a:solidFill>
                <a:latin typeface="Calibri" pitchFamily="34" charset="0"/>
              </a:rPr>
              <a:pPr eaLnBrk="1" hangingPunct="1"/>
              <a:t>6</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臺南市數位學習服務平台</a:t>
            </a:r>
            <a:endParaRPr lang="zh-TW" altLang="en-US" dirty="0"/>
          </a:p>
        </p:txBody>
      </p:sp>
      <p:sp>
        <p:nvSpPr>
          <p:cNvPr id="3" name="內容版面配置區 2"/>
          <p:cNvSpPr>
            <a:spLocks noGrp="1"/>
          </p:cNvSpPr>
          <p:nvPr>
            <p:ph idx="1"/>
          </p:nvPr>
        </p:nvSpPr>
        <p:spPr/>
        <p:txBody>
          <a:bodyPr/>
          <a:lstStyle/>
          <a:p>
            <a:r>
              <a:rPr lang="en-US" altLang="zh-TW" dirty="0" smtClean="0"/>
              <a:t>http</a:t>
            </a:r>
            <a:r>
              <a:rPr lang="en-US" altLang="zh-TW" dirty="0"/>
              <a:t>://tnups.tn.edu.tw/</a:t>
            </a:r>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07" t="8115" r="10101" b="17723"/>
          <a:stretch/>
        </p:blipFill>
        <p:spPr bwMode="auto">
          <a:xfrm>
            <a:off x="3491880" y="2382281"/>
            <a:ext cx="5463690" cy="422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3047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0" y="485775"/>
            <a:ext cx="9134475" cy="1143000"/>
          </a:xfrm>
          <a:solidFill>
            <a:schemeClr val="bg1">
              <a:alpha val="50195"/>
            </a:schemeClr>
          </a:solidFill>
        </p:spPr>
        <p:txBody>
          <a:bodyPr/>
          <a:lstStyle/>
          <a:p>
            <a:pPr eaLnBrk="1" hangingPunct="1"/>
            <a:r>
              <a:rPr lang="zh-TW" altLang="en-US" sz="4000" smtClean="0"/>
              <a:t>臺南市國小資訊教育實施現況暨教師進修研習需求調查</a:t>
            </a:r>
          </a:p>
        </p:txBody>
      </p:sp>
      <p:sp>
        <p:nvSpPr>
          <p:cNvPr id="18435" name="內容版面配置區 2"/>
          <p:cNvSpPr>
            <a:spLocks noGrp="1"/>
          </p:cNvSpPr>
          <p:nvPr>
            <p:ph idx="1"/>
          </p:nvPr>
        </p:nvSpPr>
        <p:spPr>
          <a:xfrm>
            <a:off x="250825" y="1711325"/>
            <a:ext cx="8642350" cy="4525963"/>
          </a:xfrm>
          <a:solidFill>
            <a:schemeClr val="bg1">
              <a:alpha val="50195"/>
            </a:schemeClr>
          </a:solidFill>
        </p:spPr>
        <p:txBody>
          <a:bodyPr/>
          <a:lstStyle/>
          <a:p>
            <a:pPr eaLnBrk="1" hangingPunct="1">
              <a:lnSpc>
                <a:spcPct val="200000"/>
              </a:lnSpc>
            </a:pPr>
            <a:r>
              <a:rPr lang="zh-TW" altLang="en-US" sz="3200" dirty="0" smtClean="0">
                <a:solidFill>
                  <a:schemeClr val="tx1"/>
                </a:solidFill>
              </a:rPr>
              <a:t>資訊教育輔導團</a:t>
            </a:r>
            <a:r>
              <a:rPr lang="en-US" altLang="zh-TW" sz="3200" dirty="0" smtClean="0">
                <a:solidFill>
                  <a:schemeClr val="tx1"/>
                </a:solidFill>
              </a:rPr>
              <a:t>-</a:t>
            </a:r>
            <a:r>
              <a:rPr lang="zh-TW" altLang="en-US" sz="3200" dirty="0" smtClean="0">
                <a:solidFill>
                  <a:schemeClr val="tx1"/>
                </a:solidFill>
              </a:rPr>
              <a:t>第</a:t>
            </a:r>
            <a:r>
              <a:rPr lang="en-US" altLang="zh-TW" sz="3200" dirty="0" smtClean="0">
                <a:solidFill>
                  <a:schemeClr val="tx1"/>
                </a:solidFill>
              </a:rPr>
              <a:t>2</a:t>
            </a:r>
            <a:r>
              <a:rPr lang="zh-TW" altLang="en-US" sz="3200" dirty="0" smtClean="0">
                <a:solidFill>
                  <a:schemeClr val="tx1"/>
                </a:solidFill>
              </a:rPr>
              <a:t>站</a:t>
            </a:r>
            <a:r>
              <a:rPr lang="en-US" altLang="zh-TW" sz="3200" dirty="0" smtClean="0">
                <a:solidFill>
                  <a:schemeClr val="tx1"/>
                </a:solidFill>
              </a:rPr>
              <a:t>-</a:t>
            </a:r>
            <a:r>
              <a:rPr lang="zh-TW" altLang="en-US" sz="3200" dirty="0" smtClean="0">
                <a:solidFill>
                  <a:schemeClr val="tx1"/>
                </a:solidFill>
              </a:rPr>
              <a:t>線上調查</a:t>
            </a:r>
            <a:endParaRPr lang="en-US" altLang="zh-TW" sz="3200" dirty="0" smtClean="0">
              <a:solidFill>
                <a:schemeClr val="tx1"/>
              </a:solidFill>
            </a:endParaRPr>
          </a:p>
          <a:p>
            <a:pPr eaLnBrk="1" hangingPunct="1">
              <a:lnSpc>
                <a:spcPct val="200000"/>
              </a:lnSpc>
            </a:pPr>
            <a:r>
              <a:rPr lang="zh-TW" altLang="en-US" sz="3200" dirty="0" smtClean="0">
                <a:solidFill>
                  <a:schemeClr val="tx1"/>
                </a:solidFill>
              </a:rPr>
              <a:t>網站籌備中</a:t>
            </a:r>
            <a:endParaRPr lang="en-US" altLang="zh-TW" sz="3200" dirty="0" smtClean="0">
              <a:solidFill>
                <a:schemeClr val="tx1"/>
              </a:solidFill>
            </a:endParaRPr>
          </a:p>
        </p:txBody>
      </p:sp>
      <p:sp>
        <p:nvSpPr>
          <p:cNvPr id="18436" name="投影片編號版面配置區 3"/>
          <p:cNvSpPr>
            <a:spLocks noGrp="1"/>
          </p:cNvSpPr>
          <p:nvPr>
            <p:ph type="sldNum" sz="quarter" idx="4294967295"/>
          </p:nvPr>
        </p:nvSpPr>
        <p:spPr bwMode="auto">
          <a:xfrm>
            <a:off x="7000875" y="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615F947-A596-45E1-8E29-074DE2D65A56}" type="slidenum">
              <a:rPr lang="zh-TW" altLang="en-US" smtClean="0">
                <a:solidFill>
                  <a:srgbClr val="073E87"/>
                </a:solidFill>
                <a:latin typeface="Calibri" pitchFamily="34" charset="0"/>
              </a:rPr>
              <a:pPr eaLnBrk="1" hangingPunct="1"/>
              <a:t>8</a:t>
            </a:fld>
            <a:r>
              <a:rPr lang="zh-TW" altLang="en-US" smtClean="0">
                <a:solidFill>
                  <a:srgbClr val="073E87"/>
                </a:solidFill>
                <a:latin typeface="Calibri" pitchFamily="34" charset="0"/>
              </a:rPr>
              <a:t> </a:t>
            </a:r>
            <a:r>
              <a:rPr lang="en-US" altLang="zh-TW" smtClean="0">
                <a:solidFill>
                  <a:srgbClr val="073E87"/>
                </a:solidFill>
                <a:latin typeface="Calibri" pitchFamily="34" charset="0"/>
              </a:rPr>
              <a:t>/22</a:t>
            </a:r>
            <a:endParaRPr lang="zh-TW" altLang="en-US" smtClean="0">
              <a:solidFill>
                <a:srgbClr val="073E8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TotalTime>
  <Words>829</Words>
  <Application>Microsoft Office PowerPoint</Application>
  <PresentationFormat>如螢幕大小 (4:3)</PresentationFormat>
  <Paragraphs>119</Paragraphs>
  <Slides>17</Slides>
  <Notes>2</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2_波形</vt:lpstr>
      <vt:lpstr>PowerPoint 簡報</vt:lpstr>
      <vt:lpstr>國小組成員</vt:lpstr>
      <vt:lpstr>工作概要</vt:lpstr>
      <vt:lpstr>臺南市國教輔導團</vt:lpstr>
      <vt:lpstr>臺南市國民教育輔導團 精進教學管控平台</vt:lpstr>
      <vt:lpstr>臺南市學習資源網</vt:lpstr>
      <vt:lpstr>飛番雲端中心資源推薦平台</vt:lpstr>
      <vt:lpstr>臺南市數位學習服務平台</vt:lpstr>
      <vt:lpstr>臺南市國小資訊教育實施現況暨教師進修研習需求調查</vt:lpstr>
      <vt:lpstr>到校服務提出的問題</vt:lpstr>
      <vt:lpstr>到校服務提出的問題</vt:lpstr>
      <vt:lpstr>到校服務提出的問題</vt:lpstr>
      <vt:lpstr>到校服務提出的問題</vt:lpstr>
      <vt:lpstr>到校服務提出的問題</vt:lpstr>
      <vt:lpstr>到校服務提出的問題</vt:lpstr>
      <vt:lpstr>資訊教育推動困境</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資訊教材教法  (Instructional materials and Practice on Teaching Computer Science)</dc:title>
  <dc:creator>ljchen</dc:creator>
  <cp:lastModifiedBy>user</cp:lastModifiedBy>
  <cp:revision>212</cp:revision>
  <dcterms:created xsi:type="dcterms:W3CDTF">2009-09-15T20:55:25Z</dcterms:created>
  <dcterms:modified xsi:type="dcterms:W3CDTF">2013-05-29T00:24:00Z</dcterms:modified>
</cp:coreProperties>
</file>