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0" r:id="rId2"/>
    <p:sldId id="287" r:id="rId3"/>
    <p:sldId id="282" r:id="rId4"/>
    <p:sldId id="283" r:id="rId5"/>
    <p:sldId id="284" r:id="rId6"/>
    <p:sldId id="285" r:id="rId7"/>
    <p:sldId id="288" r:id="rId8"/>
    <p:sldId id="286" r:id="rId9"/>
    <p:sldId id="281" r:id="rId10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3300"/>
    <a:srgbClr val="8000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 vertBarState="maximized">
    <p:restoredLeft sz="34587" autoAdjust="0"/>
    <p:restoredTop sz="94645" autoAdjust="0"/>
  </p:normalViewPr>
  <p:slideViewPr>
    <p:cSldViewPr>
      <p:cViewPr>
        <p:scale>
          <a:sx n="75" d="100"/>
          <a:sy n="75" d="100"/>
        </p:scale>
        <p:origin x="-7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B98737E-4E18-4CDE-9AA7-45365EF01B49}" type="datetimeFigureOut">
              <a:rPr lang="zh-TW" altLang="en-US"/>
              <a:pPr>
                <a:defRPr/>
              </a:pPr>
              <a:t>2015/4/23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4095A977-7171-4F69-8F79-40E7747FED7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25603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795D97-E7DB-4663-A82A-91D5742F880D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33795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4C3439-E7F0-4FB5-BA16-074396B134F3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66578-217B-489E-BD1C-427DA69B4B68}" type="datetimeFigureOut">
              <a:rPr lang="zh-TW" altLang="en-US"/>
              <a:pPr>
                <a:defRPr/>
              </a:pPr>
              <a:t>2015/4/23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E144A-B6BD-4A61-AE2A-D58CEC78542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3F933-2107-4A8A-A06A-165D5EA60CD7}" type="datetimeFigureOut">
              <a:rPr lang="zh-TW" altLang="en-US"/>
              <a:pPr>
                <a:defRPr/>
              </a:pPr>
              <a:t>2015/4/23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AF0DC-F019-44FF-85D6-5A7427F12A8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871CC-6059-4B26-8996-74867FB30D3C}" type="datetimeFigureOut">
              <a:rPr lang="zh-TW" altLang="en-US"/>
              <a:pPr>
                <a:defRPr/>
              </a:pPr>
              <a:t>2015/4/23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B851D-C9E8-4B2B-A8F9-5B68367ECE6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F9DCD-5A3A-42CD-B199-D6FFCA8AEADE}" type="datetimeFigureOut">
              <a:rPr lang="zh-TW" altLang="en-US"/>
              <a:pPr>
                <a:defRPr/>
              </a:pPr>
              <a:t>2015/4/23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1365D-32B5-4A0B-B950-22BE11B6DBD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6C821-1E9C-4A85-A385-C188DD698F16}" type="datetimeFigureOut">
              <a:rPr lang="zh-TW" altLang="en-US"/>
              <a:pPr>
                <a:defRPr/>
              </a:pPr>
              <a:t>2015/4/23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FEEC6-08BE-4EB7-B13B-BB12B59D1B0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63898-7245-4BC0-9CDF-AF9A9880D151}" type="datetimeFigureOut">
              <a:rPr lang="zh-TW" altLang="en-US"/>
              <a:pPr>
                <a:defRPr/>
              </a:pPr>
              <a:t>2015/4/23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907F4-C497-405D-986A-509D4593A31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CFDFC-01D7-454C-A5E0-59A822D3949E}" type="datetimeFigureOut">
              <a:rPr lang="zh-TW" altLang="en-US"/>
              <a:pPr>
                <a:defRPr/>
              </a:pPr>
              <a:t>2015/4/23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35131-F6EA-4E6A-A9B2-DBA1558AB7D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A327F-F27E-4381-9E42-428AC84F189D}" type="datetimeFigureOut">
              <a:rPr lang="zh-TW" altLang="en-US"/>
              <a:pPr>
                <a:defRPr/>
              </a:pPr>
              <a:t>2015/4/23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A5FC4-9F84-4927-82DB-C60BF3A4995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F4ECE-90C6-4169-B385-0758F08F8824}" type="datetimeFigureOut">
              <a:rPr lang="zh-TW" altLang="en-US"/>
              <a:pPr>
                <a:defRPr/>
              </a:pPr>
              <a:t>2015/4/23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ED2D9-9C09-41FC-BA3F-92DFFDAB158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A69F0-9EA0-4AB0-A3E2-2F6CAAB0C3DD}" type="datetimeFigureOut">
              <a:rPr lang="zh-TW" altLang="en-US"/>
              <a:pPr>
                <a:defRPr/>
              </a:pPr>
              <a:t>2015/4/23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71376-712C-4CD4-9E36-5569E082C90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1EBF2-0D81-439D-AA42-D6DD95CFDA78}" type="datetimeFigureOut">
              <a:rPr lang="zh-TW" altLang="en-US"/>
              <a:pPr>
                <a:defRPr/>
              </a:pPr>
              <a:t>2015/4/23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A5C83-0F82-4820-9593-0094DE53C79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26BA574-D765-4536-8045-DA762EC3AED0}" type="datetimeFigureOut">
              <a:rPr lang="zh-TW" altLang="en-US"/>
              <a:pPr>
                <a:defRPr/>
              </a:pPr>
              <a:t>2015/4/23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8A4BBAE-8EE5-41F5-BAB5-74B64D9A594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&#36889;&#25165;&#26159;&#22296;&#38538;&#21512;&#20316;.mp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Union_is_strength.mp4" TargetMode="Externa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&#38593;&#34892;&#29702;&#35542;.mp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Union_is_strength.mp4" TargetMode="Externa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779838" y="1484313"/>
            <a:ext cx="5057775" cy="1470025"/>
          </a:xfrm>
        </p:spPr>
        <p:txBody>
          <a:bodyPr/>
          <a:lstStyle/>
          <a:p>
            <a:pPr eaLnBrk="1" hangingPunct="1"/>
            <a:r>
              <a:rPr lang="zh-TW" altLang="en-US" sz="7200" smtClean="0">
                <a:solidFill>
                  <a:srgbClr val="FF0000"/>
                </a:solidFill>
                <a:latin typeface="華康儷粗圓"/>
                <a:ea typeface="華康儷粗圓"/>
                <a:cs typeface="華康儷粗圓"/>
              </a:rPr>
              <a:t>快手疊杯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 rot="21116624">
            <a:off x="2513013" y="3873500"/>
            <a:ext cx="6400800" cy="857250"/>
          </a:xfrm>
        </p:spPr>
        <p:txBody>
          <a:bodyPr/>
          <a:lstStyle/>
          <a:p>
            <a:pPr eaLnBrk="1" hangingPunct="1"/>
            <a:r>
              <a:rPr lang="zh-TW" altLang="en-US" sz="4800" smtClean="0">
                <a:solidFill>
                  <a:schemeClr val="tx2"/>
                </a:solidFill>
                <a:latin typeface="華康流隸體"/>
                <a:ea typeface="華康流隸體"/>
                <a:cs typeface="華康流隸體"/>
              </a:rPr>
              <a:t>團體動力大考驗</a:t>
            </a:r>
            <a:r>
              <a:rPr lang="en-US" altLang="zh-TW" sz="4800" smtClean="0">
                <a:solidFill>
                  <a:schemeClr val="tx2"/>
                </a:solidFill>
                <a:latin typeface="華康流隸體"/>
                <a:ea typeface="華康流隸體"/>
                <a:cs typeface="華康流隸體"/>
              </a:rPr>
              <a:t>!</a:t>
            </a:r>
            <a:endParaRPr lang="zh-TW" altLang="en-US" sz="4800" smtClean="0">
              <a:solidFill>
                <a:schemeClr val="tx2"/>
              </a:solidFill>
              <a:latin typeface="華康流隸體"/>
              <a:ea typeface="華康流隸體"/>
              <a:cs typeface="華康流隸體"/>
            </a:endParaRPr>
          </a:p>
        </p:txBody>
      </p:sp>
      <p:pic>
        <p:nvPicPr>
          <p:cNvPr id="14339" name="圖片 3" descr="6a634c1e-4c4e-4308-993c-4719883dc17a.jpg"/>
          <p:cNvPicPr>
            <a:picLocks noChangeAspect="1"/>
          </p:cNvPicPr>
          <p:nvPr/>
        </p:nvPicPr>
        <p:blipFill>
          <a:blip r:embed="rId2">
            <a:lum contrast="10000"/>
          </a:blip>
          <a:srcRect/>
          <a:stretch>
            <a:fillRect/>
          </a:stretch>
        </p:blipFill>
        <p:spPr bwMode="auto">
          <a:xfrm rot="-914339">
            <a:off x="579438" y="320675"/>
            <a:ext cx="2976562" cy="399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副標題 2"/>
          <p:cNvSpPr txBox="1">
            <a:spLocks/>
          </p:cNvSpPr>
          <p:nvPr/>
        </p:nvSpPr>
        <p:spPr>
          <a:xfrm rot="379536">
            <a:off x="1212850" y="5470525"/>
            <a:ext cx="7040563" cy="857250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kumimoji="0" lang="zh-TW" altLang="en-US" sz="4800" dirty="0" smtClean="0">
                <a:solidFill>
                  <a:schemeClr val="accent6">
                    <a:lumMod val="75000"/>
                  </a:schemeClr>
                </a:solidFill>
                <a:latin typeface="華康流隸體" pitchFamily="65" charset="-120"/>
                <a:ea typeface="華康流隸體" pitchFamily="65" charset="-120"/>
              </a:rPr>
              <a:t>試試小組的反應和默契吧～</a:t>
            </a:r>
            <a:endParaRPr kumimoji="0" lang="zh-TW" altLang="en-US" sz="4800" dirty="0">
              <a:solidFill>
                <a:schemeClr val="accent6">
                  <a:lumMod val="75000"/>
                </a:schemeClr>
              </a:solidFill>
              <a:latin typeface="華康流隸體" pitchFamily="65" charset="-120"/>
              <a:ea typeface="華康流隸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標題 1"/>
          <p:cNvSpPr>
            <a:spLocks noGrp="1"/>
          </p:cNvSpPr>
          <p:nvPr>
            <p:ph type="title"/>
          </p:nvPr>
        </p:nvSpPr>
        <p:spPr>
          <a:xfrm>
            <a:off x="468313" y="44450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smtClean="0">
                <a:solidFill>
                  <a:srgbClr val="800000"/>
                </a:solidFill>
                <a:latin typeface="華康勘亭流"/>
                <a:ea typeface="華康勘亭流"/>
                <a:cs typeface="華康勘亭流"/>
              </a:rPr>
              <a:t>活動分享</a:t>
            </a:r>
            <a:endParaRPr lang="zh-TW" altLang="en-US" smtClean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288" y="1125538"/>
            <a:ext cx="8229600" cy="4525962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dirty="0" smtClean="0"/>
              <a:t>請找一位</a:t>
            </a:r>
            <a:r>
              <a:rPr lang="zh-TW" altLang="en-US" b="1" dirty="0" smtClean="0">
                <a:solidFill>
                  <a:srgbClr val="FF0000"/>
                </a:solidFill>
              </a:rPr>
              <a:t>主席</a:t>
            </a:r>
            <a:r>
              <a:rPr lang="zh-TW" altLang="en-US" dirty="0" smtClean="0"/>
              <a:t>，引導組員發言順序，並控制秩序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dirty="0" smtClean="0"/>
              <a:t>請找一位</a:t>
            </a:r>
            <a:r>
              <a:rPr lang="zh-TW" altLang="en-US" b="1" dirty="0" smtClean="0">
                <a:solidFill>
                  <a:srgbClr val="0070C0"/>
                </a:solidFill>
              </a:rPr>
              <a:t>記錄</a:t>
            </a:r>
            <a:r>
              <a:rPr lang="zh-TW" altLang="en-US" dirty="0" smtClean="0"/>
              <a:t>，先在記錄單寫上班級</a:t>
            </a:r>
            <a:r>
              <a:rPr lang="zh-TW" altLang="en-US" dirty="0" smtClean="0">
                <a:latin typeface="新細明體"/>
              </a:rPr>
              <a:t>、</a:t>
            </a:r>
            <a:r>
              <a:rPr lang="zh-TW" altLang="en-US" dirty="0" smtClean="0"/>
              <a:t>組別及家族名稱，並記錄每位組員各題的發表內容，並記上名字</a:t>
            </a:r>
            <a:endParaRPr lang="en-US" altLang="zh-TW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dirty="0"/>
              <a:t>請找一位</a:t>
            </a:r>
            <a:r>
              <a:rPr lang="zh-TW" altLang="en-US" b="1" dirty="0">
                <a:solidFill>
                  <a:srgbClr val="00B050"/>
                </a:solidFill>
              </a:rPr>
              <a:t>報告者</a:t>
            </a:r>
            <a:r>
              <a:rPr lang="zh-TW" altLang="en-US" dirty="0" smtClean="0"/>
              <a:t>，上台報告小組成員所分享的想法</a:t>
            </a:r>
            <a:endParaRPr lang="en-US" altLang="zh-TW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dirty="0" smtClean="0"/>
              <a:t>請記錄寫上主席</a:t>
            </a:r>
            <a:r>
              <a:rPr lang="zh-TW" altLang="en-US" dirty="0" smtClean="0">
                <a:latin typeface="新細明體"/>
              </a:rPr>
              <a:t>、記錄及報告者三位組員名字</a:t>
            </a:r>
            <a:endParaRPr lang="en-US" altLang="zh-TW" dirty="0" smtClean="0">
              <a:latin typeface="新細明體"/>
            </a:endParaRPr>
          </a:p>
        </p:txBody>
      </p:sp>
      <p:pic>
        <p:nvPicPr>
          <p:cNvPr id="15363" name="圖片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5013325"/>
            <a:ext cx="2627312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標題 4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b="1" smtClean="0">
                <a:solidFill>
                  <a:srgbClr val="FF0000"/>
                </a:solidFill>
              </a:rPr>
              <a:t>活動基本規則及計分</a:t>
            </a:r>
          </a:p>
        </p:txBody>
      </p:sp>
      <p:pic>
        <p:nvPicPr>
          <p:cNvPr id="16386" name="內容版面配置區 8" descr="SWANSPC_in2.jp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785938" y="3357563"/>
            <a:ext cx="5756275" cy="3143250"/>
          </a:xfrm>
        </p:spPr>
      </p:pic>
      <p:sp>
        <p:nvSpPr>
          <p:cNvPr id="12" name="內容版面配置區 11"/>
          <p:cNvSpPr>
            <a:spLocks noGrp="1"/>
          </p:cNvSpPr>
          <p:nvPr>
            <p:ph sz="half" idx="1"/>
          </p:nvPr>
        </p:nvSpPr>
        <p:spPr>
          <a:xfrm>
            <a:off x="285750" y="1214438"/>
            <a:ext cx="8607425" cy="2143125"/>
          </a:xfrm>
        </p:spPr>
        <p:txBody>
          <a:bodyPr/>
          <a:lstStyle/>
          <a:p>
            <a:pPr eaLnBrk="1" hangingPunct="1"/>
            <a:r>
              <a:rPr lang="zh-TW" altLang="en-US" sz="2600" smtClean="0"/>
              <a:t>用不同顏色的疊杯，以最快的速度，並正確排出圖卡中的顏色順序及方向</a:t>
            </a:r>
            <a:endParaRPr lang="en-US" altLang="zh-TW" sz="2600" smtClean="0"/>
          </a:p>
          <a:p>
            <a:pPr eaLnBrk="1" hangingPunct="1"/>
            <a:r>
              <a:rPr lang="zh-TW" altLang="en-US" sz="2600" smtClean="0"/>
              <a:t>只要有一組完成排列，其他組則需停止排列</a:t>
            </a:r>
            <a:endParaRPr lang="en-US" altLang="zh-TW" sz="2600" smtClean="0"/>
          </a:p>
          <a:p>
            <a:pPr eaLnBrk="1" hangingPunct="1"/>
            <a:r>
              <a:rPr lang="zh-TW" altLang="en-US" sz="2600" smtClean="0"/>
              <a:t>依速度最快排出且正確者得</a:t>
            </a:r>
            <a:r>
              <a:rPr lang="en-US" altLang="zh-TW" sz="2600" smtClean="0"/>
              <a:t>2</a:t>
            </a:r>
            <a:r>
              <a:rPr lang="zh-TW" altLang="en-US" sz="2600" smtClean="0"/>
              <a:t>分，如最快者未得分，則由其他排列正確者得</a:t>
            </a:r>
            <a:r>
              <a:rPr lang="en-US" altLang="zh-TW" sz="2600" smtClean="0"/>
              <a:t>1</a:t>
            </a:r>
            <a:r>
              <a:rPr lang="zh-TW" altLang="en-US" sz="2600" smtClean="0"/>
              <a:t>分，得分最高者為得勝組</a:t>
            </a:r>
            <a:endParaRPr lang="en-US" altLang="zh-TW" sz="2600" smtClean="0"/>
          </a:p>
          <a:p>
            <a:pPr eaLnBrk="1" hangingPunct="1"/>
            <a:endParaRPr lang="en-US" altLang="zh-TW" sz="2600" smtClean="0"/>
          </a:p>
          <a:p>
            <a:pPr eaLnBrk="1" hangingPunct="1"/>
            <a:endParaRPr lang="en-US" altLang="zh-TW" sz="2600" smtClean="0"/>
          </a:p>
          <a:p>
            <a:pPr eaLnBrk="1" hangingPunct="1"/>
            <a:endParaRPr lang="zh-TW" altLang="en-US" sz="2600" smtClean="0"/>
          </a:p>
          <a:p>
            <a:pPr eaLnBrk="1" hangingPunct="1"/>
            <a:endParaRPr lang="en-US" altLang="zh-TW" sz="26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b="1" dirty="0" smtClean="0">
                <a:solidFill>
                  <a:schemeClr val="accent3">
                    <a:lumMod val="50000"/>
                  </a:schemeClr>
                </a:solidFill>
              </a:rPr>
              <a:t>注意事項</a:t>
            </a:r>
            <a:endParaRPr lang="zh-TW" alt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20" name="內容版面配置區 15" descr="圖片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2928938"/>
            <a:ext cx="2857500" cy="307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內容版面配置區 22" descr="圖片2.pn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3929063" y="3071813"/>
            <a:ext cx="4941887" cy="2500312"/>
          </a:xfrm>
        </p:spPr>
      </p:pic>
      <p:sp>
        <p:nvSpPr>
          <p:cNvPr id="17412" name="內容版面配置區 2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401050" cy="900113"/>
          </a:xfrm>
        </p:spPr>
        <p:txBody>
          <a:bodyPr/>
          <a:lstStyle/>
          <a:p>
            <a:pPr eaLnBrk="1" hangingPunct="1"/>
            <a:r>
              <a:rPr lang="zh-TW" altLang="en-US" smtClean="0"/>
              <a:t>圖卡出現時，疊杯需依</a:t>
            </a:r>
            <a:r>
              <a:rPr lang="zh-TW" altLang="en-US" b="1" smtClean="0">
                <a:solidFill>
                  <a:srgbClr val="FF0000"/>
                </a:solidFill>
              </a:rPr>
              <a:t>圖卡正向方向</a:t>
            </a:r>
            <a:r>
              <a:rPr lang="zh-TW" altLang="en-US" smtClean="0"/>
              <a:t>排列才算正確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b="1" dirty="0" smtClean="0">
                <a:solidFill>
                  <a:schemeClr val="accent2">
                    <a:lumMod val="75000"/>
                  </a:schemeClr>
                </a:solidFill>
              </a:rPr>
              <a:t>挑戰方式</a:t>
            </a:r>
            <a:endParaRPr lang="zh-TW" alt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sz="3000" b="1" smtClean="0">
                <a:solidFill>
                  <a:srgbClr val="E46C0A"/>
                </a:solidFill>
              </a:rPr>
              <a:t>第一輪</a:t>
            </a:r>
            <a:endParaRPr lang="en-US" altLang="zh-TW" sz="3000" b="1" smtClean="0">
              <a:solidFill>
                <a:srgbClr val="E46C0A"/>
              </a:solidFill>
            </a:endParaRPr>
          </a:p>
          <a:p>
            <a:pPr lvl="1" eaLnBrk="1" hangingPunct="1"/>
            <a:r>
              <a:rPr lang="zh-TW" altLang="en-US" sz="2600" b="1" smtClean="0">
                <a:solidFill>
                  <a:srgbClr val="E46C0A"/>
                </a:solidFill>
              </a:rPr>
              <a:t>每組一組五色疊杯</a:t>
            </a:r>
            <a:endParaRPr lang="en-US" altLang="zh-TW" sz="2600" b="1" smtClean="0">
              <a:solidFill>
                <a:srgbClr val="E46C0A"/>
              </a:solidFill>
            </a:endParaRPr>
          </a:p>
          <a:p>
            <a:pPr lvl="1" eaLnBrk="1" hangingPunct="1"/>
            <a:r>
              <a:rPr lang="zh-TW" altLang="en-US" sz="2600" b="1" smtClean="0">
                <a:solidFill>
                  <a:srgbClr val="E46C0A"/>
                </a:solidFill>
              </a:rPr>
              <a:t>每人拿一個顏色</a:t>
            </a:r>
            <a:endParaRPr lang="en-US" altLang="zh-TW" sz="2600" b="1" smtClean="0">
              <a:solidFill>
                <a:srgbClr val="E46C0A"/>
              </a:solidFill>
            </a:endParaRPr>
          </a:p>
          <a:p>
            <a:pPr lvl="1" eaLnBrk="1" hangingPunct="1"/>
            <a:r>
              <a:rPr lang="zh-TW" altLang="en-US" sz="2600" b="1" smtClean="0">
                <a:solidFill>
                  <a:srgbClr val="E46C0A"/>
                </a:solidFill>
              </a:rPr>
              <a:t>排列時不可動他人疊杯</a:t>
            </a:r>
            <a:endParaRPr lang="en-US" altLang="zh-TW" sz="2600" b="1" smtClean="0">
              <a:solidFill>
                <a:srgbClr val="E46C0A"/>
              </a:solidFill>
            </a:endParaRPr>
          </a:p>
          <a:p>
            <a:pPr lvl="1" eaLnBrk="1" hangingPunct="1"/>
            <a:endParaRPr lang="en-US" altLang="zh-TW" sz="2600" b="1" smtClean="0">
              <a:solidFill>
                <a:srgbClr val="E46C0A"/>
              </a:solidFill>
            </a:endParaRPr>
          </a:p>
          <a:p>
            <a:pPr eaLnBrk="1" hangingPunct="1"/>
            <a:r>
              <a:rPr lang="zh-TW" altLang="en-US" sz="3000" b="1" smtClean="0">
                <a:solidFill>
                  <a:srgbClr val="31859C"/>
                </a:solidFill>
              </a:rPr>
              <a:t>第二輪</a:t>
            </a:r>
            <a:endParaRPr lang="en-US" altLang="zh-TW" sz="3000" b="1" smtClean="0">
              <a:solidFill>
                <a:srgbClr val="31859C"/>
              </a:solidFill>
            </a:endParaRPr>
          </a:p>
          <a:p>
            <a:pPr lvl="1" eaLnBrk="1" hangingPunct="1"/>
            <a:r>
              <a:rPr lang="zh-TW" altLang="en-US" sz="2600" b="1" smtClean="0">
                <a:solidFill>
                  <a:srgbClr val="31859C"/>
                </a:solidFill>
              </a:rPr>
              <a:t>每組一組五色疊杯</a:t>
            </a:r>
            <a:endParaRPr lang="en-US" altLang="zh-TW" sz="2600" b="1" smtClean="0">
              <a:solidFill>
                <a:srgbClr val="31859C"/>
              </a:solidFill>
            </a:endParaRPr>
          </a:p>
          <a:p>
            <a:pPr lvl="1" eaLnBrk="1" hangingPunct="1"/>
            <a:r>
              <a:rPr lang="zh-TW" altLang="en-US" sz="2600" b="1" smtClean="0">
                <a:solidFill>
                  <a:srgbClr val="31859C"/>
                </a:solidFill>
              </a:rPr>
              <a:t>除指揮者外，其他組員一律閉眼聽從指揮者指揮</a:t>
            </a:r>
            <a:endParaRPr lang="en-US" altLang="zh-TW" sz="2600" b="1" smtClean="0">
              <a:solidFill>
                <a:srgbClr val="31859C"/>
              </a:solidFill>
            </a:endParaRPr>
          </a:p>
          <a:p>
            <a:pPr lvl="1" eaLnBrk="1" hangingPunct="1"/>
            <a:r>
              <a:rPr lang="zh-TW" altLang="en-US" sz="2600" b="1" smtClean="0">
                <a:solidFill>
                  <a:srgbClr val="31859C"/>
                </a:solidFill>
              </a:rPr>
              <a:t>指揮者需輪流，指揮時不可動他人疊杯</a:t>
            </a:r>
            <a:endParaRPr lang="en-US" altLang="zh-TW" sz="2600" b="1" smtClean="0">
              <a:solidFill>
                <a:srgbClr val="31859C"/>
              </a:solidFill>
            </a:endParaRPr>
          </a:p>
          <a:p>
            <a:pPr eaLnBrk="1" hangingPunct="1"/>
            <a:endParaRPr lang="zh-TW" altLang="en-US" sz="3000" smtClean="0"/>
          </a:p>
        </p:txBody>
      </p:sp>
      <p:pic>
        <p:nvPicPr>
          <p:cNvPr id="18435" name="圖片 5" descr="SWANSPC_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811050">
            <a:off x="6742113" y="138113"/>
            <a:ext cx="152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2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6150" y="4149725"/>
            <a:ext cx="384175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2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2675" y="1700213"/>
            <a:ext cx="384175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內容版面配置區 3" descr="SWANSPC_in2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 rot="20042522">
            <a:off x="381000" y="180975"/>
            <a:ext cx="2143125" cy="2886075"/>
          </a:xfr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1005936">
            <a:off x="2822575" y="2990850"/>
            <a:ext cx="6051550" cy="1143000"/>
          </a:xfrm>
        </p:spPr>
        <p:txBody>
          <a:bodyPr/>
          <a:lstStyle/>
          <a:p>
            <a:pPr eaLnBrk="1" hangingPunct="1"/>
            <a:r>
              <a:rPr lang="en-US" altLang="zh-TW" sz="6600" b="1" smtClean="0">
                <a:solidFill>
                  <a:srgbClr val="002060"/>
                </a:solidFill>
              </a:rPr>
              <a:t>Are you Ready?</a:t>
            </a:r>
            <a:endParaRPr lang="zh-TW" altLang="en-US" sz="6600" b="1" smtClean="0">
              <a:solidFill>
                <a:srgbClr val="002060"/>
              </a:solidFill>
            </a:endParaRPr>
          </a:p>
        </p:txBody>
      </p:sp>
      <p:pic>
        <p:nvPicPr>
          <p:cNvPr id="19459" name="內容版面配置區 3" descr="SWANSPC_in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1495482">
            <a:off x="636588" y="5041900"/>
            <a:ext cx="2771775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內容版面配置區 3" descr="SWANSPC_in2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125507">
            <a:off x="5729288" y="419100"/>
            <a:ext cx="2770187" cy="98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標題 1"/>
          <p:cNvSpPr txBox="1">
            <a:spLocks/>
          </p:cNvSpPr>
          <p:nvPr/>
        </p:nvSpPr>
        <p:spPr>
          <a:xfrm rot="1005936">
            <a:off x="2393950" y="4062413"/>
            <a:ext cx="60515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kumimoji="0" lang="en-US" altLang="zh-TW" sz="6600" b="1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Let’s Go!!</a:t>
            </a:r>
            <a:endParaRPr kumimoji="0" lang="zh-TW" altLang="en-US" sz="6600" b="1" dirty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標題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smtClean="0">
                <a:solidFill>
                  <a:srgbClr val="800000"/>
                </a:solidFill>
                <a:latin typeface="華康勘亭流"/>
                <a:ea typeface="華康勘亭流"/>
                <a:cs typeface="華康勘亭流"/>
              </a:rPr>
              <a:t>“享”一“想”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85750" y="1428750"/>
            <a:ext cx="8713788" cy="4824413"/>
          </a:xfrm>
        </p:spPr>
        <p:txBody>
          <a:bodyPr/>
          <a:lstStyle/>
          <a:p>
            <a:pPr eaLnBrk="1" hangingPunct="1"/>
            <a:r>
              <a:rPr lang="zh-TW" altLang="en-US" smtClean="0"/>
              <a:t>一</a:t>
            </a:r>
            <a:r>
              <a:rPr lang="en-US" altLang="zh-TW" smtClean="0"/>
              <a:t>.</a:t>
            </a:r>
            <a:r>
              <a:rPr lang="zh-TW" altLang="en-US" smtClean="0"/>
              <a:t> 每個人手中的疊杯，在小組中代表什麼？</a:t>
            </a:r>
            <a:endParaRPr lang="en-US" altLang="zh-TW" smtClean="0"/>
          </a:p>
          <a:p>
            <a:pPr eaLnBrk="1" hangingPunct="1"/>
            <a:endParaRPr lang="en-US" altLang="zh-TW" smtClean="0"/>
          </a:p>
          <a:p>
            <a:pPr eaLnBrk="1" hangingPunct="1"/>
            <a:r>
              <a:rPr lang="zh-TW" altLang="en-US" smtClean="0"/>
              <a:t>二</a:t>
            </a:r>
            <a:r>
              <a:rPr lang="en-US" altLang="zh-TW" smtClean="0"/>
              <a:t>.</a:t>
            </a:r>
            <a:r>
              <a:rPr lang="zh-TW" altLang="en-US" smtClean="0"/>
              <a:t>  當有人疊錯位置或反應較慢時，大家的反應和感覺是什麼？你們如何解決？</a:t>
            </a:r>
            <a:endParaRPr lang="en-US" altLang="zh-TW" smtClean="0"/>
          </a:p>
          <a:p>
            <a:pPr eaLnBrk="1" hangingPunct="1"/>
            <a:endParaRPr lang="en-US" altLang="zh-TW" smtClean="0"/>
          </a:p>
          <a:p>
            <a:pPr eaLnBrk="1" hangingPunct="1"/>
            <a:r>
              <a:rPr lang="zh-TW" altLang="en-US" smtClean="0"/>
              <a:t>三</a:t>
            </a:r>
            <a:r>
              <a:rPr lang="en-US" altLang="zh-TW" smtClean="0"/>
              <a:t>.</a:t>
            </a:r>
            <a:r>
              <a:rPr lang="zh-TW" altLang="en-US" smtClean="0"/>
              <a:t>  活動時是如何讓大家手中的疊杯很快的放在正確的位置上的？</a:t>
            </a:r>
            <a:endParaRPr lang="en-US" altLang="zh-TW" smtClean="0"/>
          </a:p>
          <a:p>
            <a:pPr eaLnBrk="1" hangingPunct="1"/>
            <a:endParaRPr lang="zh-TW" altLang="en-US" smtClean="0"/>
          </a:p>
          <a:p>
            <a:pPr eaLnBrk="1" hangingPunct="1"/>
            <a:endParaRPr lang="en-US" altLang="zh-TW" smtClean="0"/>
          </a:p>
        </p:txBody>
      </p:sp>
      <p:pic>
        <p:nvPicPr>
          <p:cNvPr id="32771" name="圖片 3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58063" y="0"/>
            <a:ext cx="1785937" cy="133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笑臉 4">
            <a:hlinkClick r:id="rId5" action="ppaction://hlinkfile"/>
          </p:cNvPr>
          <p:cNvSpPr/>
          <p:nvPr/>
        </p:nvSpPr>
        <p:spPr>
          <a:xfrm>
            <a:off x="1857375" y="285750"/>
            <a:ext cx="647700" cy="576263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32773" name="Rectangle 6"/>
          <p:cNvSpPr>
            <a:spLocks noChangeArrowheads="1"/>
          </p:cNvSpPr>
          <p:nvPr/>
        </p:nvSpPr>
        <p:spPr bwMode="auto">
          <a:xfrm>
            <a:off x="1979613" y="6021388"/>
            <a:ext cx="6280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zh-TW" altLang="en-US" sz="2400" b="1">
                <a:solidFill>
                  <a:srgbClr val="FF3300"/>
                </a:solidFill>
              </a:rPr>
              <a:t>每一題每個人都要說說自己的想法和感受喔！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solidFill>
                  <a:srgbClr val="800000"/>
                </a:solidFill>
                <a:latin typeface="華康勘亭流"/>
                <a:ea typeface="華康勘亭流"/>
                <a:cs typeface="華康勘亭流"/>
              </a:rPr>
              <a:t>“享”一“想”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388" y="1557338"/>
            <a:ext cx="8713787" cy="4060825"/>
          </a:xfrm>
        </p:spPr>
        <p:txBody>
          <a:bodyPr/>
          <a:lstStyle/>
          <a:p>
            <a:pPr eaLnBrk="1" hangingPunct="1"/>
            <a:r>
              <a:rPr lang="zh-TW" altLang="en-US" sz="3600" smtClean="0"/>
              <a:t>四</a:t>
            </a:r>
            <a:r>
              <a:rPr lang="en-US" altLang="zh-TW" sz="3600" smtClean="0"/>
              <a:t>.</a:t>
            </a:r>
            <a:r>
              <a:rPr lang="zh-TW" altLang="en-US" sz="3600" smtClean="0"/>
              <a:t> 說說你當指揮者的感覺</a:t>
            </a:r>
            <a:endParaRPr lang="en-US" altLang="zh-TW" sz="3600" smtClean="0"/>
          </a:p>
          <a:p>
            <a:pPr eaLnBrk="1" hangingPunct="1"/>
            <a:endParaRPr lang="en-US" altLang="zh-TW" sz="3600" smtClean="0"/>
          </a:p>
          <a:p>
            <a:pPr eaLnBrk="1" hangingPunct="1"/>
            <a:r>
              <a:rPr lang="zh-TW" altLang="en-US" sz="3600" smtClean="0"/>
              <a:t>五</a:t>
            </a:r>
            <a:r>
              <a:rPr lang="en-US" altLang="zh-TW" sz="3600" smtClean="0"/>
              <a:t>. </a:t>
            </a:r>
            <a:r>
              <a:rPr lang="zh-TW" altLang="en-US" sz="3600" smtClean="0"/>
              <a:t>你覺得指揮者指揮成功的重要條件是</a:t>
            </a:r>
            <a:r>
              <a:rPr lang="en-US" altLang="zh-TW" sz="3600" smtClean="0"/>
              <a:t>?</a:t>
            </a:r>
          </a:p>
          <a:p>
            <a:pPr eaLnBrk="1" hangingPunct="1"/>
            <a:endParaRPr lang="en-US" altLang="zh-TW" sz="3600" smtClean="0"/>
          </a:p>
          <a:p>
            <a:pPr eaLnBrk="1" hangingPunct="1"/>
            <a:r>
              <a:rPr lang="zh-TW" altLang="en-US" sz="3600" smtClean="0"/>
              <a:t>六</a:t>
            </a:r>
            <a:r>
              <a:rPr lang="en-US" altLang="zh-TW" sz="3600" smtClean="0"/>
              <a:t>.</a:t>
            </a:r>
            <a:r>
              <a:rPr lang="zh-TW" altLang="en-US" sz="3600" smtClean="0"/>
              <a:t>如果五個顏色的疊杯代表團隊合作成功的重要條件，你覺得是那五個？</a:t>
            </a:r>
          </a:p>
        </p:txBody>
      </p:sp>
      <p:pic>
        <p:nvPicPr>
          <p:cNvPr id="34819" name="圖片 3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04025" y="0"/>
            <a:ext cx="2339975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0" name="Rectangle 5"/>
          <p:cNvSpPr>
            <a:spLocks noChangeArrowheads="1"/>
          </p:cNvSpPr>
          <p:nvPr/>
        </p:nvSpPr>
        <p:spPr bwMode="auto">
          <a:xfrm>
            <a:off x="1979613" y="6021388"/>
            <a:ext cx="6280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zh-TW" altLang="en-US" sz="2400" b="1">
                <a:solidFill>
                  <a:srgbClr val="FF3300"/>
                </a:solidFill>
              </a:rPr>
              <a:t>每一題每個人都要說說自己的想法和感受喔！</a:t>
            </a:r>
          </a:p>
        </p:txBody>
      </p:sp>
      <p:sp>
        <p:nvSpPr>
          <p:cNvPr id="5" name="笑臉 4">
            <a:hlinkClick r:id="rId5"/>
          </p:cNvPr>
          <p:cNvSpPr/>
          <p:nvPr/>
        </p:nvSpPr>
        <p:spPr>
          <a:xfrm>
            <a:off x="2124075" y="549275"/>
            <a:ext cx="647700" cy="576263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標題 1"/>
          <p:cNvSpPr>
            <a:spLocks noGrp="1"/>
          </p:cNvSpPr>
          <p:nvPr>
            <p:ph type="title"/>
          </p:nvPr>
        </p:nvSpPr>
        <p:spPr>
          <a:xfrm>
            <a:off x="428625" y="274638"/>
            <a:ext cx="8258175" cy="939800"/>
          </a:xfrm>
        </p:spPr>
        <p:txBody>
          <a:bodyPr/>
          <a:lstStyle/>
          <a:p>
            <a:pPr eaLnBrk="1" hangingPunct="1"/>
            <a:r>
              <a:rPr lang="zh-TW" altLang="en-US" b="1" smtClean="0">
                <a:solidFill>
                  <a:srgbClr val="7030A0"/>
                </a:solidFill>
              </a:rPr>
              <a:t>配件介紹</a:t>
            </a:r>
          </a:p>
        </p:txBody>
      </p:sp>
      <p:pic>
        <p:nvPicPr>
          <p:cNvPr id="49154" name="內容版面配置區 3" descr="2014-09-11 23.01.49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71550" y="1196975"/>
            <a:ext cx="6929438" cy="48958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1325</TotalTime>
  <Words>517</Words>
  <Application>Microsoft Office PowerPoint</Application>
  <PresentationFormat>如螢幕大小 (4:3)</PresentationFormat>
  <Paragraphs>45</Paragraphs>
  <Slides>9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簡報設計範本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6" baseType="lpstr">
      <vt:lpstr>Arial</vt:lpstr>
      <vt:lpstr>新細明體</vt:lpstr>
      <vt:lpstr>Calibri</vt:lpstr>
      <vt:lpstr>華康儷粗圓</vt:lpstr>
      <vt:lpstr>華康流隸體</vt:lpstr>
      <vt:lpstr>華康勘亭流</vt:lpstr>
      <vt:lpstr>Office 佈景主題</vt:lpstr>
      <vt:lpstr>快手疊杯</vt:lpstr>
      <vt:lpstr>活動分享</vt:lpstr>
      <vt:lpstr>活動基本規則及計分</vt:lpstr>
      <vt:lpstr>注意事項</vt:lpstr>
      <vt:lpstr>挑戰方式</vt:lpstr>
      <vt:lpstr>Are you Ready?</vt:lpstr>
      <vt:lpstr>“享”一“想”</vt:lpstr>
      <vt:lpstr>“享”一“想”</vt:lpstr>
      <vt:lpstr>配件介紹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84</cp:revision>
  <dcterms:created xsi:type="dcterms:W3CDTF">2015-01-06T08:01:49Z</dcterms:created>
  <dcterms:modified xsi:type="dcterms:W3CDTF">2015-04-23T00:31:59Z</dcterms:modified>
</cp:coreProperties>
</file>