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2" r:id="rId4"/>
    <p:sldId id="263" r:id="rId5"/>
    <p:sldId id="264" r:id="rId6"/>
    <p:sldId id="267" r:id="rId7"/>
    <p:sldId id="268" r:id="rId8"/>
    <p:sldId id="265" r:id="rId9"/>
    <p:sldId id="266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5429"/>
    <a:srgbClr val="C73417"/>
    <a:srgbClr val="833823"/>
    <a:srgbClr val="009766"/>
    <a:srgbClr val="593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29"/>
    <p:restoredTop sz="80196" autoAdjust="0"/>
  </p:normalViewPr>
  <p:slideViewPr>
    <p:cSldViewPr>
      <p:cViewPr varScale="1">
        <p:scale>
          <a:sx n="92" d="100"/>
          <a:sy n="92" d="100"/>
        </p:scale>
        <p:origin x="193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D9CB0-3786-46F2-B1F2-133EA252F686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13AB1-DF78-4455-8DDC-714049651E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156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13AB1-DF78-4455-8DDC-714049651E9D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598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13AB1-DF78-4455-8DDC-714049651E9D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143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13AB1-DF78-4455-8DDC-714049651E9D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143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13AB1-DF78-4455-8DDC-714049651E9D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143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13AB1-DF78-4455-8DDC-714049651E9D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9131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13AB1-DF78-4455-8DDC-714049651E9D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1209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13AB1-DF78-4455-8DDC-714049651E9D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1437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13AB1-DF78-4455-8DDC-714049651E9D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143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13AB1-DF78-4455-8DDC-714049651E9D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6624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4137-5E66-4473-8AE7-03612DA72729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780F-15BB-465C-8814-0A9A4E80D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1716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4137-5E66-4473-8AE7-03612DA72729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780F-15BB-465C-8814-0A9A4E80D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2619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4137-5E66-4473-8AE7-03612DA72729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780F-15BB-465C-8814-0A9A4E80D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1113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4137-5E66-4473-8AE7-03612DA72729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780F-15BB-465C-8814-0A9A4E80D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75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4137-5E66-4473-8AE7-03612DA72729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780F-15BB-465C-8814-0A9A4E80D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3245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4137-5E66-4473-8AE7-03612DA72729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780F-15BB-465C-8814-0A9A4E80D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772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4137-5E66-4473-8AE7-03612DA72729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780F-15BB-465C-8814-0A9A4E80D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1551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4137-5E66-4473-8AE7-03612DA72729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780F-15BB-465C-8814-0A9A4E80D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621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4137-5E66-4473-8AE7-03612DA72729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780F-15BB-465C-8814-0A9A4E80D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504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4137-5E66-4473-8AE7-03612DA72729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780F-15BB-465C-8814-0A9A4E80D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897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4137-5E66-4473-8AE7-03612DA72729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780F-15BB-465C-8814-0A9A4E80D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035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44137-5E66-4473-8AE7-03612DA72729}" type="datetimeFigureOut">
              <a:rPr lang="zh-TW" altLang="en-US" smtClean="0"/>
              <a:t>2019/9/20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9780F-15BB-465C-8814-0A9A4E80D9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8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ceag.tn.edu.tw/index.php?TeamID=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896" y="1178113"/>
            <a:ext cx="6444208" cy="450177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17848" y="1412776"/>
            <a:ext cx="7108304" cy="3744416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Microsoft JhengHei" charset="-120"/>
                <a:ea typeface="Microsoft JhengHei" charset="-120"/>
                <a:cs typeface="Microsoft JhengHei" charset="-120"/>
              </a:rPr>
              <a:t>十二年國教國語文領綱</a:t>
            </a:r>
            <a:r>
              <a:rPr lang="en-US" altLang="zh-TW" sz="3600" dirty="0" smtClean="0">
                <a:latin typeface="Microsoft JhengHei" charset="-120"/>
                <a:ea typeface="Microsoft JhengHei" charset="-120"/>
                <a:cs typeface="Microsoft JhengHei" charset="-120"/>
              </a:rPr>
              <a:t/>
            </a:r>
            <a:br>
              <a:rPr lang="en-US" altLang="zh-TW" sz="3600" dirty="0" smtClean="0">
                <a:latin typeface="Microsoft JhengHei" charset="-120"/>
                <a:ea typeface="Microsoft JhengHei" charset="-120"/>
                <a:cs typeface="Microsoft JhengHei" charset="-120"/>
              </a:rPr>
            </a:br>
            <a:r>
              <a:rPr lang="zh-TW" altLang="en-US" sz="3600" dirty="0" smtClean="0">
                <a:latin typeface="Microsoft JhengHei" charset="-120"/>
                <a:ea typeface="Microsoft JhengHei" charset="-120"/>
                <a:cs typeface="Microsoft JhengHei" charset="-120"/>
              </a:rPr>
              <a:t>與九年一貫國語文領綱</a:t>
            </a:r>
            <a:r>
              <a:rPr lang="en-US" altLang="zh-TW" sz="3600" dirty="0" smtClean="0">
                <a:latin typeface="Microsoft JhengHei" charset="-120"/>
                <a:ea typeface="Microsoft JhengHei" charset="-120"/>
                <a:cs typeface="Microsoft JhengHei" charset="-120"/>
              </a:rPr>
              <a:t/>
            </a:r>
            <a:br>
              <a:rPr lang="en-US" altLang="zh-TW" sz="3600" dirty="0" smtClean="0">
                <a:latin typeface="Microsoft JhengHei" charset="-120"/>
                <a:ea typeface="Microsoft JhengHei" charset="-120"/>
                <a:cs typeface="Microsoft JhengHei" charset="-120"/>
              </a:rPr>
            </a:br>
            <a:r>
              <a:rPr lang="zh-TW" altLang="en-US" sz="3600" b="1" dirty="0" smtClean="0">
                <a:solidFill>
                  <a:schemeClr val="accent6">
                    <a:lumMod val="75000"/>
                  </a:schemeClr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差異比較</a:t>
            </a:r>
            <a:endParaRPr lang="zh-TW" altLang="en-US" sz="3600" b="1" dirty="0">
              <a:solidFill>
                <a:schemeClr val="accent6">
                  <a:lumMod val="75000"/>
                </a:schemeClr>
              </a:solidFill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grpSp>
        <p:nvGrpSpPr>
          <p:cNvPr id="53" name="群組 52"/>
          <p:cNvGrpSpPr/>
          <p:nvPr/>
        </p:nvGrpSpPr>
        <p:grpSpPr>
          <a:xfrm rot="16200000">
            <a:off x="8487816" y="-2952498"/>
            <a:ext cx="0" cy="6425952"/>
            <a:chOff x="403920" y="152400"/>
            <a:chExt cx="0" cy="6425952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403920" y="152400"/>
              <a:ext cx="0" cy="1512168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403920" y="1781200"/>
              <a:ext cx="0" cy="720080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403920" y="2645296"/>
              <a:ext cx="0" cy="360040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403920" y="3140968"/>
              <a:ext cx="0" cy="152400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403920" y="3437384"/>
              <a:ext cx="0" cy="1512168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403920" y="5066184"/>
              <a:ext cx="0" cy="720080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>
              <a:off x="403920" y="5930280"/>
              <a:ext cx="0" cy="360040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>
              <a:off x="403920" y="6425952"/>
              <a:ext cx="0" cy="152400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群組 53"/>
          <p:cNvGrpSpPr/>
          <p:nvPr/>
        </p:nvGrpSpPr>
        <p:grpSpPr>
          <a:xfrm rot="16200000">
            <a:off x="5823520" y="-2702181"/>
            <a:ext cx="0" cy="6425952"/>
            <a:chOff x="403920" y="152400"/>
            <a:chExt cx="0" cy="6425952"/>
          </a:xfrm>
        </p:grpSpPr>
        <p:cxnSp>
          <p:nvCxnSpPr>
            <p:cNvPr id="55" name="直線接點 54"/>
            <p:cNvCxnSpPr/>
            <p:nvPr/>
          </p:nvCxnSpPr>
          <p:spPr>
            <a:xfrm>
              <a:off x="403920" y="152400"/>
              <a:ext cx="0" cy="1512168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接點 55"/>
            <p:cNvCxnSpPr/>
            <p:nvPr/>
          </p:nvCxnSpPr>
          <p:spPr>
            <a:xfrm>
              <a:off x="403920" y="1781200"/>
              <a:ext cx="0" cy="720080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接點 56"/>
            <p:cNvCxnSpPr/>
            <p:nvPr/>
          </p:nvCxnSpPr>
          <p:spPr>
            <a:xfrm>
              <a:off x="403920" y="2645296"/>
              <a:ext cx="0" cy="360040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接點 57"/>
            <p:cNvCxnSpPr/>
            <p:nvPr/>
          </p:nvCxnSpPr>
          <p:spPr>
            <a:xfrm>
              <a:off x="403920" y="3140968"/>
              <a:ext cx="0" cy="152400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>
              <a:off x="403920" y="3437384"/>
              <a:ext cx="0" cy="1512168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/>
            <p:cNvCxnSpPr/>
            <p:nvPr/>
          </p:nvCxnSpPr>
          <p:spPr>
            <a:xfrm>
              <a:off x="403920" y="5066184"/>
              <a:ext cx="0" cy="720080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接點 60"/>
            <p:cNvCxnSpPr/>
            <p:nvPr/>
          </p:nvCxnSpPr>
          <p:spPr>
            <a:xfrm>
              <a:off x="403920" y="5930280"/>
              <a:ext cx="0" cy="360040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接點 61"/>
            <p:cNvCxnSpPr/>
            <p:nvPr/>
          </p:nvCxnSpPr>
          <p:spPr>
            <a:xfrm>
              <a:off x="403920" y="6425952"/>
              <a:ext cx="0" cy="152400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群組 62"/>
          <p:cNvGrpSpPr/>
          <p:nvPr/>
        </p:nvGrpSpPr>
        <p:grpSpPr>
          <a:xfrm rot="16200000">
            <a:off x="3212976" y="-2429801"/>
            <a:ext cx="0" cy="6425952"/>
            <a:chOff x="403920" y="152400"/>
            <a:chExt cx="0" cy="6425952"/>
          </a:xfrm>
        </p:grpSpPr>
        <p:cxnSp>
          <p:nvCxnSpPr>
            <p:cNvPr id="64" name="直線接點 63"/>
            <p:cNvCxnSpPr/>
            <p:nvPr/>
          </p:nvCxnSpPr>
          <p:spPr>
            <a:xfrm>
              <a:off x="403920" y="152400"/>
              <a:ext cx="0" cy="1512168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>
              <a:off x="403920" y="1781200"/>
              <a:ext cx="0" cy="720080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>
              <a:off x="403920" y="2645296"/>
              <a:ext cx="0" cy="360040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403920" y="3140968"/>
              <a:ext cx="0" cy="152400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403920" y="3437384"/>
              <a:ext cx="0" cy="1512168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>
              <a:off x="403920" y="5066184"/>
              <a:ext cx="0" cy="720080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403920" y="5930280"/>
              <a:ext cx="0" cy="360040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403920" y="6425952"/>
              <a:ext cx="0" cy="152400"/>
            </a:xfrm>
            <a:prstGeom prst="line">
              <a:avLst/>
            </a:prstGeom>
            <a:ln w="50800">
              <a:solidFill>
                <a:schemeClr val="bg1">
                  <a:lumMod val="95000"/>
                  <a:alpha val="1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群組 126"/>
          <p:cNvGrpSpPr/>
          <p:nvPr/>
        </p:nvGrpSpPr>
        <p:grpSpPr>
          <a:xfrm rot="10800000">
            <a:off x="-5094313" y="6048140"/>
            <a:ext cx="11700792" cy="522697"/>
            <a:chOff x="152400" y="412878"/>
            <a:chExt cx="11700792" cy="522697"/>
          </a:xfrm>
        </p:grpSpPr>
        <p:grpSp>
          <p:nvGrpSpPr>
            <p:cNvPr id="100" name="群組 99"/>
            <p:cNvGrpSpPr/>
            <p:nvPr/>
          </p:nvGrpSpPr>
          <p:grpSpPr>
            <a:xfrm rot="16200000">
              <a:off x="8640216" y="-2800098"/>
              <a:ext cx="0" cy="6425952"/>
              <a:chOff x="403920" y="152400"/>
              <a:chExt cx="0" cy="6425952"/>
            </a:xfrm>
          </p:grpSpPr>
          <p:cxnSp>
            <p:nvCxnSpPr>
              <p:cNvPr id="101" name="直線接點 100"/>
              <p:cNvCxnSpPr/>
              <p:nvPr/>
            </p:nvCxnSpPr>
            <p:spPr>
              <a:xfrm>
                <a:off x="403920" y="152400"/>
                <a:ext cx="0" cy="1512168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直線接點 101"/>
              <p:cNvCxnSpPr/>
              <p:nvPr/>
            </p:nvCxnSpPr>
            <p:spPr>
              <a:xfrm>
                <a:off x="403920" y="1781200"/>
                <a:ext cx="0" cy="720080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直線接點 102"/>
              <p:cNvCxnSpPr/>
              <p:nvPr/>
            </p:nvCxnSpPr>
            <p:spPr>
              <a:xfrm>
                <a:off x="403920" y="2645296"/>
                <a:ext cx="0" cy="360040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直線接點 103"/>
              <p:cNvCxnSpPr/>
              <p:nvPr/>
            </p:nvCxnSpPr>
            <p:spPr>
              <a:xfrm>
                <a:off x="403920" y="3140968"/>
                <a:ext cx="0" cy="152400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直線接點 104"/>
              <p:cNvCxnSpPr/>
              <p:nvPr/>
            </p:nvCxnSpPr>
            <p:spPr>
              <a:xfrm>
                <a:off x="403920" y="3437384"/>
                <a:ext cx="0" cy="1512168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直線接點 105"/>
              <p:cNvCxnSpPr/>
              <p:nvPr/>
            </p:nvCxnSpPr>
            <p:spPr>
              <a:xfrm>
                <a:off x="403920" y="5066184"/>
                <a:ext cx="0" cy="720080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直線接點 106"/>
              <p:cNvCxnSpPr/>
              <p:nvPr/>
            </p:nvCxnSpPr>
            <p:spPr>
              <a:xfrm>
                <a:off x="403920" y="5930280"/>
                <a:ext cx="0" cy="360040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直線接點 107"/>
              <p:cNvCxnSpPr/>
              <p:nvPr/>
            </p:nvCxnSpPr>
            <p:spPr>
              <a:xfrm>
                <a:off x="403920" y="6425952"/>
                <a:ext cx="0" cy="152400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群組 108"/>
            <p:cNvGrpSpPr/>
            <p:nvPr/>
          </p:nvGrpSpPr>
          <p:grpSpPr>
            <a:xfrm rot="16200000">
              <a:off x="5975920" y="-2549781"/>
              <a:ext cx="0" cy="6425952"/>
              <a:chOff x="403920" y="152400"/>
              <a:chExt cx="0" cy="6425952"/>
            </a:xfrm>
          </p:grpSpPr>
          <p:cxnSp>
            <p:nvCxnSpPr>
              <p:cNvPr id="110" name="直線接點 109"/>
              <p:cNvCxnSpPr/>
              <p:nvPr/>
            </p:nvCxnSpPr>
            <p:spPr>
              <a:xfrm>
                <a:off x="403920" y="152400"/>
                <a:ext cx="0" cy="1512168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直線接點 110"/>
              <p:cNvCxnSpPr/>
              <p:nvPr/>
            </p:nvCxnSpPr>
            <p:spPr>
              <a:xfrm>
                <a:off x="403920" y="1781200"/>
                <a:ext cx="0" cy="720080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直線接點 111"/>
              <p:cNvCxnSpPr/>
              <p:nvPr/>
            </p:nvCxnSpPr>
            <p:spPr>
              <a:xfrm>
                <a:off x="403920" y="2645296"/>
                <a:ext cx="0" cy="360040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直線接點 112"/>
              <p:cNvCxnSpPr/>
              <p:nvPr/>
            </p:nvCxnSpPr>
            <p:spPr>
              <a:xfrm>
                <a:off x="403920" y="3140968"/>
                <a:ext cx="0" cy="152400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直線接點 113"/>
              <p:cNvCxnSpPr/>
              <p:nvPr/>
            </p:nvCxnSpPr>
            <p:spPr>
              <a:xfrm>
                <a:off x="403920" y="3437384"/>
                <a:ext cx="0" cy="1512168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直線接點 114"/>
              <p:cNvCxnSpPr/>
              <p:nvPr/>
            </p:nvCxnSpPr>
            <p:spPr>
              <a:xfrm>
                <a:off x="403920" y="5066184"/>
                <a:ext cx="0" cy="720080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直線接點 115"/>
              <p:cNvCxnSpPr/>
              <p:nvPr/>
            </p:nvCxnSpPr>
            <p:spPr>
              <a:xfrm>
                <a:off x="403920" y="5930280"/>
                <a:ext cx="0" cy="360040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接點 116"/>
              <p:cNvCxnSpPr/>
              <p:nvPr/>
            </p:nvCxnSpPr>
            <p:spPr>
              <a:xfrm>
                <a:off x="403920" y="6425952"/>
                <a:ext cx="0" cy="152400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8" name="群組 117"/>
            <p:cNvGrpSpPr/>
            <p:nvPr/>
          </p:nvGrpSpPr>
          <p:grpSpPr>
            <a:xfrm rot="16200000">
              <a:off x="3365376" y="-2277401"/>
              <a:ext cx="0" cy="6425952"/>
              <a:chOff x="403920" y="152400"/>
              <a:chExt cx="0" cy="6425952"/>
            </a:xfrm>
          </p:grpSpPr>
          <p:cxnSp>
            <p:nvCxnSpPr>
              <p:cNvPr id="119" name="直線接點 118"/>
              <p:cNvCxnSpPr/>
              <p:nvPr/>
            </p:nvCxnSpPr>
            <p:spPr>
              <a:xfrm>
                <a:off x="403920" y="152400"/>
                <a:ext cx="0" cy="1512168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線接點 119"/>
              <p:cNvCxnSpPr/>
              <p:nvPr/>
            </p:nvCxnSpPr>
            <p:spPr>
              <a:xfrm>
                <a:off x="403920" y="1781200"/>
                <a:ext cx="0" cy="720080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直線接點 120"/>
              <p:cNvCxnSpPr/>
              <p:nvPr/>
            </p:nvCxnSpPr>
            <p:spPr>
              <a:xfrm>
                <a:off x="403920" y="2645296"/>
                <a:ext cx="0" cy="360040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線接點 121"/>
              <p:cNvCxnSpPr/>
              <p:nvPr/>
            </p:nvCxnSpPr>
            <p:spPr>
              <a:xfrm>
                <a:off x="403920" y="3140968"/>
                <a:ext cx="0" cy="152400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直線接點 122"/>
              <p:cNvCxnSpPr/>
              <p:nvPr/>
            </p:nvCxnSpPr>
            <p:spPr>
              <a:xfrm>
                <a:off x="403920" y="3437384"/>
                <a:ext cx="0" cy="1512168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直線接點 123"/>
              <p:cNvCxnSpPr/>
              <p:nvPr/>
            </p:nvCxnSpPr>
            <p:spPr>
              <a:xfrm>
                <a:off x="403920" y="5066184"/>
                <a:ext cx="0" cy="720080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直線接點 124"/>
              <p:cNvCxnSpPr/>
              <p:nvPr/>
            </p:nvCxnSpPr>
            <p:spPr>
              <a:xfrm>
                <a:off x="403920" y="5930280"/>
                <a:ext cx="0" cy="360040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直線接點 125"/>
              <p:cNvCxnSpPr/>
              <p:nvPr/>
            </p:nvCxnSpPr>
            <p:spPr>
              <a:xfrm>
                <a:off x="403920" y="6425952"/>
                <a:ext cx="0" cy="152400"/>
              </a:xfrm>
              <a:prstGeom prst="line">
                <a:avLst/>
              </a:prstGeom>
              <a:ln w="50800">
                <a:solidFill>
                  <a:schemeClr val="bg1">
                    <a:lumMod val="95000"/>
                    <a:alpha val="19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93937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kumimoji="1" lang="zh-TW" altLang="en-US" b="1" dirty="0" smtClean="0">
                <a:latin typeface="Microsoft JhengHei" charset="-120"/>
                <a:ea typeface="Microsoft JhengHei" charset="-120"/>
                <a:cs typeface="Microsoft JhengHei" charset="-120"/>
              </a:rPr>
              <a:t>聆聽</a:t>
            </a:r>
            <a:endParaRPr kumimoji="1" lang="zh-TW" altLang="en-US" b="1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853105"/>
              </p:ext>
            </p:extLst>
          </p:nvPr>
        </p:nvGraphicFramePr>
        <p:xfrm>
          <a:off x="963360" y="1052736"/>
          <a:ext cx="7739482" cy="51206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17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9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3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9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Microsoft JhengHei" charset="-120"/>
                          <a:ea typeface="Microsoft JhengHei" charset="-120"/>
                          <a:cs typeface="Microsoft JhengHei" charset="-120"/>
                        </a:rPr>
                        <a:t>九貫能力指標</a:t>
                      </a:r>
                      <a:endParaRPr lang="zh-TW" altLang="en-US" sz="2400" dirty="0">
                        <a:latin typeface="Microsoft JhengHei" charset="-120"/>
                        <a:ea typeface="Microsoft JhengHei" charset="-120"/>
                        <a:cs typeface="Microsoft JhengHei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Microsoft JhengHei" charset="-120"/>
                          <a:ea typeface="Microsoft JhengHei" charset="-120"/>
                          <a:cs typeface="Microsoft JhengHei" charset="-120"/>
                        </a:rPr>
                        <a:t>十二年學習表現</a:t>
                      </a:r>
                      <a:endParaRPr lang="zh-TW" altLang="en-US" sz="2400" dirty="0">
                        <a:latin typeface="Microsoft JhengHei" charset="-120"/>
                        <a:ea typeface="Microsoft JhengHei" charset="-120"/>
                        <a:cs typeface="Microsoft JhengHei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Microsoft JhengHei" charset="-120"/>
                          <a:ea typeface="Microsoft JhengHei" charset="-120"/>
                          <a:cs typeface="Microsoft JhengHei" charset="-120"/>
                        </a:rPr>
                        <a:t>備註</a:t>
                      </a:r>
                      <a:endParaRPr lang="zh-TW" altLang="en-US" sz="2400" dirty="0">
                        <a:latin typeface="Microsoft JhengHei" charset="-120"/>
                        <a:ea typeface="Microsoft JhengHei" charset="-120"/>
                        <a:cs typeface="Microsoft JhengHei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0136">
                <a:tc>
                  <a:txBody>
                    <a:bodyPr/>
                    <a:lstStyle/>
                    <a:p>
                      <a:pPr algn="just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2-4-1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能具備良好的聆聽素養。</a:t>
                      </a:r>
                    </a:p>
                    <a:p>
                      <a:pPr algn="just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2-4-2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能靈活應用聆聽的方法。</a:t>
                      </a:r>
                    </a:p>
                    <a:p>
                      <a:pPr algn="just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2-4-3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能思辨說話者的表達技巧，並練習應用。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1-Ⅳ-1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以同理心，聆聽各項發言，並加以記錄、歸納。</a:t>
                      </a:r>
                    </a:p>
                    <a:p>
                      <a:pPr algn="just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1-Ⅳ-2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依據不同情境，分辨聲情意涵及表達技巧，適切回應。</a:t>
                      </a:r>
                    </a:p>
                    <a:p>
                      <a:pPr algn="just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1-Ⅳ-3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分辨聆聽內容的邏輯性，找出解決問題的方法。</a:t>
                      </a:r>
                    </a:p>
                    <a:p>
                      <a:pPr algn="just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1-Ⅳ-4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靈活應用科技與資訊，增進聆聽能力，加強互動學習效果。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zh-TW" altLang="zh-TW" sz="2000" kern="1200" dirty="0" smtClean="0">
                          <a:effectLst/>
                          <a:latin typeface="+mn-ea"/>
                          <a:ea typeface="+mn-ea"/>
                        </a:rPr>
                        <a:t>舊課綱能力指標內涵分</a:t>
                      </a:r>
                      <a:r>
                        <a:rPr lang="en-US" altLang="zh-TW" sz="2000" kern="1200" dirty="0" smtClean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zh-TW" altLang="zh-TW" sz="2000" kern="1200" dirty="0" smtClean="0">
                          <a:effectLst/>
                          <a:latin typeface="+mn-ea"/>
                          <a:ea typeface="+mn-ea"/>
                        </a:rPr>
                        <a:t>類</a:t>
                      </a:r>
                      <a:r>
                        <a:rPr lang="en-US" altLang="zh-TW" sz="2000" kern="1200" dirty="0" smtClean="0">
                          <a:effectLst/>
                          <a:latin typeface="+mn-ea"/>
                          <a:ea typeface="+mn-ea"/>
                        </a:rPr>
                        <a:t>15</a:t>
                      </a:r>
                      <a:r>
                        <a:rPr lang="zh-TW" altLang="zh-TW" sz="2000" kern="1200" dirty="0" smtClean="0">
                          <a:effectLst/>
                          <a:latin typeface="+mn-ea"/>
                          <a:ea typeface="+mn-ea"/>
                        </a:rPr>
                        <a:t>項，新課綱強化在聆聽時應具有同理心，和應用科技與資訊，增進聆聽能力，加強互動學習效果。新課綱在表現細目上整合為：同理心的態度、依據情境回應、找出解決方法、加強互動學習</a:t>
                      </a:r>
                      <a:r>
                        <a:rPr lang="en-US" altLang="zh-TW" sz="2000" kern="1200" dirty="0" smtClean="0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zh-TW" altLang="zh-TW" sz="2000" kern="1200" dirty="0" smtClean="0">
                          <a:effectLst/>
                          <a:latin typeface="+mn-ea"/>
                          <a:ea typeface="+mn-ea"/>
                        </a:rPr>
                        <a:t>項。</a:t>
                      </a:r>
                      <a:r>
                        <a:rPr lang="zh-TW" altLang="zh-TW" sz="2000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endParaRPr lang="zh-TW" altLang="en-US" sz="2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184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kumimoji="1" lang="zh-TW" altLang="en-US" b="1" dirty="0" smtClean="0">
                <a:latin typeface="Microsoft JhengHei" charset="-120"/>
                <a:ea typeface="Microsoft JhengHei" charset="-120"/>
                <a:cs typeface="Microsoft JhengHei" charset="-120"/>
              </a:rPr>
              <a:t>口語表達</a:t>
            </a:r>
            <a:endParaRPr kumimoji="1" lang="zh-TW" altLang="en-US" b="1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1121026"/>
              </p:ext>
            </p:extLst>
          </p:nvPr>
        </p:nvGraphicFramePr>
        <p:xfrm>
          <a:off x="963360" y="1052736"/>
          <a:ext cx="7739482" cy="50292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24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46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9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Microsoft JhengHei" charset="-120"/>
                          <a:ea typeface="Microsoft JhengHei" charset="-120"/>
                          <a:cs typeface="Microsoft JhengHei" charset="-120"/>
                        </a:rPr>
                        <a:t>九貫能力指標</a:t>
                      </a:r>
                      <a:endParaRPr lang="zh-TW" altLang="en-US" sz="2400" dirty="0">
                        <a:latin typeface="Microsoft JhengHei" charset="-120"/>
                        <a:ea typeface="Microsoft JhengHei" charset="-120"/>
                        <a:cs typeface="Microsoft JhengHei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Microsoft JhengHei" charset="-120"/>
                          <a:ea typeface="Microsoft JhengHei" charset="-120"/>
                          <a:cs typeface="Microsoft JhengHei" charset="-120"/>
                        </a:rPr>
                        <a:t>十二年學習表現</a:t>
                      </a:r>
                      <a:endParaRPr lang="zh-TW" altLang="en-US" sz="2400" dirty="0">
                        <a:latin typeface="Microsoft JhengHei" charset="-120"/>
                        <a:ea typeface="Microsoft JhengHei" charset="-120"/>
                        <a:cs typeface="Microsoft JhengHei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Microsoft JhengHei" charset="-120"/>
                          <a:ea typeface="Microsoft JhengHei" charset="-120"/>
                          <a:cs typeface="Microsoft JhengHei" charset="-120"/>
                        </a:rPr>
                        <a:t>備註</a:t>
                      </a:r>
                      <a:endParaRPr lang="zh-TW" altLang="en-US" sz="2400" dirty="0">
                        <a:latin typeface="Microsoft JhengHei" charset="-120"/>
                        <a:ea typeface="Microsoft JhengHei" charset="-120"/>
                        <a:cs typeface="Microsoft JhengHei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0136">
                <a:tc>
                  <a:txBody>
                    <a:bodyPr/>
                    <a:lstStyle/>
                    <a:p>
                      <a:pPr algn="just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3-4-1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能發揮說話技巧。</a:t>
                      </a:r>
                    </a:p>
                    <a:p>
                      <a:pPr algn="just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3-4-2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能運用多種溝通方式。</a:t>
                      </a:r>
                    </a:p>
                    <a:p>
                      <a:pPr algn="just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3-4-3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能善用語言適切表情達意。</a:t>
                      </a:r>
                    </a:p>
                    <a:p>
                      <a:pPr algn="just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3-4-4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能自然從容發表、討論和演說。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2-Ⅳ-1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掌握生活情境，適切表情達意，分享自身經驗。</a:t>
                      </a:r>
                    </a:p>
                    <a:p>
                      <a:pPr algn="just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2-Ⅳ-2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有效把握聽聞內容的邏輯，做出提問或回饋。</a:t>
                      </a:r>
                    </a:p>
                    <a:p>
                      <a:pPr algn="just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2-Ⅳ-3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依理解的內容，明確表達意見，進行有條理的論辯，並注重言談禮貌。</a:t>
                      </a:r>
                    </a:p>
                    <a:p>
                      <a:pPr algn="just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2-Ⅳ-4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靈活運用科技與資訊，豐富表達內容。</a:t>
                      </a:r>
                    </a:p>
                    <a:p>
                      <a:pPr algn="just">
                        <a:lnSpc>
                          <a:spcPts val="3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2-Ⅳ-5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能視不同情境，進行小組討論、口頭報告、發表評論、演說及論辯。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舊課綱能力指標內涵分</a:t>
                      </a:r>
                      <a:r>
                        <a:rPr lang="en-US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</a:t>
                      </a: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類</a:t>
                      </a:r>
                      <a:r>
                        <a:rPr lang="en-US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29</a:t>
                      </a: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項，新課綱強化在口語表達時應注重禮貌，和把握聽聞內容，做出提問或回饋。新課綱在表現細目上整合為：掌握情境分享、有效回饋、注重言談禮貌、豐富表達內容、視情境表現</a:t>
                      </a:r>
                      <a:r>
                        <a:rPr lang="en-US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</a:t>
                      </a: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項。</a:t>
                      </a:r>
                      <a:r>
                        <a:rPr lang="zh-TW" altLang="zh-TW" sz="2000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endParaRPr lang="zh-TW" altLang="en-US" sz="2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19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kumimoji="1" lang="zh-TW" altLang="en-US" b="1" dirty="0" smtClean="0">
                <a:latin typeface="Microsoft JhengHei" charset="-120"/>
                <a:ea typeface="Microsoft JhengHei" charset="-120"/>
                <a:cs typeface="Microsoft JhengHei" charset="-120"/>
              </a:rPr>
              <a:t>識字與寫字</a:t>
            </a:r>
            <a:endParaRPr kumimoji="1" lang="zh-TW" altLang="en-US" b="1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663294"/>
              </p:ext>
            </p:extLst>
          </p:nvPr>
        </p:nvGraphicFramePr>
        <p:xfrm>
          <a:off x="899591" y="1052736"/>
          <a:ext cx="7803251" cy="50800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384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06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9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Microsoft JhengHei" charset="-120"/>
                          <a:ea typeface="Microsoft JhengHei" charset="-120"/>
                          <a:cs typeface="Microsoft JhengHei" charset="-120"/>
                        </a:rPr>
                        <a:t>九貫能力指標</a:t>
                      </a:r>
                      <a:endParaRPr lang="zh-TW" altLang="en-US" sz="2400" dirty="0">
                        <a:latin typeface="Microsoft JhengHei" charset="-120"/>
                        <a:ea typeface="Microsoft JhengHei" charset="-120"/>
                        <a:cs typeface="Microsoft JhengHei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Microsoft JhengHei" charset="-120"/>
                          <a:ea typeface="Microsoft JhengHei" charset="-120"/>
                          <a:cs typeface="Microsoft JhengHei" charset="-120"/>
                        </a:rPr>
                        <a:t>十二年學習表現</a:t>
                      </a:r>
                      <a:endParaRPr lang="zh-TW" altLang="en-US" sz="2400" dirty="0">
                        <a:latin typeface="Microsoft JhengHei" charset="-120"/>
                        <a:ea typeface="Microsoft JhengHei" charset="-120"/>
                        <a:cs typeface="Microsoft JhengHei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Microsoft JhengHei" charset="-120"/>
                          <a:ea typeface="Microsoft JhengHei" charset="-120"/>
                          <a:cs typeface="Microsoft JhengHei" charset="-120"/>
                        </a:rPr>
                        <a:t>備註</a:t>
                      </a:r>
                      <a:endParaRPr lang="zh-TW" altLang="en-US" sz="2400" dirty="0">
                        <a:latin typeface="Microsoft JhengHei" charset="-120"/>
                        <a:ea typeface="Microsoft JhengHei" charset="-120"/>
                        <a:cs typeface="Microsoft JhengHei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0136"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4-4-1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能認識常用漢字</a:t>
                      </a: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3,500-4,500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字。</a:t>
                      </a:r>
                    </a:p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4-4-2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能運用字辭典、成語辭典等，擴充詞彙，分辨詞義。</a:t>
                      </a:r>
                    </a:p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4-4-3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能透過臨摹或應用已習得的寫字方法與原理，用硬筆、毛筆練習寫出 正確、美觀的硬筆字和毛筆字。</a:t>
                      </a:r>
                    </a:p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4-4-4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能因應不同的場合，用毛筆、硬筆等書寫通知、海報、春聯等應用文書。</a:t>
                      </a:r>
                    </a:p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4-4-5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能用筆畫、形體結構、布局、行氣和行款等美觀原理賞析碑帖與書法 作品。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4-Ⅳ-1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認識國字至少</a:t>
                      </a: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4,000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字，使用</a:t>
                      </a: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3,500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字。</a:t>
                      </a:r>
                    </a:p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4-Ⅳ-2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認識造字的原則，輔助識字，了解文字的形、音、義。</a:t>
                      </a:r>
                    </a:p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4-Ⅳ-3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能運用字典或辭典了解一字多音及一字多義的現象。</a:t>
                      </a:r>
                    </a:p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4-Ⅳ-4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認識各種書體，欣賞名家碑帖。</a:t>
                      </a:r>
                    </a:p>
                    <a:p>
                      <a:pPr algn="just">
                        <a:lnSpc>
                          <a:spcPts val="26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+mn-ea"/>
                          <a:ea typeface="+mn-ea"/>
                        </a:rPr>
                        <a:t>4-Ⅳ-5 </a:t>
                      </a:r>
                      <a:r>
                        <a:rPr lang="zh-TW" sz="2000" kern="100" dirty="0">
                          <a:effectLst/>
                          <a:latin typeface="+mn-ea"/>
                          <a:ea typeface="+mn-ea"/>
                        </a:rPr>
                        <a:t>欣賞書法的行款和布局、行氣及風格。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舊課綱能力指標內涵分</a:t>
                      </a:r>
                      <a:r>
                        <a:rPr lang="en-US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</a:t>
                      </a: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類</a:t>
                      </a:r>
                      <a:r>
                        <a:rPr lang="en-US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11</a:t>
                      </a: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項，新課綱簡化識字量；刪除毛筆字的臨摹和應用；新增運用字（辭）典了解一字多音及一字多義。新課綱在表現細目上整合為：識字量、識字方法、認識碑帖、欣賞書法作品</a:t>
                      </a:r>
                      <a:r>
                        <a:rPr lang="en-US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</a:t>
                      </a:r>
                      <a:r>
                        <a:rPr lang="zh-TW" altLang="zh-TW" sz="20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項。</a:t>
                      </a:r>
                      <a:r>
                        <a:rPr lang="zh-TW" altLang="zh-TW" sz="2000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endParaRPr lang="zh-TW" altLang="en-US" sz="20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787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kumimoji="1" lang="zh-TW" altLang="en-US" b="1" dirty="0" smtClean="0">
                <a:latin typeface="Microsoft JhengHei" charset="-120"/>
                <a:ea typeface="Microsoft JhengHei" charset="-120"/>
                <a:cs typeface="Microsoft JhengHei" charset="-120"/>
              </a:rPr>
              <a:t>閱讀</a:t>
            </a:r>
            <a:endParaRPr kumimoji="1" lang="zh-TW" altLang="en-US" b="1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471307"/>
              </p:ext>
            </p:extLst>
          </p:nvPr>
        </p:nvGraphicFramePr>
        <p:xfrm>
          <a:off x="963360" y="1052736"/>
          <a:ext cx="7739482" cy="55778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24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6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Microsoft JhengHei" charset="-120"/>
                          <a:ea typeface="Microsoft JhengHei" charset="-120"/>
                          <a:cs typeface="Microsoft JhengHei" charset="-120"/>
                        </a:rPr>
                        <a:t>九貫能力指標</a:t>
                      </a:r>
                      <a:endParaRPr lang="zh-TW" altLang="en-US" sz="2400" dirty="0">
                        <a:latin typeface="Microsoft JhengHei" charset="-120"/>
                        <a:ea typeface="Microsoft JhengHei" charset="-120"/>
                        <a:cs typeface="Microsoft JhengHei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Microsoft JhengHei" charset="-120"/>
                          <a:ea typeface="Microsoft JhengHei" charset="-120"/>
                          <a:cs typeface="Microsoft JhengHei" charset="-120"/>
                        </a:rPr>
                        <a:t>十二年學習表現</a:t>
                      </a:r>
                      <a:endParaRPr lang="zh-TW" altLang="en-US" sz="2400" dirty="0">
                        <a:latin typeface="Microsoft JhengHei" charset="-120"/>
                        <a:ea typeface="Microsoft JhengHei" charset="-120"/>
                        <a:cs typeface="Microsoft JhengHei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Microsoft JhengHei" charset="-120"/>
                          <a:ea typeface="Microsoft JhengHei" charset="-120"/>
                          <a:cs typeface="Microsoft JhengHei" charset="-120"/>
                        </a:rPr>
                        <a:t>備註</a:t>
                      </a:r>
                      <a:endParaRPr lang="zh-TW" altLang="en-US" sz="2400" dirty="0">
                        <a:latin typeface="Microsoft JhengHei" charset="-120"/>
                        <a:ea typeface="Microsoft JhengHei" charset="-120"/>
                        <a:cs typeface="Microsoft JhengHei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0136">
                <a:tc>
                  <a:txBody>
                    <a:bodyPr/>
                    <a:lstStyle/>
                    <a:p>
                      <a:pPr algn="just">
                        <a:lnSpc>
                          <a:spcPts val="222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5-4-1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能熟習並靈活應用語體文及文言文作品中詞語的意義。 </a:t>
                      </a:r>
                    </a:p>
                    <a:p>
                      <a:pPr algn="just">
                        <a:lnSpc>
                          <a:spcPts val="222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5-4-2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能靈活運用不同的閱讀理解策略，發展自己的讀書方法。</a:t>
                      </a:r>
                    </a:p>
                    <a:p>
                      <a:pPr algn="just">
                        <a:lnSpc>
                          <a:spcPts val="222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5-4-3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能欣賞作品的寫作風格、特色及修辭技巧。</a:t>
                      </a:r>
                    </a:p>
                    <a:p>
                      <a:pPr algn="just">
                        <a:lnSpc>
                          <a:spcPts val="222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5-4-4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能廣泛的閱讀各類讀物，並養成比較閱讀的能力。</a:t>
                      </a:r>
                    </a:p>
                    <a:p>
                      <a:pPr algn="just">
                        <a:lnSpc>
                          <a:spcPts val="222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5-4-5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能主動閱讀國內外具代表性的文學名著，擴充閱讀視野。</a:t>
                      </a:r>
                    </a:p>
                    <a:p>
                      <a:pPr algn="just">
                        <a:lnSpc>
                          <a:spcPts val="222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5-4-6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能靈活應用各類工具書及電腦網路，蒐集資訊、組織材料，廣泛閱讀。</a:t>
                      </a:r>
                    </a:p>
                    <a:p>
                      <a:pPr algn="just">
                        <a:lnSpc>
                          <a:spcPts val="222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5-4-7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能主動思考與探索，統整閱讀的內容，並轉化為日常生活解決問題的 能力。</a:t>
                      </a:r>
                    </a:p>
                    <a:p>
                      <a:pPr algn="just">
                        <a:lnSpc>
                          <a:spcPts val="222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5-4-8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能配合語言情境，理解字詞和文意間的轉化。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22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5-Ⅳ-1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比較不同標點符號的表達效果，流暢朗讀各類文本，並表現情感的起伏變化。</a:t>
                      </a:r>
                    </a:p>
                    <a:p>
                      <a:pPr algn="just">
                        <a:lnSpc>
                          <a:spcPts val="222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5-Ⅳ-2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理解各類文本的句子、段落與主要概念，指出寫作的目的與觀點。</a:t>
                      </a:r>
                    </a:p>
                    <a:p>
                      <a:pPr algn="just">
                        <a:lnSpc>
                          <a:spcPts val="222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5-Ⅳ-3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理解各類文本內容、形式和寫作特色。</a:t>
                      </a:r>
                    </a:p>
                    <a:p>
                      <a:pPr algn="just">
                        <a:lnSpc>
                          <a:spcPts val="222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5-Ⅳ-4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應用閱讀策略增進學習效能，整合跨領域知識轉化為解決問題的能力。</a:t>
                      </a:r>
                    </a:p>
                    <a:p>
                      <a:pPr algn="just">
                        <a:lnSpc>
                          <a:spcPts val="222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5-Ⅳ-5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大量閱讀多元文本，理解重大議題內涵及其與個人生活、社會結構的關聯性。</a:t>
                      </a:r>
                    </a:p>
                    <a:p>
                      <a:pPr algn="just">
                        <a:lnSpc>
                          <a:spcPts val="222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5-Ⅳ-6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能運用圖書館</a:t>
                      </a: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室</a:t>
                      </a: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、科技工具，蒐集資訊、組織材料，擴充閱讀視野。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220"/>
                        </a:lnSpc>
                      </a:pP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舊課綱能力指標內涵分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類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23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項，新課綱新增在閱讀時留意標點符號的表達效果；強化應用策略增進效能，整合跨領域轉化為能力，理解重大議題，運用圖書館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室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資源，擴充視野；刪除欣賞作品中的修辭技巧。新課綱在表現細目上整合為：朗讀文本、句段閱讀、篇章閱讀、運用策略、閱讀多元文本、運用資源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項。</a:t>
                      </a:r>
                      <a:r>
                        <a:rPr lang="zh-TW" altLang="zh-TW" sz="1600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0178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kumimoji="1" lang="zh-TW" altLang="en-US" b="1" dirty="0" smtClean="0">
                <a:latin typeface="Microsoft JhengHei" charset="-120"/>
                <a:ea typeface="Microsoft JhengHei" charset="-120"/>
                <a:cs typeface="Microsoft JhengHei" charset="-120"/>
              </a:rPr>
              <a:t>寫作</a:t>
            </a:r>
            <a:endParaRPr kumimoji="1" lang="zh-TW" altLang="en-US" b="1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27969"/>
              </p:ext>
            </p:extLst>
          </p:nvPr>
        </p:nvGraphicFramePr>
        <p:xfrm>
          <a:off x="971600" y="1052736"/>
          <a:ext cx="7848873" cy="53063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144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7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7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21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Microsoft JhengHei" charset="-120"/>
                          <a:ea typeface="Microsoft JhengHei" charset="-120"/>
                          <a:cs typeface="Microsoft JhengHei" charset="-120"/>
                        </a:rPr>
                        <a:t>九貫能力指標</a:t>
                      </a:r>
                      <a:endParaRPr lang="zh-TW" altLang="en-US" sz="2400" dirty="0">
                        <a:latin typeface="Microsoft JhengHei" charset="-120"/>
                        <a:ea typeface="Microsoft JhengHei" charset="-120"/>
                        <a:cs typeface="Microsoft JhengHei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Microsoft JhengHei" charset="-120"/>
                          <a:ea typeface="Microsoft JhengHei" charset="-120"/>
                          <a:cs typeface="Microsoft JhengHei" charset="-120"/>
                        </a:rPr>
                        <a:t>十二年學習表現</a:t>
                      </a:r>
                      <a:endParaRPr lang="zh-TW" altLang="en-US" sz="2400" dirty="0">
                        <a:latin typeface="Microsoft JhengHei" charset="-120"/>
                        <a:ea typeface="Microsoft JhengHei" charset="-120"/>
                        <a:cs typeface="Microsoft JhengHei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Microsoft JhengHei" charset="-120"/>
                          <a:ea typeface="Microsoft JhengHei" charset="-120"/>
                          <a:cs typeface="Microsoft JhengHei" charset="-120"/>
                        </a:rPr>
                        <a:t>備註</a:t>
                      </a:r>
                      <a:endParaRPr lang="zh-TW" altLang="en-US" sz="2400" dirty="0">
                        <a:latin typeface="Microsoft JhengHei" charset="-120"/>
                        <a:ea typeface="Microsoft JhengHei" charset="-120"/>
                        <a:cs typeface="Microsoft JhengHei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0374">
                <a:tc>
                  <a:txBody>
                    <a:bodyPr/>
                    <a:lstStyle/>
                    <a:p>
                      <a:pPr algn="just">
                        <a:lnSpc>
                          <a:spcPts val="236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6-4-1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能精確表達觀察所得的見聞。</a:t>
                      </a:r>
                    </a:p>
                    <a:p>
                      <a:pPr algn="just">
                        <a:lnSpc>
                          <a:spcPts val="236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6-4-2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能精確的遣詞用字，並靈活運用各種句型寫作。</a:t>
                      </a:r>
                    </a:p>
                    <a:p>
                      <a:pPr algn="just">
                        <a:lnSpc>
                          <a:spcPts val="236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6-4-3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練習應用各種表述方式寫作。</a:t>
                      </a:r>
                    </a:p>
                    <a:p>
                      <a:pPr algn="just">
                        <a:lnSpc>
                          <a:spcPts val="236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6-4-4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掌握寫作步驟，充實作品的內容，精確的表達自己的思想。 </a:t>
                      </a:r>
                    </a:p>
                    <a:p>
                      <a:pPr algn="just">
                        <a:lnSpc>
                          <a:spcPts val="236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6-4-5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瞭解標點符號的功能，並適當使用。</a:t>
                      </a:r>
                    </a:p>
                    <a:p>
                      <a:pPr algn="just">
                        <a:lnSpc>
                          <a:spcPts val="236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6-4-6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能靈活應用修辭技巧，讓作品更加精緻感人。</a:t>
                      </a:r>
                    </a:p>
                    <a:p>
                      <a:pPr algn="just">
                        <a:lnSpc>
                          <a:spcPts val="236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6-4-7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能練習使用電腦編輯作品，分享寫作的樂趣，討論寫作的經驗。</a:t>
                      </a:r>
                    </a:p>
                    <a:p>
                      <a:pPr algn="just">
                        <a:lnSpc>
                          <a:spcPts val="236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6-4-8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發揮思考及創造的能力，使作品具有獨特的風格。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36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6-Ⅳ-1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善用標點符號，增進情感表達及說服力。</a:t>
                      </a:r>
                    </a:p>
                    <a:p>
                      <a:pPr algn="just">
                        <a:lnSpc>
                          <a:spcPts val="236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6-Ⅳ-2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依據審題、立意、取材、組織、遣詞造句、修改潤飾，寫出結構完整、主旨明確、文辭優美的文章。</a:t>
                      </a:r>
                    </a:p>
                    <a:p>
                      <a:pPr algn="just">
                        <a:lnSpc>
                          <a:spcPts val="236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6-Ⅳ-3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靈活運用仿寫、改寫等技巧，增進寫作能力</a:t>
                      </a:r>
                    </a:p>
                    <a:p>
                      <a:pPr algn="just">
                        <a:lnSpc>
                          <a:spcPts val="236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6-Ⅳ-4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依據需求書寫各類文本。</a:t>
                      </a:r>
                    </a:p>
                    <a:p>
                      <a:pPr algn="just">
                        <a:lnSpc>
                          <a:spcPts val="236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6-Ⅳ-5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主動創作、自訂題目、闡述見解，並發表自己的作品。</a:t>
                      </a:r>
                    </a:p>
                    <a:p>
                      <a:pPr algn="just">
                        <a:lnSpc>
                          <a:spcPts val="236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</a:rPr>
                        <a:t>6-Ⅳ-6 </a:t>
                      </a:r>
                      <a:r>
                        <a:rPr lang="zh-TW" sz="1600" kern="100" dirty="0">
                          <a:effectLst/>
                          <a:latin typeface="+mn-ea"/>
                          <a:ea typeface="+mn-ea"/>
                        </a:rPr>
                        <a:t>運用資訊科技編輯作品，發表個人見解、分享寫作樂趣。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2360"/>
                        </a:lnSpc>
                      </a:pP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舊課綱能力指標內涵分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類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19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項，新課綱新增寫作步驟，運用仿（改）寫等技巧，自訂題目闡述見解；強化運用資訊科技編輯作品；刪除靈活應用修辭。新課綱在表現細目上整合為：善用標點符號、掌握寫作步驟、運用仿（改）寫等技巧、依據需求書寫、主動創作發表、運用資訊科技編輯作品</a:t>
                      </a:r>
                      <a:r>
                        <a:rPr lang="en-US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</a:t>
                      </a:r>
                      <a:r>
                        <a:rPr lang="zh-TW" altLang="zh-TW" sz="1600" kern="1200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項。</a:t>
                      </a:r>
                      <a:r>
                        <a:rPr lang="zh-TW" altLang="zh-TW" sz="1600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823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TW" altLang="en-US" b="1" dirty="0">
                <a:latin typeface="Microsoft JhengHei" charset="-120"/>
                <a:ea typeface="Microsoft JhengHei" charset="-120"/>
                <a:cs typeface="Microsoft JhengHei" charset="-120"/>
              </a:rPr>
              <a:t>研習資訊</a:t>
            </a:r>
            <a:endParaRPr kumimoji="1" lang="zh-TW" altLang="en-US" b="1" dirty="0"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3618" y="1484458"/>
            <a:ext cx="8229600" cy="474198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zh-TW" sz="4000" dirty="0" smtClean="0">
                <a:latin typeface="+mj-ea"/>
                <a:ea typeface="+mj-ea"/>
              </a:rPr>
              <a:t>10/29</a:t>
            </a:r>
            <a:r>
              <a:rPr lang="zh-TW" altLang="en-US" sz="4000" dirty="0" smtClean="0">
                <a:latin typeface="+mj-ea"/>
                <a:ea typeface="+mj-ea"/>
              </a:rPr>
              <a:t>  仁德國中</a:t>
            </a:r>
            <a:endParaRPr lang="en-US" altLang="zh-TW" sz="4000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3600" dirty="0">
                <a:latin typeface="+mj-ea"/>
                <a:ea typeface="+mj-ea"/>
              </a:rPr>
              <a:t> </a:t>
            </a:r>
            <a:r>
              <a:rPr lang="zh-TW" altLang="en-US" sz="3600" dirty="0" smtClean="0">
                <a:latin typeface="+mj-ea"/>
                <a:ea typeface="+mj-ea"/>
              </a:rPr>
              <a:t>   </a:t>
            </a:r>
            <a:r>
              <a:rPr lang="zh-TW" altLang="en-US" sz="3600" b="1" dirty="0" smtClean="0">
                <a:latin typeface="+mj-ea"/>
                <a:ea typeface="+mj-ea"/>
              </a:rPr>
              <a:t>會考試題分析與解題策略研習</a:t>
            </a:r>
            <a:endParaRPr lang="en-US" altLang="zh-TW" sz="3600" b="1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3600" b="1" dirty="0" smtClean="0">
                <a:latin typeface="+mj-ea"/>
                <a:ea typeface="+mj-ea"/>
              </a:rPr>
              <a:t>     新北市江翠國中陳恬伶老師</a:t>
            </a:r>
            <a:endParaRPr lang="en-US" altLang="zh-TW" sz="3600" b="1" dirty="0" smtClean="0">
              <a:latin typeface="+mj-ea"/>
              <a:ea typeface="+mj-ea"/>
            </a:endParaRPr>
          </a:p>
          <a:p>
            <a:pPr marL="288000">
              <a:spcBef>
                <a:spcPts val="600"/>
              </a:spcBef>
              <a:buFont typeface="Wingdings" panose="05000000000000000000" pitchFamily="2" charset="2"/>
              <a:buChar char="u"/>
            </a:pPr>
            <a:r>
              <a:rPr lang="en-US" altLang="zh-TW" sz="4000" dirty="0" smtClean="0">
                <a:latin typeface="+mj-ea"/>
                <a:ea typeface="+mj-ea"/>
              </a:rPr>
              <a:t>12/10</a:t>
            </a:r>
            <a:r>
              <a:rPr lang="zh-TW" altLang="en-US" sz="4000" dirty="0" smtClean="0">
                <a:latin typeface="+mj-ea"/>
                <a:ea typeface="+mj-ea"/>
              </a:rPr>
              <a:t> 仁德</a:t>
            </a:r>
            <a:r>
              <a:rPr lang="zh-TW" altLang="en-US" sz="4000" dirty="0">
                <a:latin typeface="+mj-ea"/>
                <a:ea typeface="+mj-ea"/>
              </a:rPr>
              <a:t>國中</a:t>
            </a:r>
            <a:endParaRPr lang="en-US" altLang="zh-TW" sz="40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4000" dirty="0" smtClean="0">
                <a:latin typeface="+mj-ea"/>
                <a:ea typeface="+mj-ea"/>
              </a:rPr>
              <a:t>    </a:t>
            </a:r>
            <a:r>
              <a:rPr lang="zh-TW" altLang="en-US" sz="3600" b="1" dirty="0" smtClean="0">
                <a:latin typeface="+mj-ea"/>
                <a:ea typeface="+mj-ea"/>
              </a:rPr>
              <a:t>議論文</a:t>
            </a:r>
            <a:r>
              <a:rPr lang="zh-TW" altLang="en-US" sz="3600" b="1" dirty="0">
                <a:latin typeface="+mj-ea"/>
                <a:ea typeface="+mj-ea"/>
              </a:rPr>
              <a:t>融入桌</a:t>
            </a:r>
            <a:r>
              <a:rPr lang="zh-TW" altLang="en-US" sz="3600" b="1" dirty="0" smtClean="0">
                <a:latin typeface="+mj-ea"/>
                <a:ea typeface="+mj-ea"/>
              </a:rPr>
              <a:t>遊</a:t>
            </a:r>
            <a:r>
              <a:rPr lang="en-US" altLang="zh-TW" sz="3600" b="1" dirty="0" smtClean="0">
                <a:latin typeface="+mj-ea"/>
                <a:ea typeface="+mj-ea"/>
              </a:rPr>
              <a:t>--</a:t>
            </a:r>
            <a:r>
              <a:rPr lang="zh-TW" altLang="en-US" sz="3600" b="1" dirty="0" smtClean="0">
                <a:latin typeface="+mj-ea"/>
                <a:ea typeface="+mj-ea"/>
              </a:rPr>
              <a:t>情境化教學研習</a:t>
            </a:r>
            <a:endParaRPr lang="en-US" altLang="zh-TW" sz="3600" b="1" dirty="0" smtClean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3600" b="1" dirty="0" smtClean="0">
                <a:latin typeface="+mj-ea"/>
                <a:ea typeface="+mj-ea"/>
              </a:rPr>
              <a:t>    桃園市大園國中許志維老師</a:t>
            </a:r>
            <a:endParaRPr lang="zh-TW" altLang="en-US" sz="36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31959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b="1" dirty="0" smtClean="0">
                <a:latin typeface="Microsoft JhengHei" charset="-120"/>
                <a:ea typeface="Microsoft JhengHei" charset="-120"/>
                <a:cs typeface="Microsoft JhengHei" charset="-120"/>
              </a:rPr>
              <a:t>研習資料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41587" y="1556792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u"/>
            </a:pPr>
            <a:r>
              <a:rPr lang="zh-TW" altLang="en-US" b="1" dirty="0" smtClean="0"/>
              <a:t>各項研習資料請至國教輔導團網頁下載</a:t>
            </a:r>
            <a:endParaRPr lang="en-US" altLang="zh-TW" b="1" dirty="0" smtClean="0"/>
          </a:p>
          <a:p>
            <a:pPr marL="0" indent="0" algn="ctr">
              <a:buNone/>
            </a:pPr>
            <a:r>
              <a:rPr lang="zh-TW" altLang="en-US" dirty="0" smtClean="0">
                <a:hlinkClick r:id="rId2"/>
              </a:rPr>
              <a:t> </a:t>
            </a:r>
            <a:r>
              <a:rPr lang="en-US" altLang="zh-TW" dirty="0" smtClean="0">
                <a:hlinkClick r:id="rId2"/>
              </a:rPr>
              <a:t>https</a:t>
            </a:r>
            <a:r>
              <a:rPr lang="en-US" altLang="zh-TW" dirty="0">
                <a:hlinkClick r:id="rId2"/>
              </a:rPr>
              <a:t>://</a:t>
            </a:r>
            <a:r>
              <a:rPr lang="en-US" altLang="zh-TW" dirty="0" smtClean="0">
                <a:hlinkClick r:id="rId2"/>
              </a:rPr>
              <a:t>ceag.tn.edu.tw/</a:t>
            </a:r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996952"/>
            <a:ext cx="2152950" cy="111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813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1943707" y="1196752"/>
            <a:ext cx="4917972" cy="476453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TW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TW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理念與架構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能力與素養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課程目標</a:t>
            </a:r>
            <a:endParaRPr lang="en-US" altLang="zh-TW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時間</a:t>
            </a: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規畫</a:t>
            </a:r>
            <a:endParaRPr lang="zh-TW" altLang="en-US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學習表現</a:t>
            </a:r>
            <a:endParaRPr lang="en-US" altLang="zh-TW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學習內容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新舊銜接</a:t>
            </a:r>
            <a:endParaRPr lang="zh-TW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2707356" y="1805198"/>
            <a:ext cx="33906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000" b="1" dirty="0" smtClean="0">
                <a:solidFill>
                  <a:schemeClr val="accent1">
                    <a:lumMod val="75000"/>
                  </a:schemeClr>
                </a:solidFill>
                <a:effectLst>
                  <a:innerShdw blurRad="63500" dist="101600" dir="13500000">
                    <a:prstClr val="black">
                      <a:alpha val="50000"/>
                    </a:prstClr>
                  </a:innerShdw>
                </a:effectLst>
                <a:latin typeface="Microsoft JhengHei" charset="-120"/>
                <a:ea typeface="Microsoft JhengHei" charset="-120"/>
                <a:cs typeface="Microsoft JhengHei" charset="-120"/>
              </a:rPr>
              <a:t> 新舊課綱差異</a:t>
            </a:r>
            <a:endParaRPr kumimoji="1" lang="zh-TW" altLang="en-US" sz="2400" b="1" dirty="0">
              <a:solidFill>
                <a:schemeClr val="accent1">
                  <a:lumMod val="75000"/>
                </a:schemeClr>
              </a:solidFill>
              <a:effectLst>
                <a:innerShdw blurRad="63500" dist="101600" dir="13500000">
                  <a:prstClr val="black">
                    <a:alpha val="50000"/>
                  </a:prstClr>
                </a:innerShdw>
              </a:effectLst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416877" y="3356992"/>
            <a:ext cx="184730" cy="7269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endParaRPr lang="en-US" altLang="zh-TW" dirty="0" smtClean="0">
              <a:solidFill>
                <a:schemeClr val="tx1">
                  <a:lumMod val="85000"/>
                  <a:lumOff val="15000"/>
                </a:schemeClr>
              </a:solidFill>
              <a:latin typeface="Microsoft JhengHei" charset="-120"/>
              <a:ea typeface="Microsoft JhengHei" charset="-120"/>
              <a:cs typeface="Microsoft JhengHei" charset="-120"/>
            </a:endParaRPr>
          </a:p>
          <a:p>
            <a:pPr algn="ctr">
              <a:lnSpc>
                <a:spcPct val="120000"/>
              </a:lnSpc>
            </a:pPr>
            <a:endParaRPr kumimoji="1" lang="zh-TW" altLang="en-US" dirty="0">
              <a:solidFill>
                <a:schemeClr val="tx1">
                  <a:lumMod val="85000"/>
                  <a:lumOff val="15000"/>
                </a:schemeClr>
              </a:solidFill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71330">
            <a:off x="4064088" y="418725"/>
            <a:ext cx="677209" cy="1259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文字方塊 12"/>
          <p:cNvSpPr txBox="1"/>
          <p:nvPr/>
        </p:nvSpPr>
        <p:spPr>
          <a:xfrm>
            <a:off x="8266446" y="843502"/>
            <a:ext cx="312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000" b="1" dirty="0" smtClean="0">
                <a:solidFill>
                  <a:schemeClr val="accent6">
                    <a:lumMod val="75000"/>
                  </a:schemeClr>
                </a:solidFill>
                <a:effectLst>
                  <a:innerShdw blurRad="63500" dist="101600" dir="13500000">
                    <a:prstClr val="black">
                      <a:alpha val="50000"/>
                    </a:prstClr>
                  </a:innerShdw>
                </a:effectLst>
                <a:latin typeface="Microsoft JhengHei" charset="-120"/>
                <a:ea typeface="Microsoft JhengHei" charset="-120"/>
                <a:cs typeface="Microsoft JhengHei" charset="-120"/>
              </a:rPr>
              <a:t> </a:t>
            </a:r>
            <a:endParaRPr kumimoji="1" lang="zh-TW" altLang="en-US" sz="2400" b="1" dirty="0">
              <a:solidFill>
                <a:schemeClr val="accent6">
                  <a:lumMod val="75000"/>
                </a:schemeClr>
              </a:solidFill>
              <a:effectLst>
                <a:innerShdw blurRad="63500" dist="101600" dir="13500000">
                  <a:prstClr val="black">
                    <a:alpha val="50000"/>
                  </a:prstClr>
                </a:innerShdw>
              </a:effectLst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096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1475656" y="1380256"/>
            <a:ext cx="6624736" cy="219973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以理解、靈活應用國語文為理念</a:t>
            </a:r>
            <a:endParaRPr lang="en-US" altLang="zh-TW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以國語文擴展</a:t>
            </a: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多元</a:t>
            </a: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視野</a:t>
            </a:r>
            <a:endParaRPr lang="zh-TW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圓角矩形 2"/>
          <p:cNvSpPr/>
          <p:nvPr/>
        </p:nvSpPr>
        <p:spPr>
          <a:xfrm>
            <a:off x="1475656" y="3717032"/>
            <a:ext cx="6192688" cy="208823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自發、互動、共好為理念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以促進核心素養為導向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tx2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理念與架構</a:t>
            </a:r>
            <a:endParaRPr lang="zh-TW" altLang="en-US" b="1" dirty="0">
              <a:solidFill>
                <a:schemeClr val="tx2"/>
              </a:solidFill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924" y="1403648"/>
            <a:ext cx="3651250" cy="103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31" y="3789040"/>
            <a:ext cx="4157663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457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圓角矩形 17"/>
          <p:cNvSpPr/>
          <p:nvPr/>
        </p:nvSpPr>
        <p:spPr>
          <a:xfrm>
            <a:off x="1403648" y="1412776"/>
            <a:ext cx="6912768" cy="216024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知識、技能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以「</a:t>
            </a: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能力指標」作為學習目標</a:t>
            </a:r>
          </a:p>
        </p:txBody>
      </p:sp>
      <p:sp>
        <p:nvSpPr>
          <p:cNvPr id="3" name="圓角矩形 2"/>
          <p:cNvSpPr/>
          <p:nvPr/>
        </p:nvSpPr>
        <p:spPr>
          <a:xfrm>
            <a:off x="1475656" y="3789040"/>
            <a:ext cx="6912768" cy="234484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知識、技能、情意</a:t>
            </a:r>
            <a:endParaRPr lang="en-US" altLang="zh-TW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以「</a:t>
            </a: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核心素養」作為學習表現的</a:t>
            </a: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重點</a:t>
            </a:r>
            <a:endParaRPr lang="zh-TW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tx2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能力與素養</a:t>
            </a:r>
            <a:endParaRPr lang="zh-TW" altLang="en-US" b="1" dirty="0">
              <a:solidFill>
                <a:schemeClr val="tx2"/>
              </a:solidFill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05281"/>
            <a:ext cx="3651250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408" y="3888310"/>
            <a:ext cx="4157663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632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圓角矩形 17"/>
          <p:cNvSpPr/>
          <p:nvPr/>
        </p:nvSpPr>
        <p:spPr>
          <a:xfrm>
            <a:off x="1403648" y="1268759"/>
            <a:ext cx="6912768" cy="223224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強調</a:t>
            </a: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基本能力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課程目標與基本能力互為表裡</a:t>
            </a:r>
          </a:p>
        </p:txBody>
      </p:sp>
      <p:sp>
        <p:nvSpPr>
          <p:cNvPr id="3" name="圓角矩形 2"/>
          <p:cNvSpPr/>
          <p:nvPr/>
        </p:nvSpPr>
        <p:spPr>
          <a:xfrm>
            <a:off x="1403648" y="3604439"/>
            <a:ext cx="6912768" cy="263287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涵</a:t>
            </a: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容現代公民應具備的核心素養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培養學生求知的態度與意願，使習得的知識、能力能統整運用。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tx2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課程目標</a:t>
            </a:r>
            <a:endParaRPr lang="zh-TW" altLang="en-US" b="1" dirty="0">
              <a:solidFill>
                <a:schemeClr val="tx2"/>
              </a:solidFill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463" y="1398627"/>
            <a:ext cx="3651250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473" y="3717032"/>
            <a:ext cx="4157663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364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圓角矩形 17"/>
          <p:cNvSpPr/>
          <p:nvPr/>
        </p:nvSpPr>
        <p:spPr>
          <a:xfrm>
            <a:off x="1403648" y="1268760"/>
            <a:ext cx="7200800" cy="203150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圓角矩形 2"/>
          <p:cNvSpPr/>
          <p:nvPr/>
        </p:nvSpPr>
        <p:spPr>
          <a:xfrm>
            <a:off x="1403648" y="3429000"/>
            <a:ext cx="7200800" cy="273630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4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6168"/>
            <a:ext cx="8229600" cy="1143000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tx2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時間</a:t>
            </a:r>
            <a:r>
              <a:rPr lang="zh-TW" altLang="en-US" b="1" dirty="0">
                <a:solidFill>
                  <a:schemeClr val="tx2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規劃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239" y="1121398"/>
            <a:ext cx="3651250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455478"/>
            <a:ext cx="4157663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038753"/>
              </p:ext>
            </p:extLst>
          </p:nvPr>
        </p:nvGraphicFramePr>
        <p:xfrm>
          <a:off x="1763686" y="4394348"/>
          <a:ext cx="6480723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1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1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15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15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20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86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89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9775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學習階段</a:t>
                      </a:r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一</a:t>
                      </a:r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二</a:t>
                      </a:r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三</a:t>
                      </a:r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四</a:t>
                      </a:r>
                      <a:endParaRPr lang="zh-TW" alt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五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7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10-11</a:t>
                      </a:r>
                      <a:r>
                        <a:rPr lang="zh-TW" altLang="en-US" dirty="0" smtClean="0"/>
                        <a:t>年級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r>
                        <a:rPr lang="zh-TW" altLang="en-US" dirty="0" smtClean="0"/>
                        <a:t>年級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775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節數</a:t>
                      </a:r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必修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16</a:t>
                      </a:r>
                      <a:r>
                        <a:rPr lang="zh-TW" altLang="en-US" dirty="0" smtClean="0"/>
                        <a:t>學分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r>
                        <a:rPr lang="zh-TW" altLang="en-US" dirty="0" smtClean="0"/>
                        <a:t>學分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7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選修</a:t>
                      </a:r>
                      <a:endParaRPr lang="zh-TW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r>
                        <a:rPr lang="zh-TW" altLang="en-US" dirty="0" smtClean="0"/>
                        <a:t>學分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55094"/>
              </p:ext>
            </p:extLst>
          </p:nvPr>
        </p:nvGraphicFramePr>
        <p:xfrm>
          <a:off x="1763686" y="2059872"/>
          <a:ext cx="6480722" cy="1116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6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1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11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11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11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6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學習階段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一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二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三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四</a:t>
                      </a:r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50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節數</a:t>
                      </a:r>
                      <a:endParaRPr lang="zh-TW" alt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語文學習（英文、國語文）</a:t>
                      </a:r>
                      <a:endParaRPr lang="en-US" altLang="zh-TW" dirty="0" smtClean="0"/>
                    </a:p>
                    <a:p>
                      <a:pPr algn="ctr"/>
                      <a:r>
                        <a:rPr lang="zh-TW" altLang="en-US" dirty="0" smtClean="0"/>
                        <a:t>占總課數  </a:t>
                      </a:r>
                      <a:r>
                        <a:rPr lang="en-US" altLang="zh-TW" dirty="0" smtClean="0"/>
                        <a:t>20-30%</a:t>
                      </a:r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698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圓角矩形 17"/>
          <p:cNvSpPr/>
          <p:nvPr/>
        </p:nvSpPr>
        <p:spPr>
          <a:xfrm>
            <a:off x="1403648" y="1412776"/>
            <a:ext cx="6912768" cy="216024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能力指標」作為學習目標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分為注音符號、聆聽</a:t>
            </a: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、說話</a:t>
            </a: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、識字與寫字、</a:t>
            </a: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閱讀與寫作</a:t>
            </a:r>
          </a:p>
        </p:txBody>
      </p:sp>
      <p:sp>
        <p:nvSpPr>
          <p:cNvPr id="3" name="圓角矩形 2"/>
          <p:cNvSpPr/>
          <p:nvPr/>
        </p:nvSpPr>
        <p:spPr>
          <a:xfrm>
            <a:off x="1475656" y="3789040"/>
            <a:ext cx="6912768" cy="234484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以「核心素養」作為</a:t>
            </a: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學習表現的重點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分為聆聽</a:t>
            </a: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、口語表達、標音符號與運用、識字與寫字、閱讀</a:t>
            </a: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與寫作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tx2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學習表現</a:t>
            </a:r>
            <a:endParaRPr lang="zh-TW" altLang="en-US" b="1" dirty="0">
              <a:solidFill>
                <a:schemeClr val="tx2"/>
              </a:solidFill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05281"/>
            <a:ext cx="3651250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656331"/>
            <a:ext cx="4157663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370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圓角矩形 17"/>
          <p:cNvSpPr/>
          <p:nvPr/>
        </p:nvSpPr>
        <p:spPr>
          <a:xfrm>
            <a:off x="1403648" y="1268759"/>
            <a:ext cx="6696744" cy="223224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列為</a:t>
            </a: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附錄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並未具體說明學習內容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TW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圓角矩形 2"/>
          <p:cNvSpPr/>
          <p:nvPr/>
        </p:nvSpPr>
        <p:spPr>
          <a:xfrm>
            <a:off x="1403648" y="3604439"/>
            <a:ext cx="6696744" cy="263287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</a:t>
            </a: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重點分為學習表現與內容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學習內容包括</a:t>
            </a: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「文字」</a:t>
            </a: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「文學」、「文化</a:t>
            </a:r>
            <a:r>
              <a:rPr lang="zh-TW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」三大主題 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tx2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學習內容</a:t>
            </a:r>
            <a:endParaRPr lang="zh-TW" altLang="en-US" b="1" dirty="0">
              <a:solidFill>
                <a:schemeClr val="tx2"/>
              </a:solidFill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463" y="1398627"/>
            <a:ext cx="3651250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463" y="3745324"/>
            <a:ext cx="4157663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97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圓角矩形 2"/>
          <p:cNvSpPr/>
          <p:nvPr/>
        </p:nvSpPr>
        <p:spPr>
          <a:xfrm>
            <a:off x="1322239" y="1628800"/>
            <a:ext cx="6490122" cy="462183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8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tx2"/>
                </a:solidFill>
                <a:latin typeface="Microsoft JhengHei" charset="-120"/>
                <a:ea typeface="Microsoft JhengHei" charset="-120"/>
                <a:cs typeface="Microsoft JhengHei" charset="-120"/>
              </a:rPr>
              <a:t>新舊銜接</a:t>
            </a:r>
            <a:endParaRPr lang="zh-TW" altLang="en-US" b="1" dirty="0">
              <a:solidFill>
                <a:schemeClr val="tx2"/>
              </a:solidFill>
              <a:latin typeface="Microsoft JhengHei" charset="-120"/>
              <a:ea typeface="Microsoft JhengHei" charset="-120"/>
              <a:cs typeface="Microsoft JhengHei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23728" y="1844824"/>
            <a:ext cx="4572000" cy="304185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ts val="4640"/>
              </a:lnSpc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聆聽</a:t>
            </a:r>
            <a:endParaRPr lang="en-US" altLang="zh-TW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ts val="4640"/>
              </a:lnSpc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口語表達</a:t>
            </a:r>
            <a:endParaRPr lang="en-US" altLang="zh-TW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ts val="4640"/>
              </a:lnSpc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識字</a:t>
            </a:r>
            <a:r>
              <a:rPr lang="zh-TW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寫字</a:t>
            </a:r>
            <a:endParaRPr lang="en-US" altLang="zh-TW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ts val="4640"/>
              </a:lnSpc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閱讀</a:t>
            </a:r>
            <a:endParaRPr lang="en-US" altLang="zh-TW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ts val="4640"/>
              </a:lnSpc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寫作</a:t>
            </a:r>
            <a:endParaRPr lang="zh-TW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67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1668</Words>
  <Application>Microsoft Office PowerPoint</Application>
  <PresentationFormat>如螢幕大小 (4:3)</PresentationFormat>
  <Paragraphs>189</Paragraphs>
  <Slides>16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3" baseType="lpstr">
      <vt:lpstr>微軟正黑體</vt:lpstr>
      <vt:lpstr>微軟正黑體</vt:lpstr>
      <vt:lpstr>新細明體</vt:lpstr>
      <vt:lpstr>Arial</vt:lpstr>
      <vt:lpstr>Calibri</vt:lpstr>
      <vt:lpstr>Wingdings</vt:lpstr>
      <vt:lpstr>Office 佈景主題</vt:lpstr>
      <vt:lpstr>十二年國教國語文領綱 與九年一貫國語文領綱 差異比較</vt:lpstr>
      <vt:lpstr>PowerPoint 簡報</vt:lpstr>
      <vt:lpstr>理念與架構</vt:lpstr>
      <vt:lpstr>能力與素養</vt:lpstr>
      <vt:lpstr>課程目標</vt:lpstr>
      <vt:lpstr>時間規劃</vt:lpstr>
      <vt:lpstr>學習表現</vt:lpstr>
      <vt:lpstr>學習內容</vt:lpstr>
      <vt:lpstr>新舊銜接</vt:lpstr>
      <vt:lpstr>聆聽</vt:lpstr>
      <vt:lpstr>口語表達</vt:lpstr>
      <vt:lpstr>識字與寫字</vt:lpstr>
      <vt:lpstr>閱讀</vt:lpstr>
      <vt:lpstr>寫作</vt:lpstr>
      <vt:lpstr>研習資訊</vt:lpstr>
      <vt:lpstr>研習資料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十二年國教原住民族語文領綱與 九年一貫領綱之差異比較</dc:title>
  <dc:creator>libix</dc:creator>
  <cp:lastModifiedBy>user</cp:lastModifiedBy>
  <cp:revision>48</cp:revision>
  <dcterms:created xsi:type="dcterms:W3CDTF">2018-05-19T07:30:06Z</dcterms:created>
  <dcterms:modified xsi:type="dcterms:W3CDTF">2019-09-20T00:56:08Z</dcterms:modified>
</cp:coreProperties>
</file>