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77" r:id="rId2"/>
    <p:sldId id="424" r:id="rId3"/>
    <p:sldId id="263" r:id="rId4"/>
    <p:sldId id="425" r:id="rId5"/>
    <p:sldId id="426" r:id="rId6"/>
    <p:sldId id="443" r:id="rId7"/>
    <p:sldId id="427" r:id="rId8"/>
    <p:sldId id="428" r:id="rId9"/>
    <p:sldId id="429" r:id="rId10"/>
    <p:sldId id="430" r:id="rId11"/>
    <p:sldId id="431" r:id="rId12"/>
    <p:sldId id="439" r:id="rId13"/>
    <p:sldId id="440" r:id="rId14"/>
    <p:sldId id="442" r:id="rId15"/>
    <p:sldId id="432" r:id="rId16"/>
    <p:sldId id="441" r:id="rId17"/>
    <p:sldId id="438" r:id="rId18"/>
    <p:sldId id="433" r:id="rId19"/>
    <p:sldId id="434" r:id="rId20"/>
    <p:sldId id="435" r:id="rId21"/>
    <p:sldId id="436" r:id="rId22"/>
    <p:sldId id="444" r:id="rId23"/>
    <p:sldId id="437" r:id="rId24"/>
    <p:sldId id="256" r:id="rId25"/>
  </p:sldIdLst>
  <p:sldSz cx="12190413" cy="865981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9568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9137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8705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38274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978429" algn="l" defTabSz="1191372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3574115" algn="l" defTabSz="1191372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4169801" algn="l" defTabSz="1191372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4765487" algn="l" defTabSz="1191372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8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728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9933FF"/>
    <a:srgbClr val="336600"/>
    <a:srgbClr val="CCCC00"/>
    <a:srgbClr val="EAEAEA"/>
    <a:srgbClr val="E1EFE2"/>
    <a:srgbClr val="FFFF00"/>
    <a:srgbClr val="FF9900"/>
    <a:srgbClr val="0000FF"/>
    <a:srgbClr val="314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4" autoAdjust="0"/>
    <p:restoredTop sz="92385" autoAdjust="0"/>
  </p:normalViewPr>
  <p:slideViewPr>
    <p:cSldViewPr>
      <p:cViewPr varScale="1">
        <p:scale>
          <a:sx n="50" d="100"/>
          <a:sy n="50" d="100"/>
        </p:scale>
        <p:origin x="1176" y="48"/>
      </p:cViewPr>
      <p:guideLst>
        <p:guide orient="horz" pos="2138"/>
        <p:guide pos="2880"/>
        <p:guide orient="horz" pos="2728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38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TW"/>
          </a:p>
        </p:txBody>
      </p:sp>
      <p:sp>
        <p:nvSpPr>
          <p:cNvPr id="2498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2498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704EA10-944B-4714-B036-F4668A4F3E6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12426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TW"/>
          </a:p>
        </p:txBody>
      </p:sp>
      <p:sp>
        <p:nvSpPr>
          <p:cNvPr id="2488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23950" y="720725"/>
            <a:ext cx="50673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88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2488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2488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82FDFD2-748F-4EED-AD8B-BA8C9CD3BBB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271698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95686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91372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87058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382744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978429" algn="l" defTabSz="119137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574115" algn="l" defTabSz="119137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169801" algn="l" defTabSz="119137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765487" algn="l" defTabSz="119137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https://e-info.org.tw/node/233252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947E8-0228-4610-BDF8-0E7A5BFC7DDA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8946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6" name="Rectangle 134"/>
          <p:cNvSpPr>
            <a:spLocks noChangeArrowheads="1"/>
          </p:cNvSpPr>
          <p:nvPr/>
        </p:nvSpPr>
        <p:spPr bwMode="gray">
          <a:xfrm>
            <a:off x="8914240" y="0"/>
            <a:ext cx="3276173" cy="86598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3209" name="Rectangle 137"/>
          <p:cNvSpPr>
            <a:spLocks noChangeArrowheads="1"/>
          </p:cNvSpPr>
          <p:nvPr/>
        </p:nvSpPr>
        <p:spPr bwMode="gray">
          <a:xfrm>
            <a:off x="0" y="0"/>
            <a:ext cx="12190413" cy="73367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3207" name="Rectangle 135"/>
          <p:cNvSpPr>
            <a:spLocks noChangeArrowheads="1"/>
          </p:cNvSpPr>
          <p:nvPr/>
        </p:nvSpPr>
        <p:spPr bwMode="gray">
          <a:xfrm>
            <a:off x="0" y="8202767"/>
            <a:ext cx="8916357" cy="457046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3208" name="Rectangle 136"/>
          <p:cNvSpPr>
            <a:spLocks noChangeArrowheads="1"/>
          </p:cNvSpPr>
          <p:nvPr/>
        </p:nvSpPr>
        <p:spPr bwMode="gray">
          <a:xfrm>
            <a:off x="8914240" y="8202767"/>
            <a:ext cx="3276173" cy="457046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914281" y="8274933"/>
            <a:ext cx="2641256" cy="308706"/>
          </a:xfrm>
        </p:spPr>
        <p:txBody>
          <a:bodyPr/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endParaRPr lang="en-US" altLang="zh-TW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04760" y="8274933"/>
            <a:ext cx="507934" cy="308706"/>
          </a:xfrm>
        </p:spPr>
        <p:txBody>
          <a:bodyPr/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EC4F0F62-2656-4355-85F6-1C2AC687FCC9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gray">
          <a:xfrm>
            <a:off x="203174" y="124285"/>
            <a:ext cx="3876071" cy="53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9137" tIns="59569" rIns="119137" bIns="59569">
            <a:spAutoFit/>
          </a:bodyPr>
          <a:lstStyle/>
          <a:p>
            <a:r>
              <a:rPr lang="zh-TW" altLang="en-US" sz="2700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臺南市環境教育輔導團</a:t>
            </a:r>
            <a:endParaRPr lang="en-US" altLang="zh-TW" sz="2700" b="1" i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726976" y="3175265"/>
            <a:ext cx="7098376" cy="481101"/>
          </a:xfr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defRPr sz="29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 dirty="0"/>
              <a:t>按一下以編輯母片副標題樣式</a:t>
            </a:r>
            <a:endParaRPr lang="en-US" altLang="zh-TW" noProof="0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107" y="2597944"/>
            <a:ext cx="8126942" cy="57732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C0C0C0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47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 dirty="0"/>
              <a:t>按一下以編輯母片標題樣式</a:t>
            </a:r>
            <a:endParaRPr lang="en-US" altLang="zh-TW" noProof="0" dirty="0"/>
          </a:p>
        </p:txBody>
      </p:sp>
      <p:grpSp>
        <p:nvGrpSpPr>
          <p:cNvPr id="3259" name="Group 187"/>
          <p:cNvGrpSpPr>
            <a:grpSpLocks/>
          </p:cNvGrpSpPr>
          <p:nvPr/>
        </p:nvGrpSpPr>
        <p:grpSpPr bwMode="auto">
          <a:xfrm>
            <a:off x="6588327" y="737688"/>
            <a:ext cx="2330146" cy="1130587"/>
            <a:chOff x="3120" y="366"/>
            <a:chExt cx="1101" cy="564"/>
          </a:xfrm>
        </p:grpSpPr>
        <p:sp>
          <p:nvSpPr>
            <p:cNvPr id="3260" name="Rectangle 188"/>
            <p:cNvSpPr>
              <a:spLocks noChangeArrowheads="1"/>
            </p:cNvSpPr>
            <p:nvPr userDrawn="1"/>
          </p:nvSpPr>
          <p:spPr bwMode="gray">
            <a:xfrm>
              <a:off x="3123" y="369"/>
              <a:ext cx="1098" cy="558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3261" name="Group 189"/>
            <p:cNvGrpSpPr>
              <a:grpSpLocks/>
            </p:cNvGrpSpPr>
            <p:nvPr userDrawn="1"/>
          </p:nvGrpSpPr>
          <p:grpSpPr bwMode="auto">
            <a:xfrm>
              <a:off x="3120" y="366"/>
              <a:ext cx="1099" cy="564"/>
              <a:chOff x="3120" y="366"/>
              <a:chExt cx="1099" cy="564"/>
            </a:xfrm>
          </p:grpSpPr>
          <p:sp>
            <p:nvSpPr>
              <p:cNvPr id="3262" name="Line 190"/>
              <p:cNvSpPr>
                <a:spLocks noChangeShapeType="1"/>
              </p:cNvSpPr>
              <p:nvPr userDrawn="1"/>
            </p:nvSpPr>
            <p:spPr bwMode="gray">
              <a:xfrm>
                <a:off x="3120" y="366"/>
                <a:ext cx="1097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63" name="Line 191"/>
              <p:cNvSpPr>
                <a:spLocks noChangeShapeType="1"/>
              </p:cNvSpPr>
              <p:nvPr userDrawn="1"/>
            </p:nvSpPr>
            <p:spPr bwMode="gray">
              <a:xfrm flipV="1">
                <a:off x="3120" y="927"/>
                <a:ext cx="1099" cy="3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64" name="Line 192"/>
              <p:cNvSpPr>
                <a:spLocks noChangeShapeType="1"/>
              </p:cNvSpPr>
              <p:nvPr userDrawn="1"/>
            </p:nvSpPr>
            <p:spPr bwMode="gray">
              <a:xfrm>
                <a:off x="3120" y="368"/>
                <a:ext cx="0" cy="561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grpSp>
        <p:nvGrpSpPr>
          <p:cNvPr id="3271" name="Group 199"/>
          <p:cNvGrpSpPr>
            <a:grpSpLocks/>
          </p:cNvGrpSpPr>
          <p:nvPr/>
        </p:nvGrpSpPr>
        <p:grpSpPr bwMode="auto">
          <a:xfrm>
            <a:off x="6581976" y="4602530"/>
            <a:ext cx="2338613" cy="1130587"/>
            <a:chOff x="3120" y="366"/>
            <a:chExt cx="1101" cy="564"/>
          </a:xfrm>
        </p:grpSpPr>
        <p:sp>
          <p:nvSpPr>
            <p:cNvPr id="3272" name="Rectangle 200"/>
            <p:cNvSpPr>
              <a:spLocks noChangeArrowheads="1"/>
            </p:cNvSpPr>
            <p:nvPr userDrawn="1"/>
          </p:nvSpPr>
          <p:spPr bwMode="gray">
            <a:xfrm>
              <a:off x="3123" y="369"/>
              <a:ext cx="1098" cy="558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3273" name="Group 201"/>
            <p:cNvGrpSpPr>
              <a:grpSpLocks/>
            </p:cNvGrpSpPr>
            <p:nvPr userDrawn="1"/>
          </p:nvGrpSpPr>
          <p:grpSpPr bwMode="auto">
            <a:xfrm>
              <a:off x="3120" y="366"/>
              <a:ext cx="1099" cy="564"/>
              <a:chOff x="3120" y="366"/>
              <a:chExt cx="1099" cy="564"/>
            </a:xfrm>
          </p:grpSpPr>
          <p:sp>
            <p:nvSpPr>
              <p:cNvPr id="3274" name="Line 202"/>
              <p:cNvSpPr>
                <a:spLocks noChangeShapeType="1"/>
              </p:cNvSpPr>
              <p:nvPr userDrawn="1"/>
            </p:nvSpPr>
            <p:spPr bwMode="gray">
              <a:xfrm>
                <a:off x="3120" y="366"/>
                <a:ext cx="1097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75" name="Line 203"/>
              <p:cNvSpPr>
                <a:spLocks noChangeShapeType="1"/>
              </p:cNvSpPr>
              <p:nvPr userDrawn="1"/>
            </p:nvSpPr>
            <p:spPr bwMode="gray">
              <a:xfrm flipV="1">
                <a:off x="3120" y="927"/>
                <a:ext cx="1099" cy="3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76" name="Line 204"/>
              <p:cNvSpPr>
                <a:spLocks noChangeShapeType="1"/>
              </p:cNvSpPr>
              <p:nvPr userDrawn="1"/>
            </p:nvSpPr>
            <p:spPr bwMode="gray">
              <a:xfrm>
                <a:off x="3120" y="368"/>
                <a:ext cx="0" cy="561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grpSp>
        <p:nvGrpSpPr>
          <p:cNvPr id="3295" name="Group 223"/>
          <p:cNvGrpSpPr>
            <a:grpSpLocks/>
          </p:cNvGrpSpPr>
          <p:nvPr/>
        </p:nvGrpSpPr>
        <p:grpSpPr bwMode="auto">
          <a:xfrm>
            <a:off x="8918473" y="3473949"/>
            <a:ext cx="2332263" cy="1130587"/>
            <a:chOff x="4208" y="1730"/>
            <a:chExt cx="1102" cy="564"/>
          </a:xfrm>
        </p:grpSpPr>
        <p:sp>
          <p:nvSpPr>
            <p:cNvPr id="3296" name="Rectangle 224"/>
            <p:cNvSpPr>
              <a:spLocks noChangeArrowheads="1"/>
            </p:cNvSpPr>
            <p:nvPr userDrawn="1"/>
          </p:nvSpPr>
          <p:spPr bwMode="gray">
            <a:xfrm>
              <a:off x="4208" y="1734"/>
              <a:ext cx="1102" cy="558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TW" altLang="zh-TW"/>
            </a:p>
          </p:txBody>
        </p:sp>
        <p:sp>
          <p:nvSpPr>
            <p:cNvPr id="3297" name="Line 225"/>
            <p:cNvSpPr>
              <a:spLocks noChangeShapeType="1"/>
            </p:cNvSpPr>
            <p:nvPr userDrawn="1"/>
          </p:nvSpPr>
          <p:spPr bwMode="gray">
            <a:xfrm rot="10800000">
              <a:off x="4211" y="2294"/>
              <a:ext cx="1097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98" name="Line 226"/>
            <p:cNvSpPr>
              <a:spLocks noChangeShapeType="1"/>
            </p:cNvSpPr>
            <p:nvPr userDrawn="1"/>
          </p:nvSpPr>
          <p:spPr bwMode="gray">
            <a:xfrm rot="10800000" flipV="1">
              <a:off x="4211" y="1731"/>
              <a:ext cx="1097" cy="3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99" name="Line 227"/>
            <p:cNvSpPr>
              <a:spLocks noChangeShapeType="1"/>
            </p:cNvSpPr>
            <p:nvPr userDrawn="1"/>
          </p:nvSpPr>
          <p:spPr bwMode="gray">
            <a:xfrm rot="10800000">
              <a:off x="5309" y="1730"/>
              <a:ext cx="0" cy="56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277" name="Group 205"/>
          <p:cNvGrpSpPr>
            <a:grpSpLocks/>
          </p:cNvGrpSpPr>
          <p:nvPr/>
        </p:nvGrpSpPr>
        <p:grpSpPr bwMode="auto">
          <a:xfrm>
            <a:off x="8910007" y="5725098"/>
            <a:ext cx="2330147" cy="1130587"/>
            <a:chOff x="4224" y="1728"/>
            <a:chExt cx="1101" cy="564"/>
          </a:xfrm>
        </p:grpSpPr>
        <p:sp>
          <p:nvSpPr>
            <p:cNvPr id="3278" name="Rectangle 206"/>
            <p:cNvSpPr>
              <a:spLocks noChangeArrowheads="1"/>
            </p:cNvSpPr>
            <p:nvPr userDrawn="1"/>
          </p:nvSpPr>
          <p:spPr bwMode="gray">
            <a:xfrm>
              <a:off x="4227" y="1731"/>
              <a:ext cx="1098" cy="558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TW" altLang="zh-TW"/>
            </a:p>
          </p:txBody>
        </p:sp>
        <p:grpSp>
          <p:nvGrpSpPr>
            <p:cNvPr id="3279" name="Group 207"/>
            <p:cNvGrpSpPr>
              <a:grpSpLocks/>
            </p:cNvGrpSpPr>
            <p:nvPr userDrawn="1"/>
          </p:nvGrpSpPr>
          <p:grpSpPr bwMode="auto">
            <a:xfrm rot="10800000">
              <a:off x="4224" y="1728"/>
              <a:ext cx="1099" cy="564"/>
              <a:chOff x="3120" y="366"/>
              <a:chExt cx="1099" cy="564"/>
            </a:xfrm>
          </p:grpSpPr>
          <p:sp>
            <p:nvSpPr>
              <p:cNvPr id="3280" name="Line 208"/>
              <p:cNvSpPr>
                <a:spLocks noChangeShapeType="1"/>
              </p:cNvSpPr>
              <p:nvPr userDrawn="1"/>
            </p:nvSpPr>
            <p:spPr bwMode="gray">
              <a:xfrm>
                <a:off x="3120" y="366"/>
                <a:ext cx="1097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81" name="Line 209"/>
              <p:cNvSpPr>
                <a:spLocks noChangeShapeType="1"/>
              </p:cNvSpPr>
              <p:nvPr userDrawn="1"/>
            </p:nvSpPr>
            <p:spPr bwMode="gray">
              <a:xfrm flipV="1">
                <a:off x="3120" y="927"/>
                <a:ext cx="1099" cy="3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82" name="Line 210"/>
              <p:cNvSpPr>
                <a:spLocks noChangeShapeType="1"/>
              </p:cNvSpPr>
              <p:nvPr userDrawn="1"/>
            </p:nvSpPr>
            <p:spPr bwMode="gray">
              <a:xfrm>
                <a:off x="3120" y="368"/>
                <a:ext cx="0" cy="561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>
          <a:xfrm>
            <a:off x="7009487" y="8246869"/>
            <a:ext cx="2844430" cy="308706"/>
          </a:xfrm>
          <a:prstGeom prst="rect">
            <a:avLst/>
          </a:prstGeom>
        </p:spPr>
        <p:txBody>
          <a:bodyPr lIns="119137" tIns="59569" rIns="119137" bIns="59569"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20F7B43-3FCC-4827-B9F6-7E0E9CBA4B4C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0902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126942" y="216495"/>
            <a:ext cx="2641256" cy="776977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203174" y="216495"/>
            <a:ext cx="7720595" cy="776977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>
          <a:xfrm>
            <a:off x="7009487" y="8246869"/>
            <a:ext cx="2844430" cy="308706"/>
          </a:xfrm>
          <a:prstGeom prst="rect">
            <a:avLst/>
          </a:prstGeom>
        </p:spPr>
        <p:txBody>
          <a:bodyPr lIns="119137" tIns="59569" rIns="119137" bIns="59569"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F56DB82-8C44-4B7C-BE13-3227F9358CD2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9072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D04E91-F5E3-4B65-B733-F52582A5EC90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3203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742" y="2158941"/>
            <a:ext cx="10514231" cy="3602241"/>
          </a:xfrm>
        </p:spPr>
        <p:txBody>
          <a:bodyPr anchor="b"/>
          <a:lstStyle>
            <a:lvl1pPr>
              <a:defRPr sz="78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742" y="5795261"/>
            <a:ext cx="10514231" cy="1894333"/>
          </a:xfrm>
        </p:spPr>
        <p:txBody>
          <a:bodyPr/>
          <a:lstStyle>
            <a:lvl1pPr marL="0" indent="0">
              <a:buNone/>
              <a:defRPr sz="3100"/>
            </a:lvl1pPr>
            <a:lvl2pPr marL="595686" indent="0">
              <a:buNone/>
              <a:defRPr sz="2600"/>
            </a:lvl2pPr>
            <a:lvl3pPr marL="1191372" indent="0">
              <a:buNone/>
              <a:defRPr sz="2300"/>
            </a:lvl3pPr>
            <a:lvl4pPr marL="1787058" indent="0">
              <a:buNone/>
              <a:defRPr sz="2100"/>
            </a:lvl4pPr>
            <a:lvl5pPr marL="2382744" indent="0">
              <a:buNone/>
              <a:defRPr sz="2100"/>
            </a:lvl5pPr>
            <a:lvl6pPr marL="2978429" indent="0">
              <a:buNone/>
              <a:defRPr sz="2100"/>
            </a:lvl6pPr>
            <a:lvl7pPr marL="3574115" indent="0">
              <a:buNone/>
              <a:defRPr sz="2100"/>
            </a:lvl7pPr>
            <a:lvl8pPr marL="4169801" indent="0">
              <a:buNone/>
              <a:defRPr sz="2100"/>
            </a:lvl8pPr>
            <a:lvl9pPr marL="4765487" indent="0">
              <a:buNone/>
              <a:defRPr sz="2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>
          <a:xfrm>
            <a:off x="7009487" y="8246869"/>
            <a:ext cx="2844430" cy="308706"/>
          </a:xfrm>
          <a:prstGeom prst="rect">
            <a:avLst/>
          </a:prstGeom>
        </p:spPr>
        <p:txBody>
          <a:bodyPr lIns="119137" tIns="59569" rIns="119137" bIns="59569"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38A6D0-3401-4F28-AC7F-9FCDE79DF0FF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99095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03173" y="1347082"/>
            <a:ext cx="5180926" cy="663919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587272" y="1347082"/>
            <a:ext cx="5180926" cy="663919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>
          <a:xfrm>
            <a:off x="7009487" y="8246869"/>
            <a:ext cx="2844430" cy="308706"/>
          </a:xfrm>
          <a:prstGeom prst="rect">
            <a:avLst/>
          </a:prstGeom>
        </p:spPr>
        <p:txBody>
          <a:bodyPr lIns="119137" tIns="59569" rIns="119137" bIns="59569"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C924F96-347B-4703-AC7D-6A1AB3F27EAD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6784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208" y="461056"/>
            <a:ext cx="10514231" cy="167383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0208" y="2122857"/>
            <a:ext cx="5157645" cy="1040380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5686" indent="0">
              <a:buNone/>
              <a:defRPr sz="2600" b="1"/>
            </a:lvl2pPr>
            <a:lvl3pPr marL="1191372" indent="0">
              <a:buNone/>
              <a:defRPr sz="2300" b="1"/>
            </a:lvl3pPr>
            <a:lvl4pPr marL="1787058" indent="0">
              <a:buNone/>
              <a:defRPr sz="2100" b="1"/>
            </a:lvl4pPr>
            <a:lvl5pPr marL="2382744" indent="0">
              <a:buNone/>
              <a:defRPr sz="2100" b="1"/>
            </a:lvl5pPr>
            <a:lvl6pPr marL="2978429" indent="0">
              <a:buNone/>
              <a:defRPr sz="2100" b="1"/>
            </a:lvl6pPr>
            <a:lvl7pPr marL="3574115" indent="0">
              <a:buNone/>
              <a:defRPr sz="2100" b="1"/>
            </a:lvl7pPr>
            <a:lvl8pPr marL="4169801" indent="0">
              <a:buNone/>
              <a:defRPr sz="2100" b="1"/>
            </a:lvl8pPr>
            <a:lvl9pPr marL="4765487" indent="0">
              <a:buNone/>
              <a:defRPr sz="21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40208" y="3163237"/>
            <a:ext cx="5157645" cy="465264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1396" y="2122857"/>
            <a:ext cx="5183043" cy="1040380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5686" indent="0">
              <a:buNone/>
              <a:defRPr sz="2600" b="1"/>
            </a:lvl2pPr>
            <a:lvl3pPr marL="1191372" indent="0">
              <a:buNone/>
              <a:defRPr sz="2300" b="1"/>
            </a:lvl3pPr>
            <a:lvl4pPr marL="1787058" indent="0">
              <a:buNone/>
              <a:defRPr sz="2100" b="1"/>
            </a:lvl4pPr>
            <a:lvl5pPr marL="2382744" indent="0">
              <a:buNone/>
              <a:defRPr sz="2100" b="1"/>
            </a:lvl5pPr>
            <a:lvl6pPr marL="2978429" indent="0">
              <a:buNone/>
              <a:defRPr sz="2100" b="1"/>
            </a:lvl6pPr>
            <a:lvl7pPr marL="3574115" indent="0">
              <a:buNone/>
              <a:defRPr sz="2100" b="1"/>
            </a:lvl7pPr>
            <a:lvl8pPr marL="4169801" indent="0">
              <a:buNone/>
              <a:defRPr sz="2100" b="1"/>
            </a:lvl8pPr>
            <a:lvl9pPr marL="4765487" indent="0">
              <a:buNone/>
              <a:defRPr sz="21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1396" y="3163237"/>
            <a:ext cx="5183043" cy="465264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0"/>
          </p:nvPr>
        </p:nvSpPr>
        <p:spPr>
          <a:xfrm>
            <a:off x="7009487" y="8246869"/>
            <a:ext cx="2844430" cy="308706"/>
          </a:xfrm>
          <a:prstGeom prst="rect">
            <a:avLst/>
          </a:prstGeom>
        </p:spPr>
        <p:txBody>
          <a:bodyPr lIns="119137" tIns="59569" rIns="119137" bIns="59569"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A5909A3-32A6-4E0E-ABCC-0C85A9AA31F6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9" name="日期版面配置區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4695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>
          <a:xfrm>
            <a:off x="7009487" y="8246869"/>
            <a:ext cx="2844430" cy="308706"/>
          </a:xfrm>
          <a:prstGeom prst="rect">
            <a:avLst/>
          </a:prstGeom>
        </p:spPr>
        <p:txBody>
          <a:bodyPr lIns="119137" tIns="59569" rIns="119137" bIns="59569"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486FCF4-7470-4857-9810-8A4812B8B63B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85808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>
          <a:xfrm>
            <a:off x="7009487" y="8246869"/>
            <a:ext cx="2844430" cy="308706"/>
          </a:xfrm>
          <a:prstGeom prst="rect">
            <a:avLst/>
          </a:prstGeom>
        </p:spPr>
        <p:txBody>
          <a:bodyPr lIns="119137" tIns="59569" rIns="119137" bIns="59569"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E54B42-EE30-4A30-8D92-411FD5D75739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0524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208" y="577321"/>
            <a:ext cx="3932255" cy="2020623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042" y="1246853"/>
            <a:ext cx="6171397" cy="6154080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208" y="2597944"/>
            <a:ext cx="3932255" cy="4813012"/>
          </a:xfrm>
        </p:spPr>
        <p:txBody>
          <a:bodyPr/>
          <a:lstStyle>
            <a:lvl1pPr marL="0" indent="0">
              <a:buNone/>
              <a:defRPr sz="2100"/>
            </a:lvl1pPr>
            <a:lvl2pPr marL="595686" indent="0">
              <a:buNone/>
              <a:defRPr sz="1800"/>
            </a:lvl2pPr>
            <a:lvl3pPr marL="1191372" indent="0">
              <a:buNone/>
              <a:defRPr sz="1600"/>
            </a:lvl3pPr>
            <a:lvl4pPr marL="1787058" indent="0">
              <a:buNone/>
              <a:defRPr sz="1300"/>
            </a:lvl4pPr>
            <a:lvl5pPr marL="2382744" indent="0">
              <a:buNone/>
              <a:defRPr sz="1300"/>
            </a:lvl5pPr>
            <a:lvl6pPr marL="2978429" indent="0">
              <a:buNone/>
              <a:defRPr sz="1300"/>
            </a:lvl6pPr>
            <a:lvl7pPr marL="3574115" indent="0">
              <a:buNone/>
              <a:defRPr sz="1300"/>
            </a:lvl7pPr>
            <a:lvl8pPr marL="4169801" indent="0">
              <a:buNone/>
              <a:defRPr sz="1300"/>
            </a:lvl8pPr>
            <a:lvl9pPr marL="4765487" indent="0">
              <a:buNone/>
              <a:defRPr sz="13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ACDB5C-58C9-455F-B782-8DB0E1C42FBF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6926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208" y="577321"/>
            <a:ext cx="3932255" cy="2020623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042" y="1246853"/>
            <a:ext cx="6171397" cy="6154080"/>
          </a:xfrm>
        </p:spPr>
        <p:txBody>
          <a:bodyPr/>
          <a:lstStyle>
            <a:lvl1pPr marL="0" indent="0">
              <a:buNone/>
              <a:defRPr sz="4200"/>
            </a:lvl1pPr>
            <a:lvl2pPr marL="595686" indent="0">
              <a:buNone/>
              <a:defRPr sz="3600"/>
            </a:lvl2pPr>
            <a:lvl3pPr marL="1191372" indent="0">
              <a:buNone/>
              <a:defRPr sz="3100"/>
            </a:lvl3pPr>
            <a:lvl4pPr marL="1787058" indent="0">
              <a:buNone/>
              <a:defRPr sz="2600"/>
            </a:lvl4pPr>
            <a:lvl5pPr marL="2382744" indent="0">
              <a:buNone/>
              <a:defRPr sz="2600"/>
            </a:lvl5pPr>
            <a:lvl6pPr marL="2978429" indent="0">
              <a:buNone/>
              <a:defRPr sz="2600"/>
            </a:lvl6pPr>
            <a:lvl7pPr marL="3574115" indent="0">
              <a:buNone/>
              <a:defRPr sz="2600"/>
            </a:lvl7pPr>
            <a:lvl8pPr marL="4169801" indent="0">
              <a:buNone/>
              <a:defRPr sz="2600"/>
            </a:lvl8pPr>
            <a:lvl9pPr marL="4765487" indent="0">
              <a:buNone/>
              <a:defRPr sz="2600"/>
            </a:lvl9pPr>
          </a:lstStyle>
          <a:p>
            <a:r>
              <a:rPr lang="zh-TW" altLang="en-US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208" y="2597944"/>
            <a:ext cx="3932255" cy="4813012"/>
          </a:xfrm>
        </p:spPr>
        <p:txBody>
          <a:bodyPr/>
          <a:lstStyle>
            <a:lvl1pPr marL="0" indent="0">
              <a:buNone/>
              <a:defRPr sz="2100"/>
            </a:lvl1pPr>
            <a:lvl2pPr marL="595686" indent="0">
              <a:buNone/>
              <a:defRPr sz="1800"/>
            </a:lvl2pPr>
            <a:lvl3pPr marL="1191372" indent="0">
              <a:buNone/>
              <a:defRPr sz="1600"/>
            </a:lvl3pPr>
            <a:lvl4pPr marL="1787058" indent="0">
              <a:buNone/>
              <a:defRPr sz="1300"/>
            </a:lvl4pPr>
            <a:lvl5pPr marL="2382744" indent="0">
              <a:buNone/>
              <a:defRPr sz="1300"/>
            </a:lvl5pPr>
            <a:lvl6pPr marL="2978429" indent="0">
              <a:buNone/>
              <a:defRPr sz="1300"/>
            </a:lvl6pPr>
            <a:lvl7pPr marL="3574115" indent="0">
              <a:buNone/>
              <a:defRPr sz="1300"/>
            </a:lvl7pPr>
            <a:lvl8pPr marL="4169801" indent="0">
              <a:buNone/>
              <a:defRPr sz="1300"/>
            </a:lvl8pPr>
            <a:lvl9pPr marL="4765487" indent="0">
              <a:buNone/>
              <a:defRPr sz="13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>
          <a:xfrm>
            <a:off x="7009487" y="8246869"/>
            <a:ext cx="2844430" cy="308706"/>
          </a:xfrm>
          <a:prstGeom prst="rect">
            <a:avLst/>
          </a:prstGeom>
        </p:spPr>
        <p:txBody>
          <a:bodyPr lIns="119137" tIns="59569" rIns="119137" bIns="59569"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31374F2-08D3-4ECC-9212-2A74A5D1FD06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68681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Rectangle 133"/>
          <p:cNvSpPr>
            <a:spLocks noChangeArrowheads="1"/>
          </p:cNvSpPr>
          <p:nvPr/>
        </p:nvSpPr>
        <p:spPr bwMode="gray">
          <a:xfrm>
            <a:off x="0" y="0"/>
            <a:ext cx="12190413" cy="1058422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1150" name="Freeform 126"/>
          <p:cNvSpPr>
            <a:spLocks/>
          </p:cNvSpPr>
          <p:nvPr/>
        </p:nvSpPr>
        <p:spPr bwMode="gray">
          <a:xfrm>
            <a:off x="-16931" y="432991"/>
            <a:ext cx="8042286" cy="857963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203173" y="1347082"/>
            <a:ext cx="10565025" cy="6639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9137" tIns="59569" rIns="119137" bIns="595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5180925" y="8214795"/>
            <a:ext cx="1117455" cy="33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9137" tIns="59569" rIns="119137" bIns="59569" numCol="1" anchor="t" anchorCtr="0" compatLnSpc="1">
            <a:prstTxWarp prst="textNoShape">
              <a:avLst/>
            </a:prstTxWarp>
          </a:bodyPr>
          <a:lstStyle>
            <a:lvl1pPr algn="ctr">
              <a:defRPr sz="1300">
                <a:ea typeface="新細明體" panose="02020500000000000000" pitchFamily="18" charset="-120"/>
              </a:defRPr>
            </a:lvl1pPr>
          </a:lstStyle>
          <a:p>
            <a:fld id="{121BEBDE-8D79-40B8-A51C-AD80C8C70368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07934" y="8214795"/>
            <a:ext cx="2539669" cy="33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9137" tIns="59569" rIns="119137" bIns="59569" numCol="1" anchor="t" anchorCtr="0" compatLnSpc="1">
            <a:prstTxWarp prst="textNoShape">
              <a:avLst/>
            </a:prstTxWarp>
          </a:bodyPr>
          <a:lstStyle>
            <a:lvl1pPr>
              <a:defRPr sz="1300">
                <a:ea typeface="新細明體" panose="02020500000000000000" pitchFamily="18" charset="-120"/>
              </a:defRPr>
            </a:lvl1pPr>
          </a:lstStyle>
          <a:p>
            <a:endParaRPr lang="en-US" altLang="zh-TW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15872" y="216496"/>
            <a:ext cx="9447570" cy="61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119137" tIns="59569" rIns="119137" bIns="595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zh-TW"/>
          </a:p>
        </p:txBody>
      </p:sp>
      <p:sp>
        <p:nvSpPr>
          <p:cNvPr id="1163" name="Rectangle 139"/>
          <p:cNvSpPr>
            <a:spLocks noChangeArrowheads="1"/>
          </p:cNvSpPr>
          <p:nvPr/>
        </p:nvSpPr>
        <p:spPr bwMode="gray">
          <a:xfrm>
            <a:off x="10971372" y="4041247"/>
            <a:ext cx="1219041" cy="2080761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1165" name="Rectangle 141"/>
          <p:cNvSpPr>
            <a:spLocks noChangeArrowheads="1"/>
          </p:cNvSpPr>
          <p:nvPr/>
        </p:nvSpPr>
        <p:spPr bwMode="gray">
          <a:xfrm>
            <a:off x="10971372" y="6117998"/>
            <a:ext cx="1219041" cy="254181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1161" name="Rectangle 137"/>
          <p:cNvSpPr>
            <a:spLocks noChangeArrowheads="1"/>
          </p:cNvSpPr>
          <p:nvPr/>
        </p:nvSpPr>
        <p:spPr bwMode="gray">
          <a:xfrm>
            <a:off x="10971372" y="1058422"/>
            <a:ext cx="1219041" cy="29828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1170" name="Rectangle 146"/>
          <p:cNvSpPr>
            <a:spLocks noChangeArrowheads="1"/>
          </p:cNvSpPr>
          <p:nvPr/>
        </p:nvSpPr>
        <p:spPr bwMode="gray">
          <a:xfrm>
            <a:off x="10969256" y="0"/>
            <a:ext cx="1216924" cy="1058422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1171" name="Rectangle 147"/>
          <p:cNvSpPr>
            <a:spLocks noChangeArrowheads="1"/>
          </p:cNvSpPr>
          <p:nvPr/>
        </p:nvSpPr>
        <p:spPr bwMode="gray">
          <a:xfrm>
            <a:off x="10971372" y="2988839"/>
            <a:ext cx="1219041" cy="1108536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1172" name="Rectangle 148"/>
          <p:cNvSpPr>
            <a:spLocks noChangeArrowheads="1"/>
          </p:cNvSpPr>
          <p:nvPr/>
        </p:nvSpPr>
        <p:spPr bwMode="gray">
          <a:xfrm>
            <a:off x="10971372" y="6117997"/>
            <a:ext cx="1219041" cy="1108537"/>
          </a:xfrm>
          <a:prstGeom prst="rect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Arial" panose="020B0604020202020204" pitchFamily="34" charset="0"/>
        </a:defRPr>
      </a:lvl5pPr>
      <a:lvl6pPr marL="595686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Arial" panose="020B0604020202020204" pitchFamily="34" charset="0"/>
        </a:defRPr>
      </a:lvl6pPr>
      <a:lvl7pPr marL="1191372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Arial" panose="020B0604020202020204" pitchFamily="34" charset="0"/>
        </a:defRPr>
      </a:lvl7pPr>
      <a:lvl8pPr marL="1787058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Arial" panose="020B0604020202020204" pitchFamily="34" charset="0"/>
        </a:defRPr>
      </a:lvl8pPr>
      <a:lvl9pPr marL="2382744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446764" indent="-44676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v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67990" indent="-37230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489215" indent="-29784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84901" indent="-297843" algn="l" rtl="0" eaLnBrk="1" fontAlgn="base" hangingPunct="1">
        <a:spcBef>
          <a:spcPct val="20000"/>
        </a:spcBef>
        <a:spcAft>
          <a:spcPct val="0"/>
        </a:spcAft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80586" indent="-297843" algn="l" rtl="0" eaLnBrk="1" fontAlgn="base" hangingPunct="1">
        <a:spcBef>
          <a:spcPct val="20000"/>
        </a:spcBef>
        <a:spcAft>
          <a:spcPct val="0"/>
        </a:spcAft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76272" indent="-297843" algn="l" defTabSz="1191372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871958" indent="-297843" algn="l" defTabSz="1191372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467644" indent="-297843" algn="l" defTabSz="1191372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5063330" indent="-297843" algn="l" defTabSz="1191372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1913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95686" algn="l" defTabSz="11913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91372" algn="l" defTabSz="11913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87058" algn="l" defTabSz="11913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82744" algn="l" defTabSz="11913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78429" algn="l" defTabSz="11913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74115" algn="l" defTabSz="11913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69801" algn="l" defTabSz="11913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765487" algn="l" defTabSz="11913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greenlife.moenv.gov.tw/Files/DownLoadArea/1/20231030-f3caf9c9-1dc8-4fce-b603-86008d1c3e6e.pdf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online.visual-paradigm.com/community/book/07-k7-9food-1n0ecrzsn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online.visual-paradigm.com/community/book/10-k7-9transportation-1n0ecssrtg" TargetMode="External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hyperlink" Target="https://online.visual-paradigm.com/community/book/12-k7-9shopping-1n0eegqf29" TargetMode="External"/><Relationship Id="rId2" Type="http://schemas.openxmlformats.org/officeDocument/2006/relationships/hyperlink" Target="https://online.visual-paradigm.com/community/book/07-k7-9food-1n0ecrzsn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nline.visual-paradigm.com/community/book/09-k7-9housing-1n0ecqwho0" TargetMode="External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hyperlink" Target="https://online.visual-paradigm.com/community/book/11-k7-9e-e-1n0eehhxkj" TargetMode="External"/><Relationship Id="rId4" Type="http://schemas.openxmlformats.org/officeDocument/2006/relationships/hyperlink" Target="https://online.visual-paradigm.com/community/book/08-k7-k9clothing-1n0ecrm72n" TargetMode="External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.visual-paradigm.com/community/book/08-k7-k9clothing-1n0ecrm72n" TargetMode="External"/><Relationship Id="rId7" Type="http://schemas.openxmlformats.org/officeDocument/2006/relationships/hyperlink" Target="https://online.visual-paradigm.com/community/book/12-k7-9shopping-1n0eegqf29" TargetMode="External"/><Relationship Id="rId2" Type="http://schemas.openxmlformats.org/officeDocument/2006/relationships/hyperlink" Target="https://online.visual-paradigm.com/community/book/07-k7-9food-1n0ecrzsn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nline.visual-paradigm.com/community/book/11-k7-9e-e-1n0eehhxkj" TargetMode="External"/><Relationship Id="rId5" Type="http://schemas.openxmlformats.org/officeDocument/2006/relationships/hyperlink" Target="https://online.visual-paradigm.com/community/book/10-k7-9transportation-1n0ecssrtg" TargetMode="External"/><Relationship Id="rId4" Type="http://schemas.openxmlformats.org/officeDocument/2006/relationships/hyperlink" Target="https://online.visual-paradigm.com/community/book/09-k7-9housing-1n0ecqwho0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greenpeace.org/taiwan/update/38067/%E4%BB%80%E9%BA%BC%E6%98%AF%E6%B7%A8%E9%9B%B6%E7%A2%B3%E6%8E%92%EF%BC%9F%E8%87%BA%E7%81%A3%E6%80%8E%E9%BA%BC%E5%AF%A6%E7%8F%BE%EF%BC%9F%E5%9C%8B%E9%9A%9B%E4%BD%9C%E6%B3%95%E4%B8%80%E6%AC%A1%E7%9C%8B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go-moea.tw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5316" y="2784152"/>
            <a:ext cx="8533289" cy="962201"/>
          </a:xfrm>
        </p:spPr>
        <p:txBody>
          <a:bodyPr/>
          <a:lstStyle/>
          <a:p>
            <a:r>
              <a:rPr lang="zh-TW" altLang="en-US" sz="5200" b="1" dirty="0">
                <a:solidFill>
                  <a:srgbClr val="FFFF00"/>
                </a:solidFill>
              </a:rPr>
              <a:t>環境教育輔導團</a:t>
            </a:r>
            <a:br>
              <a:rPr lang="en-US" altLang="zh-TW" sz="5200" b="1" dirty="0">
                <a:solidFill>
                  <a:srgbClr val="FFFF00"/>
                </a:solidFill>
              </a:rPr>
            </a:br>
            <a:r>
              <a:rPr lang="zh-TW" altLang="en-US" sz="5200" b="1" dirty="0">
                <a:solidFill>
                  <a:srgbClr val="FFFF00"/>
                </a:solidFill>
              </a:rPr>
              <a:t>到校諮詢服務</a:t>
            </a:r>
            <a:br>
              <a:rPr lang="zh-TW" altLang="en-US" sz="5200" b="1" dirty="0">
                <a:solidFill>
                  <a:srgbClr val="002060"/>
                </a:solidFill>
              </a:rPr>
            </a:br>
            <a:endParaRPr lang="en-US" altLang="zh-TW" sz="5200" b="1" dirty="0">
              <a:solidFill>
                <a:srgbClr val="FFFF00"/>
              </a:solidFill>
            </a:endParaRP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39855" y="5099668"/>
            <a:ext cx="5039344" cy="681875"/>
          </a:xfrm>
        </p:spPr>
        <p:txBody>
          <a:bodyPr/>
          <a:lstStyle/>
          <a:p>
            <a:pPr algn="ctr"/>
            <a:r>
              <a:rPr lang="zh-TW" altLang="en-US" sz="3600" b="1" dirty="0"/>
              <a:t>台南市忠孝國中夏穎蘄</a:t>
            </a:r>
            <a:endParaRPr lang="en-US" altLang="zh-TW" sz="3600" b="1" dirty="0"/>
          </a:p>
        </p:txBody>
      </p:sp>
      <p:pic>
        <p:nvPicPr>
          <p:cNvPr id="73735" name="Picture 7" descr="icon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02" y="2200097"/>
            <a:ext cx="482537" cy="49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12" cy="865981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764917" y="-1764375"/>
            <a:ext cx="8659813" cy="12189646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0" y="0"/>
            <a:ext cx="9069664" cy="86592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05719" y="-526155"/>
            <a:ext cx="6180520" cy="1219195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內容版面配置區 3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DCC96C12-C65D-F7E9-26FC-8EBE74C19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40" y="693353"/>
            <a:ext cx="11276132" cy="727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13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12" cy="865981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764917" y="-1764375"/>
            <a:ext cx="8659813" cy="12189646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0" y="0"/>
            <a:ext cx="9069664" cy="86592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05719" y="-526155"/>
            <a:ext cx="6180520" cy="1219195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內容版面配置區 4" descr="一張含有 文字, 卡通, 螢幕擷取畫面, 服裝 的圖片&#10;&#10;自動產生的描述">
            <a:extLst>
              <a:ext uri="{FF2B5EF4-FFF2-40B4-BE49-F238E27FC236}">
                <a16:creationId xmlns:a16="http://schemas.microsoft.com/office/drawing/2014/main" id="{DEC12395-15E0-F52A-57C9-E8FEB2B5F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40" y="1454492"/>
            <a:ext cx="11276132" cy="575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37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12" cy="865981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764917" y="-1764375"/>
            <a:ext cx="8659813" cy="12189646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0" y="0"/>
            <a:ext cx="9069664" cy="86592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05719" y="-526155"/>
            <a:ext cx="6180520" cy="1219195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內容版面配置區 4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EF018F08-7F34-16E6-1F06-C817C655B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127" y="514362"/>
            <a:ext cx="6751800" cy="7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14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12" cy="865981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764917" y="-1764375"/>
            <a:ext cx="8659813" cy="12189646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0" y="0"/>
            <a:ext cx="9069664" cy="86592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05719" y="-526155"/>
            <a:ext cx="6180520" cy="1219195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內容版面配置區 4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A7F2D901-4FDD-90EB-4CE3-C7E8163EBA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54" y="2558436"/>
            <a:ext cx="11520000" cy="354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47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12" cy="8659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3209" y="2977"/>
            <a:ext cx="1876408" cy="2229994"/>
            <a:chOff x="-648769" y="2358"/>
            <a:chExt cx="1876653" cy="17660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52018" y="7703721"/>
            <a:ext cx="814926" cy="64528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261" y="7224223"/>
            <a:ext cx="2261670" cy="1435588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內容版面配置區 4" descr="一張含有 文字, 平面設計, 圖形, 螢幕擷取畫面 的圖片&#10;&#10;自動產生的描述">
            <a:hlinkClick r:id="rId2"/>
            <a:extLst>
              <a:ext uri="{FF2B5EF4-FFF2-40B4-BE49-F238E27FC236}">
                <a16:creationId xmlns:a16="http://schemas.microsoft.com/office/drawing/2014/main" id="{1FB02270-AF56-CC85-ECFA-96F82A25F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62" y="297458"/>
            <a:ext cx="6210000" cy="828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4371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12" cy="865981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764917" y="-1764375"/>
            <a:ext cx="8659813" cy="12189646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0" y="0"/>
            <a:ext cx="9069664" cy="86592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05719" y="-526155"/>
            <a:ext cx="6180520" cy="1219195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1D39B4F-F5DF-7253-7E86-1A041308DFA2}"/>
              </a:ext>
            </a:extLst>
          </p:cNvPr>
          <p:cNvSpPr txBox="1"/>
          <p:nvPr/>
        </p:nvSpPr>
        <p:spPr>
          <a:xfrm>
            <a:off x="478582" y="6778178"/>
            <a:ext cx="11268000" cy="923330"/>
          </a:xfrm>
          <a:prstGeom prst="rect">
            <a:avLst/>
          </a:prstGeom>
          <a:solidFill>
            <a:srgbClr val="E1EFE2"/>
          </a:solidFill>
          <a:ln>
            <a:solidFill>
              <a:srgbClr val="E1EFE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/>
              <a:t>食 衣 住 行 育樂 購</a:t>
            </a:r>
          </a:p>
        </p:txBody>
      </p:sp>
      <p:pic>
        <p:nvPicPr>
          <p:cNvPr id="5" name="內容版面配置區 4" descr="一張含有 文字, 動畫卡通, 螢幕擷取畫面, 圖解 的圖片&#10;&#10;自動產生的描述">
            <a:extLst>
              <a:ext uri="{FF2B5EF4-FFF2-40B4-BE49-F238E27FC236}">
                <a16:creationId xmlns:a16="http://schemas.microsoft.com/office/drawing/2014/main" id="{F4766E58-E1DA-7B5E-763D-01D8BF224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/>
          <a:stretch/>
        </p:blipFill>
        <p:spPr>
          <a:xfrm>
            <a:off x="478582" y="551706"/>
            <a:ext cx="11268000" cy="628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12" cy="8659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07" y="-320317"/>
            <a:ext cx="1827400" cy="1738767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524" y="533057"/>
            <a:ext cx="645284" cy="8149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2174" y="827265"/>
            <a:ext cx="687382" cy="868093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5424" y="0"/>
            <a:ext cx="2834988" cy="1869899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5305" y="7722235"/>
            <a:ext cx="1494318" cy="93757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內容版面配置區 4" descr="一張含有 文字, 信, 螢幕擷取畫面, 圖解 的圖片&#10;&#10;自動產生的描述">
            <a:hlinkClick r:id="rId2"/>
            <a:extLst>
              <a:ext uri="{FF2B5EF4-FFF2-40B4-BE49-F238E27FC236}">
                <a16:creationId xmlns:a16="http://schemas.microsoft.com/office/drawing/2014/main" id="{B7F5DAE0-AAF4-38EB-F2B1-026D96599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" b="24781"/>
          <a:stretch/>
        </p:blipFill>
        <p:spPr>
          <a:xfrm>
            <a:off x="1846734" y="225450"/>
            <a:ext cx="8551525" cy="8280000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3089" y="8148586"/>
            <a:ext cx="814797" cy="51122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83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8A49A4-DA18-5649-C925-8A4C85140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72" y="152996"/>
            <a:ext cx="9447570" cy="615409"/>
          </a:xfrm>
        </p:spPr>
        <p:txBody>
          <a:bodyPr/>
          <a:lstStyle/>
          <a:p>
            <a:r>
              <a:rPr lang="zh-TW" altLang="en-US"/>
              <a:t>淨零綠生活</a:t>
            </a:r>
            <a:endParaRPr lang="zh-TW" altLang="en-US" dirty="0"/>
          </a:p>
        </p:txBody>
      </p:sp>
      <p:pic>
        <p:nvPicPr>
          <p:cNvPr id="2050" name="Picture 2">
            <a:hlinkClick r:id="rId2"/>
            <a:extLst>
              <a:ext uri="{FF2B5EF4-FFF2-40B4-BE49-F238E27FC236}">
                <a16:creationId xmlns:a16="http://schemas.microsoft.com/office/drawing/2014/main" id="{92AB2079-2F72-F51F-520E-4BDB7861D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670" y="2164867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hlinkClick r:id="rId4"/>
            <a:extLst>
              <a:ext uri="{FF2B5EF4-FFF2-40B4-BE49-F238E27FC236}">
                <a16:creationId xmlns:a16="http://schemas.microsoft.com/office/drawing/2014/main" id="{84B96E54-3FF8-5697-78A3-4946F11B8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030" y="2164867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hlinkClick r:id="rId6"/>
            <a:extLst>
              <a:ext uri="{FF2B5EF4-FFF2-40B4-BE49-F238E27FC236}">
                <a16:creationId xmlns:a16="http://schemas.microsoft.com/office/drawing/2014/main" id="{9A1DAE40-2416-293D-59A7-C56F7A35C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606" y="2188729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hlinkClick r:id="rId8"/>
            <a:extLst>
              <a:ext uri="{FF2B5EF4-FFF2-40B4-BE49-F238E27FC236}">
                <a16:creationId xmlns:a16="http://schemas.microsoft.com/office/drawing/2014/main" id="{E6C8C063-E5C5-C4EB-779F-EB3735A9C2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910" y="5121994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hlinkClick r:id="rId10"/>
            <a:extLst>
              <a:ext uri="{FF2B5EF4-FFF2-40B4-BE49-F238E27FC236}">
                <a16:creationId xmlns:a16="http://schemas.microsoft.com/office/drawing/2014/main" id="{20592C50-5ABD-65E2-6549-8A1589D37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030" y="5121994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hlinkClick r:id="rId12"/>
            <a:extLst>
              <a:ext uri="{FF2B5EF4-FFF2-40B4-BE49-F238E27FC236}">
                <a16:creationId xmlns:a16="http://schemas.microsoft.com/office/drawing/2014/main" id="{357BD84B-9F7D-1D00-02AF-A02E0A1B4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442" y="5121994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561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1BCFDA-D707-8D13-1DF8-7A27C02DA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566" y="262370"/>
            <a:ext cx="11593288" cy="8244000"/>
          </a:xfrm>
          <a:solidFill>
            <a:srgbClr val="EAEAEA"/>
          </a:solidFill>
        </p:spPr>
        <p:txBody>
          <a:bodyPr/>
          <a:lstStyle/>
          <a:p>
            <a:pPr marL="0" indent="0">
              <a:buNone/>
            </a:pP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K7-9Food</a:t>
            </a:r>
            <a:r>
              <a:rPr lang="zh-TW" altLang="en-US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</a:t>
            </a:r>
            <a:r>
              <a:rPr lang="zh-TW" altLang="en-US" sz="2800" b="1" kern="100" dirty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食</a:t>
            </a:r>
            <a:endParaRPr lang="zh-TW" altLang="zh-TW" sz="2500" b="1" kern="100" dirty="0">
              <a:solidFill>
                <a:srgbClr val="FF0000"/>
              </a:solidFill>
              <a:effectLst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4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hlinkClick r:id="rId2"/>
              </a:rPr>
              <a:t>://online.visual-paradigm.com/community/book/07-k7-9food-1n0ecrzsnf</a:t>
            </a:r>
            <a:endParaRPr lang="zh-TW" altLang="zh-TW" sz="25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 </a:t>
            </a:r>
            <a:endParaRPr lang="zh-TW" altLang="zh-TW" sz="25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K7-K9Clothig</a:t>
            </a:r>
            <a:r>
              <a:rPr lang="zh-TW" altLang="en-US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2800" b="1" kern="100" dirty="0">
                <a:solidFill>
                  <a:srgbClr val="FF9900"/>
                </a:solidFill>
                <a:effectLst/>
                <a:cs typeface="Times New Roman" panose="02020603050405020304" pitchFamily="18" charset="0"/>
              </a:rPr>
              <a:t>衣</a:t>
            </a:r>
            <a:endParaRPr lang="zh-TW" altLang="zh-TW" sz="2500" b="1" kern="100" dirty="0">
              <a:solidFill>
                <a:srgbClr val="FF9900"/>
              </a:solidFill>
              <a:effectLst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hlinkClick r:id="rId3"/>
              </a:rPr>
              <a:t>https://online.visual-paradigm.com/community/book/08-k7-k9clothing-1n0ecrm72n</a:t>
            </a:r>
            <a:endParaRPr lang="zh-TW" altLang="zh-TW" sz="25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 </a:t>
            </a:r>
            <a:endParaRPr lang="zh-TW" altLang="zh-TW" sz="25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K7-9 Housing</a:t>
            </a:r>
            <a:r>
              <a:rPr lang="zh-TW" altLang="en-US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</a:t>
            </a:r>
            <a:r>
              <a:rPr lang="zh-TW" altLang="en-US" sz="2800" b="1" kern="100" dirty="0">
                <a:solidFill>
                  <a:srgbClr val="CCCC00"/>
                </a:solidFill>
                <a:effectLst/>
                <a:cs typeface="Times New Roman" panose="02020603050405020304" pitchFamily="18" charset="0"/>
              </a:rPr>
              <a:t>住</a:t>
            </a:r>
            <a:endParaRPr lang="zh-TW" altLang="zh-TW" sz="2500" b="1" kern="100" dirty="0">
              <a:solidFill>
                <a:srgbClr val="CCCC00"/>
              </a:solidFill>
              <a:effectLst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hlinkClick r:id="rId4"/>
              </a:rPr>
              <a:t>https://online.visual-paradigm.com/community/book/09-k7-9housing-1n0ecqwho0</a:t>
            </a:r>
            <a:endParaRPr lang="zh-TW" altLang="zh-TW" sz="25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 </a:t>
            </a:r>
            <a:endParaRPr lang="zh-TW" altLang="zh-TW" sz="25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K7-9Transportation</a:t>
            </a:r>
            <a:r>
              <a:rPr lang="zh-TW" altLang="en-US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</a:t>
            </a:r>
            <a:r>
              <a:rPr lang="zh-TW" altLang="en-US" sz="2800" b="1" kern="100" dirty="0">
                <a:solidFill>
                  <a:srgbClr val="336600"/>
                </a:solidFill>
                <a:effectLst/>
                <a:cs typeface="Times New Roman" panose="02020603050405020304" pitchFamily="18" charset="0"/>
              </a:rPr>
              <a:t>行</a:t>
            </a:r>
            <a:endParaRPr lang="zh-TW" altLang="zh-TW" sz="2500" b="1" kern="100" dirty="0">
              <a:solidFill>
                <a:srgbClr val="336600"/>
              </a:solidFill>
              <a:effectLst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hlinkClick r:id="rId5"/>
              </a:rPr>
              <a:t>https://online.visual-paradigm.com/community/book/10-k7-9transportation-1n0ecssrtg</a:t>
            </a:r>
            <a:endParaRPr lang="zh-TW" altLang="zh-TW" sz="25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                                        </a:t>
            </a:r>
            <a:endParaRPr lang="zh-TW" altLang="zh-TW" sz="25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K7-9E_E</a:t>
            </a:r>
            <a:r>
              <a:rPr lang="zh-TW" altLang="en-US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</a:t>
            </a:r>
            <a:r>
              <a:rPr lang="zh-TW" altLang="en-US" sz="2800" b="1" kern="100" dirty="0">
                <a:solidFill>
                  <a:srgbClr val="0000CC"/>
                </a:solidFill>
                <a:effectLst/>
                <a:cs typeface="Times New Roman" panose="02020603050405020304" pitchFamily="18" charset="0"/>
              </a:rPr>
              <a:t>育樂</a:t>
            </a:r>
            <a:endParaRPr lang="zh-TW" altLang="zh-TW" sz="2500" b="1" kern="100" dirty="0">
              <a:solidFill>
                <a:srgbClr val="0000CC"/>
              </a:solidFill>
              <a:effectLst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hlinkClick r:id="rId6"/>
              </a:rPr>
              <a:t>https://online.visual-paradigm.com/community/book/11-k7-9e-e-1n0eehhxkj</a:t>
            </a:r>
            <a:endParaRPr lang="zh-TW" altLang="zh-TW" sz="25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 </a:t>
            </a:r>
            <a:endParaRPr lang="zh-TW" altLang="zh-TW" sz="25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K7-9shopping</a:t>
            </a:r>
            <a:r>
              <a:rPr lang="zh-TW" altLang="en-US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</a:t>
            </a:r>
            <a:r>
              <a:rPr lang="zh-TW" altLang="en-US" sz="2800" b="1" kern="100" dirty="0">
                <a:solidFill>
                  <a:srgbClr val="9933FF"/>
                </a:solidFill>
                <a:effectLst/>
                <a:cs typeface="Times New Roman" panose="02020603050405020304" pitchFamily="18" charset="0"/>
              </a:rPr>
              <a:t>購</a:t>
            </a:r>
            <a:endParaRPr lang="zh-TW" altLang="zh-TW" sz="2800" b="1" kern="100" dirty="0">
              <a:solidFill>
                <a:srgbClr val="9933FF"/>
              </a:solidFill>
              <a:effectLst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hlinkClick r:id="rId7"/>
              </a:rPr>
              <a:t>https://online.visual-paradigm.com/community/book/12-k7-9shopping-1n0eegqf29</a:t>
            </a:r>
            <a:endParaRPr lang="zh-TW" altLang="zh-TW" sz="25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sz="2500" dirty="0"/>
          </a:p>
        </p:txBody>
      </p:sp>
    </p:spTree>
    <p:extLst>
      <p:ext uri="{BB962C8B-B14F-4D97-AF65-F5344CB8AC3E}">
        <p14:creationId xmlns:p14="http://schemas.microsoft.com/office/powerpoint/2010/main" val="1883940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12" cy="865981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764917" y="-1764375"/>
            <a:ext cx="8659813" cy="12189646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0" y="0"/>
            <a:ext cx="9069664" cy="86592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05719" y="-526155"/>
            <a:ext cx="6180520" cy="1219195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內容版面配置區 4" descr="一張含有 文字, 螢幕擷取畫面, 軟體, 網頁 的圖片&#10;&#10;自動產生的描述">
            <a:extLst>
              <a:ext uri="{FF2B5EF4-FFF2-40B4-BE49-F238E27FC236}">
                <a16:creationId xmlns:a16="http://schemas.microsoft.com/office/drawing/2014/main" id="{18DD7FDE-665D-1D13-78F0-859DF9643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65" y="577320"/>
            <a:ext cx="9810681" cy="750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06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12" cy="865981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764917" y="-1764375"/>
            <a:ext cx="8659813" cy="12189646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0" y="0"/>
            <a:ext cx="9069664" cy="86592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05719" y="-526155"/>
            <a:ext cx="6180520" cy="1219195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圖一">
            <a:extLst>
              <a:ext uri="{FF2B5EF4-FFF2-40B4-BE49-F238E27FC236}">
                <a16:creationId xmlns:a16="http://schemas.microsoft.com/office/drawing/2014/main" id="{AC547CC4-B06A-325B-1C73-BA34195B9C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r="10068"/>
          <a:stretch/>
        </p:blipFill>
        <p:spPr bwMode="auto">
          <a:xfrm>
            <a:off x="811699" y="577320"/>
            <a:ext cx="10567014" cy="750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372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E604C3-C4E6-71D2-D132-4209AC4C5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電子書使用方法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8644A1-A281-98B1-5288-99576D805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先下載電子書</a:t>
            </a:r>
            <a:r>
              <a:rPr lang="en-US" altLang="zh-TW" dirty="0"/>
              <a:t>(</a:t>
            </a:r>
            <a:r>
              <a:rPr lang="zh-TW" altLang="en-US" dirty="0"/>
              <a:t>平板、電腦皆是如此</a:t>
            </a:r>
            <a:r>
              <a:rPr lang="en-US" altLang="zh-TW" dirty="0"/>
              <a:t>)</a:t>
            </a:r>
          </a:p>
          <a:p>
            <a:endParaRPr lang="en-US" altLang="zh-TW" dirty="0"/>
          </a:p>
          <a:p>
            <a:r>
              <a:rPr lang="zh-TW" altLang="en-US" dirty="0"/>
              <a:t>電子書下載之後即為</a:t>
            </a:r>
            <a:r>
              <a:rPr lang="en-US" altLang="zh-TW" dirty="0"/>
              <a:t>PDF</a:t>
            </a:r>
            <a:r>
              <a:rPr lang="zh-TW" altLang="en-US" dirty="0"/>
              <a:t>檔，可直接使用或是另存新檔、列印學習單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電子書內附有：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    (1)</a:t>
            </a:r>
            <a:r>
              <a:rPr lang="zh-TW" altLang="en-US" dirty="0"/>
              <a:t>上課教案                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</a:t>
            </a:r>
            <a:r>
              <a:rPr lang="en-US" altLang="zh-TW" dirty="0"/>
              <a:t>(2)</a:t>
            </a:r>
            <a:r>
              <a:rPr lang="zh-TW" altLang="en-US" dirty="0"/>
              <a:t>課程架構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</a:t>
            </a:r>
            <a:r>
              <a:rPr lang="en-US" altLang="zh-TW" dirty="0"/>
              <a:t>(3)</a:t>
            </a:r>
            <a:r>
              <a:rPr lang="zh-TW" altLang="en-US" dirty="0"/>
              <a:t>上課簡報與影片連結                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</a:t>
            </a:r>
            <a:r>
              <a:rPr lang="en-US" altLang="zh-TW" dirty="0"/>
              <a:t>(4)</a:t>
            </a:r>
            <a:r>
              <a:rPr lang="zh-TW" altLang="en-US" dirty="0"/>
              <a:t>學習單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4404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A7DABA-AB16-8B6B-C0F4-4B4B25DE2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課程進行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AD04AE-2E8D-67AE-D661-B9CB70069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173" y="1347082"/>
            <a:ext cx="11148617" cy="6639190"/>
          </a:xfrm>
        </p:spPr>
        <p:txBody>
          <a:bodyPr/>
          <a:lstStyle/>
          <a:p>
            <a:r>
              <a:rPr lang="zh-TW" altLang="en-US" dirty="0"/>
              <a:t>建議老師課程進行之前：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</a:t>
            </a:r>
            <a:r>
              <a:rPr lang="en-US" altLang="zh-TW" dirty="0"/>
              <a:t>1.</a:t>
            </a:r>
            <a:r>
              <a:rPr lang="zh-TW" altLang="en-US" dirty="0"/>
              <a:t>先閱讀電子書內的教案與課程架構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</a:t>
            </a:r>
            <a:r>
              <a:rPr lang="en-US" altLang="zh-TW" dirty="0"/>
              <a:t>2.</a:t>
            </a:r>
            <a:r>
              <a:rPr lang="zh-TW" altLang="en-US" dirty="0"/>
              <a:t>觀看簡報與連結的影片、熟悉內容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</a:t>
            </a:r>
            <a:r>
              <a:rPr lang="en-US" altLang="zh-TW" dirty="0"/>
              <a:t>3.</a:t>
            </a:r>
            <a:r>
              <a:rPr lang="zh-TW" altLang="en-US" dirty="0"/>
              <a:t>列印學習單、進行分組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課程進行時：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</a:t>
            </a:r>
            <a:r>
              <a:rPr lang="en-US" altLang="zh-TW" dirty="0"/>
              <a:t>1.</a:t>
            </a:r>
            <a:r>
              <a:rPr lang="zh-TW" altLang="en-US" dirty="0"/>
              <a:t>搭配平板、小組討論、共同完成學習單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</a:t>
            </a:r>
            <a:r>
              <a:rPr lang="en-US" altLang="zh-TW" dirty="0"/>
              <a:t>2.</a:t>
            </a:r>
            <a:r>
              <a:rPr lang="zh-TW" altLang="en-US" dirty="0"/>
              <a:t>同學分享發表、給予回饋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目標：能在生活中落實「淨零綠生活」的環境行動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    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3481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5C90D8-05B9-8CA4-6CDC-FEA749EC0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課程融入時機點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0D09BAB-399E-0BA8-EE40-35924574C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會考後的春天</a:t>
            </a:r>
          </a:p>
        </p:txBody>
      </p:sp>
      <p:pic>
        <p:nvPicPr>
          <p:cNvPr id="4" name="內容版面配置區 10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994BC2C4-B2B5-D871-D06E-C306C70E7F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r="1201" b="1762"/>
          <a:stretch/>
        </p:blipFill>
        <p:spPr bwMode="black">
          <a:xfrm>
            <a:off x="155870" y="241972"/>
            <a:ext cx="11916000" cy="819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387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EE1050ED-2BFE-BC1B-FA3C-F40CDCF73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1" y="1233562"/>
            <a:ext cx="10514231" cy="3602241"/>
          </a:xfrm>
        </p:spPr>
        <p:txBody>
          <a:bodyPr/>
          <a:lstStyle/>
          <a:p>
            <a:r>
              <a:rPr lang="zh-TW" altLang="en-US" sz="6000" b="1" dirty="0">
                <a:solidFill>
                  <a:srgbClr val="0000CC"/>
                </a:solidFill>
              </a:rPr>
              <a:t>讓議題融入課程輕鬆上手</a:t>
            </a:r>
            <a:r>
              <a:rPr lang="en-US" altLang="zh-TW" sz="6000" b="1" dirty="0">
                <a:solidFill>
                  <a:srgbClr val="0000CC"/>
                </a:solidFill>
              </a:rPr>
              <a:t>~</a:t>
            </a:r>
            <a:endParaRPr lang="zh-TW" altLang="en-US" b="1" dirty="0">
              <a:solidFill>
                <a:srgbClr val="0000CC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F928822-5A7C-D62E-8654-F3AA144DE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566" y="5194002"/>
            <a:ext cx="10514231" cy="1894333"/>
          </a:xfrm>
        </p:spPr>
        <p:txBody>
          <a:bodyPr/>
          <a:lstStyle/>
          <a:p>
            <a:pPr marL="0" indent="0" algn="r">
              <a:buNone/>
            </a:pPr>
            <a:r>
              <a:rPr lang="en-US" altLang="zh-TW" dirty="0">
                <a:solidFill>
                  <a:srgbClr val="0000CC"/>
                </a:solidFill>
              </a:rPr>
              <a:t>THANK YOU FOR YOUR ATTENTION !</a:t>
            </a:r>
            <a:endParaRPr lang="zh-TW" alt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579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254" y="2205819"/>
            <a:ext cx="5485686" cy="5485686"/>
          </a:xfrm>
          <a:prstGeom prst="rect">
            <a:avLst/>
          </a:prstGeom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輔導團到校諮詢服務回饋</a:t>
            </a:r>
          </a:p>
        </p:txBody>
      </p:sp>
    </p:spTree>
    <p:extLst>
      <p:ext uri="{BB962C8B-B14F-4D97-AF65-F5344CB8AC3E}">
        <p14:creationId xmlns:p14="http://schemas.microsoft.com/office/powerpoint/2010/main" val="38793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9426"/>
            <a:ext cx="10991750" cy="1368000"/>
          </a:xfrm>
          <a:solidFill>
            <a:srgbClr val="314A9B"/>
          </a:solidFill>
        </p:spPr>
        <p:txBody>
          <a:bodyPr/>
          <a:lstStyle/>
          <a:p>
            <a:r>
              <a:rPr lang="en-US" altLang="zh-TW" sz="4400" b="1" i="0" dirty="0">
                <a:effectLst/>
                <a:latin typeface="Helvetica" panose="020B0604020202020204" pitchFamily="34" charset="0"/>
              </a:rPr>
              <a:t>2021</a:t>
            </a:r>
            <a:r>
              <a:rPr lang="zh-TW" altLang="en-US" sz="4400" b="1" i="0" dirty="0">
                <a:effectLst/>
                <a:latin typeface="Helvetica" panose="020B0604020202020204" pitchFamily="34" charset="0"/>
              </a:rPr>
              <a:t>是史上最熱一年嗎？ 超過</a:t>
            </a:r>
            <a:r>
              <a:rPr lang="en-US" altLang="zh-TW" sz="4400" b="1" i="0" dirty="0">
                <a:effectLst/>
                <a:latin typeface="Helvetica" panose="020B0604020202020204" pitchFamily="34" charset="0"/>
              </a:rPr>
              <a:t>400</a:t>
            </a:r>
            <a:r>
              <a:rPr lang="zh-TW" altLang="en-US" sz="4400" b="1" i="0" dirty="0">
                <a:effectLst/>
                <a:latin typeface="Helvetica" panose="020B0604020202020204" pitchFamily="34" charset="0"/>
              </a:rPr>
              <a:t>個氣象站破高溫紀錄 台灣也上榜</a:t>
            </a:r>
            <a:endParaRPr lang="zh-TW" altLang="en-US" sz="4400" dirty="0"/>
          </a:p>
        </p:txBody>
      </p:sp>
      <p:pic>
        <p:nvPicPr>
          <p:cNvPr id="6" name="內容版面配置區 5" descr="一張含有 地圖 的圖片&#10;&#10;自動產生的描述">
            <a:extLst>
              <a:ext uri="{FF2B5EF4-FFF2-40B4-BE49-F238E27FC236}">
                <a16:creationId xmlns:a16="http://schemas.microsoft.com/office/drawing/2014/main" id="{FEC1DD0A-D4C2-455A-A9E4-C1BFA6B35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9" y="1953642"/>
            <a:ext cx="11888113" cy="6480720"/>
          </a:xfr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791D0CDC-FF27-4C87-94AE-311C1ECF5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4646" y="1521594"/>
            <a:ext cx="9361040" cy="39400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39675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300" b="0" i="0" u="none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ea typeface="微軟正黑體" panose="020B0604030504040204" pitchFamily="34" charset="-120"/>
              </a:rPr>
              <a:t>2022年01月13日</a:t>
            </a:r>
            <a:r>
              <a:rPr kumimoji="0" lang="zh-TW" altLang="en-US" sz="2300" b="0" i="0" u="none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ea typeface="微軟正黑體" panose="020B0604030504040204" pitchFamily="34" charset="-120"/>
              </a:rPr>
              <a:t>     </a:t>
            </a:r>
            <a:r>
              <a:rPr kumimoji="0" lang="zh-TW" altLang="zh-TW" sz="2300" b="0" i="0" u="none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ea typeface="微軟正黑體" panose="020B0604030504040204" pitchFamily="34" charset="-120"/>
              </a:rPr>
              <a:t>環境資訊中心綜合外電；許芷榕 編譯；黃鈺婷 審校</a:t>
            </a:r>
          </a:p>
        </p:txBody>
      </p:sp>
    </p:spTree>
    <p:extLst>
      <p:ext uri="{BB962C8B-B14F-4D97-AF65-F5344CB8AC3E}">
        <p14:creationId xmlns:p14="http://schemas.microsoft.com/office/powerpoint/2010/main" val="2623058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12" cy="865981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764917" y="-1764375"/>
            <a:ext cx="8659813" cy="12189646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0" y="0"/>
            <a:ext cx="9069664" cy="86592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05719" y="-526155"/>
            <a:ext cx="6180520" cy="1219195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2023年成全球最熱一年聯合國：氣候開始崩潰| 星島日報">
            <a:extLst>
              <a:ext uri="{FF2B5EF4-FFF2-40B4-BE49-F238E27FC236}">
                <a16:creationId xmlns:a16="http://schemas.microsoft.com/office/drawing/2014/main" id="{B89F306F-78AD-C474-B5D9-65101258F1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140" y="1158493"/>
            <a:ext cx="11276132" cy="634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641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12" cy="865981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764917" y="-1764375"/>
            <a:ext cx="8659813" cy="12189646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0" y="0"/>
            <a:ext cx="9069664" cy="86592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05719" y="-526155"/>
            <a:ext cx="6180520" cy="1219195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內容版面配置區 4" descr="一張含有 文字, 繪圖, 行, 螢幕擷取畫面 的圖片&#10;&#10;自動產生的描述">
            <a:extLst>
              <a:ext uri="{FF2B5EF4-FFF2-40B4-BE49-F238E27FC236}">
                <a16:creationId xmlns:a16="http://schemas.microsoft.com/office/drawing/2014/main" id="{19DE9401-F6FE-E87C-A5BE-D7E9DF861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40" y="601265"/>
            <a:ext cx="11276132" cy="745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95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12" cy="865981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764917" y="-1764375"/>
            <a:ext cx="8659813" cy="12189646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0" y="0"/>
            <a:ext cx="9069664" cy="86592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05719" y="-526155"/>
            <a:ext cx="6180520" cy="1219195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內容版面配置區 4" descr="一張含有 文字, 螢幕擷取畫面, 植物 的圖片&#10;&#10;自動產生的描述">
            <a:extLst>
              <a:ext uri="{FF2B5EF4-FFF2-40B4-BE49-F238E27FC236}">
                <a16:creationId xmlns:a16="http://schemas.microsoft.com/office/drawing/2014/main" id="{1AD6D55D-F312-8253-F036-2100BDB06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750" y="369466"/>
            <a:ext cx="8102301" cy="7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10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12" cy="8659812"/>
          </a:xfrm>
          <a:prstGeom prst="rect">
            <a:avLst/>
          </a:prstGeom>
          <a:solidFill>
            <a:srgbClr val="456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949" y="606186"/>
            <a:ext cx="11236513" cy="74474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內容版面配置區 4" descr="一張含有 文字, 螢幕擷取畫面, 字型, 卡通 的圖片&#10;&#10;自動產生的描述">
            <a:hlinkClick r:id="rId2"/>
            <a:extLst>
              <a:ext uri="{FF2B5EF4-FFF2-40B4-BE49-F238E27FC236}">
                <a16:creationId xmlns:a16="http://schemas.microsoft.com/office/drawing/2014/main" id="{6A311130-9F86-928F-E493-C45CEB1C2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584" y="812526"/>
            <a:ext cx="5311243" cy="703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20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12" cy="8659812"/>
          </a:xfrm>
          <a:prstGeom prst="rect">
            <a:avLst/>
          </a:prstGeom>
          <a:solidFill>
            <a:srgbClr val="809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949" y="606186"/>
            <a:ext cx="11236513" cy="74474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內容版面配置區 4" descr="一張含有 文字, 字型, 螢幕擷取畫面, 標誌 的圖片&#10;&#10;自動產生的描述">
            <a:hlinkClick r:id="rId2"/>
            <a:extLst>
              <a:ext uri="{FF2B5EF4-FFF2-40B4-BE49-F238E27FC236}">
                <a16:creationId xmlns:a16="http://schemas.microsoft.com/office/drawing/2014/main" id="{36852048-6589-AEA4-C995-4E7551014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" r="1272"/>
          <a:stretch/>
        </p:blipFill>
        <p:spPr>
          <a:xfrm>
            <a:off x="515830" y="2157210"/>
            <a:ext cx="11196000" cy="465318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9B90835-3ACF-0CDF-ED1E-3920721058A7}"/>
              </a:ext>
            </a:extLst>
          </p:cNvPr>
          <p:cNvSpPr txBox="1"/>
          <p:nvPr/>
        </p:nvSpPr>
        <p:spPr>
          <a:xfrm>
            <a:off x="3358902" y="978629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認識淨零排放</a:t>
            </a:r>
          </a:p>
        </p:txBody>
      </p:sp>
    </p:spTree>
    <p:extLst>
      <p:ext uri="{BB962C8B-B14F-4D97-AF65-F5344CB8AC3E}">
        <p14:creationId xmlns:p14="http://schemas.microsoft.com/office/powerpoint/2010/main" val="1290693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12" cy="865981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764917" y="-1764375"/>
            <a:ext cx="8659813" cy="12189646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0" y="0"/>
            <a:ext cx="9069664" cy="86592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05719" y="-526155"/>
            <a:ext cx="6180520" cy="1219195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內容版面配置區 4" descr="一張含有 文字, 螢幕擷取畫面, 字型 的圖片&#10;&#10;自動產生的描述">
            <a:extLst>
              <a:ext uri="{FF2B5EF4-FFF2-40B4-BE49-F238E27FC236}">
                <a16:creationId xmlns:a16="http://schemas.microsoft.com/office/drawing/2014/main" id="{A24CE9C9-8BAB-D7A2-0766-036B309A81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718" y="369466"/>
            <a:ext cx="8727267" cy="7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76998"/>
      </p:ext>
    </p:extLst>
  </p:cSld>
  <p:clrMapOvr>
    <a:masterClrMapping/>
  </p:clrMapOvr>
</p:sld>
</file>

<file path=ppt/theme/theme1.xml><?xml version="1.0" encoding="utf-8"?>
<a:theme xmlns:a="http://schemas.openxmlformats.org/drawingml/2006/main" name="282TGp_food_light_ani">
  <a:themeElements>
    <a:clrScheme name="282TGp_food_light_ani 1">
      <a:dk1>
        <a:srgbClr val="000000"/>
      </a:dk1>
      <a:lt1>
        <a:srgbClr val="FFFFFF"/>
      </a:lt1>
      <a:dk2>
        <a:srgbClr val="003366"/>
      </a:dk2>
      <a:lt2>
        <a:srgbClr val="C0C0C0"/>
      </a:lt2>
      <a:accent1>
        <a:srgbClr val="4EA7EA"/>
      </a:accent1>
      <a:accent2>
        <a:srgbClr val="93C052"/>
      </a:accent2>
      <a:accent3>
        <a:srgbClr val="FFFFFF"/>
      </a:accent3>
      <a:accent4>
        <a:srgbClr val="000000"/>
      </a:accent4>
      <a:accent5>
        <a:srgbClr val="B2D0F3"/>
      </a:accent5>
      <a:accent6>
        <a:srgbClr val="85AE49"/>
      </a:accent6>
      <a:hlink>
        <a:srgbClr val="314A9B"/>
      </a:hlink>
      <a:folHlink>
        <a:srgbClr val="855ADA"/>
      </a:folHlink>
    </a:clrScheme>
    <a:fontScheme name="282TGp_food_light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282TGp_food_light_ani 1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4EA7EA"/>
        </a:accent1>
        <a:accent2>
          <a:srgbClr val="93C052"/>
        </a:accent2>
        <a:accent3>
          <a:srgbClr val="FFFFFF"/>
        </a:accent3>
        <a:accent4>
          <a:srgbClr val="000000"/>
        </a:accent4>
        <a:accent5>
          <a:srgbClr val="B2D0F3"/>
        </a:accent5>
        <a:accent6>
          <a:srgbClr val="85AE49"/>
        </a:accent6>
        <a:hlink>
          <a:srgbClr val="314A9B"/>
        </a:hlink>
        <a:folHlink>
          <a:srgbClr val="855AD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82TGp_food_light_ani 2">
        <a:dk1>
          <a:srgbClr val="000066"/>
        </a:dk1>
        <a:lt1>
          <a:srgbClr val="FFFFFF"/>
        </a:lt1>
        <a:dk2>
          <a:srgbClr val="1267C4"/>
        </a:dk2>
        <a:lt2>
          <a:srgbClr val="DDDDDD"/>
        </a:lt2>
        <a:accent1>
          <a:srgbClr val="189E8E"/>
        </a:accent1>
        <a:accent2>
          <a:srgbClr val="FF9933"/>
        </a:accent2>
        <a:accent3>
          <a:srgbClr val="FFFFFF"/>
        </a:accent3>
        <a:accent4>
          <a:srgbClr val="000056"/>
        </a:accent4>
        <a:accent5>
          <a:srgbClr val="ABCCC6"/>
        </a:accent5>
        <a:accent6>
          <a:srgbClr val="E78A2D"/>
        </a:accent6>
        <a:hlink>
          <a:srgbClr val="0F655B"/>
        </a:hlink>
        <a:folHlink>
          <a:srgbClr val="B45A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82TGp_food_light_ani 3">
        <a:dk1>
          <a:srgbClr val="006666"/>
        </a:dk1>
        <a:lt1>
          <a:srgbClr val="FFFFFF"/>
        </a:lt1>
        <a:dk2>
          <a:srgbClr val="003366"/>
        </a:dk2>
        <a:lt2>
          <a:srgbClr val="C0C0C0"/>
        </a:lt2>
        <a:accent1>
          <a:srgbClr val="54AA36"/>
        </a:accent1>
        <a:accent2>
          <a:srgbClr val="D4BA3A"/>
        </a:accent2>
        <a:accent3>
          <a:srgbClr val="FFFFFF"/>
        </a:accent3>
        <a:accent4>
          <a:srgbClr val="005656"/>
        </a:accent4>
        <a:accent5>
          <a:srgbClr val="B3D2AE"/>
        </a:accent5>
        <a:accent6>
          <a:srgbClr val="C0A834"/>
        </a:accent6>
        <a:hlink>
          <a:srgbClr val="356C22"/>
        </a:hlink>
        <a:folHlink>
          <a:srgbClr val="877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4349</TotalTime>
  <Words>357</Words>
  <Application>Microsoft Office PowerPoint</Application>
  <PresentationFormat>自訂</PresentationFormat>
  <Paragraphs>54</Paragraphs>
  <Slides>24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0" baseType="lpstr">
      <vt:lpstr>微軟正黑體</vt:lpstr>
      <vt:lpstr>Arial</vt:lpstr>
      <vt:lpstr>Calibri</vt:lpstr>
      <vt:lpstr>Helvetica</vt:lpstr>
      <vt:lpstr>Wingdings</vt:lpstr>
      <vt:lpstr>282TGp_food_light_ani</vt:lpstr>
      <vt:lpstr>環境教育輔導團 到校諮詢服務 </vt:lpstr>
      <vt:lpstr>PowerPoint 簡報</vt:lpstr>
      <vt:lpstr>2021是史上最熱一年嗎？ 超過400個氣象站破高溫紀錄 台灣也上榜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淨零綠生活</vt:lpstr>
      <vt:lpstr>PowerPoint 簡報</vt:lpstr>
      <vt:lpstr>PowerPoint 簡報</vt:lpstr>
      <vt:lpstr>電子書使用方法</vt:lpstr>
      <vt:lpstr>課程進行</vt:lpstr>
      <vt:lpstr>課程融入時機點</vt:lpstr>
      <vt:lpstr>讓議題融入課程輕鬆上手~</vt:lpstr>
      <vt:lpstr>輔導團到校諮詢服務回饋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USER</dc:creator>
  <cp:lastModifiedBy>YC H</cp:lastModifiedBy>
  <cp:revision>138</cp:revision>
  <dcterms:created xsi:type="dcterms:W3CDTF">2020-06-02T15:25:14Z</dcterms:created>
  <dcterms:modified xsi:type="dcterms:W3CDTF">2024-04-02T01:52:00Z</dcterms:modified>
</cp:coreProperties>
</file>