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0" r:id="rId2"/>
    <p:sldId id="281" r:id="rId3"/>
    <p:sldId id="282" r:id="rId4"/>
    <p:sldId id="283" r:id="rId5"/>
    <p:sldId id="284" r:id="rId6"/>
    <p:sldId id="285" r:id="rId7"/>
    <p:sldId id="287" r:id="rId8"/>
    <p:sldId id="286" r:id="rId9"/>
  </p:sldIdLst>
  <p:sldSz cx="9144000" cy="6858000" type="screen4x3"/>
  <p:notesSz cx="6735763" cy="986948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34587" autoAdjust="0"/>
    <p:restoredTop sz="94645" autoAdjust="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0A01B9D-B1BE-4472-8F8E-2BFBF72CF58E}" type="datetimeFigureOut">
              <a:rPr lang="zh-TW" altLang="en-US"/>
              <a:pPr>
                <a:defRPr/>
              </a:pPr>
              <a:t>2015/3/2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EFDE737-1162-48CB-B109-0758012A4CA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9642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608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DD891D-184D-414E-900A-BA4AD78FF4A6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2623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C5C52-C9E1-4889-8091-BE463A3633AD}" type="datetimeFigureOut">
              <a:rPr lang="zh-TW" altLang="en-US"/>
              <a:pPr>
                <a:defRPr/>
              </a:pPr>
              <a:t>2015/3/2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0A13D-BDBB-492A-99EA-5A5393E2285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B92EF-9983-4FFE-AC17-CA8A8E78CB92}" type="datetimeFigureOut">
              <a:rPr lang="zh-TW" altLang="en-US"/>
              <a:pPr>
                <a:defRPr/>
              </a:pPr>
              <a:t>2015/3/2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10CF9-DB9F-4C96-82D6-0527369632B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28F25-ED86-4034-B7E7-DBC2F2704C08}" type="datetimeFigureOut">
              <a:rPr lang="zh-TW" altLang="en-US"/>
              <a:pPr>
                <a:defRPr/>
              </a:pPr>
              <a:t>2015/3/2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ABCF5-2704-4DB0-BE64-846C2657402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6F56C-BB94-42D0-AD4F-BA57E36EEE4B}" type="datetimeFigureOut">
              <a:rPr lang="zh-TW" altLang="en-US"/>
              <a:pPr>
                <a:defRPr/>
              </a:pPr>
              <a:t>2015/3/2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8714D-8A45-42CB-9100-FCE178132B4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4CF66-8386-416F-B33E-8777DC4D84B7}" type="datetimeFigureOut">
              <a:rPr lang="zh-TW" altLang="en-US"/>
              <a:pPr>
                <a:defRPr/>
              </a:pPr>
              <a:t>2015/3/2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A159C-24BB-4B25-8775-067F1ECFD7E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D93C0-FD49-4159-BE25-74668D74FB50}" type="datetimeFigureOut">
              <a:rPr lang="zh-TW" altLang="en-US"/>
              <a:pPr>
                <a:defRPr/>
              </a:pPr>
              <a:t>2015/3/2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221B6-06D5-4731-936A-81B1DAF3448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09B7E-E862-4E0D-ABBC-9D0FF7815B91}" type="datetimeFigureOut">
              <a:rPr lang="zh-TW" altLang="en-US"/>
              <a:pPr>
                <a:defRPr/>
              </a:pPr>
              <a:t>2015/3/2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7E662-88F5-4D03-BD31-506B5C901E6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6A1E3-A216-47D5-8984-874CBAA21226}" type="datetimeFigureOut">
              <a:rPr lang="zh-TW" altLang="en-US"/>
              <a:pPr>
                <a:defRPr/>
              </a:pPr>
              <a:t>2015/3/2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ED841-4C17-4353-8B95-B3457169F7D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CE327-E149-4375-9B6D-1C45CA1B31EE}" type="datetimeFigureOut">
              <a:rPr lang="zh-TW" altLang="en-US"/>
              <a:pPr>
                <a:defRPr/>
              </a:pPr>
              <a:t>2015/3/2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4B2F2-C358-4919-B338-778F8CB45F3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55436-C5F8-4A8F-AFEA-64C8C1F02360}" type="datetimeFigureOut">
              <a:rPr lang="zh-TW" altLang="en-US"/>
              <a:pPr>
                <a:defRPr/>
              </a:pPr>
              <a:t>2015/3/2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B41F5-6752-42C3-A3ED-81A033E5207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663C0-1A0D-4B3C-B1EE-45E3A6CAE419}" type="datetimeFigureOut">
              <a:rPr lang="zh-TW" altLang="en-US"/>
              <a:pPr>
                <a:defRPr/>
              </a:pPr>
              <a:t>2015/3/2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71CD9-90EC-47A3-89B9-8FF5B2CEB76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EC51E3C-CC85-4F4C-9165-F794083D7D16}" type="datetimeFigureOut">
              <a:rPr lang="zh-TW" altLang="en-US"/>
              <a:pPr>
                <a:defRPr/>
              </a:pPr>
              <a:t>2015/3/2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BB5036D-B47C-485A-883E-AD819CEA97B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779838" y="1484313"/>
            <a:ext cx="5057775" cy="1470025"/>
          </a:xfrm>
        </p:spPr>
        <p:txBody>
          <a:bodyPr/>
          <a:lstStyle/>
          <a:p>
            <a:r>
              <a:rPr lang="zh-TW" altLang="en-US" sz="7200" smtClean="0">
                <a:solidFill>
                  <a:srgbClr val="FF0000"/>
                </a:solidFill>
                <a:latin typeface="華康儷粗圓"/>
                <a:ea typeface="華康儷粗圓"/>
                <a:cs typeface="華康儷粗圓"/>
              </a:rPr>
              <a:t>快手疊杯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 rot="21116624">
            <a:off x="2513013" y="3873500"/>
            <a:ext cx="6400800" cy="857250"/>
          </a:xfrm>
        </p:spPr>
        <p:txBody>
          <a:bodyPr/>
          <a:lstStyle/>
          <a:p>
            <a:r>
              <a:rPr lang="zh-TW" altLang="en-US" sz="4800" smtClean="0">
                <a:solidFill>
                  <a:schemeClr val="tx2"/>
                </a:solidFill>
                <a:latin typeface="華康流隸體"/>
                <a:ea typeface="華康流隸體"/>
                <a:cs typeface="華康流隸體"/>
              </a:rPr>
              <a:t>團體動力大考驗</a:t>
            </a:r>
            <a:r>
              <a:rPr lang="en-US" altLang="zh-TW" sz="4800" smtClean="0">
                <a:solidFill>
                  <a:schemeClr val="tx2"/>
                </a:solidFill>
                <a:latin typeface="華康流隸體"/>
                <a:ea typeface="華康流隸體"/>
                <a:cs typeface="華康流隸體"/>
              </a:rPr>
              <a:t>!</a:t>
            </a:r>
            <a:endParaRPr lang="zh-TW" altLang="en-US" sz="4800" smtClean="0">
              <a:solidFill>
                <a:schemeClr val="tx2"/>
              </a:solidFill>
              <a:latin typeface="華康流隸體"/>
              <a:ea typeface="華康流隸體"/>
              <a:cs typeface="華康流隸體"/>
            </a:endParaRPr>
          </a:p>
        </p:txBody>
      </p:sp>
      <p:pic>
        <p:nvPicPr>
          <p:cNvPr id="14339" name="圖片 3" descr="6a634c1e-4c4e-4308-993c-4719883dc17a.jpg"/>
          <p:cNvPicPr>
            <a:picLocks noChangeAspect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 rot="-914339">
            <a:off x="579438" y="320675"/>
            <a:ext cx="2976562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副標題 2"/>
          <p:cNvSpPr txBox="1">
            <a:spLocks/>
          </p:cNvSpPr>
          <p:nvPr/>
        </p:nvSpPr>
        <p:spPr>
          <a:xfrm rot="379536">
            <a:off x="1212850" y="5470525"/>
            <a:ext cx="7040563" cy="85725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zh-TW" altLang="en-US" sz="4800" dirty="0" smtClean="0">
                <a:solidFill>
                  <a:schemeClr val="accent6">
                    <a:lumMod val="75000"/>
                  </a:schemeClr>
                </a:solidFill>
                <a:latin typeface="華康流隸體" pitchFamily="65" charset="-120"/>
                <a:ea typeface="華康流隸體" pitchFamily="65" charset="-120"/>
              </a:rPr>
              <a:t>試試小組的反應和默契吧～</a:t>
            </a:r>
            <a:endParaRPr kumimoji="0" lang="zh-TW" altLang="en-US" sz="4800" dirty="0">
              <a:solidFill>
                <a:schemeClr val="accent6">
                  <a:lumMod val="75000"/>
                </a:schemeClr>
              </a:solidFill>
              <a:latin typeface="華康流隸體" pitchFamily="65" charset="-120"/>
              <a:ea typeface="華康流隸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標題 1"/>
          <p:cNvSpPr>
            <a:spLocks noGrp="1"/>
          </p:cNvSpPr>
          <p:nvPr>
            <p:ph type="title"/>
          </p:nvPr>
        </p:nvSpPr>
        <p:spPr>
          <a:xfrm>
            <a:off x="428625" y="274638"/>
            <a:ext cx="8258175" cy="939800"/>
          </a:xfrm>
        </p:spPr>
        <p:txBody>
          <a:bodyPr/>
          <a:lstStyle/>
          <a:p>
            <a:r>
              <a:rPr lang="zh-TW" altLang="en-US" b="1" smtClean="0">
                <a:solidFill>
                  <a:srgbClr val="7030A0"/>
                </a:solidFill>
              </a:rPr>
              <a:t>配件介紹</a:t>
            </a:r>
          </a:p>
        </p:txBody>
      </p:sp>
      <p:pic>
        <p:nvPicPr>
          <p:cNvPr id="47106" name="內容版面配置區 3" descr="2014-09-11 23.01.4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1428750"/>
            <a:ext cx="6929438" cy="5197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標題 4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活動基本規則及計分</a:t>
            </a:r>
          </a:p>
        </p:txBody>
      </p:sp>
      <p:pic>
        <p:nvPicPr>
          <p:cNvPr id="15362" name="內容版面配置區 8" descr="SWANSPC_in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38" y="3357563"/>
            <a:ext cx="5756275" cy="3143250"/>
          </a:xfrm>
        </p:spPr>
      </p:pic>
      <p:sp>
        <p:nvSpPr>
          <p:cNvPr id="12" name="內容版面配置區 11"/>
          <p:cNvSpPr>
            <a:spLocks noGrp="1"/>
          </p:cNvSpPr>
          <p:nvPr>
            <p:ph sz="half" idx="1"/>
          </p:nvPr>
        </p:nvSpPr>
        <p:spPr>
          <a:xfrm>
            <a:off x="285750" y="1214438"/>
            <a:ext cx="8539163" cy="1857375"/>
          </a:xfrm>
        </p:spPr>
        <p:txBody>
          <a:bodyPr>
            <a:normAutofit/>
          </a:bodyPr>
          <a:lstStyle/>
          <a:p>
            <a:r>
              <a:rPr lang="zh-TW" altLang="en-US" sz="2600" dirty="0" smtClean="0"/>
              <a:t>用不同顏色的疊杯，以最快的速度，正確排出圖卡中的顏色順序及方向</a:t>
            </a:r>
            <a:endParaRPr lang="en-US" altLang="zh-TW" sz="2600" dirty="0" smtClean="0"/>
          </a:p>
          <a:p>
            <a:r>
              <a:rPr lang="zh-TW" altLang="en-US" sz="2600" dirty="0" smtClean="0"/>
              <a:t>只要有一組完成排列舉手，其他組則需停止排列</a:t>
            </a:r>
            <a:endParaRPr lang="en-US" altLang="zh-TW" sz="2600" dirty="0" smtClean="0"/>
          </a:p>
          <a:p>
            <a:r>
              <a:rPr lang="zh-TW" altLang="en-US" sz="2600" dirty="0" smtClean="0"/>
              <a:t>依速度最快排出且正確者得</a:t>
            </a:r>
            <a:r>
              <a:rPr lang="en-US" altLang="zh-TW" sz="2600" dirty="0" smtClean="0"/>
              <a:t>1</a:t>
            </a:r>
            <a:r>
              <a:rPr lang="zh-TW" altLang="en-US" sz="2600" dirty="0" smtClean="0"/>
              <a:t>分，積分最高者依序加分</a:t>
            </a:r>
            <a:endParaRPr lang="en-US" altLang="zh-TW" sz="2600" dirty="0" smtClean="0"/>
          </a:p>
          <a:p>
            <a:endParaRPr lang="en-US" altLang="zh-TW" sz="2600" dirty="0" smtClean="0"/>
          </a:p>
          <a:p>
            <a:endParaRPr lang="en-US" altLang="zh-TW" sz="2600" dirty="0" smtClean="0"/>
          </a:p>
          <a:p>
            <a:endParaRPr lang="zh-TW" altLang="en-US" sz="2600" dirty="0" smtClean="0"/>
          </a:p>
          <a:p>
            <a:endParaRPr lang="en-US" altLang="zh-TW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注意事項</a:t>
            </a:r>
            <a:endParaRPr lang="zh-TW" alt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" name="內容版面配置區 15" descr="圖片1.png"/>
          <p:cNvPicPr>
            <a:picLocks noChangeAspect="1"/>
          </p:cNvPicPr>
          <p:nvPr/>
        </p:nvPicPr>
        <p:blipFill>
          <a:blip r:embed="rId2"/>
          <a:srcRect l="24104" t="47597" r="29985"/>
          <a:stretch>
            <a:fillRect/>
          </a:stretch>
        </p:blipFill>
        <p:spPr bwMode="auto">
          <a:xfrm>
            <a:off x="571500" y="2928938"/>
            <a:ext cx="285750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內容版面配置區 22" descr="圖片2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929063" y="3071813"/>
            <a:ext cx="4941887" cy="2500312"/>
          </a:xfrm>
        </p:spPr>
      </p:pic>
      <p:sp>
        <p:nvSpPr>
          <p:cNvPr id="16388" name="內容版面配置區 2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01050" cy="900113"/>
          </a:xfrm>
        </p:spPr>
        <p:txBody>
          <a:bodyPr/>
          <a:lstStyle/>
          <a:p>
            <a:r>
              <a:rPr lang="zh-TW" altLang="en-US" smtClean="0"/>
              <a:t>圖卡出現時，疊杯需依</a:t>
            </a:r>
            <a:r>
              <a:rPr lang="zh-TW" altLang="en-US" b="1" smtClean="0">
                <a:solidFill>
                  <a:srgbClr val="FF0000"/>
                </a:solidFill>
              </a:rPr>
              <a:t>圖卡正向方向</a:t>
            </a:r>
            <a:r>
              <a:rPr lang="zh-TW" altLang="en-US" smtClean="0"/>
              <a:t>排列才算正確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</a:rPr>
              <a:t>挑戰方式</a:t>
            </a:r>
            <a:endParaRPr lang="zh-TW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411" name="圖片 5" descr="SWANSPC_i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11050">
            <a:off x="6877050" y="188913"/>
            <a:ext cx="152400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E46C0A"/>
                </a:solidFill>
              </a:rPr>
              <a:t>第一輪</a:t>
            </a:r>
            <a:endParaRPr lang="en-US" altLang="zh-TW" b="1" dirty="0" smtClean="0">
              <a:solidFill>
                <a:srgbClr val="E46C0A"/>
              </a:solidFill>
            </a:endParaRPr>
          </a:p>
          <a:p>
            <a:pPr lvl="1"/>
            <a:r>
              <a:rPr lang="zh-TW" altLang="en-US" b="1" dirty="0" smtClean="0">
                <a:solidFill>
                  <a:srgbClr val="E46C0A"/>
                </a:solidFill>
              </a:rPr>
              <a:t>每組有一組五色疊杯</a:t>
            </a:r>
          </a:p>
          <a:p>
            <a:pPr lvl="1"/>
            <a:r>
              <a:rPr lang="zh-TW" altLang="en-US" b="1" dirty="0" smtClean="0">
                <a:solidFill>
                  <a:srgbClr val="FF9900"/>
                </a:solidFill>
              </a:rPr>
              <a:t>每人至少拿</a:t>
            </a:r>
            <a:r>
              <a:rPr lang="zh-TW" altLang="en-US" b="1" dirty="0" smtClean="0">
                <a:solidFill>
                  <a:srgbClr val="FF9900"/>
                </a:solidFill>
              </a:rPr>
              <a:t>一種顏色</a:t>
            </a:r>
            <a:r>
              <a:rPr lang="zh-TW" altLang="en-US" b="1" dirty="0" smtClean="0">
                <a:solidFill>
                  <a:srgbClr val="FF9900"/>
                </a:solidFill>
              </a:rPr>
              <a:t>疊杯（排列時，不可動他人的疊杯）</a:t>
            </a:r>
            <a:endParaRPr lang="en-US" altLang="zh-TW" b="1" dirty="0" smtClean="0">
              <a:solidFill>
                <a:srgbClr val="FF9900"/>
              </a:solidFill>
            </a:endParaRPr>
          </a:p>
          <a:p>
            <a:r>
              <a:rPr lang="zh-TW" altLang="en-US" b="1" dirty="0" smtClean="0">
                <a:solidFill>
                  <a:srgbClr val="31859C"/>
                </a:solidFill>
              </a:rPr>
              <a:t>第二輪</a:t>
            </a:r>
            <a:endParaRPr lang="en-US" altLang="zh-TW" b="1" dirty="0" smtClean="0">
              <a:solidFill>
                <a:srgbClr val="31859C"/>
              </a:solidFill>
            </a:endParaRPr>
          </a:p>
          <a:p>
            <a:pPr lvl="1"/>
            <a:r>
              <a:rPr lang="zh-TW" altLang="en-US" b="1" dirty="0" smtClean="0">
                <a:solidFill>
                  <a:srgbClr val="31859C"/>
                </a:solidFill>
              </a:rPr>
              <a:t>每組有一組五色疊杯，每人至少拿</a:t>
            </a:r>
            <a:r>
              <a:rPr lang="zh-TW" altLang="en-US" b="1" dirty="0" smtClean="0">
                <a:solidFill>
                  <a:srgbClr val="31859C"/>
                </a:solidFill>
              </a:rPr>
              <a:t>一種顏色</a:t>
            </a:r>
            <a:r>
              <a:rPr lang="zh-TW" altLang="en-US" b="1" dirty="0" smtClean="0">
                <a:solidFill>
                  <a:srgbClr val="31859C"/>
                </a:solidFill>
              </a:rPr>
              <a:t>疊杯（含指揮者）</a:t>
            </a:r>
          </a:p>
          <a:p>
            <a:pPr lvl="1"/>
            <a:r>
              <a:rPr lang="zh-TW" altLang="en-US" b="1" dirty="0" smtClean="0">
                <a:solidFill>
                  <a:srgbClr val="31859C"/>
                </a:solidFill>
              </a:rPr>
              <a:t>除指揮者外，其他組員一律閉眼聽從指揮者指揮（指揮者需輪流）</a:t>
            </a:r>
            <a:endParaRPr lang="en-US" altLang="zh-TW" b="1" dirty="0" smtClean="0">
              <a:solidFill>
                <a:srgbClr val="31859C"/>
              </a:solidFill>
            </a:endParaRPr>
          </a:p>
          <a:p>
            <a:endParaRPr lang="zh-TW" altLang="en-US" dirty="0" smtClean="0"/>
          </a:p>
        </p:txBody>
      </p:sp>
      <p:pic>
        <p:nvPicPr>
          <p:cNvPr id="17412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8532" y="3768544"/>
            <a:ext cx="38417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2" y="1722075"/>
            <a:ext cx="38417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內容版面配置區 3" descr="SWANSPC_in2.jpg"/>
          <p:cNvPicPr>
            <a:picLocks noGrp="1" noChangeAspect="1"/>
          </p:cNvPicPr>
          <p:nvPr>
            <p:ph idx="1"/>
          </p:nvPr>
        </p:nvPicPr>
        <p:blipFill>
          <a:blip r:embed="rId2"/>
          <a:srcRect l="59459"/>
          <a:stretch>
            <a:fillRect/>
          </a:stretch>
        </p:blipFill>
        <p:spPr>
          <a:xfrm rot="20042522">
            <a:off x="381000" y="180975"/>
            <a:ext cx="2143125" cy="2886075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1005936">
            <a:off x="2822575" y="2990850"/>
            <a:ext cx="6051550" cy="1143000"/>
          </a:xfrm>
        </p:spPr>
        <p:txBody>
          <a:bodyPr/>
          <a:lstStyle/>
          <a:p>
            <a:r>
              <a:rPr lang="en-US" altLang="zh-TW" sz="6600" b="1" smtClean="0">
                <a:solidFill>
                  <a:srgbClr val="002060"/>
                </a:solidFill>
              </a:rPr>
              <a:t>Are you Ready?</a:t>
            </a:r>
            <a:endParaRPr lang="zh-TW" altLang="en-US" sz="6600" b="1" smtClean="0">
              <a:solidFill>
                <a:srgbClr val="002060"/>
              </a:solidFill>
            </a:endParaRPr>
          </a:p>
        </p:txBody>
      </p:sp>
      <p:pic>
        <p:nvPicPr>
          <p:cNvPr id="18435" name="內容版面配置區 3" descr="SWANSPC_in2.jpg"/>
          <p:cNvPicPr>
            <a:picLocks noChangeAspect="1"/>
          </p:cNvPicPr>
          <p:nvPr/>
        </p:nvPicPr>
        <p:blipFill>
          <a:blip r:embed="rId2"/>
          <a:srcRect t="8951" r="39191" b="53934"/>
          <a:stretch>
            <a:fillRect/>
          </a:stretch>
        </p:blipFill>
        <p:spPr bwMode="auto">
          <a:xfrm rot="-1495482">
            <a:off x="636588" y="5041900"/>
            <a:ext cx="27717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內容版面配置區 3" descr="SWANSPC_in2.jpg"/>
          <p:cNvPicPr>
            <a:picLocks noChangeAspect="1"/>
          </p:cNvPicPr>
          <p:nvPr/>
        </p:nvPicPr>
        <p:blipFill>
          <a:blip r:embed="rId2"/>
          <a:srcRect t="54764" r="39191" b="5516"/>
          <a:stretch>
            <a:fillRect/>
          </a:stretch>
        </p:blipFill>
        <p:spPr bwMode="auto">
          <a:xfrm rot="1125507">
            <a:off x="5729288" y="419100"/>
            <a:ext cx="2770187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標題 1"/>
          <p:cNvSpPr txBox="1">
            <a:spLocks/>
          </p:cNvSpPr>
          <p:nvPr/>
        </p:nvSpPr>
        <p:spPr>
          <a:xfrm rot="1005936">
            <a:off x="2393950" y="4062413"/>
            <a:ext cx="60515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en-US" altLang="zh-TW" sz="6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Let’s Go!!</a:t>
            </a:r>
            <a:endParaRPr kumimoji="0" lang="zh-TW" altLang="en-US" sz="6600" b="1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標題 1"/>
          <p:cNvSpPr>
            <a:spLocks noGrp="1"/>
          </p:cNvSpPr>
          <p:nvPr>
            <p:ph type="title"/>
          </p:nvPr>
        </p:nvSpPr>
        <p:spPr>
          <a:xfrm>
            <a:off x="468313" y="44450"/>
            <a:ext cx="8229600" cy="1143000"/>
          </a:xfrm>
        </p:spPr>
        <p:txBody>
          <a:bodyPr/>
          <a:lstStyle/>
          <a:p>
            <a:r>
              <a:rPr lang="zh-TW" altLang="en-US" smtClean="0">
                <a:solidFill>
                  <a:srgbClr val="800000"/>
                </a:solidFill>
                <a:latin typeface="華康勘亭流"/>
                <a:ea typeface="華康勘亭流"/>
                <a:cs typeface="華康勘亭流"/>
              </a:rPr>
              <a:t>活動分享</a:t>
            </a:r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288" y="1125538"/>
            <a:ext cx="8229600" cy="452596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/>
              <a:t>請找一位</a:t>
            </a:r>
            <a:r>
              <a:rPr lang="zh-TW" altLang="en-US" b="1" dirty="0" smtClean="0">
                <a:solidFill>
                  <a:srgbClr val="FF0000"/>
                </a:solidFill>
              </a:rPr>
              <a:t>主席</a:t>
            </a:r>
            <a:r>
              <a:rPr lang="zh-TW" altLang="en-US" dirty="0" smtClean="0"/>
              <a:t>，引導組員發言順序，並控制秩序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/>
              <a:t>請找一位</a:t>
            </a:r>
            <a:r>
              <a:rPr lang="zh-TW" altLang="en-US" b="1" dirty="0" smtClean="0">
                <a:solidFill>
                  <a:srgbClr val="0070C0"/>
                </a:solidFill>
              </a:rPr>
              <a:t>記錄</a:t>
            </a:r>
            <a:r>
              <a:rPr lang="zh-TW" altLang="en-US" dirty="0" smtClean="0"/>
              <a:t>，先在記錄單寫上班級</a:t>
            </a:r>
            <a:r>
              <a:rPr lang="zh-TW" altLang="en-US" dirty="0" smtClean="0">
                <a:latin typeface="新細明體"/>
              </a:rPr>
              <a:t>、</a:t>
            </a:r>
            <a:r>
              <a:rPr lang="zh-TW" altLang="en-US" dirty="0" smtClean="0"/>
              <a:t>組別及家族名稱，並記錄每位組員各題的發表內容，並記上名字</a:t>
            </a: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/>
              <a:t>請找一位</a:t>
            </a:r>
            <a:r>
              <a:rPr lang="zh-TW" altLang="en-US" b="1" dirty="0">
                <a:solidFill>
                  <a:srgbClr val="00B050"/>
                </a:solidFill>
              </a:rPr>
              <a:t>報告者</a:t>
            </a:r>
            <a:r>
              <a:rPr lang="zh-TW" altLang="en-US" dirty="0" smtClean="0"/>
              <a:t>，上台報告小組成員所分享的想法</a:t>
            </a: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/>
              <a:t>請記錄寫上主席</a:t>
            </a:r>
            <a:r>
              <a:rPr lang="zh-TW" altLang="en-US" dirty="0" smtClean="0">
                <a:latin typeface="新細明體"/>
              </a:rPr>
              <a:t>、記錄及報告者三位組員名字</a:t>
            </a:r>
            <a:endParaRPr lang="en-US" altLang="zh-TW" dirty="0" smtClean="0">
              <a:latin typeface="新細明體"/>
            </a:endParaRPr>
          </a:p>
        </p:txBody>
      </p:sp>
      <p:pic>
        <p:nvPicPr>
          <p:cNvPr id="44035" name="圖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5013325"/>
            <a:ext cx="2627312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solidFill>
                  <a:srgbClr val="800000"/>
                </a:solidFill>
                <a:latin typeface="華康勘亭流"/>
                <a:ea typeface="華康勘亭流"/>
                <a:cs typeface="華康勘亭流"/>
              </a:rPr>
              <a:t>“享”一“想”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1600200"/>
            <a:ext cx="8713788" cy="492442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/>
              <a:t>一</a:t>
            </a:r>
            <a:r>
              <a:rPr lang="en-US" altLang="zh-TW" dirty="0" smtClean="0"/>
              <a:t>.</a:t>
            </a:r>
            <a:r>
              <a:rPr lang="zh-TW" altLang="en-US" dirty="0" smtClean="0"/>
              <a:t> 活動中印象最深刻的畫面是</a:t>
            </a:r>
            <a:r>
              <a:rPr lang="en-US" altLang="zh-TW" dirty="0" smtClean="0"/>
              <a:t>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/>
              <a:t>二</a:t>
            </a:r>
            <a:r>
              <a:rPr lang="en-US" altLang="zh-TW" dirty="0" smtClean="0"/>
              <a:t>.</a:t>
            </a:r>
            <a:r>
              <a:rPr lang="zh-TW" altLang="en-US" dirty="0" smtClean="0"/>
              <a:t> 小組在活動中的優</a:t>
            </a:r>
            <a:r>
              <a:rPr lang="zh-TW" altLang="en-US" dirty="0" smtClean="0">
                <a:latin typeface="新細明體"/>
              </a:rPr>
              <a:t>、</a:t>
            </a:r>
            <a:r>
              <a:rPr lang="zh-TW" altLang="en-US" dirty="0" smtClean="0"/>
              <a:t>缺點有</a:t>
            </a:r>
            <a:r>
              <a:rPr lang="en-US" altLang="zh-TW" dirty="0" smtClean="0"/>
              <a:t>….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/>
              <a:t>三</a:t>
            </a:r>
            <a:r>
              <a:rPr lang="en-US" altLang="zh-TW" dirty="0" smtClean="0"/>
              <a:t>.</a:t>
            </a:r>
            <a:r>
              <a:rPr lang="zh-TW" altLang="en-US" dirty="0" smtClean="0"/>
              <a:t> 小組在活動中遇到什麼問題或狀況</a:t>
            </a:r>
            <a:r>
              <a:rPr lang="en-US" altLang="zh-TW" dirty="0" smtClean="0"/>
              <a:t>?</a:t>
            </a:r>
            <a:r>
              <a:rPr lang="zh-TW" altLang="en-US" dirty="0" smtClean="0"/>
              <a:t>如何解決</a:t>
            </a:r>
            <a:r>
              <a:rPr lang="en-US" altLang="zh-TW" dirty="0" smtClean="0">
                <a:ea typeface="+mj-ea"/>
              </a:rPr>
              <a:t>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/>
              <a:t>四</a:t>
            </a:r>
            <a:r>
              <a:rPr lang="en-US" altLang="zh-TW" dirty="0" smtClean="0"/>
              <a:t>.</a:t>
            </a:r>
            <a:r>
              <a:rPr lang="zh-TW" altLang="en-US" dirty="0" smtClean="0"/>
              <a:t> 活動中讓你覺得高興</a:t>
            </a:r>
            <a:r>
              <a:rPr lang="zh-TW" altLang="en-US" dirty="0" smtClean="0">
                <a:latin typeface="新細明體"/>
              </a:rPr>
              <a:t>、生氣及緊張的事</a:t>
            </a:r>
            <a:r>
              <a:rPr lang="en-US" altLang="zh-TW" dirty="0" smtClean="0"/>
              <a:t>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/>
              <a:t>五</a:t>
            </a:r>
            <a:r>
              <a:rPr lang="en-US" altLang="zh-TW" dirty="0" smtClean="0"/>
              <a:t>. </a:t>
            </a:r>
            <a:r>
              <a:rPr lang="zh-TW" altLang="en-US" dirty="0" smtClean="0"/>
              <a:t>你覺得活動中存在那些角色</a:t>
            </a:r>
            <a:r>
              <a:rPr lang="en-US" altLang="zh-TW" dirty="0" smtClean="0"/>
              <a:t>?</a:t>
            </a:r>
            <a:r>
              <a:rPr lang="zh-TW" altLang="en-US" dirty="0" smtClean="0"/>
              <a:t> 你扮演的角色是</a:t>
            </a:r>
            <a:r>
              <a:rPr lang="en-US" altLang="zh-TW" dirty="0" smtClean="0"/>
              <a:t>?</a:t>
            </a:r>
            <a:r>
              <a:rPr lang="zh-TW" altLang="en-US" dirty="0" smtClean="0"/>
              <a:t>你的角色對小組的影響是</a:t>
            </a:r>
            <a:r>
              <a:rPr lang="en-US" altLang="zh-TW" dirty="0" smtClean="0"/>
              <a:t>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/>
              <a:t>六</a:t>
            </a:r>
            <a:r>
              <a:rPr lang="en-US" altLang="zh-TW" dirty="0"/>
              <a:t>.</a:t>
            </a:r>
            <a:r>
              <a:rPr lang="zh-TW" altLang="en-US" dirty="0"/>
              <a:t>剛才的活動中，你</a:t>
            </a:r>
            <a:r>
              <a:rPr lang="zh-TW" altLang="en-US" dirty="0" smtClean="0"/>
              <a:t>認為小組及自己各可以</a:t>
            </a:r>
            <a:r>
              <a:rPr lang="zh-TW" altLang="en-US" dirty="0"/>
              <a:t>有何改變</a:t>
            </a:r>
            <a:r>
              <a:rPr lang="en-US" altLang="zh-TW" dirty="0"/>
              <a:t>?</a:t>
            </a:r>
            <a:endParaRPr lang="zh-TW" altLang="en-US" dirty="0"/>
          </a:p>
        </p:txBody>
      </p:sp>
      <p:pic>
        <p:nvPicPr>
          <p:cNvPr id="45059" name="圖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0"/>
            <a:ext cx="23399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359</Words>
  <Application>Microsoft Office PowerPoint</Application>
  <PresentationFormat>如螢幕大小 (4:3)</PresentationFormat>
  <Paragraphs>34</Paragraphs>
  <Slides>8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Office 佈景主題</vt:lpstr>
      <vt:lpstr>快手疊杯</vt:lpstr>
      <vt:lpstr>配件介紹</vt:lpstr>
      <vt:lpstr>活動基本規則及計分</vt:lpstr>
      <vt:lpstr>注意事項</vt:lpstr>
      <vt:lpstr>挑戰方式</vt:lpstr>
      <vt:lpstr>Are you Ready?</vt:lpstr>
      <vt:lpstr>活動分享</vt:lpstr>
      <vt:lpstr>“享”一“想”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67</cp:revision>
  <cp:lastPrinted>2015-03-02T06:02:49Z</cp:lastPrinted>
  <dcterms:created xsi:type="dcterms:W3CDTF">2015-01-06T08:01:49Z</dcterms:created>
  <dcterms:modified xsi:type="dcterms:W3CDTF">2015-03-02T07:33:15Z</dcterms:modified>
</cp:coreProperties>
</file>