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6" r:id="rId17"/>
    <p:sldId id="317" r:id="rId18"/>
    <p:sldId id="261" r:id="rId19"/>
    <p:sldId id="299" r:id="rId20"/>
    <p:sldId id="271" r:id="rId21"/>
    <p:sldId id="319" r:id="rId22"/>
    <p:sldId id="320" r:id="rId23"/>
    <p:sldId id="322" r:id="rId24"/>
    <p:sldId id="336" r:id="rId25"/>
    <p:sldId id="352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53" r:id="rId34"/>
    <p:sldId id="354" r:id="rId35"/>
    <p:sldId id="350" r:id="rId36"/>
    <p:sldId id="351" r:id="rId37"/>
    <p:sldId id="355" r:id="rId38"/>
    <p:sldId id="356" r:id="rId39"/>
    <p:sldId id="293" r:id="rId40"/>
    <p:sldId id="278" r:id="rId41"/>
    <p:sldId id="279" r:id="rId42"/>
    <p:sldId id="357" r:id="rId43"/>
    <p:sldId id="359" r:id="rId44"/>
    <p:sldId id="358" r:id="rId45"/>
    <p:sldId id="360" r:id="rId46"/>
    <p:sldId id="361" r:id="rId47"/>
    <p:sldId id="362" r:id="rId48"/>
    <p:sldId id="363" r:id="rId49"/>
    <p:sldId id="285" r:id="rId50"/>
    <p:sldId id="280" r:id="rId51"/>
    <p:sldId id="297" r:id="rId52"/>
    <p:sldId id="284" r:id="rId5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77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861"/>
            <a:ext cx="2057400" cy="365125"/>
          </a:xfrm>
        </p:spPr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69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93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00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6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29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6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81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89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81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5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1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7710A-450F-4CC8-9B1B-8D654704B0D5}" type="datetimeFigureOut">
              <a:rPr lang="zh-TW" altLang="en-US" smtClean="0"/>
              <a:t>2017/09/25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14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lm.facebook.com/l.php?u=https%3A%2F%2Fen.wikipedia.org%2Fwiki%2FFlow_%28psychology%29&amp;h=ATOPQ70nmRZy5NxRS0z916cHd22aBYE0mmyrcCoTfrWpYMl8qaZBgHL9d0aSEPqzuNSJxud6B4yoIysIw3pzmBf3wbbU-BDtrJmWoWjRbwsZ7P-dhAAQ7nDB5RlopZcrLa738u5w_id9&amp;s=1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12cur.naer.edu.tw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14390" y="1599539"/>
            <a:ext cx="5229225" cy="1744979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到校服務</a:t>
            </a:r>
            <a:b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69502" y="4200884"/>
            <a:ext cx="4214813" cy="704214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臺南市國民教育輔導團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綜合活動學習領域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4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第三回合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595" y="1902126"/>
            <a:ext cx="7905253" cy="748679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2</a:t>
            </a:r>
            <a:r>
              <a:rPr lang="zh-TW" altLang="en-US" dirty="0" smtClean="0"/>
              <a:t>個同屬性的綜餅人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562740" y="2584909"/>
            <a:ext cx="7929109" cy="121802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分享教學的心路</a:t>
            </a:r>
            <a:endParaRPr lang="en-US" altLang="zh-TW" dirty="0" smtClean="0"/>
          </a:p>
        </p:txBody>
      </p:sp>
      <p:pic>
        <p:nvPicPr>
          <p:cNvPr id="7170" name="Picture 2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5527622" y="3940955"/>
            <a:ext cx="3261677" cy="251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7" y="338285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第四回合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26561" y="2185081"/>
            <a:ext cx="5040560" cy="892696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夥伴：同星座的綜餅人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926561" y="3028413"/>
            <a:ext cx="5040560" cy="124819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分享來自於哪裡，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興趣是什麼 </a:t>
            </a:r>
            <a:endParaRPr lang="en-US" altLang="zh-TW" dirty="0" smtClean="0"/>
          </a:p>
        </p:txBody>
      </p:sp>
      <p:pic>
        <p:nvPicPr>
          <p:cNvPr id="614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" y="2108881"/>
            <a:ext cx="2229420" cy="27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54337" y="4276607"/>
            <a:ext cx="536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9" y="260647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第五回合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6368" y="2153008"/>
            <a:ext cx="5698976" cy="676671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夥伴：人型顏色相同的綜餅人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26712" y="2829679"/>
            <a:ext cx="5760640" cy="672440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分享本日期待</a:t>
            </a:r>
            <a:endParaRPr lang="en-US" altLang="zh-TW" dirty="0" smtClean="0"/>
          </a:p>
        </p:txBody>
      </p:sp>
      <p:pic>
        <p:nvPicPr>
          <p:cNvPr id="5122" name="Picture 2" descr="「跑跑薑餅人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86" y="2663843"/>
            <a:ext cx="2448272" cy="250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91" y="321032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6064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第六回合（高難度回合）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6700" y="1803961"/>
            <a:ext cx="7920880" cy="2448272"/>
          </a:xfrm>
          <a:solidFill>
            <a:srgbClr val="FFFF99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每個</a:t>
            </a:r>
            <a:r>
              <a:rPr lang="zh-TW" altLang="en-US" dirty="0" smtClean="0"/>
              <a:t>夥伴須找到六個項目中，任一和自己有相同答案的人，牽起手。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目標形成</a:t>
            </a:r>
            <a:r>
              <a:rPr lang="zh-TW" altLang="en-US" dirty="0" smtClean="0"/>
              <a:t>大圓，不限人數。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/>
              <a:t>最大的圓為獲勝團隊。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爆炸 1 3"/>
          <p:cNvSpPr/>
          <p:nvPr/>
        </p:nvSpPr>
        <p:spPr>
          <a:xfrm>
            <a:off x="1764864" y="3297600"/>
            <a:ext cx="7020272" cy="35604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若目標改為二十秒內，全班圍成一個最大圓，大家覺得有無可能做到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?</a:t>
            </a:r>
            <a:endParaRPr lang="zh-TW" altLang="en-US" sz="2800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6"/>
            <a:ext cx="912545" cy="9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精選模板&amp;範例\可用媒材(圖片)\背景\1-130325150004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333" y="2069475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恭喜大家完成挑戰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期待我們今天的研習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大家都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能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合作無間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順利達陣</a:t>
            </a:r>
            <a:r>
              <a:rPr lang="en-US" altLang="zh-TW" b="1" dirty="0">
                <a:latin typeface="Adobe 繁黑體 Std B" pitchFamily="34" charset="-120"/>
                <a:ea typeface="Adobe 繁黑體 Std B" pitchFamily="34" charset="-120"/>
              </a:rPr>
              <a:t>！</a:t>
            </a:r>
            <a:endParaRPr lang="zh-TW" altLang="en-US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727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小隊時間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0716" y="1884596"/>
            <a:ext cx="7776864" cy="36724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小隊名（結合或串聯成員特色）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小隊歡呼（有動作與隊形更好囉）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小隊象徵（組合綜餅人）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建立三點小隊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公約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（寫在海報上）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上台發表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展現小隊默契、介紹所有成員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8858" r="13930" b="25943"/>
          <a:stretch/>
        </p:blipFill>
        <p:spPr>
          <a:xfrm>
            <a:off x="1403648" y="116632"/>
            <a:ext cx="2204141" cy="1223250"/>
          </a:xfrm>
          <a:prstGeom prst="rect">
            <a:avLst/>
          </a:prstGeom>
        </p:spPr>
      </p:pic>
      <p:pic>
        <p:nvPicPr>
          <p:cNvPr id="10" name="Picture 2" descr="D:\精選模板&amp;範例\可用媒材(圖片)\背景\jimm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37" b="92915" l="10000" r="90000">
                        <a14:foregroundMark x1="37500" y1="54000" x2="37500" y2="54000"/>
                        <a14:foregroundMark x1="37500" y1="54000" x2="37500" y2="54000"/>
                        <a14:foregroundMark x1="38372" y1="54333" x2="38372" y2="54333"/>
                        <a14:foregroundMark x1="37645" y1="54667" x2="37645" y2="54667"/>
                        <a14:foregroundMark x1="37500" y1="55667" x2="37500" y2="55667"/>
                        <a14:foregroundMark x1="37500" y1="55333" x2="37500" y2="55333"/>
                        <a14:foregroundMark x1="37500" y1="55333" x2="37500" y2="55333"/>
                        <a14:foregroundMark x1="37500" y1="56000" x2="37500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50094" r="52513" b="7750"/>
          <a:stretch/>
        </p:blipFill>
        <p:spPr bwMode="auto">
          <a:xfrm>
            <a:off x="7092280" y="3831664"/>
            <a:ext cx="1829671" cy="27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團務簡介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6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今日研習流程</a:t>
            </a:r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351597" y="1616464"/>
            <a:ext cx="5114925" cy="65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rgbClr val="000000"/>
                </a:solidFill>
                <a:ea typeface="標楷體" pitchFamily="65" charset="-120"/>
              </a:rPr>
              <a:t>我們的團隊 </a:t>
            </a:r>
            <a:r>
              <a:rPr lang="en-US" altLang="zh-TW" sz="3600" b="1" dirty="0" smtClean="0">
                <a:solidFill>
                  <a:srgbClr val="000000"/>
                </a:solidFill>
                <a:ea typeface="標楷體" pitchFamily="65" charset="-120"/>
              </a:rPr>
              <a:t>(</a:t>
            </a:r>
            <a:r>
              <a:rPr lang="zh-TW" altLang="en-US" sz="3600" b="1" dirty="0" smtClean="0">
                <a:solidFill>
                  <a:srgbClr val="000000"/>
                </a:solidFill>
                <a:ea typeface="標楷體" pitchFamily="65" charset="-120"/>
              </a:rPr>
              <a:t>國中組</a:t>
            </a:r>
            <a:r>
              <a:rPr lang="en-US" altLang="zh-TW" sz="3600" b="1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  <a:endParaRPr lang="zh-TW" altLang="en-US" sz="3600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195179"/>
              </p:ext>
            </p:extLst>
          </p:nvPr>
        </p:nvGraphicFramePr>
        <p:xfrm>
          <a:off x="1523999" y="2215984"/>
          <a:ext cx="6096000" cy="38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912"/>
                <a:gridCol w="1455088"/>
                <a:gridCol w="1773141"/>
                <a:gridCol w="1274859"/>
              </a:tblGrid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諮詢教授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蔡居澤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</a:t>
                      </a: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師範大學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教授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楊永華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下營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  <a:endParaRPr lang="en-US" altLang="zh-TW" sz="16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國中組副召集人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蔡宗憲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南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國中組副召集人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陳惠文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東國中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執行秘書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李光正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金城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曾鼎育</a:t>
                      </a:r>
                      <a:endParaRPr lang="zh-TW" sz="16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下營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教務主任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魏鈺珊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東國中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活動組長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黃麗凰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安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平國中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輔導組長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林清月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崇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明國中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陳聖惠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佳里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15018"/>
              </p:ext>
            </p:extLst>
          </p:nvPr>
        </p:nvGraphicFramePr>
        <p:xfrm>
          <a:off x="1535098" y="6159086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912"/>
                <a:gridCol w="1455088"/>
                <a:gridCol w="1773141"/>
                <a:gridCol w="1274859"/>
              </a:tblGrid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顧問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邱敏慧</a:t>
                      </a:r>
                      <a:endParaRPr lang="zh-TW" sz="16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後甲</a:t>
                      </a:r>
                      <a:r>
                        <a:rPr lang="zh-TW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  <a:endParaRPr lang="zh-TW" sz="16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退休</a:t>
                      </a: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4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563" y="1918613"/>
            <a:ext cx="5811907" cy="705318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106</a:t>
            </a:r>
            <a:r>
              <a:rPr lang="zh-TW" altLang="en-US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研習</a:t>
            </a:r>
            <a:r>
              <a:rPr lang="zh-TW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時間：</a:t>
            </a:r>
            <a:r>
              <a:rPr lang="zh-TW" altLang="en-US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週四下午</a:t>
            </a:r>
            <a:r>
              <a:rPr lang="zh-TW" altLang="en-US" b="1" dirty="0" smtClean="0">
                <a:solidFill>
                  <a:srgbClr val="000000"/>
                </a:solidFill>
                <a:ea typeface="標楷體" pitchFamily="65" charset="-120"/>
              </a:rPr>
              <a:t/>
            </a:r>
            <a:br>
              <a:rPr lang="zh-TW" altLang="en-US" b="1" dirty="0" smtClean="0">
                <a:solidFill>
                  <a:srgbClr val="000000"/>
                </a:solidFill>
                <a:ea typeface="標楷體" pitchFamily="65" charset="-120"/>
              </a:rPr>
            </a:br>
            <a:endParaRPr lang="zh-TW" altLang="en-US" dirty="0"/>
          </a:p>
        </p:txBody>
      </p:sp>
      <p:graphicFrame>
        <p:nvGraphicFramePr>
          <p:cNvPr id="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11412"/>
              </p:ext>
            </p:extLst>
          </p:nvPr>
        </p:nvGraphicFramePr>
        <p:xfrm>
          <a:off x="685798" y="2509176"/>
          <a:ext cx="4801500" cy="25908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34487"/>
                <a:gridCol w="2767013"/>
              </a:tblGrid>
              <a:tr h="50476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時間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受訪學校（分區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en-US" altLang="zh-TW" sz="28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  <a:tr h="5130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106.09.28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新化國中（</a:t>
                      </a:r>
                      <a:r>
                        <a:rPr kumimoji="0" lang="en-US" altLang="zh-TW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en-US" altLang="zh-TW" sz="28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  <a:tr h="5118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106.10.19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佳里國中（</a:t>
                      </a:r>
                      <a:r>
                        <a:rPr kumimoji="0" lang="en-US" altLang="zh-TW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  <a:tr h="5118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106.11.16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安順國中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TW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  <a:tr h="5130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106.12.14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忠孝國中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TW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5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4662" y="1071536"/>
            <a:ext cx="6520069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106</a:t>
            </a:r>
            <a:r>
              <a:rPr lang="zh-TW" alt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上</a:t>
            </a:r>
            <a:r>
              <a:rPr lang="zh-TW" alt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學期</a:t>
            </a:r>
            <a:r>
              <a:rPr lang="zh-TW" alt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預計辦理</a:t>
            </a:r>
            <a:r>
              <a:rPr lang="zh-TW" alt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的</a:t>
            </a:r>
            <a:r>
              <a:rPr lang="zh-TW" alt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研習</a:t>
            </a:r>
            <a:endParaRPr lang="zh-TW" altLang="en-US" sz="4000" b="1" dirty="0"/>
          </a:p>
        </p:txBody>
      </p:sp>
      <p:graphicFrame>
        <p:nvGraphicFramePr>
          <p:cNvPr id="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44603"/>
              </p:ext>
            </p:extLst>
          </p:nvPr>
        </p:nvGraphicFramePr>
        <p:xfrm>
          <a:off x="134472" y="2266736"/>
          <a:ext cx="6671770" cy="29199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281117"/>
                <a:gridCol w="854243"/>
                <a:gridCol w="1536410"/>
              </a:tblGrid>
              <a:tr h="50476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研習名稱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領域召集人研習：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zh-TW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年國教總綱宣導暨素養導向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思維</a:t>
                      </a:r>
                      <a:r>
                        <a:rPr kumimoji="0" lang="zh-TW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探討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半天，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10.26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佳里國中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食育教育工作坊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整天，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11.9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崇明國中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無毒肥皂實作研習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半天，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12.7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崇明國中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攀樹體驗暨引導反思工作坊</a:t>
                      </a:r>
                      <a:endParaRPr kumimoji="0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整天，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12.28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金城國中</a:t>
                      </a:r>
                      <a:endParaRPr kumimoji="0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4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07404" y="1268760"/>
            <a:ext cx="9358809" cy="1470025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Adobe 繁黑體 Std B" pitchFamily="34" charset="-120"/>
                <a:ea typeface="Adobe 繁黑體 Std B" pitchFamily="34" charset="-120"/>
              </a:rPr>
              <a:t>  相見歡</a:t>
            </a:r>
            <a:endParaRPr lang="zh-TW" altLang="en-US" sz="60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椭圆 26"/>
          <p:cNvSpPr/>
          <p:nvPr/>
        </p:nvSpPr>
        <p:spPr>
          <a:xfrm>
            <a:off x="1763086" y="4579100"/>
            <a:ext cx="213996" cy="213996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椭圆 27"/>
          <p:cNvSpPr/>
          <p:nvPr/>
        </p:nvSpPr>
        <p:spPr>
          <a:xfrm>
            <a:off x="2088738" y="4579100"/>
            <a:ext cx="106998" cy="106998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28"/>
          <p:cNvSpPr/>
          <p:nvPr/>
        </p:nvSpPr>
        <p:spPr>
          <a:xfrm>
            <a:off x="1331640" y="4579100"/>
            <a:ext cx="359438" cy="359438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D:\精選模板&amp;範例\可用媒材(圖片)\背景\jimm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2"/>
          <a:stretch/>
        </p:blipFill>
        <p:spPr bwMode="auto">
          <a:xfrm>
            <a:off x="1" y="3374740"/>
            <a:ext cx="9144000" cy="34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2807550"/>
            <a:ext cx="6400800" cy="1134380"/>
          </a:xfrm>
        </p:spPr>
        <p:txBody>
          <a:bodyPr>
            <a:noAutofit/>
          </a:bodyPr>
          <a:lstStyle/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706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1985" y="144417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推動要點</a:t>
            </a:r>
            <a:endParaRPr lang="zh-TW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179465" y="2151681"/>
            <a:ext cx="644055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專業學習社群之推動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建議能結合學校課發會、教學研究會、學年會議等課程發展與教學精進相關組織運作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465" y="3631046"/>
            <a:ext cx="6440557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工作坊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透過辦理素養導向的教學與評量設計、共同備課、觀課議課、跨領域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學科協同教學等工作坊，提升教師教學能力。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79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活化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教學分享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遊戲融入綜合活動主題探討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9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若在教育孩子時，能採用遊戲的方式，我們將能看人類天性的</a:t>
            </a:r>
            <a:r>
              <a:rPr lang="zh-TW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流露</a:t>
            </a:r>
            <a:r>
              <a:rPr lang="en-US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2200" b="1" dirty="0" smtClean="0">
                <a:solidFill>
                  <a:srgbClr val="002060"/>
                </a:solidFill>
              </a:rPr>
              <a:t>(</a:t>
            </a:r>
            <a:r>
              <a:rPr lang="en-US" altLang="zh-TW" sz="2200" b="1" dirty="0">
                <a:solidFill>
                  <a:srgbClr val="002060"/>
                </a:solidFill>
              </a:rPr>
              <a:t>Plato, The Republic. Book VII)</a:t>
            </a:r>
            <a:endParaRPr lang="zh-TW" alt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17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微遊戲 </a:t>
            </a:r>
            <a:r>
              <a:rPr lang="zh-TW" altLang="en-US" dirty="0"/>
              <a:t>體驗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臺南市綜合活動輔導團</a:t>
            </a:r>
            <a:endParaRPr lang="en-US" altLang="zh-TW" dirty="0" smtClean="0"/>
          </a:p>
          <a:p>
            <a:r>
              <a:rPr lang="zh-TW" altLang="en-US" dirty="0" smtClean="0"/>
              <a:t>原發想</a:t>
            </a:r>
            <a:r>
              <a:rPr lang="en-US" altLang="zh-TW" dirty="0" smtClean="0"/>
              <a:t>:</a:t>
            </a:r>
            <a:r>
              <a:rPr lang="zh-TW" altLang="en-US" dirty="0" smtClean="0"/>
              <a:t>新東國中 魏鈺珊老師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4358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628650" y="94962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桌遊介紹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>
            <a:off x="6193328" y="307945"/>
            <a:ext cx="1804043" cy="176149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457" t="7808" r="5106" b="4970"/>
          <a:stretch/>
        </p:blipFill>
        <p:spPr>
          <a:xfrm>
            <a:off x="6269288" y="2306195"/>
            <a:ext cx="1829402" cy="18042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1595" y="1275144"/>
            <a:ext cx="4572000" cy="206210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/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一、遊戲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介紹：</a:t>
            </a:r>
          </a:p>
          <a:p>
            <a:pPr lvl="0"/>
            <a:r>
              <a:rPr lang="zh-TW" altLang="en-US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一個考驗觀察力及判斷反應的可愛遊戲！</a:t>
            </a:r>
          </a:p>
          <a:p>
            <a:pPr lvl="0"/>
            <a:r>
              <a:rPr lang="zh-TW" altLang="en-US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和你的豬朋狗友一起遊戲，格外刺激</a:t>
            </a:r>
            <a:r>
              <a:rPr lang="zh-TW" altLang="en-US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i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人數：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1-5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年齡：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配件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96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張卡牌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目的：成為集合最多夥伴的隊長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956906" y="4535542"/>
            <a:ext cx="2454166" cy="17851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二、卡牌上的屬性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大小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顏色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眼鏡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爆米花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https://pic.pimg.tw/phantasia029/1479737048-2827020740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4" b="13483"/>
          <a:stretch/>
        </p:blipFill>
        <p:spPr bwMode="auto">
          <a:xfrm>
            <a:off x="918381" y="3524107"/>
            <a:ext cx="4278428" cy="292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2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628650" y="94962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桌遊介紹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 rot="526559">
            <a:off x="7090247" y="713636"/>
            <a:ext cx="1804043" cy="17614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32431" y="1061135"/>
            <a:ext cx="7044761" cy="51706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二、卡牌上的屬性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大小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顏色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手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眼鏡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爆米花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https://pic.pimg.tw/phantasia029/1479737048-2827020740_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4" b="13483"/>
          <a:stretch/>
        </p:blipFill>
        <p:spPr bwMode="auto">
          <a:xfrm>
            <a:off x="3673098" y="4347094"/>
            <a:ext cx="5068617" cy="1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457" t="7808" r="5106" b="4970"/>
          <a:stretch/>
        </p:blipFill>
        <p:spPr>
          <a:xfrm rot="20732086">
            <a:off x="4940685" y="2279395"/>
            <a:ext cx="1829402" cy="18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4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72452" y="401185"/>
            <a:ext cx="8182612" cy="32316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、遊戲起始設定：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將所有牌卡洗勻，每位玩家抽一張牌作為「隊長牌」，不可觀看。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牌庫翻開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張牌，在桌面排成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行，每行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張，作為「隊友牌」。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2452" y="367534"/>
            <a:ext cx="8461582" cy="36009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四、玩法介紹：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設定完成後，玩家一起喊出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，並同時翻開「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隊長牌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」開始遊戲。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每位玩家開始搶奪台面上的隊友，隊友屬性需要與一個隊友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隊長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相同，  或者相差一個屬性。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當檯面上沒有可以成為隊友的牌卡時，該玩家可以喊出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到齊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此時所有 玩家將停止爭奪隊友的動作。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3487119"/>
            <a:ext cx="8353586" cy="28855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247973"/>
            <a:ext cx="8044186" cy="29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2452" y="367534"/>
            <a:ext cx="8461582" cy="353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四、玩法介紹：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該玩家是否正確，若正確則可額外獲得一張隊友牌當作獎勵。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玩家檢查自己的隊友是否正確，若正確則所有的牌收為自己的計分牌。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玩家的任一隊友屬性與規定不符，則需將所有的牌組放置棄牌堆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94184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活動即將開始，準備好了嗎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?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36" y="-324797"/>
            <a:ext cx="7456126" cy="6541695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544731" y="1458058"/>
            <a:ext cx="4350536" cy="23762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歡迎大家</a:t>
            </a:r>
            <a:r>
              <a:rPr lang="zh-TW" altLang="en-US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來到</a:t>
            </a:r>
            <a:endParaRPr lang="en-US" altLang="zh-TW" b="1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綜合團到校諮詢</a:t>
            </a:r>
            <a:endParaRPr lang="en-US" altLang="zh-TW" b="1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 descr="「笑臉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1856" y="3573016"/>
            <a:ext cx="1440160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9" y="728421"/>
            <a:ext cx="8680116" cy="56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0" y="2010444"/>
            <a:ext cx="7515621" cy="46073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8977" y="379228"/>
            <a:ext cx="82054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遊戲結束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當牌庫沒有足夠分發每個玩家「隊長牌」時，遊戲結束。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5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8867" y="259047"/>
            <a:ext cx="8005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六、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計分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玩家點算自己的計分牌疊，最多的夥伴就是最厲害的隊長！</a:t>
            </a:r>
          </a:p>
          <a:p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>
            <a:off x="1574833" y="3035647"/>
            <a:ext cx="2826686" cy="27600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6457" t="7808" r="5106" b="4970"/>
          <a:stretch/>
        </p:blipFill>
        <p:spPr>
          <a:xfrm rot="922603">
            <a:off x="5153410" y="3035646"/>
            <a:ext cx="2998698" cy="27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28650" y="365126"/>
            <a:ext cx="7886700" cy="99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桌遊運用至綜合活動領域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70546" y="2081947"/>
            <a:ext cx="8254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目的：增進小隊員互動及參與感，認識牌卡樣式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玩法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各隊一套牌卡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請隊長把所有的牌發到每個人手上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將牌卡分類，並按照樣式邏輯排序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8650" y="1515131"/>
            <a:ext cx="245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一、邏輯排序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r="1864" b="18678"/>
          <a:stretch/>
        </p:blipFill>
        <p:spPr>
          <a:xfrm>
            <a:off x="4431848" y="4636494"/>
            <a:ext cx="4293697" cy="19459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7156"/>
          <a:stretch/>
        </p:blipFill>
        <p:spPr>
          <a:xfrm>
            <a:off x="628650" y="4636493"/>
            <a:ext cx="3617886" cy="19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2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28650" y="365126"/>
            <a:ext cx="7886700" cy="99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桌遊運用至綜合活動領域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8650" y="1515131"/>
            <a:ext cx="245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一、邏輯排序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08" y="4392294"/>
            <a:ext cx="3107156" cy="23303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121">
            <a:off x="5553395" y="4298166"/>
            <a:ext cx="3065304" cy="22989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73502" y="2042360"/>
            <a:ext cx="7464586" cy="2062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省思：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我們如何快速地把牌發下去？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我們如何完成牌卡分類？如何進行邏輯排序？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17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77830" y="257269"/>
            <a:ext cx="467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、豬朋狗友</a:t>
            </a:r>
            <a:r>
              <a:rPr lang="en-US" altLang="zh-TW" sz="32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Gogogo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54" y="4135186"/>
            <a:ext cx="3597585" cy="243609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47973" y="842044"/>
            <a:ext cx="889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目的：訓練觀察力與反應，促進小隊分工合作能力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玩法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全班一套牌卡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按照牌卡原設計規則進行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保留各小隊一張「隊長牌」，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3.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其餘牌卡放置離小隊約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公尺之處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4.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各小隊採接力的方式進行「募集隊友」的動作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5.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在限定的時間內募集到最多符合規定的隊友即獲勝。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變化：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第一次以單人接力的方式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第二次以雙人接力的方式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185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11777" y="559167"/>
            <a:ext cx="467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、豬朋狗友</a:t>
            </a:r>
            <a:r>
              <a:rPr lang="en-US" altLang="zh-TW" sz="28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Gogogo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069">
            <a:off x="1947520" y="3967389"/>
            <a:ext cx="4768994" cy="23440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6597" y="1249363"/>
            <a:ext cx="8076956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省思：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在募集隊友的過程中，我們要注意什麼？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單人與雙人的方式，哪一種較好，為什麼？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在這個活動中，我有什麼感受？我學到了什麼？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456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582620" y="6418052"/>
            <a:ext cx="1475116" cy="439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41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3778370" y="3286663"/>
            <a:ext cx="1345719" cy="439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55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0024" y="1746646"/>
            <a:ext cx="56858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面對多變化的教學現場，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應具備甚麼樣的能力與視野？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華康海報體W9" panose="040B0909000000000000" pitchFamily="81" charset="-120"/>
              <a:ea typeface="華康海報體W9" panose="040B0909000000000000" pitchFamily="81" charset="-120"/>
            </a:endParaRPr>
          </a:p>
        </p:txBody>
      </p:sp>
      <p:sp>
        <p:nvSpPr>
          <p:cNvPr id="3" name="矩形 2"/>
          <p:cNvSpPr/>
          <p:nvPr/>
        </p:nvSpPr>
        <p:spPr>
          <a:xfrm rot="21306047">
            <a:off x="1538751" y="3461991"/>
            <a:ext cx="4204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600" dirty="0" smtClean="0">
                <a:solidFill>
                  <a:srgbClr val="00206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應變力</a:t>
            </a:r>
            <a:endParaRPr lang="zh-TW" altLang="en-US" sz="9600" dirty="0">
              <a:solidFill>
                <a:srgbClr val="00206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32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9010"/>
          <a:stretch/>
        </p:blipFill>
        <p:spPr bwMode="auto">
          <a:xfrm>
            <a:off x="653440" y="1251816"/>
            <a:ext cx="8028384" cy="54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餅人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389599"/>
              </p:ext>
            </p:extLst>
          </p:nvPr>
        </p:nvGraphicFramePr>
        <p:xfrm>
          <a:off x="3755530" y="3068960"/>
          <a:ext cx="1824204" cy="2700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02"/>
                <a:gridCol w="912102"/>
              </a:tblGrid>
              <a:tr h="100811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1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467857" y="1655910"/>
            <a:ext cx="5732144" cy="3655628"/>
            <a:chOff x="2359" y="2448"/>
            <a:chExt cx="6819" cy="6201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623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多元適性</a:t>
              </a:r>
            </a:p>
          </p:txBody>
        </p:sp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718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彈性活力</a:t>
              </a:r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813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配套整合</a:t>
              </a: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5282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素養導向</a:t>
              </a:r>
            </a:p>
          </p:txBody>
        </p:sp>
        <p:grpSp>
          <p:nvGrpSpPr>
            <p:cNvPr id="33" name="Group 7"/>
            <p:cNvGrpSpPr>
              <a:grpSpLocks/>
            </p:cNvGrpSpPr>
            <p:nvPr/>
          </p:nvGrpSpPr>
          <p:grpSpPr bwMode="auto">
            <a:xfrm>
              <a:off x="2359" y="2448"/>
              <a:ext cx="6819" cy="6201"/>
              <a:chOff x="2359" y="2448"/>
              <a:chExt cx="6819" cy="6201"/>
            </a:xfrm>
          </p:grpSpPr>
          <p:sp>
            <p:nvSpPr>
              <p:cNvPr id="34" name="AutoShape 8"/>
              <p:cNvSpPr>
                <a:spLocks noChangeArrowheads="1"/>
              </p:cNvSpPr>
              <p:nvPr/>
            </p:nvSpPr>
            <p:spPr bwMode="auto">
              <a:xfrm>
                <a:off x="6451" y="4985"/>
                <a:ext cx="388" cy="660"/>
              </a:xfrm>
              <a:prstGeom prst="upDownArrow">
                <a:avLst>
                  <a:gd name="adj1" fmla="val 50000"/>
                  <a:gd name="adj2" fmla="val 3402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35" name="Rectangle 9"/>
              <p:cNvSpPr>
                <a:spLocks noChangeArrowheads="1"/>
              </p:cNvSpPr>
              <p:nvPr/>
            </p:nvSpPr>
            <p:spPr bwMode="auto">
              <a:xfrm>
                <a:off x="2359" y="4421"/>
                <a:ext cx="1169" cy="545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核心理念</a:t>
                </a:r>
              </a:p>
            </p:txBody>
          </p:sp>
          <p:sp>
            <p:nvSpPr>
              <p:cNvPr id="36" name="Rectangle 10"/>
              <p:cNvSpPr>
                <a:spLocks noChangeArrowheads="1"/>
              </p:cNvSpPr>
              <p:nvPr/>
            </p:nvSpPr>
            <p:spPr bwMode="auto">
              <a:xfrm>
                <a:off x="2359" y="6112"/>
                <a:ext cx="1130" cy="527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課程目標</a:t>
                </a:r>
              </a:p>
            </p:txBody>
          </p:sp>
          <p:sp>
            <p:nvSpPr>
              <p:cNvPr id="37" name="Rectangle 11"/>
              <p:cNvSpPr>
                <a:spLocks noChangeArrowheads="1"/>
              </p:cNvSpPr>
              <p:nvPr/>
            </p:nvSpPr>
            <p:spPr bwMode="auto">
              <a:xfrm>
                <a:off x="2359" y="7803"/>
                <a:ext cx="1169" cy="846"/>
              </a:xfrm>
              <a:prstGeom prst="rect">
                <a:avLst/>
              </a:prstGeom>
              <a:ln>
                <a:headEnd/>
                <a:tailEnd/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課綱發展</a:t>
                </a:r>
                <a:endParaRPr lang="en-US" altLang="zh-TW" sz="1300" b="1" dirty="0">
                  <a:latin typeface="+mn-ea"/>
                </a:endParaRPr>
              </a:p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方向</a:t>
                </a:r>
              </a:p>
            </p:txBody>
          </p:sp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4039" y="4139"/>
                <a:ext cx="1587" cy="847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CC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自 發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9" name="Oval 13"/>
              <p:cNvSpPr>
                <a:spLocks noChangeArrowheads="1"/>
              </p:cNvSpPr>
              <p:nvPr/>
            </p:nvSpPr>
            <p:spPr bwMode="auto">
              <a:xfrm>
                <a:off x="5793" y="4139"/>
                <a:ext cx="1613" cy="847"/>
              </a:xfrm>
              <a:prstGeom prst="ellipse">
                <a:avLst/>
              </a:prstGeom>
              <a:gradFill rotWithShape="1">
                <a:gsLst>
                  <a:gs pos="0">
                    <a:srgbClr val="C2D69B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互 動</a:t>
                </a:r>
              </a:p>
            </p:txBody>
          </p:sp>
          <p:sp>
            <p:nvSpPr>
              <p:cNvPr id="40" name="Oval 14"/>
              <p:cNvSpPr>
                <a:spLocks noChangeArrowheads="1"/>
              </p:cNvSpPr>
              <p:nvPr/>
            </p:nvSpPr>
            <p:spPr bwMode="auto">
              <a:xfrm>
                <a:off x="7620" y="4045"/>
                <a:ext cx="1558" cy="8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共 好</a:t>
                </a:r>
              </a:p>
            </p:txBody>
          </p:sp>
          <p:sp>
            <p:nvSpPr>
              <p:cNvPr id="41" name="AutoShape 15"/>
              <p:cNvSpPr>
                <a:spLocks noChangeArrowheads="1"/>
              </p:cNvSpPr>
              <p:nvPr/>
            </p:nvSpPr>
            <p:spPr bwMode="auto">
              <a:xfrm>
                <a:off x="6451" y="3481"/>
                <a:ext cx="388" cy="605"/>
              </a:xfrm>
              <a:prstGeom prst="upDownArrow">
                <a:avLst>
                  <a:gd name="adj1" fmla="val 50000"/>
                  <a:gd name="adj2" fmla="val 31186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42" name="AutoShape 16"/>
              <p:cNvSpPr>
                <a:spLocks noChangeArrowheads="1"/>
              </p:cNvSpPr>
              <p:nvPr/>
            </p:nvSpPr>
            <p:spPr bwMode="auto">
              <a:xfrm>
                <a:off x="4039" y="5643"/>
                <a:ext cx="1171" cy="1423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提升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學習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動力</a:t>
                </a:r>
              </a:p>
            </p:txBody>
          </p:sp>
          <p:sp>
            <p:nvSpPr>
              <p:cNvPr id="43" name="AutoShape 17"/>
              <p:cNvSpPr>
                <a:spLocks noChangeArrowheads="1"/>
              </p:cNvSpPr>
              <p:nvPr/>
            </p:nvSpPr>
            <p:spPr bwMode="auto">
              <a:xfrm>
                <a:off x="5355" y="5643"/>
                <a:ext cx="1173" cy="1378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具備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核心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素養</a:t>
                </a:r>
              </a:p>
            </p:txBody>
          </p:sp>
          <p:sp>
            <p:nvSpPr>
              <p:cNvPr id="44" name="AutoShape 18"/>
              <p:cNvSpPr>
                <a:spLocks noChangeArrowheads="1"/>
              </p:cNvSpPr>
              <p:nvPr/>
            </p:nvSpPr>
            <p:spPr bwMode="auto">
              <a:xfrm>
                <a:off x="6670" y="5643"/>
                <a:ext cx="1173" cy="1423"/>
              </a:xfrm>
              <a:prstGeom prst="roundRect">
                <a:avLst>
                  <a:gd name="adj" fmla="val 16667"/>
                </a:avLst>
              </a:prstGeom>
              <a:solidFill>
                <a:srgbClr val="4BACC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05867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持續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生涯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發展</a:t>
                </a:r>
              </a:p>
            </p:txBody>
          </p:sp>
          <p:sp>
            <p:nvSpPr>
              <p:cNvPr id="45" name="AutoShape 19"/>
              <p:cNvSpPr>
                <a:spLocks noChangeArrowheads="1"/>
              </p:cNvSpPr>
              <p:nvPr/>
            </p:nvSpPr>
            <p:spPr bwMode="auto">
              <a:xfrm>
                <a:off x="7984" y="5643"/>
                <a:ext cx="1174" cy="1423"/>
              </a:xfrm>
              <a:prstGeom prst="roundRect">
                <a:avLst>
                  <a:gd name="adj" fmla="val 16667"/>
                </a:avLst>
              </a:prstGeom>
              <a:solidFill>
                <a:srgbClr val="9BBB59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實踐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公民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責任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46" name="Rectangle 20"/>
              <p:cNvSpPr>
                <a:spLocks noChangeArrowheads="1"/>
              </p:cNvSpPr>
              <p:nvPr/>
            </p:nvSpPr>
            <p:spPr bwMode="auto">
              <a:xfrm>
                <a:off x="4332" y="7803"/>
                <a:ext cx="796" cy="843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連貫統整</a:t>
                </a:r>
              </a:p>
            </p:txBody>
          </p:sp>
          <p:sp>
            <p:nvSpPr>
              <p:cNvPr id="47" name="AutoShape 21"/>
              <p:cNvSpPr>
                <a:spLocks noChangeArrowheads="1"/>
              </p:cNvSpPr>
              <p:nvPr/>
            </p:nvSpPr>
            <p:spPr bwMode="auto">
              <a:xfrm>
                <a:off x="6423" y="7069"/>
                <a:ext cx="388" cy="660"/>
              </a:xfrm>
              <a:prstGeom prst="upDownArrow">
                <a:avLst>
                  <a:gd name="adj1" fmla="val 50000"/>
                  <a:gd name="adj2" fmla="val 3402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48" name="Rectangle 22"/>
              <p:cNvSpPr>
                <a:spLocks noChangeArrowheads="1"/>
              </p:cNvSpPr>
              <p:nvPr/>
            </p:nvSpPr>
            <p:spPr bwMode="auto">
              <a:xfrm>
                <a:off x="2359" y="2636"/>
                <a:ext cx="1169" cy="564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Bef>
                    <a:spcPts val="600"/>
                  </a:spcBef>
                  <a:defRPr/>
                </a:pPr>
                <a:r>
                  <a:rPr lang="zh-TW" altLang="en-US" sz="1300" b="1" dirty="0">
                    <a:latin typeface="+mn-ea"/>
                  </a:rPr>
                  <a:t>課程願景</a:t>
                </a:r>
              </a:p>
            </p:txBody>
          </p:sp>
          <p:sp>
            <p:nvSpPr>
              <p:cNvPr id="49" name="Oval 23"/>
              <p:cNvSpPr>
                <a:spLocks noChangeArrowheads="1"/>
              </p:cNvSpPr>
              <p:nvPr/>
            </p:nvSpPr>
            <p:spPr bwMode="auto">
              <a:xfrm>
                <a:off x="4113" y="2448"/>
                <a:ext cx="4868" cy="1170"/>
              </a:xfrm>
              <a:prstGeom prst="ellipse">
                <a:avLst/>
              </a:prstGeom>
              <a:gradFill rotWithShape="1">
                <a:gsLst>
                  <a:gs pos="0">
                    <a:srgbClr val="FFD5FF"/>
                  </a:gs>
                  <a:gs pos="100000">
                    <a:srgbClr val="FFF7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lnSpc>
                    <a:spcPts val="21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solidFill>
                      <a:srgbClr val="0000FF"/>
                    </a:solidFill>
                    <a:latin typeface="標楷體" pitchFamily="65" charset="-120"/>
                    <a:ea typeface="標楷體" pitchFamily="65" charset="-120"/>
                  </a:rPr>
                  <a:t>成就每一位孩子</a:t>
                </a:r>
              </a:p>
              <a:p>
                <a:pPr algn="ctr" eaLnBrk="1" hangingPunct="1">
                  <a:lnSpc>
                    <a:spcPts val="21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 ～</a:t>
                </a: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適性揚</a:t>
                </a: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才</a:t>
                </a:r>
                <a:r>
                  <a:rPr lang="en-US" altLang="zh-TW" sz="1300" b="1" dirty="0" smtClean="0">
                    <a:latin typeface="標楷體" pitchFamily="65" charset="-120"/>
                    <a:ea typeface="標楷體" pitchFamily="65" charset="-120"/>
                  </a:rPr>
                  <a:t>，</a:t>
                </a: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終身</a:t>
                </a: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學習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50" name="矩形 49"/>
          <p:cNvSpPr/>
          <p:nvPr/>
        </p:nvSpPr>
        <p:spPr>
          <a:xfrm>
            <a:off x="726718" y="1098379"/>
            <a:ext cx="2852063" cy="262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zh-TW" altLang="en-US" sz="1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十二年國教的課程定位、理念與目標</a:t>
            </a:r>
          </a:p>
        </p:txBody>
      </p:sp>
    </p:spTree>
    <p:extLst>
      <p:ext uri="{BB962C8B-B14F-4D97-AF65-F5344CB8AC3E}">
        <p14:creationId xmlns:p14="http://schemas.microsoft.com/office/powerpoint/2010/main" val="3019152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" y="2166731"/>
            <a:ext cx="5807713" cy="442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3359" y="1570383"/>
            <a:ext cx="580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綜合活動領域三個主題軸與十二個主題項目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236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6236" y="2674188"/>
            <a:ext cx="5172075" cy="124220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微遊戲設計原則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200" dirty="0"/>
              <a:t>（</a:t>
            </a:r>
            <a:r>
              <a:rPr lang="zh-TW" altLang="en-US" sz="2200" dirty="0"/>
              <a:t>引</a:t>
            </a:r>
            <a:r>
              <a:rPr lang="zh-TW" altLang="en-US" sz="2200" dirty="0" smtClean="0"/>
              <a:t>自 </a:t>
            </a:r>
            <a:r>
              <a:rPr lang="en-US" altLang="zh-TW" sz="2200" dirty="0" smtClean="0">
                <a:latin typeface="新細明體"/>
                <a:ea typeface="新細明體"/>
              </a:rPr>
              <a:t>【</a:t>
            </a:r>
            <a:r>
              <a:rPr lang="zh-TW" altLang="zh-TW" sz="2200" dirty="0" smtClean="0"/>
              <a:t>關於</a:t>
            </a:r>
            <a:r>
              <a:rPr lang="zh-TW" altLang="zh-TW" sz="2200" dirty="0"/>
              <a:t>教育遊戲與</a:t>
            </a:r>
            <a:r>
              <a:rPr lang="en-US" altLang="zh-TW" sz="2200" dirty="0"/>
              <a:t> “</a:t>
            </a:r>
            <a:r>
              <a:rPr lang="zh-TW" altLang="zh-TW" sz="2200" dirty="0"/>
              <a:t>好玩</a:t>
            </a:r>
            <a:r>
              <a:rPr lang="en-US" altLang="zh-TW" sz="2200" dirty="0" smtClean="0"/>
              <a:t>”</a:t>
            </a:r>
            <a:r>
              <a:rPr lang="en-US" altLang="zh-TW" sz="2200" dirty="0" smtClean="0">
                <a:latin typeface="標楷體"/>
                <a:ea typeface="標楷體"/>
              </a:rPr>
              <a:t>】</a:t>
            </a:r>
            <a:r>
              <a:rPr lang="zh-TW" altLang="en-US" sz="2200" dirty="0" smtClean="0"/>
              <a:t>，</a:t>
            </a:r>
            <a:r>
              <a:rPr lang="zh-TW" altLang="zh-TW" sz="2200" dirty="0"/>
              <a:t>侯惠澤</a:t>
            </a:r>
            <a:r>
              <a:rPr lang="zh-TW" altLang="en-US" sz="2200" dirty="0"/>
              <a:t>） 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82397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樂趣與學習真正的發生地是在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的腦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包含情緒的反應與認知的歷程，因此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設計的重點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表象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的遊戲型式或規則複雜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而是人類的感知與認知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308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747310"/>
            <a:ext cx="5944678" cy="1325563"/>
          </a:xfrm>
        </p:spPr>
        <p:txBody>
          <a:bodyPr>
            <a:normAutofit fontScale="90000"/>
          </a:bodyPr>
          <a:lstStyle/>
          <a:p>
            <a:r>
              <a:rPr lang="zh-TW" altLang="en-US" sz="3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許多</a:t>
            </a:r>
            <a:r>
              <a:rPr lang="zh-TW" altLang="zh-TW" sz="3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31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察覺或經歷過教師們直接運用某些娛樂桌遊與其規則於教學，或機制沒有修改創新僅有內容更換，卻發現沒有學習成效的例子，這當中的原因極有可能是因為</a:t>
            </a:r>
            <a:r>
              <a:rPr lang="en-US" altLang="zh-TW" sz="31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31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</a:t>
            </a:r>
            <a:r>
              <a:rPr lang="zh-TW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桌遊當初並不是專門為教育目的或經過認知設計的教育桌遊</a:t>
            </a:r>
            <a:r>
              <a:rPr lang="zh-TW" altLang="zh-TW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5961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3155" y="1824284"/>
            <a:ext cx="5172075" cy="1325563"/>
          </a:xfrm>
        </p:spPr>
        <p:txBody>
          <a:bodyPr>
            <a:noAutofit/>
          </a:bodyPr>
          <a:lstStyle/>
          <a:p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社會心理學、認知科學與遊戲的理論而言，人類的許多幼兒遊戲，都是簡單但卻富有人生啟發的，甚至人類至今都還在研究這些啟發。 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3245" y="3951224"/>
            <a:ext cx="505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簡潔與容易被大眾理解的遊戲，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"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從來便不等同於缺乏深度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"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9685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1782" y="1608624"/>
            <a:ext cx="5172075" cy="1325563"/>
          </a:xfrm>
        </p:spPr>
        <p:txBody>
          <a:bodyPr>
            <a:norm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多體驗之外，且也必須了解背後的學理再來體驗，體驗的質比量更為重要。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8739" y="3053123"/>
            <a:ext cx="55640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過程當中，提供一定程度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“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挑戰性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”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是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必要的，挑戰太高會過於焦慮而放棄，挑戰太低會過於放鬆甚至無趣。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介於其中便是達到心流反應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hlinkClick r:id="rId2"/>
              </a:rPr>
              <a:t>Flow state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9384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429" y="1425856"/>
            <a:ext cx="5172075" cy="1062255"/>
          </a:xfrm>
        </p:spPr>
        <p:txBody>
          <a:bodyPr/>
          <a:lstStyle/>
          <a:p>
            <a:pPr algn="ctr"/>
            <a:r>
              <a:rPr lang="zh-TW" altLang="en-US" dirty="0" smtClean="0"/>
              <a:t>實作時間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8476" y="2324210"/>
            <a:ext cx="6440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你目前手上有幾種遊戲呢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這些遊戲可以如何融入至你的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教學設計呢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  <a:buFont typeface="Wingdings" pitchFamily="2" charset="2"/>
              <a:buChar char="u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3" y="3740200"/>
            <a:ext cx="4252821" cy="28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55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1061"/>
            <a:ext cx="2183562" cy="75591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推薦書籍</a:t>
            </a:r>
            <a:endParaRPr lang="zh-TW" alt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" y="2532190"/>
            <a:ext cx="1814846" cy="240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「遊戲人生 楊田林\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9" y="3936200"/>
            <a:ext cx="1884540" cy="2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「桌遊助人趣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44" y="1670392"/>
            <a:ext cx="3281888" cy="20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「體驗教育 從150個遊戲中學習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31" y="4009121"/>
            <a:ext cx="1883713" cy="25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56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8529" y="3896499"/>
            <a:ext cx="5172075" cy="194771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sz="2800" dirty="0">
                <a:hlinkClick r:id="rId2"/>
              </a:rPr>
              <a:t>http://12cur.naer.edu.tw</a:t>
            </a:r>
            <a:r>
              <a:rPr lang="en-US" altLang="zh-TW" sz="2800" dirty="0" smtClean="0">
                <a:hlinkClick r:id="rId2"/>
              </a:rPr>
              <a:t>/</a:t>
            </a:r>
            <a:endParaRPr lang="zh-TW" altLang="en-US" sz="2800" dirty="0"/>
          </a:p>
        </p:txBody>
      </p:sp>
      <p:pic>
        <p:nvPicPr>
          <p:cNvPr id="3" name="圖片 2"/>
          <p:cNvPicPr/>
          <p:nvPr/>
        </p:nvPicPr>
        <p:blipFill rotWithShape="1">
          <a:blip r:embed="rId3"/>
          <a:srcRect l="12296" t="11575" r="11935" b="6413"/>
          <a:stretch/>
        </p:blipFill>
        <p:spPr bwMode="auto">
          <a:xfrm>
            <a:off x="578745" y="1449248"/>
            <a:ext cx="5026925" cy="3589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909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294911"/>
              </p:ext>
            </p:extLst>
          </p:nvPr>
        </p:nvGraphicFramePr>
        <p:xfrm>
          <a:off x="785786" y="1186840"/>
          <a:ext cx="7416827" cy="531399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00403"/>
                <a:gridCol w="3816424"/>
              </a:tblGrid>
              <a:tr h="16467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5400" kern="12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校內綜合活動師資</a:t>
                      </a:r>
                      <a:endParaRPr lang="en-US" altLang="zh-TW" sz="5400" kern="12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服務的學校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4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專長科目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星座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30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校內優點</a:t>
                      </a: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今日期待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266" y="154474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教學資源分享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331592" y="199200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ea typeface="標楷體" pitchFamily="65" charset="-120"/>
              </a:rPr>
              <a:t>臺南市國教輔導團網站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421781" y="2361335"/>
            <a:ext cx="230043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solidFill>
                  <a:srgbClr val="990000"/>
                </a:solidFill>
                <a:ea typeface="新細明體" charset="-120"/>
              </a:rPr>
              <a:t>http://ceag.tn.edu.tw/</a:t>
            </a:r>
          </a:p>
        </p:txBody>
      </p:sp>
      <p:pic>
        <p:nvPicPr>
          <p:cNvPr id="6" name="Picture 6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84" y="2815473"/>
            <a:ext cx="5199006" cy="282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066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推展與鼓勵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83026"/>
            <a:ext cx="7886700" cy="3101009"/>
          </a:xfrm>
        </p:spPr>
        <p:txBody>
          <a:bodyPr>
            <a:normAutofit/>
          </a:bodyPr>
          <a:lstStyle/>
          <a:p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有老師願意回學校實踐到校諮詢服務的教學內容，只要提供教學過程的照片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、小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(2-3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簡易教案設計、學生回饋單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份，形式不拘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、個人省思心得，就能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獲得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數字急轉彎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一套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205">
            <a:off x="1799323" y="4289652"/>
            <a:ext cx="2025098" cy="20250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689">
            <a:off x="5060834" y="4397573"/>
            <a:ext cx="3030935" cy="18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1925" y="1901738"/>
            <a:ext cx="5883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體驗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省思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實踐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從容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讓孩子均衡學習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讓綜合活動課程發揮效能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 smtClean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我們大家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一起加油！</a:t>
            </a:r>
            <a:endParaRPr lang="zh-TW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2286000" y="46066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臺南市國教輔導團</a:t>
            </a:r>
            <a:r>
              <a:rPr lang="en-US" altLang="zh-TW" dirty="0"/>
              <a:t>-</a:t>
            </a:r>
            <a:r>
              <a:rPr lang="zh-TW" altLang="en-US" dirty="0"/>
              <a:t>國中綜合活動學習領域</a:t>
            </a:r>
          </a:p>
          <a:p>
            <a:r>
              <a:rPr lang="en-US" altLang="zh-TW" dirty="0"/>
              <a:t>http://ceag.tn.edu.tw/</a:t>
            </a:r>
          </a:p>
        </p:txBody>
      </p:sp>
    </p:spTree>
    <p:extLst>
      <p:ext uri="{BB962C8B-B14F-4D97-AF65-F5344CB8AC3E}">
        <p14:creationId xmlns:p14="http://schemas.microsoft.com/office/powerpoint/2010/main" val="153209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9010"/>
          <a:stretch/>
        </p:blipFill>
        <p:spPr bwMode="auto">
          <a:xfrm>
            <a:off x="653440" y="1251816"/>
            <a:ext cx="8028384" cy="54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3528" y="332656"/>
            <a:ext cx="85689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填寫完後，請在任一處寫上您的大名。</a:t>
            </a:r>
            <a:endParaRPr lang="zh-TW" altLang="en-US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2267744" y="1484784"/>
            <a:ext cx="180020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043608" y="4869160"/>
            <a:ext cx="180020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6660232" y="2204864"/>
            <a:ext cx="1733560" cy="1090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6444208" y="4714644"/>
            <a:ext cx="1733560" cy="1090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28108"/>
              </p:ext>
            </p:extLst>
          </p:nvPr>
        </p:nvGraphicFramePr>
        <p:xfrm>
          <a:off x="3755530" y="2924944"/>
          <a:ext cx="1824204" cy="2628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02"/>
                <a:gridCol w="912102"/>
              </a:tblGrid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0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7646" y="68595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人    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活動規則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依照每回合指令，尋找你的新夥伴，並完成任務指令。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找到夥伴後請</a:t>
            </a:r>
            <a:r>
              <a:rPr lang="zh-TW" altLang="en-US" u="sng" dirty="0" smtClean="0">
                <a:latin typeface="Adobe 繁黑體 Std B" pitchFamily="34" charset="-120"/>
                <a:ea typeface="Adobe 繁黑體 Std B" pitchFamily="34" charset="-120"/>
              </a:rPr>
              <a:t>就近坐下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進行任務，沒找到夥伴的人只好請你繼續跑跑囉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每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回合請尋找不同夥伴（盡量啦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～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），且時間只有</a:t>
            </a:r>
            <a:r>
              <a:rPr lang="zh-TW" altLang="en-US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二十秒鐘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，請把握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06"/>
            <a:ext cx="1084709" cy="10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第一回合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3456" y="2195677"/>
            <a:ext cx="5832648" cy="676671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3</a:t>
            </a:r>
            <a:r>
              <a:rPr lang="zh-TW" altLang="en-US" dirty="0" smtClean="0"/>
              <a:t>個不同服務學校的綜餅人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3456" y="2872348"/>
            <a:ext cx="5832648" cy="1224136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分享自己學校的特色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（美食、美景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都可以）</a:t>
            </a:r>
            <a:endParaRPr lang="zh-TW" altLang="en-US" dirty="0"/>
          </a:p>
        </p:txBody>
      </p:sp>
      <p:pic>
        <p:nvPicPr>
          <p:cNvPr id="8" name="Picture 2" descr="「薑餅人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07" y="3484416"/>
            <a:ext cx="2847136" cy="24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9" y="545586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第二回合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2081" y="2206406"/>
            <a:ext cx="6275040" cy="892696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3</a:t>
            </a:r>
            <a:r>
              <a:rPr lang="zh-TW" altLang="en-US" dirty="0" smtClean="0"/>
              <a:t>個不相同專長的綜餅人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702425" y="2926486"/>
            <a:ext cx="6264696" cy="129614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分享自己學校的特色、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目前在學校內的角色</a:t>
            </a:r>
            <a:endParaRPr lang="en-US" altLang="zh-TW" dirty="0" smtClean="0"/>
          </a:p>
        </p:txBody>
      </p:sp>
      <p:pic>
        <p:nvPicPr>
          <p:cNvPr id="7" name="Picture 4" descr="File:Header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" y="1689761"/>
            <a:ext cx="2304256" cy="266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82" y="277284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1753</Words>
  <Application>Microsoft Office PowerPoint</Application>
  <PresentationFormat>如螢幕大小 (4:3)</PresentationFormat>
  <Paragraphs>259</Paragraphs>
  <Slides>52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Office 佈景主題</vt:lpstr>
      <vt:lpstr>106學年度第1學期到校服務 </vt:lpstr>
      <vt:lpstr>  相見歡</vt:lpstr>
      <vt:lpstr>PowerPoint 簡報</vt:lpstr>
      <vt:lpstr>跑跑綜餅人</vt:lpstr>
      <vt:lpstr>跑跑綜餅人</vt:lpstr>
      <vt:lpstr>PowerPoint 簡報</vt:lpstr>
      <vt:lpstr>跑跑綜餅人    活動規則</vt:lpstr>
      <vt:lpstr>第一回合</vt:lpstr>
      <vt:lpstr>第二回合</vt:lpstr>
      <vt:lpstr>第三回合</vt:lpstr>
      <vt:lpstr>第四回合</vt:lpstr>
      <vt:lpstr>第五回合</vt:lpstr>
      <vt:lpstr>第六回合（高難度回合）</vt:lpstr>
      <vt:lpstr>恭喜大家完成挑戰!  期待我們今天的研習 大家都能合作無間 順利達陣！</vt:lpstr>
      <vt:lpstr>小隊時間</vt:lpstr>
      <vt:lpstr>團務簡介</vt:lpstr>
      <vt:lpstr>今日研習流程</vt:lpstr>
      <vt:lpstr>106研習時間：週四下午 </vt:lpstr>
      <vt:lpstr>106上學期預計辦理的研習</vt:lpstr>
      <vt:lpstr>PowerPoint 簡報</vt:lpstr>
      <vt:lpstr>活化教學分享  微遊戲融入綜合活動主題探討</vt:lpstr>
      <vt:lpstr>若在教育孩子時，能採用遊戲的方式，我們將能看人類天性的流露  (Plato, The Republic. Book VII)</vt:lpstr>
      <vt:lpstr>微遊戲 體驗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面對多變化的教學現場， 教師應具備甚麼樣的能力與視野？</vt:lpstr>
      <vt:lpstr>PowerPoint 簡報</vt:lpstr>
      <vt:lpstr>PowerPoint 簡報</vt:lpstr>
      <vt:lpstr>微遊戲設計原則 （引自 【關於教育遊戲與 “好玩”】，侯惠澤） </vt:lpstr>
      <vt:lpstr>樂趣與學習真正的發生地是在 “人的腦中”，包含情緒的反應與認知的歷程，因此設計的重點不是“表象的遊戲型式或規則複雜度”，而是人類的感知與認知歷程。</vt:lpstr>
      <vt:lpstr>許多人察覺或經歷過教師們直接運用某些娛樂桌遊與其規則於教學，或機制沒有修改創新僅有內容更換，卻發現沒有學習成效的例子，這當中的原因極有可能是因為:  這些桌遊當初並不是專門為教育目的或經過認知設計的教育桌遊 </vt:lpstr>
      <vt:lpstr>  從社會心理學、認知科學與遊戲的理論而言，人類的許多幼兒遊戲，都是簡單但卻富有人生啟發的，甚至人類至今都還在研究這些啟發。 </vt:lpstr>
      <vt:lpstr>多體驗之外，且也必須了解背後的學理再來體驗，體驗的質比量更為重要。</vt:lpstr>
      <vt:lpstr>實作時間</vt:lpstr>
      <vt:lpstr>推薦書籍</vt:lpstr>
      <vt:lpstr>  http://12cur.naer.edu.tw/</vt:lpstr>
      <vt:lpstr>PowerPoint 簡報</vt:lpstr>
      <vt:lpstr>推展與鼓勵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</dc:creator>
  <cp:lastModifiedBy>user</cp:lastModifiedBy>
  <cp:revision>51</cp:revision>
  <dcterms:created xsi:type="dcterms:W3CDTF">2015-12-16T01:31:11Z</dcterms:created>
  <dcterms:modified xsi:type="dcterms:W3CDTF">2017-09-25T04:01:06Z</dcterms:modified>
</cp:coreProperties>
</file>