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4" r:id="rId2"/>
    <p:sldMasterId id="2147484295" r:id="rId3"/>
  </p:sldMasterIdLst>
  <p:notesMasterIdLst>
    <p:notesMasterId r:id="rId28"/>
  </p:notesMasterIdLst>
  <p:sldIdLst>
    <p:sldId id="261" r:id="rId4"/>
    <p:sldId id="256" r:id="rId5"/>
    <p:sldId id="258" r:id="rId6"/>
    <p:sldId id="263" r:id="rId7"/>
    <p:sldId id="265" r:id="rId8"/>
    <p:sldId id="269" r:id="rId9"/>
    <p:sldId id="266" r:id="rId10"/>
    <p:sldId id="271" r:id="rId11"/>
    <p:sldId id="267" r:id="rId12"/>
    <p:sldId id="272" r:id="rId13"/>
    <p:sldId id="273" r:id="rId14"/>
    <p:sldId id="274" r:id="rId15"/>
    <p:sldId id="279" r:id="rId16"/>
    <p:sldId id="280" r:id="rId17"/>
    <p:sldId id="281" r:id="rId18"/>
    <p:sldId id="287" r:id="rId19"/>
    <p:sldId id="283" r:id="rId20"/>
    <p:sldId id="284" r:id="rId21"/>
    <p:sldId id="285" r:id="rId22"/>
    <p:sldId id="286" r:id="rId23"/>
    <p:sldId id="288" r:id="rId24"/>
    <p:sldId id="289" r:id="rId25"/>
    <p:sldId id="275" r:id="rId26"/>
    <p:sldId id="278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85CD80-99E9-413B-8C92-BBE35FA83DA0}" type="datetimeFigureOut">
              <a:rPr lang="zh-TW" altLang="en-US"/>
              <a:pPr>
                <a:defRPr/>
              </a:pPr>
              <a:t>2014/5/28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F0D7A3-A41E-46C0-B3A4-6963D6C3F4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059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8A787E16-033F-4711-B93E-DAD190A9A80F}" type="slidenum">
              <a:rPr lang="zh-TW" altLang="en-US" smtClean="0"/>
              <a:pPr/>
              <a:t>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3751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5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25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974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9C062-13B8-4850-A60B-EB6C938DA6E0}" type="datetimeFigureOut">
              <a:rPr lang="zh-CN" altLang="en-US"/>
              <a:pPr>
                <a:defRPr/>
              </a:pPr>
              <a:t>2014/5/28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F7491-5D54-4D9F-889A-FC80D1703DFC}" type="slidenum">
              <a:rPr lang="zh-CN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520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AB01-29D8-4740-8116-4F812E2A83BD}" type="datetimeFigureOut">
              <a:rPr lang="zh-CN" altLang="en-US"/>
              <a:pPr>
                <a:defRPr/>
              </a:pPr>
              <a:t>2014/5/28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CB6-A69E-49ED-9D7E-8AE3924A47E1}" type="slidenum">
              <a:rPr lang="zh-CN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429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3563C-4437-4DE5-9884-F68DE0097F2A}" type="datetimeFigureOut">
              <a:rPr lang="zh-CN" altLang="en-US"/>
              <a:pPr>
                <a:defRPr/>
              </a:pPr>
              <a:t>2014/5/28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EC5B-B924-4311-A521-5DC0E5211C65}" type="slidenum">
              <a:rPr lang="zh-CN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6171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0E98-95E4-4C33-B331-5203F92065CA}" type="datetimeFigureOut">
              <a:rPr lang="zh-CN" altLang="en-US"/>
              <a:pPr>
                <a:defRPr/>
              </a:pPr>
              <a:t>2014/5/28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D423-F06E-4C4C-A9DB-E36C28B5E8AE}" type="slidenum">
              <a:rPr lang="zh-CN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924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B82CB-1F6D-4DA0-91B1-CCC004C08466}" type="datetimeFigureOut">
              <a:rPr lang="zh-CN" altLang="en-US"/>
              <a:pPr>
                <a:defRPr/>
              </a:pPr>
              <a:t>2014/5/28</a:t>
            </a:fld>
            <a:endParaRPr 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A699-B117-4165-8AAE-BAAAFD58B591}" type="slidenum">
              <a:rPr lang="zh-CN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680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34D7-A01F-4DC4-A9CD-9C5094F3B90C}" type="datetimeFigureOut">
              <a:rPr lang="zh-CN" altLang="en-US"/>
              <a:pPr>
                <a:defRPr/>
              </a:pPr>
              <a:t>2014/5/28</a:t>
            </a:fld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3FC27-C390-4625-98B7-BF6A6B6EBBED}" type="slidenum">
              <a:rPr lang="zh-CN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9737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7D9E2-4798-47B4-8960-1CF2A6DA8641}" type="datetimeFigureOut">
              <a:rPr lang="zh-CN" altLang="en-US"/>
              <a:pPr>
                <a:defRPr/>
              </a:pPr>
              <a:t>2014/5/28</a:t>
            </a:fld>
            <a:endParaRPr 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DBD58-4D28-4ABC-BBD4-71BFDC5867CD}" type="slidenum">
              <a:rPr lang="zh-CN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331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893A-96BD-4BC8-B4DA-F46D430ACC8E}" type="datetimeFigureOut">
              <a:rPr lang="zh-CN" altLang="en-US"/>
              <a:pPr>
                <a:defRPr/>
              </a:pPr>
              <a:t>2014/5/28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34B0-B118-4E45-B2F7-7D972EA5E936}" type="slidenum">
              <a:rPr lang="zh-CN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537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635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69EA4-033E-418D-BB62-BE44A9545A6E}" type="datetimeFigureOut">
              <a:rPr lang="zh-CN" altLang="en-US"/>
              <a:pPr>
                <a:defRPr/>
              </a:pPr>
              <a:t>2014/5/28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705F-0FB9-44A3-9669-CA6147848F35}" type="slidenum">
              <a:rPr lang="zh-CN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29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27CE-788A-426E-8E98-FDBC7BA114AF}" type="datetimeFigureOut">
              <a:rPr lang="zh-CN" altLang="en-US"/>
              <a:pPr>
                <a:defRPr/>
              </a:pPr>
              <a:t>2014/5/28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8D2D-3F45-4CA9-850A-4B5079980725}" type="slidenum">
              <a:rPr lang="zh-CN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6310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54800" y="642938"/>
            <a:ext cx="2082800" cy="55340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642938"/>
            <a:ext cx="6096000" cy="5534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6558D-14EE-4191-802C-816C0B943A52}" type="datetimeFigureOut">
              <a:rPr lang="zh-CN" altLang="en-US"/>
              <a:pPr>
                <a:defRPr/>
              </a:pPr>
              <a:t>2014/5/28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3B82-70DB-4511-A59A-3D29A7137F6F}" type="slidenum">
              <a:rPr lang="zh-CN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079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5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70DF4-6122-427C-BB53-0C1E161FA6DA}" type="slidenum">
              <a:rPr lang="zh-TW" altLang="zh-CN"/>
              <a:pPr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2248661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DBBC-C4AE-4B36-9891-27A371F9E44A}" type="slidenum">
              <a:rPr lang="zh-TW" altLang="zh-CN"/>
              <a:pPr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2608054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983B-0306-4E5D-A64D-1F1B835F7FB4}" type="slidenum">
              <a:rPr lang="zh-TW" altLang="zh-CN"/>
              <a:pPr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1523467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2DFF9-124E-400E-B1A6-C07AEE8AF8C0}" type="slidenum">
              <a:rPr lang="zh-TW" altLang="zh-CN"/>
              <a:pPr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4055128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2CA8-AA81-4258-9852-B8302918E8A1}" type="slidenum">
              <a:rPr lang="zh-TW" altLang="zh-CN"/>
              <a:pPr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208764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A81C-1D05-4209-8E18-7CE0426E7AC7}" type="slidenum">
              <a:rPr lang="zh-TW" altLang="zh-CN"/>
              <a:pPr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1065418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5B6C-B5F3-439B-82CF-EE07834EDB85}" type="slidenum">
              <a:rPr lang="zh-TW" altLang="zh-CN"/>
              <a:pPr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104819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25732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9F26-FF36-4117-9328-45FA6EDB6BAA}" type="slidenum">
              <a:rPr lang="zh-TW" altLang="zh-CN"/>
              <a:pPr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138452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17F9-5643-4D40-B2BD-28758FBFE97A}" type="slidenum">
              <a:rPr lang="zh-TW" altLang="zh-CN"/>
              <a:pPr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3884018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0782-7AAF-4473-B3BC-44C170CD0D02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5B63-FF40-4FF1-BC26-06F434FC1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8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DED31-F97A-4E4E-AEDA-CC844E9405D7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D88D-4337-4928-A72B-C31153280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29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1"/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2"/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ECD8-1D2B-4A08-8593-1AE2862FF4C0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9942-36B0-4D81-BB97-B95BB645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09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FE7A-138F-4E57-A2AF-2121BD869714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D238-1DBE-4DE1-9F00-9441F4167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41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5097-DDA4-4A1F-A0BE-6EBAB682E8B9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926A-ED33-4215-A4B6-0D3CD96AE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7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42C4-25A9-496E-9620-657A056FFDE0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D250-774A-40C2-9EDC-FE9A43D6C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7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096A-88F7-406E-9F2E-249EE47A548A}" type="slidenum">
              <a:rPr lang="zh-TW" altLang="zh-CN"/>
              <a:pPr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4225483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EA0B-5E39-474D-B121-AD7BDA5BC989}" type="slidenum">
              <a:rPr lang="zh-TW" altLang="zh-CN"/>
              <a:pPr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323696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14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98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6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51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2194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8446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nordridesign.cn/index.php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813175" y="2536825"/>
            <a:ext cx="36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TW" altLang="zh-CN" sz="3600" smtClean="0">
                <a:latin typeface="Impact" panose="020B0806030902050204" pitchFamily="34" charset="0"/>
              </a:rPr>
              <a:t>P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4029075" y="2536825"/>
            <a:ext cx="36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TW" altLang="zh-CN" sz="3600" smtClean="0">
                <a:latin typeface="Impact" panose="020B0806030902050204" pitchFamily="34" charset="0"/>
              </a:rPr>
              <a:t>o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4256088" y="2536825"/>
            <a:ext cx="36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TW" altLang="zh-CN" sz="3600" smtClean="0">
                <a:latin typeface="Impact" panose="020B0806030902050204" pitchFamily="34" charset="0"/>
              </a:rPr>
              <a:t>w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543425" y="2536825"/>
            <a:ext cx="36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TW" altLang="zh-CN" sz="3600" smtClean="0">
                <a:latin typeface="Impact" panose="020B0806030902050204" pitchFamily="34" charset="0"/>
              </a:rPr>
              <a:t>e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4757738" y="2536825"/>
            <a:ext cx="36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TW" altLang="zh-CN" sz="3600" smtClean="0">
                <a:latin typeface="Impact" panose="020B0806030902050204" pitchFamily="34" charset="0"/>
              </a:rPr>
              <a:t>r</a:t>
            </a:r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5037138" y="2536825"/>
            <a:ext cx="36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TW" altLang="zh-CN" sz="3600" smtClean="0"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5264150" y="2536825"/>
            <a:ext cx="36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TW" altLang="zh-CN" sz="3600" smtClean="0">
                <a:latin typeface="Impact" panose="020B0806030902050204" pitchFamily="34" charset="0"/>
              </a:rPr>
              <a:t>a</a:t>
            </a:r>
          </a:p>
        </p:txBody>
      </p: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5478463" y="2536825"/>
            <a:ext cx="36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TW" altLang="zh-CN" sz="3600" smtClean="0">
                <a:latin typeface="Impact" panose="020B0806030902050204" pitchFamily="34" charset="0"/>
              </a:rPr>
              <a:t>r</a:t>
            </a:r>
          </a:p>
        </p:txBody>
      </p:sp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3808413" y="3019425"/>
            <a:ext cx="2005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sz="1200" smtClean="0">
                <a:ea typeface="Microsoft YaHei" panose="020B0503020204020204" pitchFamily="34" charset="-122"/>
              </a:rPr>
              <a:t>中国专业</a:t>
            </a:r>
            <a:r>
              <a:rPr lang="zh-TW" altLang="zh-CN" sz="1200" smtClean="0">
                <a:ea typeface="Microsoft YaHei" panose="020B0503020204020204" pitchFamily="34" charset="-122"/>
              </a:rPr>
              <a:t>PPT</a:t>
            </a:r>
            <a:r>
              <a:rPr lang="zh-CN" sz="1200" smtClean="0">
                <a:ea typeface="Microsoft YaHei" panose="020B0503020204020204" pitchFamily="34" charset="-122"/>
              </a:rPr>
              <a:t>设计交流论坛</a:t>
            </a:r>
          </a:p>
        </p:txBody>
      </p:sp>
      <p:pic>
        <p:nvPicPr>
          <p:cNvPr id="3083" name="Picture 16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525713"/>
            <a:ext cx="7826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logo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2347913"/>
            <a:ext cx="38290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8">
            <a:hlinkClick r:id="rId15"/>
          </p:cNvPr>
          <p:cNvSpPr>
            <a:spLocks noChangeArrowheads="1"/>
          </p:cNvSpPr>
          <p:nvPr/>
        </p:nvSpPr>
        <p:spPr bwMode="auto">
          <a:xfrm>
            <a:off x="2484438" y="2060575"/>
            <a:ext cx="3987800" cy="16557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TW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16667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 -4.07407E-6 L -4.72222E-6 -4.07407E-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76" grpId="0" autoUpdateAnimBg="0"/>
      <p:bldP spid="3077" grpId="0" autoUpdateAnimBg="0"/>
      <p:bldP spid="3078" grpId="0" autoUpdateAnimBg="0"/>
      <p:bldP spid="3079" grpId="0" autoUpdateAnimBg="0"/>
      <p:bldP spid="3080" grpId="0" autoUpdateAnimBg="0"/>
      <p:bldP spid="3081" grpId="0" autoUpdateAnimBg="0"/>
      <p:bldP spid="3082" grpId="0" autoUpdateAnimBg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鱼不愚\桌面\图片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69" r="69" b="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TextBox 7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522913"/>
            <a:ext cx="22606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Documents and Settings\鱼不愚\桌面\图片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69" r="69" b="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642938"/>
            <a:ext cx="8331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单击此处编辑母版标题样式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A02130-19B6-4D68-951A-6EABD82F503E}" type="datetimeFigureOut">
              <a:rPr lang="zh-CN" altLang="en-US"/>
              <a:pPr>
                <a:defRPr/>
              </a:pPr>
              <a:t>2014/5/28</a:t>
            </a:fld>
            <a:endParaRPr lang="en-US"/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DC5CB9-B03B-46B2-8193-B555A9E7091F}" type="slidenum">
              <a:rPr lang="zh-CN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73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800" kern="1200">
          <a:solidFill>
            <a:schemeClr val="tx1"/>
          </a:solidFill>
          <a:latin typeface="Microsoft YaHei" panose="020B0503020204020204" pitchFamily="34" charset="-122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Microsoft YaHei" panose="020B0503020204020204" pitchFamily="34" charset="-122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Microsoft YaHei" panose="020B0503020204020204" pitchFamily="34" charset="-122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Microsoft YaHei" panose="020B0503020204020204" pitchFamily="34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45C86C-863A-4AD8-8125-3E1D2622FAA6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6CCAF8-338C-4556-B5D6-59FCDC30C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04" r:id="rId10"/>
    <p:sldLayoutId id="2147484405" r:id="rId11"/>
    <p:sldLayoutId id="2147484417" r:id="rId12"/>
    <p:sldLayoutId id="2147484406" r:id="rId13"/>
    <p:sldLayoutId id="2147484407" r:id="rId14"/>
    <p:sldLayoutId id="2147484418" r:id="rId15"/>
    <p:sldLayoutId id="2147484419" r:id="rId16"/>
    <p:sldLayoutId id="2147484420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dojo.com/zh-TW/" TargetMode="External"/><Relationship Id="rId2" Type="http://schemas.openxmlformats.org/officeDocument/2006/relationships/hyperlink" Target="&#22294;/20130605_152853.jpg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dropbox.com/" TargetMode="External"/><Relationship Id="rId4" Type="http://schemas.openxmlformats.org/officeDocument/2006/relationships/hyperlink" Target="http://noteanytime.com/en/index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yiacademy.org/" TargetMode="External"/><Relationship Id="rId7" Type="http://schemas.openxmlformats.org/officeDocument/2006/relationships/hyperlink" Target="http://kentxchang.blogspot.tw/" TargetMode="External"/><Relationship Id="rId2" Type="http://schemas.openxmlformats.org/officeDocument/2006/relationships/hyperlink" Target="http://mlearning.ntue.edu.tw/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tpet.ntct.edu.tw/bin/home.php" TargetMode="External"/><Relationship Id="rId5" Type="http://schemas.openxmlformats.org/officeDocument/2006/relationships/hyperlink" Target="http://www.newtechnt.com/" TargetMode="External"/><Relationship Id="rId4" Type="http://schemas.openxmlformats.org/officeDocument/2006/relationships/hyperlink" Target="mailto:3.iPad&#25033;&#29992;&#33287;&#25945;&#23416;@Ed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&#38450;&#38663;&#25945;&#23416;&#21934;&#20803;~&#21069;&#24460;&#28204;&#21367;&#20998;&#26512;.pdf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210.241.133.14:8080/iTS5/logi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103QCN&#34892;&#21205;&#23416;&#32722;/&#33274;&#21335;&#24066;&#37027;&#25300;&#22283;&#23567;QCN&#25945;&#23416;&#31777;&#22577;&#31532;1&#31680;.ppt" TargetMode="External"/><Relationship Id="rId2" Type="http://schemas.openxmlformats.org/officeDocument/2006/relationships/hyperlink" Target="103QCN&#34892;&#21205;&#23416;&#32722;/&#33274;&#21335;&#24066;&#37027;&#25300;&#22283;&#23567;QCN&#25945;&#26696;&#35373;&#35336;&#35336;&#30059;&#26360;&#27491;&#24335;&#29256;.doc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docs.google.com/document/d/1op3ghoi938dm2oEPgRPlhlIPmIpvKljAHxY8ISN2QUo/edit" TargetMode="External"/><Relationship Id="rId4" Type="http://schemas.openxmlformats.org/officeDocument/2006/relationships/hyperlink" Target="https://docs.google.com/document/d/1XoQdnULVj21dqc61TxMgixzzVQ-gjdcl8WlViz5pRbE/ed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qcn1.wmv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hyperlink" Target="../1030528&#33729;&#23534;&#22283;&#23567;/&#37027;&#25300;&#22283;&#23567;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05.&#35712;&#22577;&#39318;&#37096;&#26354;&#24433;&#29255;/&#26089;&#33258;&#20462;20130524_082026.mp4" TargetMode="External"/><Relationship Id="rId2" Type="http://schemas.openxmlformats.org/officeDocument/2006/relationships/hyperlink" Target="01.&#35712;&#22577;&#39318;&#37096;&#26354;&#25945;&#24107;&#19978;&#35506;&#31777;&#22577;/content/Prezi.exe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03.&#35712;&#22577;&#39318;&#37096;&#26354;&#23416;&#29983;&#22238;&#39243;&#23567;&#26085;&#35352;" TargetMode="External"/><Relationship Id="rId5" Type="http://schemas.openxmlformats.org/officeDocument/2006/relationships/hyperlink" Target="04.&#35712;&#22577;&#39318;&#37096;&#26354;&#23416;&#29983;&#23567;&#32068;&#36051;&#26524;" TargetMode="External"/><Relationship Id="rId4" Type="http://schemas.openxmlformats.org/officeDocument/2006/relationships/hyperlink" Target="02.&#35712;&#22577;&#39318;&#37096;&#26354;&#19978;&#35506;&#29031;&#29255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06.&#26032;&#32862;&#23565;&#23565;&#30896;&#19978;&#35506;&#31777;&#22577;/&#26032;&#32862;&#23565;&#23565;&#30896;.ex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07.&#26032;&#32862;&#23565;&#23565;&#30896;&#24433;&#29255;/&#23416;&#29983;&#32244;&#32722;1.MOV" TargetMode="External"/><Relationship Id="rId4" Type="http://schemas.openxmlformats.org/officeDocument/2006/relationships/hyperlink" Target="07.&#26032;&#32862;&#23565;&#23565;&#30896;&#24433;&#29255;/&#25945;&#24107;&#19978;&#35506;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08.&#26032;&#32862;&#23565;&#23565;&#30896;&#23416;&#29983;&#20316;&#26989;" TargetMode="External"/><Relationship Id="rId2" Type="http://schemas.openxmlformats.org/officeDocument/2006/relationships/hyperlink" Target="07.&#26032;&#32862;&#23565;&#23565;&#30896;&#24433;&#29255;/&#26032;&#32862;&#23565;&#23565;&#30896;&#27298;&#35342;.wmv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09.&#26032;&#32862;&#23565;&#23565;&#30896;&#23416;&#29983;&#23567;&#26085;&#35352;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10.&#26032;&#32862;&#25918;&#22823;&#37857;&#31777;&#22577;/Prezi.exe" TargetMode="External"/><Relationship Id="rId2" Type="http://schemas.openxmlformats.org/officeDocument/2006/relationships/hyperlink" Target="&#22294;/6.jpg" TargetMode="Externa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0.&#26032;&#32862;&#25918;&#22823;&#37857;&#24433;&#29255;/&#24515;&#26234;&#22294;.MTS" TargetMode="External"/><Relationship Id="rId2" Type="http://schemas.openxmlformats.org/officeDocument/2006/relationships/hyperlink" Target="10.&#26032;&#32862;&#25918;&#22823;&#37857;&#24433;&#29255;/&#34892;&#21205;&#23416;&#32722;&#28113;&#38639;&#25945;&#23416;&#35264;&#25705;1020624.mpg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11.&#26032;&#32862;&#25918;&#22823;&#37857;&#23567;&#26085;&#35352;" TargetMode="External"/><Relationship Id="rId5" Type="http://schemas.openxmlformats.org/officeDocument/2006/relationships/hyperlink" Target="12.&#26032;&#32862;&#25918;&#22823;&#37857;&#23567;&#32068;&#20316;&#26989;" TargetMode="External"/><Relationship Id="rId4" Type="http://schemas.openxmlformats.org/officeDocument/2006/relationships/hyperlink" Target="http://popplet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22294;/RT-AC66.jpg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60362" y="3956050"/>
            <a:ext cx="6781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TW" altLang="en-US" sz="4400" b="1" dirty="0">
                <a:solidFill>
                  <a:srgbClr val="C00000"/>
                </a:solidFill>
                <a:latin typeface="Calibri" panose="020F0502020204030204" pitchFamily="34" charset="0"/>
              </a:rPr>
              <a:t>雲端資源與行動學習應用</a:t>
            </a:r>
            <a:endParaRPr lang="en-US" altLang="zh-TW" sz="4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報告人：黃信穎</a:t>
            </a:r>
            <a:endParaRPr lang="en-US" altLang="zh-TW" sz="4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400" b="1" dirty="0">
                <a:solidFill>
                  <a:srgbClr val="C00000"/>
                </a:solidFill>
                <a:latin typeface="Calibri" panose="020F0502020204030204" pitchFamily="34" charset="0"/>
              </a:rPr>
              <a:t>讀報</a:t>
            </a:r>
            <a:r>
              <a:rPr lang="zh-TW" altLang="en-US" sz="4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教育</a:t>
            </a:r>
            <a:endParaRPr lang="en-US" altLang="zh-TW" sz="4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TW" sz="4400" b="1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★</a:t>
            </a:r>
            <a:r>
              <a:rPr lang="zh-TW" alt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防災教育</a:t>
            </a:r>
            <a:endParaRPr lang="zh-CN" altLang="en-US" sz="4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843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1652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標題 1"/>
          <p:cNvSpPr txBox="1">
            <a:spLocks/>
          </p:cNvSpPr>
          <p:nvPr/>
        </p:nvSpPr>
        <p:spPr bwMode="auto">
          <a:xfrm>
            <a:off x="107950" y="228600"/>
            <a:ext cx="7286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TW" altLang="en-US" sz="5400" b="1" dirty="0">
                <a:solidFill>
                  <a:srgbClr val="4D290B"/>
                </a:solidFill>
              </a:rPr>
              <a:t>臺南市國民教育輔導團</a:t>
            </a:r>
            <a:endParaRPr lang="en-US" altLang="zh-TW" sz="5400" b="1" dirty="0">
              <a:solidFill>
                <a:srgbClr val="4D290B"/>
              </a:solidFill>
            </a:endParaRPr>
          </a:p>
          <a:p>
            <a:pPr eaLnBrk="1" hangingPunct="1"/>
            <a:r>
              <a:rPr lang="zh-TW" altLang="en-US" sz="5400" b="1" dirty="0">
                <a:solidFill>
                  <a:srgbClr val="4D290B"/>
                </a:solidFill>
              </a:rPr>
              <a:t>資訊教育議題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50" y="26988"/>
            <a:ext cx="751205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平板電腦於讀報閱讀教育之運用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651" name="副標題 2"/>
          <p:cNvSpPr>
            <a:spLocks noGrp="1"/>
          </p:cNvSpPr>
          <p:nvPr>
            <p:ph type="subTitle" idx="1"/>
          </p:nvPr>
        </p:nvSpPr>
        <p:spPr>
          <a:xfrm>
            <a:off x="1136650" y="1157288"/>
            <a:ext cx="3663950" cy="76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smtClean="0">
                <a:ea typeface="新細明體" panose="02020500000000000000" pitchFamily="18" charset="-120"/>
              </a:rPr>
              <a:t>參、軟體</a:t>
            </a: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174750" y="1955800"/>
            <a:ext cx="7435744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600" dirty="0">
                <a:solidFill>
                  <a:srgbClr val="C00000"/>
                </a:solidFill>
                <a:latin typeface="Arial" panose="020B0604020202020204" pitchFamily="34" charset="0"/>
              </a:rPr>
              <a:t>1.</a:t>
            </a:r>
            <a:r>
              <a:rPr lang="zh-TW" altLang="en-US" sz="3600" dirty="0">
                <a:solidFill>
                  <a:srgbClr val="C00000"/>
                </a:solidFill>
                <a:latin typeface="Arial" panose="020B0604020202020204" pitchFamily="34" charset="0"/>
              </a:rPr>
              <a:t>經濟型平台：免費</a:t>
            </a:r>
            <a:r>
              <a:rPr lang="en-US" altLang="zh-TW" sz="3600" dirty="0">
                <a:solidFill>
                  <a:srgbClr val="C00000"/>
                </a:solidFill>
                <a:latin typeface="Arial" panose="020B0604020202020204" pitchFamily="34" charset="0"/>
              </a:rPr>
              <a:t>APP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600" dirty="0">
                <a:latin typeface="Arial" panose="020B0604020202020204" pitchFamily="34" charset="0"/>
              </a:rPr>
              <a:t>  </a:t>
            </a:r>
            <a:r>
              <a:rPr lang="zh-TW" altLang="en-US" sz="3600" dirty="0">
                <a:latin typeface="Arial" panose="020B0604020202020204" pitchFamily="34" charset="0"/>
              </a:rPr>
              <a:t>優點：免費、提昇教師資訊能力</a:t>
            </a:r>
            <a:endParaRPr lang="en-US" altLang="zh-TW" sz="36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600" dirty="0">
                <a:latin typeface="Arial" panose="020B0604020202020204" pitchFamily="34" charset="0"/>
              </a:rPr>
              <a:t>  </a:t>
            </a:r>
            <a:r>
              <a:rPr lang="zh-TW" altLang="en-US" sz="3600" dirty="0">
                <a:latin typeface="Arial" panose="020B0604020202020204" pitchFamily="34" charset="0"/>
              </a:rPr>
              <a:t>缺點：消耗教師心力與時間</a:t>
            </a:r>
            <a:endParaRPr lang="en-US" altLang="zh-TW" sz="36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600" dirty="0">
                <a:latin typeface="Arial" panose="020B0604020202020204" pitchFamily="34" charset="0"/>
              </a:rPr>
              <a:t>             </a:t>
            </a:r>
            <a:r>
              <a:rPr lang="zh-TW" altLang="en-US" sz="3600" dirty="0">
                <a:latin typeface="Arial" panose="020B0604020202020204" pitchFamily="34" charset="0"/>
              </a:rPr>
              <a:t>打擊教師參與動機與信心</a:t>
            </a:r>
            <a:endParaRPr lang="en-US" altLang="zh-TW" sz="36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600" dirty="0">
                <a:latin typeface="Arial" panose="020B0604020202020204" pitchFamily="34" charset="0"/>
              </a:rPr>
              <a:t>2.</a:t>
            </a:r>
            <a:r>
              <a:rPr lang="zh-TW" altLang="en-US" sz="3600" dirty="0">
                <a:latin typeface="Arial" panose="020B0604020202020204" pitchFamily="34" charset="0"/>
              </a:rPr>
              <a:t>套裝商業平台：只要有</a:t>
            </a:r>
            <a:r>
              <a:rPr lang="en-US" altLang="zh-TW" sz="3600" dirty="0">
                <a:latin typeface="Arial" panose="020B0604020202020204" pitchFamily="34" charset="0"/>
              </a:rPr>
              <a:t>$</a:t>
            </a:r>
            <a:r>
              <a:rPr lang="zh-TW" altLang="en-US" sz="3600" dirty="0">
                <a:latin typeface="Arial" panose="020B0604020202020204" pitchFamily="34" charset="0"/>
              </a:rPr>
              <a:t>就可以。</a:t>
            </a:r>
            <a:endParaRPr lang="en-US" altLang="zh-TW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50" y="26988"/>
            <a:ext cx="758825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平板電腦於讀報閱讀教育之運用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675" name="副標題 2"/>
          <p:cNvSpPr>
            <a:spLocks noGrp="1"/>
          </p:cNvSpPr>
          <p:nvPr>
            <p:ph type="subTitle" idx="1"/>
          </p:nvPr>
        </p:nvSpPr>
        <p:spPr>
          <a:xfrm>
            <a:off x="1136650" y="1157288"/>
            <a:ext cx="3663950" cy="7794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軟體</a:t>
            </a: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524000" y="1936750"/>
            <a:ext cx="60960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600">
                <a:latin typeface="Arial" panose="020B0604020202020204" pitchFamily="34" charset="0"/>
              </a:rPr>
              <a:t> </a:t>
            </a:r>
            <a:r>
              <a:rPr lang="en-US" altLang="zh-TW" sz="3600">
                <a:latin typeface="Arial" panose="020B0604020202020204" pitchFamily="34" charset="0"/>
                <a:hlinkClick r:id="rId2" action="ppaction://hlinkfile"/>
              </a:rPr>
              <a:t>APP</a:t>
            </a:r>
            <a:r>
              <a:rPr lang="zh-TW" altLang="en-US" sz="3600">
                <a:latin typeface="Arial" panose="020B0604020202020204" pitchFamily="34" charset="0"/>
                <a:hlinkClick r:id="rId2" action="ppaction://hlinkfile"/>
              </a:rPr>
              <a:t>部份</a:t>
            </a:r>
            <a:endParaRPr lang="en-US" altLang="zh-TW" sz="36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sz="3600">
                <a:latin typeface="Arial" panose="020B0604020202020204" pitchFamily="34" charset="0"/>
                <a:hlinkClick r:id="rId3"/>
              </a:rPr>
              <a:t>班級管理：</a:t>
            </a:r>
            <a:r>
              <a:rPr lang="en-US" altLang="zh-TW" sz="3600">
                <a:latin typeface="Arial" panose="020B0604020202020204" pitchFamily="34" charset="0"/>
                <a:hlinkClick r:id="rId3"/>
              </a:rPr>
              <a:t>CLASSDOJO</a:t>
            </a:r>
            <a:endParaRPr lang="en-US" altLang="zh-TW" sz="36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sz="3600">
                <a:latin typeface="Arial" panose="020B0604020202020204" pitchFamily="34" charset="0"/>
                <a:hlinkClick r:id="rId4"/>
              </a:rPr>
              <a:t>小人軟體：</a:t>
            </a:r>
            <a:r>
              <a:rPr lang="en-US" altLang="zh-TW" sz="3600">
                <a:latin typeface="Arial" panose="020B0604020202020204" pitchFamily="34" charset="0"/>
                <a:hlinkClick r:id="rId4"/>
              </a:rPr>
              <a:t>Note Anytime</a:t>
            </a:r>
            <a:endParaRPr lang="en-US" altLang="zh-TW" sz="36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sz="3600">
                <a:latin typeface="Arial" panose="020B0604020202020204" pitchFamily="34" charset="0"/>
              </a:rPr>
              <a:t>藍色小盒子：</a:t>
            </a:r>
            <a:r>
              <a:rPr lang="en-US" altLang="zh-TW" sz="3600">
                <a:latin typeface="Arial" panose="020B0604020202020204" pitchFamily="34" charset="0"/>
                <a:hlinkClick r:id="rId5"/>
              </a:rPr>
              <a:t>Drop Box</a:t>
            </a:r>
            <a:endParaRPr lang="en-US" altLang="zh-TW" sz="36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TW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50" y="26988"/>
            <a:ext cx="766445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平板電腦於讀報閱讀教育之運用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699" name="副標題 2"/>
          <p:cNvSpPr>
            <a:spLocks noGrp="1"/>
          </p:cNvSpPr>
          <p:nvPr>
            <p:ph type="subTitle" idx="1"/>
          </p:nvPr>
        </p:nvSpPr>
        <p:spPr>
          <a:xfrm>
            <a:off x="1136650" y="941388"/>
            <a:ext cx="3663950" cy="9779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網路資源</a:t>
            </a: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524000" y="1936750"/>
            <a:ext cx="70104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600">
                <a:latin typeface="Arial" panose="020B0604020202020204" pitchFamily="34" charset="0"/>
              </a:rPr>
              <a:t>1.</a:t>
            </a:r>
            <a:r>
              <a:rPr lang="zh-TW" altLang="en-US" sz="3200">
                <a:latin typeface="Arial" panose="020B0604020202020204" pitchFamily="34" charset="0"/>
                <a:hlinkClick r:id="rId2"/>
              </a:rPr>
              <a:t>教育部行動學習試驗計畫網站</a:t>
            </a:r>
            <a:endParaRPr lang="en-US" altLang="zh-TW" sz="3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>
                <a:latin typeface="Arial" panose="020B0604020202020204" pitchFamily="34" charset="0"/>
              </a:rPr>
              <a:t>2. </a:t>
            </a:r>
            <a:r>
              <a:rPr lang="zh-TW" altLang="en-US" sz="3200">
                <a:latin typeface="Arial" panose="020B0604020202020204" pitchFamily="34" charset="0"/>
                <a:hlinkClick r:id="rId3"/>
              </a:rPr>
              <a:t>均一教育平台</a:t>
            </a:r>
            <a:endParaRPr lang="en-US" altLang="zh-TW" sz="3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>
                <a:latin typeface="Arial" panose="020B0604020202020204" pitchFamily="34" charset="0"/>
                <a:hlinkClick r:id="rId4"/>
              </a:rPr>
              <a:t>3.iPad</a:t>
            </a:r>
            <a:r>
              <a:rPr lang="zh-TW" altLang="en-US" sz="3200">
                <a:latin typeface="Arial" panose="020B0604020202020204" pitchFamily="34" charset="0"/>
                <a:hlinkClick r:id="rId4"/>
              </a:rPr>
              <a:t>應用與教學</a:t>
            </a:r>
            <a:r>
              <a:rPr lang="en-US" altLang="zh-TW" sz="3200">
                <a:latin typeface="Arial" panose="020B0604020202020204" pitchFamily="34" charset="0"/>
                <a:hlinkClick r:id="rId4"/>
              </a:rPr>
              <a:t>@Edu</a:t>
            </a:r>
            <a:endParaRPr lang="en-US" altLang="zh-TW" sz="3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>
                <a:latin typeface="Arial" panose="020B0604020202020204" pitchFamily="34" charset="0"/>
              </a:rPr>
              <a:t>4.</a:t>
            </a:r>
            <a:r>
              <a:rPr lang="en-US" altLang="zh-TW" sz="3200">
                <a:latin typeface="Arial" panose="020B0604020202020204" pitchFamily="34" charset="0"/>
                <a:hlinkClick r:id="rId5"/>
              </a:rPr>
              <a:t> Beyond iPad, within Education.</a:t>
            </a:r>
            <a:endParaRPr lang="en-US" altLang="zh-TW" sz="3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>
                <a:latin typeface="Arial" panose="020B0604020202020204" pitchFamily="34" charset="0"/>
              </a:rPr>
              <a:t>5.</a:t>
            </a:r>
            <a:r>
              <a:rPr lang="zh-TW" altLang="en-US" sz="3200">
                <a:latin typeface="Arial" panose="020B0604020202020204" pitchFamily="34" charset="0"/>
                <a:hlinkClick r:id="rId6"/>
              </a:rPr>
              <a:t>教育噗浪客官方網站</a:t>
            </a:r>
            <a:r>
              <a:rPr lang="zh-TW" altLang="en-US" sz="3200">
                <a:latin typeface="Arial" panose="020B0604020202020204" pitchFamily="34" charset="0"/>
              </a:rPr>
              <a:t>及</a:t>
            </a:r>
            <a:r>
              <a:rPr lang="en-US" altLang="zh-TW" sz="3200">
                <a:latin typeface="Arial" panose="020B0604020202020204" pitchFamily="34" charset="0"/>
              </a:rPr>
              <a:t>FB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>
                <a:latin typeface="Arial" panose="020B0604020202020204" pitchFamily="34" charset="0"/>
              </a:rPr>
              <a:t>6.</a:t>
            </a:r>
            <a:r>
              <a:rPr lang="zh-TW" altLang="en-US" sz="3200">
                <a:latin typeface="Arial" panose="020B0604020202020204" pitchFamily="34" charset="0"/>
                <a:hlinkClick r:id="rId7"/>
              </a:rPr>
              <a:t>阿剛老師的異想世界</a:t>
            </a:r>
            <a:endParaRPr lang="zh-TW" altLang="en-US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50" y="26988"/>
            <a:ext cx="8121534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平板電腦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於防災教育</a:t>
            </a: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之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運用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-2014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年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3" name="副標題 2"/>
          <p:cNvSpPr>
            <a:spLocks noGrp="1"/>
          </p:cNvSpPr>
          <p:nvPr>
            <p:ph type="subTitle" idx="1"/>
          </p:nvPr>
        </p:nvSpPr>
        <p:spPr>
          <a:xfrm>
            <a:off x="1174750" y="1027422"/>
            <a:ext cx="3663950" cy="76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dirty="0" err="1" smtClean="0">
                <a:solidFill>
                  <a:srgbClr val="FF0000"/>
                </a:solidFill>
                <a:ea typeface="新細明體" panose="02020500000000000000" pitchFamily="18" charset="-120"/>
              </a:rPr>
              <a:t>QCN</a:t>
            </a:r>
            <a:endParaRPr lang="zh-TW" altLang="en-US" sz="4000" dirty="0" smtClean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205438" y="1826578"/>
            <a:ext cx="778604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600" dirty="0" err="1" smtClean="0">
                <a:latin typeface="Arial" panose="020B0604020202020204" pitchFamily="34" charset="0"/>
              </a:rPr>
              <a:t>1.QCN</a:t>
            </a:r>
            <a:r>
              <a:rPr lang="zh-TW" altLang="en-US" sz="3600" dirty="0" smtClean="0">
                <a:latin typeface="Arial" panose="020B0604020202020204" pitchFamily="34" charset="0"/>
              </a:rPr>
              <a:t>補震網計畫</a:t>
            </a:r>
            <a:endParaRPr lang="en-US" altLang="zh-TW" sz="36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 dirty="0" smtClean="0">
                <a:latin typeface="Arial" panose="020B0604020202020204" pitchFamily="34" charset="0"/>
              </a:rPr>
              <a:t>2.</a:t>
            </a:r>
            <a:r>
              <a:rPr lang="zh-TW" altLang="en-US" sz="3200" dirty="0" smtClean="0">
                <a:latin typeface="Arial" panose="020B0604020202020204" pitchFamily="34" charset="0"/>
              </a:rPr>
              <a:t>整合計畫：防災、行動學習、社群</a:t>
            </a:r>
            <a:r>
              <a:rPr lang="en-US" altLang="zh-TW" sz="3200" dirty="0" smtClean="0">
                <a:latin typeface="Arial" panose="020B0604020202020204" pitchFamily="34" charset="0"/>
              </a:rPr>
              <a:t>…</a:t>
            </a:r>
            <a:r>
              <a:rPr lang="zh-TW" altLang="en-US" sz="3200" dirty="0" smtClean="0">
                <a:latin typeface="Arial" panose="020B0604020202020204" pitchFamily="34" charset="0"/>
              </a:rPr>
              <a:t>。</a:t>
            </a:r>
            <a:endParaRPr lang="en-US" altLang="zh-TW" sz="32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 dirty="0">
                <a:latin typeface="Arial" panose="020B0604020202020204" pitchFamily="34" charset="0"/>
              </a:rPr>
              <a:t>3</a:t>
            </a:r>
            <a:r>
              <a:rPr lang="en-US" altLang="zh-TW" sz="3200" dirty="0" smtClean="0">
                <a:latin typeface="Arial" panose="020B0604020202020204" pitchFamily="34" charset="0"/>
              </a:rPr>
              <a:t>.</a:t>
            </a:r>
            <a:r>
              <a:rPr lang="zh-TW" altLang="en-US" sz="3200" dirty="0" smtClean="0">
                <a:latin typeface="Arial" panose="020B0604020202020204" pitchFamily="34" charset="0"/>
              </a:rPr>
              <a:t>教案課程設計</a:t>
            </a:r>
            <a:r>
              <a:rPr lang="en-US" altLang="zh-TW" sz="3200" dirty="0" smtClean="0">
                <a:latin typeface="Arial" panose="020B0604020202020204" pitchFamily="34" charset="0"/>
              </a:rPr>
              <a:t>-</a:t>
            </a:r>
            <a:r>
              <a:rPr lang="zh-TW" altLang="en-US" sz="3200" dirty="0" smtClean="0">
                <a:latin typeface="Arial" panose="020B0604020202020204" pitchFamily="34" charset="0"/>
              </a:rPr>
              <a:t>團隊合作</a:t>
            </a:r>
            <a:r>
              <a:rPr lang="zh-TW" altLang="en-US" sz="3200" dirty="0" smtClean="0">
                <a:latin typeface="Arial" panose="020B0604020202020204" pitchFamily="34" charset="0"/>
                <a:sym typeface="Wingdings" panose="05000000000000000000" pitchFamily="2" charset="2"/>
              </a:rPr>
              <a:t>。</a:t>
            </a:r>
            <a:endParaRPr lang="en-US" altLang="zh-TW" sz="32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 dirty="0">
                <a:latin typeface="Arial" panose="020B0604020202020204" pitchFamily="34" charset="0"/>
              </a:rPr>
              <a:t>4.</a:t>
            </a:r>
            <a:r>
              <a:rPr lang="zh-TW" altLang="en-US" sz="3200" dirty="0">
                <a:latin typeface="Arial" panose="020B0604020202020204" pitchFamily="34" charset="0"/>
              </a:rPr>
              <a:t>學生分組</a:t>
            </a:r>
            <a:r>
              <a:rPr lang="zh-TW" altLang="en-US" sz="3200" dirty="0" smtClean="0">
                <a:latin typeface="Arial" panose="020B0604020202020204" pitchFamily="34" charset="0"/>
              </a:rPr>
              <a:t>：</a:t>
            </a:r>
            <a:r>
              <a:rPr lang="en-US" altLang="zh-TW" sz="3200" dirty="0" smtClean="0">
                <a:latin typeface="Arial" panose="020B0604020202020204" pitchFamily="34" charset="0"/>
              </a:rPr>
              <a:t>1</a:t>
            </a:r>
            <a:r>
              <a:rPr lang="zh-TW" altLang="en-US" sz="3200" dirty="0" smtClean="0">
                <a:latin typeface="Arial" panose="020B0604020202020204" pitchFamily="34" charset="0"/>
              </a:rPr>
              <a:t>、</a:t>
            </a:r>
            <a:r>
              <a:rPr lang="en-US" altLang="zh-TW" sz="3200" dirty="0" smtClean="0">
                <a:latin typeface="Arial" panose="020B0604020202020204" pitchFamily="34" charset="0"/>
              </a:rPr>
              <a:t>2</a:t>
            </a:r>
            <a:r>
              <a:rPr lang="zh-TW" altLang="en-US" sz="3200" dirty="0" smtClean="0">
                <a:latin typeface="Arial" panose="020B0604020202020204" pitchFamily="34" charset="0"/>
              </a:rPr>
              <a:t>、</a:t>
            </a:r>
            <a:r>
              <a:rPr lang="en-US" altLang="zh-TW" sz="3200" dirty="0" smtClean="0">
                <a:latin typeface="Arial" panose="020B0604020202020204" pitchFamily="34" charset="0"/>
              </a:rPr>
              <a:t>3</a:t>
            </a:r>
            <a:r>
              <a:rPr lang="zh-TW" altLang="en-US" sz="3200" dirty="0" smtClean="0">
                <a:latin typeface="Arial" panose="020B0604020202020204" pitchFamily="34" charset="0"/>
              </a:rPr>
              <a:t>個皆可，只要～平板夠強、</a:t>
            </a:r>
            <a:r>
              <a:rPr lang="en-US" altLang="zh-TW" sz="3200" dirty="0" smtClean="0">
                <a:latin typeface="Arial" panose="020B0604020202020204" pitchFamily="34" charset="0"/>
              </a:rPr>
              <a:t>AP</a:t>
            </a:r>
            <a:r>
              <a:rPr lang="zh-TW" altLang="en-US" sz="3200" dirty="0">
                <a:latin typeface="Arial" panose="020B0604020202020204" pitchFamily="34" charset="0"/>
              </a:rPr>
              <a:t>夠</a:t>
            </a:r>
            <a:r>
              <a:rPr lang="zh-TW" altLang="en-US" sz="3200" dirty="0" smtClean="0">
                <a:latin typeface="Arial" panose="020B0604020202020204" pitchFamily="34" charset="0"/>
              </a:rPr>
              <a:t>穩夠寬</a:t>
            </a:r>
            <a:r>
              <a:rPr lang="en-US" altLang="zh-TW" sz="3200" dirty="0" smtClean="0">
                <a:latin typeface="Arial" panose="020B0604020202020204" pitchFamily="34" charset="0"/>
              </a:rPr>
              <a:t>(apple airport express)</a:t>
            </a:r>
            <a:endParaRPr lang="en-US" altLang="zh-TW" sz="32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 dirty="0">
                <a:latin typeface="Arial" panose="020B0604020202020204" pitchFamily="34" charset="0"/>
              </a:rPr>
              <a:t>5.</a:t>
            </a:r>
            <a:r>
              <a:rPr lang="zh-TW" altLang="en-US" sz="3200" dirty="0">
                <a:latin typeface="Arial" panose="020B0604020202020204" pitchFamily="34" charset="0"/>
              </a:rPr>
              <a:t>與資訊融入做出區隔。</a:t>
            </a:r>
            <a:endParaRPr lang="en-US" altLang="zh-TW" sz="32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副標題 2"/>
          <p:cNvSpPr txBox="1">
            <a:spLocks/>
          </p:cNvSpPr>
          <p:nvPr/>
        </p:nvSpPr>
        <p:spPr bwMode="auto">
          <a:xfrm>
            <a:off x="322263" y="1198563"/>
            <a:ext cx="851693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3600" b="1" dirty="0">
                <a:latin typeface="Arial" panose="020B0604020202020204" pitchFamily="34" charset="0"/>
                <a:ea typeface="SimHei" panose="02010609060101010101" pitchFamily="49" charset="-122"/>
              </a:rPr>
              <a:t>活動開始前</a:t>
            </a:r>
            <a:r>
              <a:rPr lang="zh-TW" altLang="en-US" sz="36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：試題前測、學習單、</a:t>
            </a:r>
            <a:r>
              <a:rPr lang="en-US" altLang="zh-TW" sz="36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AP</a:t>
            </a:r>
            <a:endParaRPr lang="en-US" altLang="zh-TW" sz="3600" b="1" dirty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322262" y="2057226"/>
            <a:ext cx="3335361" cy="1524170"/>
            <a:chOff x="1136650" y="3028696"/>
            <a:chExt cx="2801975" cy="1102140"/>
          </a:xfrm>
        </p:grpSpPr>
        <p:sp>
          <p:nvSpPr>
            <p:cNvPr id="20489" name="副標題 2"/>
            <p:cNvSpPr txBox="1">
              <a:spLocks/>
            </p:cNvSpPr>
            <p:nvPr/>
          </p:nvSpPr>
          <p:spPr bwMode="auto">
            <a:xfrm>
              <a:off x="1136650" y="3048741"/>
              <a:ext cx="18732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SzTx/>
                <a:buFontTx/>
                <a:buNone/>
              </a:pPr>
              <a:r>
                <a:rPr lang="en-US" altLang="zh-TW" sz="3200" b="1" dirty="0">
                  <a:latin typeface="Arial" panose="020B0604020202020204" pitchFamily="34" charset="0"/>
                  <a:ea typeface="SimHei" panose="02010609060101010101" pitchFamily="49" charset="-122"/>
                </a:rPr>
                <a:t>APP</a:t>
              </a:r>
              <a:r>
                <a:rPr lang="zh-TW" altLang="en-US" sz="3200" b="1" dirty="0">
                  <a:latin typeface="Arial" panose="020B0604020202020204" pitchFamily="34" charset="0"/>
                  <a:ea typeface="SimHei" panose="02010609060101010101" pitchFamily="49" charset="-122"/>
                </a:rPr>
                <a:t>有：</a:t>
              </a:r>
              <a:endParaRPr lang="zh-TW" altLang="en-US" sz="4400" b="1" dirty="0">
                <a:latin typeface="Arial" panose="020B0604020202020204" pitchFamily="34" charset="0"/>
                <a:ea typeface="SimHei" panose="02010609060101010101" pitchFamily="49" charset="-122"/>
              </a:endParaRPr>
            </a:p>
          </p:txBody>
        </p:sp>
        <p:pic>
          <p:nvPicPr>
            <p:cNvPr id="20490" name="Picture 9" descr="drop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487" y="3028696"/>
              <a:ext cx="1102138" cy="1102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50" y="26988"/>
            <a:ext cx="8121534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平板電腦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於防災教育</a:t>
            </a: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之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運用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-2014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年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5540" name="Picture 4" descr="http://cdn.pcm-web.nl/thumbnails/980/d07d4/google_drive_logo_3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18" y="2016029"/>
            <a:ext cx="2028135" cy="158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386" y="3946169"/>
            <a:ext cx="2781300" cy="2466975"/>
          </a:xfrm>
          <a:prstGeom prst="rect">
            <a:avLst/>
          </a:prstGeom>
        </p:spPr>
      </p:pic>
      <p:sp>
        <p:nvSpPr>
          <p:cNvPr id="19" name="副標題 2"/>
          <p:cNvSpPr txBox="1">
            <a:spLocks/>
          </p:cNvSpPr>
          <p:nvPr/>
        </p:nvSpPr>
        <p:spPr bwMode="auto">
          <a:xfrm>
            <a:off x="474547" y="3946169"/>
            <a:ext cx="1582919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3600" b="1" dirty="0">
                <a:latin typeface="Arial" panose="020B0604020202020204" pitchFamily="34" charset="0"/>
                <a:ea typeface="SimHei" panose="02010609060101010101" pitchFamily="49" charset="-122"/>
              </a:rPr>
              <a:t>前</a:t>
            </a:r>
            <a:r>
              <a:rPr lang="zh-TW" altLang="en-US" sz="36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測：</a:t>
            </a:r>
            <a:endParaRPr lang="en-US" altLang="zh-TW" sz="3600" b="1" dirty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pic>
        <p:nvPicPr>
          <p:cNvPr id="20" name="Picture 4" descr="http://cdn.pcm-web.nl/thumbnails/980/d07d4/google_drive_logo_3963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83" y="3970974"/>
            <a:ext cx="3129429" cy="244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0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副標題 2"/>
          <p:cNvSpPr txBox="1">
            <a:spLocks/>
          </p:cNvSpPr>
          <p:nvPr/>
        </p:nvSpPr>
        <p:spPr bwMode="auto">
          <a:xfrm>
            <a:off x="869950" y="1143060"/>
            <a:ext cx="3930644" cy="220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教案教材：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36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  </a:t>
            </a: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  <a:hlinkClick r:id="rId2" action="ppaction://hlinkfile"/>
              </a:rPr>
              <a:t>1.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hlinkClick r:id="rId2" action="ppaction://hlinkfile"/>
              </a:rPr>
              <a:t>教案</a:t>
            </a:r>
            <a:endParaRPr lang="en-US" altLang="zh-TW" sz="40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000" b="1" dirty="0">
                <a:latin typeface="Arial" panose="020B0604020202020204" pitchFamily="34" charset="0"/>
                <a:ea typeface="SimHei" panose="02010609060101010101" pitchFamily="49" charset="-122"/>
              </a:rPr>
              <a:t> </a:t>
            </a: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 </a:t>
            </a: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  <a:hlinkClick r:id="rId3" action="ppaction://hlinkpres?slideindex=1&amp;slidetitle="/>
              </a:rPr>
              <a:t>2.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hlinkClick r:id="rId3" action="ppaction://hlinkpres?slideindex=1&amp;slidetitle="/>
              </a:rPr>
              <a:t>教材</a:t>
            </a:r>
            <a:endParaRPr lang="en-US" altLang="zh-TW" sz="4000" b="1" dirty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50" y="26988"/>
            <a:ext cx="8121534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平板電腦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於防災教育</a:t>
            </a: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之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運用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-2014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年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副標題 2"/>
          <p:cNvSpPr txBox="1">
            <a:spLocks/>
          </p:cNvSpPr>
          <p:nvPr/>
        </p:nvSpPr>
        <p:spPr bwMode="auto">
          <a:xfrm>
            <a:off x="868827" y="3352802"/>
            <a:ext cx="7686619" cy="220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雲端資源：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 1.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hlinkClick r:id="rId4"/>
              </a:rPr>
              <a:t>學習單</a:t>
            </a:r>
            <a:endParaRPr lang="en-US" altLang="zh-TW" sz="40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  2.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hlinkClick r:id="rId5"/>
              </a:rPr>
              <a:t>學生作答成果</a:t>
            </a:r>
            <a:endParaRPr lang="en-US" altLang="zh-TW" sz="4000" b="1" dirty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80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50" y="26988"/>
            <a:ext cx="8121534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平板電腦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於防災教育</a:t>
            </a: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之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運用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-2014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年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副標題 2"/>
          <p:cNvSpPr txBox="1">
            <a:spLocks/>
          </p:cNvSpPr>
          <p:nvPr/>
        </p:nvSpPr>
        <p:spPr bwMode="auto">
          <a:xfrm>
            <a:off x="457308" y="1066862"/>
            <a:ext cx="7686619" cy="76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  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學生作答情形：</a:t>
            </a:r>
            <a:endParaRPr lang="en-US" altLang="zh-TW" sz="40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endParaRPr lang="en-US" altLang="zh-TW" sz="4000" b="1" dirty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endParaRPr lang="en-US" altLang="zh-TW" sz="40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）</a:t>
            </a:r>
            <a:endParaRPr lang="en-US" altLang="zh-TW" sz="4000" b="1" dirty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5902" y="4598749"/>
            <a:ext cx="6835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ea typeface="SimHei" panose="02010609060101010101" pitchFamily="49" charset="-122"/>
              </a:rPr>
              <a:t>影片：</a:t>
            </a:r>
            <a:endParaRPr lang="en-US" altLang="zh-TW" sz="4000" b="1" dirty="0" smtClean="0">
              <a:ea typeface="SimHei" panose="02010609060101010101" pitchFamily="49" charset="-122"/>
            </a:endParaRPr>
          </a:p>
          <a:p>
            <a:r>
              <a:rPr lang="en-US" altLang="zh-TW" sz="4000" b="1" dirty="0">
                <a:ea typeface="SimHei" panose="02010609060101010101" pitchFamily="49" charset="-122"/>
              </a:rPr>
              <a:t> </a:t>
            </a:r>
            <a:r>
              <a:rPr lang="en-US" altLang="zh-TW" sz="4000" b="1" dirty="0" smtClean="0">
                <a:ea typeface="SimHei" panose="02010609060101010101" pitchFamily="49" charset="-122"/>
              </a:rPr>
              <a:t>        </a:t>
            </a:r>
            <a:r>
              <a:rPr lang="en-US" altLang="zh-TW" sz="4000" b="1" dirty="0" smtClean="0">
                <a:ea typeface="SimHei" panose="02010609060101010101" pitchFamily="49" charset="-122"/>
                <a:hlinkClick r:id="rId2" action="ppaction://hlinkfile"/>
              </a:rPr>
              <a:t>Google</a:t>
            </a:r>
            <a:r>
              <a:rPr lang="zh-TW" altLang="en-US" sz="4000" b="1" dirty="0" smtClean="0">
                <a:ea typeface="SimHei" panose="02010609060101010101" pitchFamily="49" charset="-122"/>
                <a:hlinkClick r:id="rId2" action="ppaction://hlinkfile"/>
              </a:rPr>
              <a:t>文件，學生共作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02" y="1954316"/>
            <a:ext cx="3733702" cy="2487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92" y="1954316"/>
            <a:ext cx="3407896" cy="2487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9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副標題 2"/>
          <p:cNvSpPr txBox="1">
            <a:spLocks/>
          </p:cNvSpPr>
          <p:nvPr/>
        </p:nvSpPr>
        <p:spPr bwMode="auto">
          <a:xfrm>
            <a:off x="381110" y="812610"/>
            <a:ext cx="8762890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拿出平板或智慧型手機掃描並安裝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50" y="0"/>
            <a:ext cx="2406684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遊戲時間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 bwMode="auto">
          <a:xfrm>
            <a:off x="533506" y="1828908"/>
            <a:ext cx="5105266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APP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：</a:t>
            </a:r>
            <a:r>
              <a:rPr lang="en-US" altLang="zh-TW" sz="4400" b="1" dirty="0" err="1" smtClean="0">
                <a:latin typeface="Arial" panose="020B0604020202020204" pitchFamily="34" charset="0"/>
                <a:ea typeface="SimHei" panose="02010609060101010101" pitchFamily="49" charset="-122"/>
              </a:rPr>
              <a:t>pingpong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02" y="3722499"/>
            <a:ext cx="2666930" cy="2630890"/>
          </a:xfrm>
          <a:prstGeom prst="rect">
            <a:avLst/>
          </a:prstGeom>
        </p:spPr>
      </p:pic>
      <p:sp>
        <p:nvSpPr>
          <p:cNvPr id="9" name="副標題 2"/>
          <p:cNvSpPr txBox="1">
            <a:spLocks/>
          </p:cNvSpPr>
          <p:nvPr/>
        </p:nvSpPr>
        <p:spPr bwMode="auto">
          <a:xfrm>
            <a:off x="240918" y="2947129"/>
            <a:ext cx="3505108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APP Store</a:t>
            </a:r>
          </a:p>
        </p:txBody>
      </p:sp>
      <p:sp>
        <p:nvSpPr>
          <p:cNvPr id="10" name="副標題 2"/>
          <p:cNvSpPr txBox="1">
            <a:spLocks/>
          </p:cNvSpPr>
          <p:nvPr/>
        </p:nvSpPr>
        <p:spPr bwMode="auto">
          <a:xfrm>
            <a:off x="3598023" y="2877626"/>
            <a:ext cx="3505108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Google Play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026" y="3722499"/>
            <a:ext cx="2655416" cy="257844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589" y="1559356"/>
            <a:ext cx="19621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5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50" y="0"/>
            <a:ext cx="2406684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遊戲時間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 bwMode="auto">
          <a:xfrm>
            <a:off x="562111" y="941696"/>
            <a:ext cx="8610494" cy="44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Room Code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：</a:t>
            </a:r>
            <a:r>
              <a:rPr lang="en-US" altLang="zh-TW" sz="6600" b="1" dirty="0" err="1" smtClean="0">
                <a:latin typeface="Arial" panose="020B0604020202020204" pitchFamily="34" charset="0"/>
                <a:ea typeface="SimHei" panose="02010609060101010101" pitchFamily="49" charset="-122"/>
              </a:rPr>
              <a:t>user9177</a:t>
            </a:r>
            <a:endParaRPr lang="en-US" altLang="zh-TW" sz="66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1.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選擇題：今天是幾月幾號？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err="1" smtClean="0">
                <a:latin typeface="Arial" panose="020B0604020202020204" pitchFamily="34" charset="0"/>
                <a:ea typeface="SimHei" panose="02010609060101010101" pitchFamily="49" charset="-122"/>
              </a:rPr>
              <a:t>A:5</a:t>
            </a: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/26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、</a:t>
            </a: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B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：</a:t>
            </a: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5/27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、</a:t>
            </a:r>
            <a:r>
              <a:rPr lang="en-US" altLang="zh-TW" sz="4400" b="1" dirty="0" err="1" smtClean="0">
                <a:latin typeface="Arial" panose="020B0604020202020204" pitchFamily="34" charset="0"/>
                <a:ea typeface="SimHei" panose="02010609060101010101" pitchFamily="49" charset="-122"/>
              </a:rPr>
              <a:t>C:5</a:t>
            </a: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/28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2.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是非題：</a:t>
            </a:r>
            <a:r>
              <a:rPr lang="zh-TW" altLang="en-US" sz="32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是否聽過</a:t>
            </a:r>
            <a:r>
              <a:rPr lang="zh-TW" altLang="en-US" sz="3200" b="1" u="sng" dirty="0" smtClean="0">
                <a:latin typeface="Arial" panose="020B0604020202020204" pitchFamily="34" charset="0"/>
                <a:ea typeface="SimHei" panose="02010609060101010101" pitchFamily="49" charset="-122"/>
              </a:rPr>
              <a:t>非學校型態實驗教育</a:t>
            </a:r>
            <a:r>
              <a:rPr lang="zh-TW" altLang="en-US" sz="32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？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3.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簡答題：無米樂的人物？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93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副標題 2"/>
          <p:cNvSpPr txBox="1">
            <a:spLocks/>
          </p:cNvSpPr>
          <p:nvPr/>
        </p:nvSpPr>
        <p:spPr bwMode="auto">
          <a:xfrm>
            <a:off x="381110" y="812610"/>
            <a:ext cx="8762890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拿出平板或智慧型手機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掃描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50" y="0"/>
            <a:ext cx="2406684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遊戲時間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 bwMode="auto">
          <a:xfrm>
            <a:off x="533506" y="1828908"/>
            <a:ext cx="7162612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網址：</a:t>
            </a: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https://</a:t>
            </a:r>
            <a:r>
              <a:rPr lang="en-US" altLang="zh-TW" sz="4400" b="1" dirty="0" err="1" smtClean="0">
                <a:latin typeface="Arial" panose="020B0604020202020204" pitchFamily="34" charset="0"/>
                <a:ea typeface="SimHei" panose="02010609060101010101" pitchFamily="49" charset="-122"/>
              </a:rPr>
              <a:t>kahoot.it</a:t>
            </a: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/#/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7" y="2743283"/>
            <a:ext cx="3809900" cy="3809900"/>
          </a:xfrm>
          <a:prstGeom prst="rect">
            <a:avLst/>
          </a:prstGeom>
        </p:spPr>
      </p:pic>
      <p:pic>
        <p:nvPicPr>
          <p:cNvPr id="15" name="Picture 4" descr="Kahoot.png (1280×96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55" y="2702423"/>
            <a:ext cx="2898783" cy="217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188" y="115888"/>
            <a:ext cx="74676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平板電腦於讀報閱讀教育之運用</a:t>
            </a:r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2" y="1143039"/>
            <a:ext cx="3276514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14" y="1219318"/>
            <a:ext cx="4116725" cy="3355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70" y="5181554"/>
            <a:ext cx="358130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hlinkClick r:id="rId4" action="ppaction://hlinkfile"/>
              </a:rPr>
              <a:t>來段影片</a:t>
            </a:r>
            <a:endParaRPr lang="en-US" altLang="zh-TW" sz="4800" b="1" dirty="0" smtClean="0">
              <a:solidFill>
                <a:schemeClr val="tx1"/>
              </a:solidFill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副標題 2"/>
          <p:cNvSpPr txBox="1">
            <a:spLocks/>
          </p:cNvSpPr>
          <p:nvPr/>
        </p:nvSpPr>
        <p:spPr bwMode="auto">
          <a:xfrm>
            <a:off x="381110" y="812610"/>
            <a:ext cx="8762890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拿出平板或智慧型手機掃描並安裝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50" y="0"/>
            <a:ext cx="2406684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遊戲時間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 bwMode="auto">
          <a:xfrm>
            <a:off x="533506" y="1828908"/>
            <a:ext cx="6934018" cy="419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err="1" smtClean="0">
                <a:latin typeface="Arial" panose="020B0604020202020204" pitchFamily="34" charset="0"/>
                <a:ea typeface="SimHei" panose="02010609060101010101" pitchFamily="49" charset="-122"/>
              </a:rPr>
              <a:t>1.Game</a:t>
            </a: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 pin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2.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網友提供的線上題庫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3.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簡單的統計與分析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4.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趣味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5.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延續學習興趣與動機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73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副標題 2"/>
          <p:cNvSpPr txBox="1">
            <a:spLocks/>
          </p:cNvSpPr>
          <p:nvPr/>
        </p:nvSpPr>
        <p:spPr bwMode="auto">
          <a:xfrm>
            <a:off x="1752674" y="914400"/>
            <a:ext cx="6248236" cy="160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4400" b="1" dirty="0">
                <a:latin typeface="Arial" panose="020B0604020202020204" pitchFamily="34" charset="0"/>
                <a:ea typeface="SimHei" panose="02010609060101010101" pitchFamily="49" charset="-122"/>
              </a:rPr>
              <a:t>跨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平台：</a:t>
            </a: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iOS</a:t>
            </a: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、</a:t>
            </a: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Android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4400" b="1" dirty="0">
                <a:latin typeface="Arial" panose="020B0604020202020204" pitchFamily="34" charset="0"/>
                <a:ea typeface="SimHei" panose="02010609060101010101" pitchFamily="49" charset="-122"/>
              </a:rPr>
              <a:t>個人化學習進度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50" y="0"/>
            <a:ext cx="2406684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遊戲時間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Cove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50" y="2667020"/>
            <a:ext cx="3801922" cy="38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副標題 2"/>
          <p:cNvSpPr txBox="1">
            <a:spLocks/>
          </p:cNvSpPr>
          <p:nvPr/>
        </p:nvSpPr>
        <p:spPr bwMode="auto">
          <a:xfrm>
            <a:off x="1676476" y="914400"/>
            <a:ext cx="5791048" cy="144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zh-TW" altLang="en-US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僅有</a:t>
            </a: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iOS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en-US" altLang="zh-TW" sz="4400" b="1" dirty="0" err="1" smtClean="0">
                <a:latin typeface="Arial" panose="020B0604020202020204" pitchFamily="34" charset="0"/>
                <a:ea typeface="SimHei" panose="02010609060101010101" pitchFamily="49" charset="-122"/>
              </a:rPr>
              <a:t>1.Storehouse</a:t>
            </a: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None/>
            </a:pP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None/>
            </a:pPr>
            <a:endParaRPr lang="en-US" altLang="zh-TW" sz="4400" b="1" dirty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en-US" altLang="zh-TW" sz="4400" b="1" dirty="0" err="1" smtClean="0">
                <a:latin typeface="Arial" panose="020B0604020202020204" pitchFamily="34" charset="0"/>
                <a:ea typeface="SimHei" panose="02010609060101010101" pitchFamily="49" charset="-122"/>
              </a:rPr>
              <a:t>2.Adobe</a:t>
            </a:r>
            <a:r>
              <a:rPr lang="en-US" altLang="zh-TW" sz="4400" b="1" dirty="0" smtClean="0">
                <a:latin typeface="Arial" panose="020B0604020202020204" pitchFamily="34" charset="0"/>
                <a:ea typeface="SimHei" panose="02010609060101010101" pitchFamily="49" charset="-122"/>
              </a:rPr>
              <a:t> Voice</a:t>
            </a:r>
            <a:endParaRPr lang="en-US" altLang="zh-TW" sz="4400" b="1" dirty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None/>
            </a:pPr>
            <a:endParaRPr lang="en-US" altLang="zh-TW" sz="4400" b="1" dirty="0"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endParaRPr lang="en-US" altLang="zh-TW" sz="4400" b="1" dirty="0" smtClean="0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50" y="0"/>
            <a:ext cx="2406684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遊戲時間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Cove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0" name="Picture 2" descr="http://www.the-digital-reader.com/wp-content/uploads/2014/05/Adobe-Voice-app-for-iPad-allows-users-to-create-a-video-presentati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70" y="4114782"/>
            <a:ext cx="2438336" cy="24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zl.wffsqfdq.png (1024×102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74" y="1012937"/>
            <a:ext cx="2698582" cy="269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50" y="26988"/>
            <a:ext cx="743585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行動載具於教育現場之</a:t>
            </a: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運用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3" name="副標題 2"/>
          <p:cNvSpPr>
            <a:spLocks noGrp="1"/>
          </p:cNvSpPr>
          <p:nvPr>
            <p:ph type="subTitle" idx="1"/>
          </p:nvPr>
        </p:nvSpPr>
        <p:spPr>
          <a:xfrm>
            <a:off x="1136650" y="1157288"/>
            <a:ext cx="3663950" cy="76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省思</a:t>
            </a: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219200" y="1936750"/>
            <a:ext cx="7239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600" dirty="0">
                <a:latin typeface="Arial" panose="020B0604020202020204" pitchFamily="34" charset="0"/>
              </a:rPr>
              <a:t>1.</a:t>
            </a:r>
            <a:r>
              <a:rPr lang="zh-TW" altLang="en-US" sz="3600" dirty="0">
                <a:latin typeface="Arial" panose="020B0604020202020204" pitchFamily="34" charset="0"/>
              </a:rPr>
              <a:t>結合現有專案計畫與教案資源。</a:t>
            </a:r>
            <a:endParaRPr lang="en-US" altLang="zh-TW" sz="32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 dirty="0">
                <a:latin typeface="Arial" panose="020B0604020202020204" pitchFamily="34" charset="0"/>
              </a:rPr>
              <a:t>2.</a:t>
            </a:r>
            <a:r>
              <a:rPr lang="zh-TW" altLang="en-US" sz="3200" dirty="0">
                <a:latin typeface="Arial" panose="020B0604020202020204" pitchFamily="34" charset="0"/>
              </a:rPr>
              <a:t>團隊合作：課程、資訊、行政</a:t>
            </a:r>
            <a:r>
              <a:rPr lang="en-US" altLang="zh-TW" sz="3200" dirty="0">
                <a:latin typeface="Arial" panose="020B0604020202020204" pitchFamily="34" charset="0"/>
              </a:rPr>
              <a:t>…</a:t>
            </a:r>
            <a:r>
              <a:rPr lang="zh-TW" altLang="en-US" sz="3200" dirty="0">
                <a:latin typeface="Arial" panose="020B0604020202020204" pitchFamily="34" charset="0"/>
              </a:rPr>
              <a:t>等。</a:t>
            </a:r>
            <a:endParaRPr lang="en-US" altLang="zh-TW" sz="32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 dirty="0">
                <a:latin typeface="Arial" panose="020B0604020202020204" pitchFamily="34" charset="0"/>
              </a:rPr>
              <a:t>3.</a:t>
            </a:r>
            <a:r>
              <a:rPr lang="zh-TW" altLang="en-US" sz="3200" dirty="0">
                <a:latin typeface="Arial" panose="020B0604020202020204" pitchFamily="34" charset="0"/>
              </a:rPr>
              <a:t>說服家長：癥結點</a:t>
            </a:r>
            <a:r>
              <a:rPr lang="en-US" altLang="zh-TW" sz="320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3200" dirty="0" smtClean="0">
                <a:latin typeface="Arial" panose="020B0604020202020204" pitchFamily="34" charset="0"/>
                <a:sym typeface="Wingdings" panose="05000000000000000000" pitchFamily="2" charset="2"/>
              </a:rPr>
              <a:t>視力、遊戲？</a:t>
            </a:r>
            <a:endParaRPr lang="en-US" altLang="zh-TW" sz="32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 dirty="0">
                <a:latin typeface="Arial" panose="020B0604020202020204" pitchFamily="34" charset="0"/>
              </a:rPr>
              <a:t>4.</a:t>
            </a:r>
            <a:r>
              <a:rPr lang="zh-TW" altLang="en-US" sz="3200" dirty="0">
                <a:latin typeface="Arial" panose="020B0604020202020204" pitchFamily="34" charset="0"/>
              </a:rPr>
              <a:t>學生分組</a:t>
            </a:r>
            <a:r>
              <a:rPr lang="zh-TW" altLang="en-US" sz="3200" dirty="0" smtClean="0">
                <a:latin typeface="Arial" panose="020B0604020202020204" pitchFamily="34" charset="0"/>
              </a:rPr>
              <a:t>：視教學活動彈性調整。</a:t>
            </a:r>
            <a:endParaRPr lang="en-US" altLang="zh-TW" sz="32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 dirty="0">
                <a:latin typeface="Arial" panose="020B0604020202020204" pitchFamily="34" charset="0"/>
              </a:rPr>
              <a:t>5.</a:t>
            </a:r>
            <a:r>
              <a:rPr lang="zh-TW" altLang="en-US" sz="3200" dirty="0">
                <a:latin typeface="Arial" panose="020B0604020202020204" pitchFamily="34" charset="0"/>
              </a:rPr>
              <a:t>與資訊融入做出區隔。</a:t>
            </a:r>
            <a:endParaRPr lang="en-US" altLang="zh-TW" sz="32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ChangeArrowheads="1"/>
          </p:cNvSpPr>
          <p:nvPr/>
        </p:nvSpPr>
        <p:spPr bwMode="auto">
          <a:xfrm>
            <a:off x="3352800" y="4495800"/>
            <a:ext cx="43100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</a:rPr>
              <a:t>Thank You</a:t>
            </a:r>
          </a:p>
        </p:txBody>
      </p:sp>
      <p:pic>
        <p:nvPicPr>
          <p:cNvPr id="35843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11652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标题 1"/>
          <p:cNvSpPr>
            <a:spLocks noChangeArrowheads="1"/>
          </p:cNvSpPr>
          <p:nvPr/>
        </p:nvSpPr>
        <p:spPr bwMode="auto">
          <a:xfrm>
            <a:off x="1219200" y="1676400"/>
            <a:ext cx="59642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sz="4800" b="1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</a:rPr>
              <a:t>感謝各位前輩的聆聽</a:t>
            </a:r>
            <a:endParaRPr lang="zh-CN" altLang="en-US" sz="4800" b="1">
              <a:solidFill>
                <a:schemeClr val="tx2"/>
              </a:solidFill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5" name="标题 1"/>
          <p:cNvSpPr>
            <a:spLocks noChangeArrowheads="1"/>
          </p:cNvSpPr>
          <p:nvPr/>
        </p:nvSpPr>
        <p:spPr bwMode="auto">
          <a:xfrm>
            <a:off x="1492250" y="2901950"/>
            <a:ext cx="596423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</a:rPr>
              <a:t>結束了</a:t>
            </a:r>
            <a:endParaRPr lang="en-US" altLang="zh-TW" sz="4800" b="1" dirty="0">
              <a:solidFill>
                <a:schemeClr val="tx2"/>
              </a:solidFill>
              <a:latin typeface="Arial" panose="020B0604020202020204" pitchFamily="34" charset="0"/>
              <a:ea typeface="SimHei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</a:rPr>
              <a:t>目前～～</a:t>
            </a:r>
            <a:endParaRPr lang="en-US" altLang="zh-TW" sz="4800" b="1" dirty="0">
              <a:solidFill>
                <a:schemeClr val="tx2"/>
              </a:solidFill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副標題 2"/>
          <p:cNvSpPr txBox="1">
            <a:spLocks/>
          </p:cNvSpPr>
          <p:nvPr/>
        </p:nvSpPr>
        <p:spPr bwMode="auto">
          <a:xfrm>
            <a:off x="322263" y="1198563"/>
            <a:ext cx="851693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3600" b="1">
                <a:latin typeface="Arial" panose="020B0604020202020204" pitchFamily="34" charset="0"/>
                <a:ea typeface="SimHei" panose="02010609060101010101" pitchFamily="49" charset="-122"/>
              </a:rPr>
              <a:t>活動開始前：教案、測試</a:t>
            </a:r>
            <a:r>
              <a:rPr lang="en-US" altLang="zh-TW" sz="3600" b="1">
                <a:latin typeface="Arial" panose="020B0604020202020204" pitchFamily="34" charset="0"/>
                <a:ea typeface="SimHei" panose="02010609060101010101" pitchFamily="49" charset="-122"/>
              </a:rPr>
              <a:t>APP</a:t>
            </a:r>
            <a:r>
              <a:rPr lang="zh-TW" altLang="en-US" sz="3600" b="1">
                <a:latin typeface="Arial" panose="020B0604020202020204" pitchFamily="34" charset="0"/>
                <a:ea typeface="SimHei" panose="02010609060101010101" pitchFamily="49" charset="-122"/>
              </a:rPr>
              <a:t>、無線網路</a:t>
            </a:r>
            <a:endParaRPr lang="en-US" altLang="zh-TW" sz="3600" b="1"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8198" name="副標題 2"/>
          <p:cNvSpPr txBox="1">
            <a:spLocks/>
          </p:cNvSpPr>
          <p:nvPr/>
        </p:nvSpPr>
        <p:spPr bwMode="auto">
          <a:xfrm>
            <a:off x="349250" y="2819400"/>
            <a:ext cx="686435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3200" b="1">
                <a:latin typeface="Arial" panose="020B0604020202020204" pitchFamily="34" charset="0"/>
                <a:ea typeface="SimHei" panose="02010609060101010101" pitchFamily="49" charset="-122"/>
              </a:rPr>
              <a:t>活動進行中、後：教案</a:t>
            </a:r>
            <a:r>
              <a:rPr lang="en-US" altLang="zh-TW" sz="3200" b="1">
                <a:latin typeface="Arial" panose="020B0604020202020204" pitchFamily="34" charset="0"/>
                <a:ea typeface="SimHei" panose="02010609060101010101" pitchFamily="49" charset="-122"/>
              </a:rPr>
              <a:t>update+ING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</a:rPr>
              <a:t>為下一個教學活動進行調整</a:t>
            </a:r>
            <a:endParaRPr lang="en-US" altLang="zh-TW" sz="3600" b="1">
              <a:solidFill>
                <a:srgbClr val="FF0000"/>
              </a:solidFill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322263" y="1971675"/>
            <a:ext cx="6407150" cy="868363"/>
            <a:chOff x="1136650" y="2943225"/>
            <a:chExt cx="6407150" cy="867516"/>
          </a:xfrm>
        </p:grpSpPr>
        <p:pic>
          <p:nvPicPr>
            <p:cNvPr id="20488" name="圖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9718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副標題 2"/>
            <p:cNvSpPr txBox="1">
              <a:spLocks/>
            </p:cNvSpPr>
            <p:nvPr/>
          </p:nvSpPr>
          <p:spPr bwMode="auto">
            <a:xfrm>
              <a:off x="1136650" y="3048741"/>
              <a:ext cx="18732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  <a:ea typeface="SimSun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SzTx/>
                <a:buFontTx/>
                <a:buNone/>
              </a:pPr>
              <a:r>
                <a:rPr lang="en-US" altLang="zh-TW" sz="3200" b="1">
                  <a:latin typeface="Arial" panose="020B0604020202020204" pitchFamily="34" charset="0"/>
                  <a:ea typeface="SimHei" panose="02010609060101010101" pitchFamily="49" charset="-122"/>
                </a:rPr>
                <a:t>APP</a:t>
              </a:r>
              <a:r>
                <a:rPr lang="zh-TW" altLang="en-US" sz="3200" b="1">
                  <a:latin typeface="Arial" panose="020B0604020202020204" pitchFamily="34" charset="0"/>
                  <a:ea typeface="SimHei" panose="02010609060101010101" pitchFamily="49" charset="-122"/>
                </a:rPr>
                <a:t>有：</a:t>
              </a:r>
              <a:endParaRPr lang="zh-TW" altLang="en-US" sz="4400" b="1">
                <a:latin typeface="Arial" panose="020B0604020202020204" pitchFamily="34" charset="0"/>
                <a:ea typeface="SimHei" panose="02010609060101010101" pitchFamily="49" charset="-122"/>
              </a:endParaRPr>
            </a:p>
          </p:txBody>
        </p:sp>
        <p:pic>
          <p:nvPicPr>
            <p:cNvPr id="20490" name="Picture 9" descr="dropbo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588" y="3000375"/>
              <a:ext cx="65722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0" descr="mz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025" y="2943225"/>
              <a:ext cx="712788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1" descr="th?id=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438" y="2963863"/>
              <a:ext cx="693737" cy="69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2" descr="th?id=H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213" y="2943225"/>
              <a:ext cx="636587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"/>
            <a:ext cx="7467600" cy="9112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平板電腦於讀報閱讀教育之運用</a:t>
            </a:r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89400"/>
            <a:ext cx="384175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089400"/>
            <a:ext cx="28781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字方塊 3"/>
          <p:cNvSpPr txBox="1">
            <a:spLocks noChangeArrowheads="1"/>
          </p:cNvSpPr>
          <p:nvPr/>
        </p:nvSpPr>
        <p:spPr bwMode="auto">
          <a:xfrm>
            <a:off x="1063625" y="987425"/>
            <a:ext cx="5949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zh-TW" sz="4000" b="1">
                <a:solidFill>
                  <a:srgbClr val="C00000"/>
                </a:solidFill>
                <a:latin typeface="Arial" panose="020B0604020202020204" pitchFamily="34" charset="0"/>
              </a:rPr>
              <a:t>活動一、讀報首部曲</a:t>
            </a:r>
            <a:r>
              <a:rPr lang="en-US" altLang="zh-TW" sz="4000" b="1">
                <a:solidFill>
                  <a:srgbClr val="C00000"/>
                </a:solidFill>
                <a:latin typeface="Arial" panose="020B0604020202020204" pitchFamily="34" charset="0"/>
              </a:rPr>
              <a:t>-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4000" b="1">
                <a:solidFill>
                  <a:srgbClr val="C00000"/>
                </a:solidFill>
                <a:latin typeface="Arial" panose="020B0604020202020204" pitchFamily="34" charset="0"/>
              </a:rPr>
              <a:t>		</a:t>
            </a:r>
            <a:r>
              <a:rPr lang="zh-TW" altLang="zh-TW" sz="4000" b="1">
                <a:solidFill>
                  <a:srgbClr val="C00000"/>
                </a:solidFill>
                <a:latin typeface="Arial" panose="020B0604020202020204" pitchFamily="34" charset="0"/>
              </a:rPr>
              <a:t>認識國語日報</a:t>
            </a:r>
            <a:endParaRPr lang="en-US" altLang="zh-TW" sz="4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36650" y="2971800"/>
            <a:ext cx="6681788" cy="3694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  <a:cs typeface="Calibri" panose="020F0502020204030204" pitchFamily="34" charset="0"/>
              </a:rPr>
              <a:t>1.</a:t>
            </a:r>
            <a:r>
              <a:rPr lang="zh-TW" altLang="zh-TW" sz="3200" kern="100" dirty="0">
                <a:ea typeface="標楷體" panose="03000509000000000000" pitchFamily="65" charset="-120"/>
                <a:cs typeface="Calibri" panose="020F0502020204030204" pitchFamily="34" charset="0"/>
              </a:rPr>
              <a:t>介紹國語日報版面的配置與內容。</a:t>
            </a:r>
            <a:endParaRPr lang="en-US" altLang="zh-TW" sz="3200" kern="100" dirty="0"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zh-TW" sz="1400" kern="100" dirty="0"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hlinkClick r:id="rId2" action="ppaction://hlinkfile"/>
              </a:rPr>
              <a:t>上課簡報。</a:t>
            </a:r>
            <a:endParaRPr lang="en-US" altLang="zh-TW" sz="2800" dirty="0"/>
          </a:p>
          <a:p>
            <a:pPr>
              <a:defRPr/>
            </a:pPr>
            <a:endParaRPr lang="en-US" altLang="zh-TW" sz="1400" kern="100" dirty="0"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</a:rPr>
              <a:t>3.</a:t>
            </a:r>
            <a:r>
              <a:rPr lang="zh-TW" altLang="en-US" sz="3200" kern="100" dirty="0">
                <a:ea typeface="標楷體" panose="03000509000000000000" pitchFamily="65" charset="-120"/>
              </a:rPr>
              <a:t>上課情形</a:t>
            </a:r>
            <a:r>
              <a:rPr lang="en-US" altLang="zh-TW" sz="3200" kern="100" dirty="0">
                <a:ea typeface="標楷體" panose="03000509000000000000" pitchFamily="65" charset="-120"/>
              </a:rPr>
              <a:t>:</a:t>
            </a:r>
          </a:p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</a:rPr>
              <a:t>   </a:t>
            </a:r>
            <a:r>
              <a:rPr lang="zh-TW" altLang="en-US" sz="3200" kern="100" dirty="0">
                <a:ea typeface="標楷體" panose="03000509000000000000" pitchFamily="65" charset="-120"/>
              </a:rPr>
              <a:t>影片</a:t>
            </a:r>
            <a:r>
              <a:rPr lang="en-US" altLang="zh-TW" sz="3200" kern="100" dirty="0">
                <a:ea typeface="標楷體" panose="03000509000000000000" pitchFamily="65" charset="-120"/>
              </a:rPr>
              <a:t>:</a:t>
            </a:r>
            <a:r>
              <a:rPr lang="zh-TW" altLang="en-US" sz="3200" kern="100" dirty="0">
                <a:ea typeface="標楷體" panose="03000509000000000000" pitchFamily="65" charset="-120"/>
                <a:hlinkClick r:id="rId3" action="ppaction://hlinkfile"/>
              </a:rPr>
              <a:t>早自習</a:t>
            </a:r>
            <a:r>
              <a:rPr lang="zh-TW" altLang="en-US" sz="3200" kern="100" dirty="0">
                <a:ea typeface="標楷體" panose="03000509000000000000" pitchFamily="65" charset="-120"/>
              </a:rPr>
              <a:t>、</a:t>
            </a:r>
            <a:r>
              <a:rPr lang="en-US" altLang="zh-TW" sz="3200" kern="100" dirty="0">
                <a:ea typeface="標楷體" panose="03000509000000000000" pitchFamily="65" charset="-120"/>
                <a:hlinkClick r:id="rId4" action="ppaction://hlinkfile"/>
              </a:rPr>
              <a:t> </a:t>
            </a:r>
            <a:r>
              <a:rPr lang="zh-TW" altLang="en-US" sz="3200" kern="100" dirty="0">
                <a:ea typeface="標楷體" panose="03000509000000000000" pitchFamily="65" charset="-120"/>
                <a:hlinkClick r:id="rId4" action="ppaction://hlinkfile"/>
              </a:rPr>
              <a:t>照片</a:t>
            </a:r>
            <a:endParaRPr lang="en-US" altLang="zh-TW" sz="3200" kern="100" dirty="0"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1400" kern="100" dirty="0"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3200" dirty="0"/>
              <a:t>4.</a:t>
            </a:r>
            <a:r>
              <a:rPr lang="zh-TW" altLang="en-US" sz="3200" dirty="0"/>
              <a:t>學生回饋：</a:t>
            </a:r>
            <a:endParaRPr lang="en-US" altLang="zh-TW" sz="3200" dirty="0"/>
          </a:p>
          <a:p>
            <a:pPr>
              <a:defRPr/>
            </a:pPr>
            <a:r>
              <a:rPr lang="en-US" altLang="zh-TW" sz="3200" dirty="0"/>
              <a:t>   </a:t>
            </a:r>
            <a:r>
              <a:rPr lang="zh-TW" altLang="en-US" sz="3200" dirty="0">
                <a:hlinkClick r:id="rId5" action="ppaction://hlinkfile"/>
              </a:rPr>
              <a:t>學習成果</a:t>
            </a:r>
            <a:r>
              <a:rPr lang="zh-TW" altLang="en-US" sz="3200" dirty="0"/>
              <a:t>、</a:t>
            </a:r>
            <a:r>
              <a:rPr lang="zh-TW" altLang="en-US" sz="3200" dirty="0">
                <a:hlinkClick r:id="rId6" action="ppaction://hlinkfile"/>
              </a:rPr>
              <a:t>小日記</a:t>
            </a:r>
            <a:endParaRPr lang="zh-TW" altLang="en-US" sz="32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"/>
            <a:ext cx="7467600" cy="9112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平板電腦於讀報閱讀教育之運用</a:t>
            </a:r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字方塊 3"/>
          <p:cNvSpPr txBox="1">
            <a:spLocks noChangeArrowheads="1"/>
          </p:cNvSpPr>
          <p:nvPr/>
        </p:nvSpPr>
        <p:spPr bwMode="auto">
          <a:xfrm>
            <a:off x="990600" y="968375"/>
            <a:ext cx="549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zh-TW" sz="4000" b="1">
                <a:solidFill>
                  <a:srgbClr val="C00000"/>
                </a:solidFill>
                <a:latin typeface="Arial" panose="020B0604020202020204" pitchFamily="34" charset="0"/>
              </a:rPr>
              <a:t>活動二、新聞對對碰</a:t>
            </a:r>
            <a:endParaRPr lang="en-US" altLang="zh-TW" sz="4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6650" y="3124200"/>
            <a:ext cx="69723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  <a:cs typeface="Calibri" panose="020F0502020204030204" pitchFamily="34" charset="0"/>
              </a:rPr>
              <a:t>1.</a:t>
            </a:r>
            <a:r>
              <a:rPr lang="zh-TW" altLang="zh-TW" sz="3200" dirty="0"/>
              <a:t>世界地圖</a:t>
            </a:r>
            <a:r>
              <a:rPr lang="zh-TW" altLang="en-US" sz="3200" dirty="0"/>
              <a:t>＋</a:t>
            </a:r>
            <a:r>
              <a:rPr lang="zh-TW" altLang="zh-TW" sz="3200" dirty="0"/>
              <a:t>圖片</a:t>
            </a:r>
            <a:r>
              <a:rPr lang="zh-TW" altLang="en-US" sz="3200" dirty="0"/>
              <a:t>，</a:t>
            </a:r>
            <a:endParaRPr lang="en-US" altLang="zh-TW" sz="3200" dirty="0"/>
          </a:p>
          <a:p>
            <a:pPr>
              <a:defRPr/>
            </a:pPr>
            <a:r>
              <a:rPr lang="zh-TW" altLang="zh-TW" sz="3200" dirty="0"/>
              <a:t>請學生看圖</a:t>
            </a:r>
            <a:r>
              <a:rPr lang="zh-TW" altLang="en-US" sz="3200" dirty="0"/>
              <a:t>說出可能內容</a:t>
            </a:r>
            <a:endParaRPr lang="en-US" altLang="zh-TW" sz="3200" dirty="0"/>
          </a:p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</a:rPr>
              <a:t>2.</a:t>
            </a:r>
            <a:r>
              <a:rPr lang="zh-TW" altLang="en-US" sz="3200" kern="100" dirty="0">
                <a:ea typeface="標楷體" panose="03000509000000000000" pitchFamily="65" charset="-120"/>
                <a:hlinkClick r:id="rId3" action="ppaction://hlinkfile"/>
              </a:rPr>
              <a:t>上課簡報。</a:t>
            </a:r>
            <a:endParaRPr lang="en-US" altLang="zh-TW" sz="3200" kern="100" dirty="0"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</a:rPr>
              <a:t>3.</a:t>
            </a:r>
            <a:r>
              <a:rPr lang="zh-TW" altLang="en-US" sz="3200" kern="100" dirty="0">
                <a:ea typeface="標楷體" panose="03000509000000000000" pitchFamily="65" charset="-120"/>
              </a:rPr>
              <a:t>上課情形</a:t>
            </a:r>
            <a:r>
              <a:rPr lang="en-US" altLang="zh-TW" sz="3200" kern="100" dirty="0">
                <a:ea typeface="標楷體" panose="03000509000000000000" pitchFamily="65" charset="-120"/>
              </a:rPr>
              <a:t>:</a:t>
            </a:r>
          </a:p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</a:rPr>
              <a:t>   </a:t>
            </a:r>
            <a:r>
              <a:rPr lang="zh-TW" altLang="en-US" sz="3200" kern="100" dirty="0">
                <a:ea typeface="標楷體" panose="03000509000000000000" pitchFamily="65" charset="-120"/>
              </a:rPr>
              <a:t>影片：</a:t>
            </a:r>
            <a:r>
              <a:rPr lang="zh-TW" altLang="en-US" sz="3200" kern="100" dirty="0">
                <a:ea typeface="標楷體" panose="03000509000000000000" pitchFamily="65" charset="-120"/>
                <a:hlinkClick r:id="rId4" action="ppaction://hlinkfile"/>
              </a:rPr>
              <a:t>教師上課</a:t>
            </a:r>
            <a:r>
              <a:rPr lang="zh-TW" altLang="en-US" sz="3200" kern="100" dirty="0">
                <a:ea typeface="標楷體" panose="03000509000000000000" pitchFamily="65" charset="-120"/>
              </a:rPr>
              <a:t>、</a:t>
            </a:r>
            <a:r>
              <a:rPr lang="zh-TW" altLang="en-US" sz="3200" kern="100" dirty="0">
                <a:ea typeface="標楷體" panose="03000509000000000000" pitchFamily="65" charset="-120"/>
                <a:hlinkClick r:id="rId5" action="ppaction://hlinkfile"/>
              </a:rPr>
              <a:t>學生練習</a:t>
            </a:r>
            <a:endParaRPr lang="en-US" altLang="zh-TW" sz="3200" kern="100" dirty="0">
              <a:ea typeface="標楷體" panose="03000509000000000000" pitchFamily="65" charset="-12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"/>
            <a:ext cx="7467600" cy="9112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平板電腦於讀報閱讀教育之運用</a:t>
            </a:r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50" y="26988"/>
            <a:ext cx="7239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平板電腦於讀報閱讀教育之運用</a:t>
            </a:r>
            <a:endParaRPr lang="en-US" altLang="zh-TW" sz="3600" smtClean="0">
              <a:solidFill>
                <a:srgbClr val="002060"/>
              </a:solidFill>
              <a:latin typeface="Calibri" panose="020F0502020204030204" pitchFamily="34" charset="0"/>
              <a:ea typeface="+mj-ea"/>
            </a:endParaRPr>
          </a:p>
        </p:txBody>
      </p:sp>
      <p:sp>
        <p:nvSpPr>
          <p:cNvPr id="23555" name="副標題 2"/>
          <p:cNvSpPr>
            <a:spLocks noGrp="1"/>
          </p:cNvSpPr>
          <p:nvPr>
            <p:ph type="subTitle" idx="1"/>
          </p:nvPr>
        </p:nvSpPr>
        <p:spPr>
          <a:xfrm>
            <a:off x="1136650" y="1157288"/>
            <a:ext cx="2959100" cy="762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>
                <a:ea typeface="新細明體" panose="02020500000000000000" pitchFamily="18" charset="-120"/>
              </a:rPr>
              <a:t>壹、教學活動</a:t>
            </a:r>
          </a:p>
        </p:txBody>
      </p:sp>
      <p:sp>
        <p:nvSpPr>
          <p:cNvPr id="9221" name="文字方塊 3"/>
          <p:cNvSpPr txBox="1">
            <a:spLocks noChangeArrowheads="1"/>
          </p:cNvSpPr>
          <p:nvPr/>
        </p:nvSpPr>
        <p:spPr bwMode="auto">
          <a:xfrm>
            <a:off x="1136650" y="1982788"/>
            <a:ext cx="549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zh-TW" sz="4000" b="1">
                <a:solidFill>
                  <a:srgbClr val="C00000"/>
                </a:solidFill>
                <a:latin typeface="Arial" panose="020B0604020202020204" pitchFamily="34" charset="0"/>
              </a:rPr>
              <a:t>活動二、新聞對對碰</a:t>
            </a:r>
            <a:endParaRPr lang="en-US" altLang="zh-TW" sz="4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36650" y="3124200"/>
            <a:ext cx="25781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>
                <a:latin typeface="Arial" panose="020B0604020202020204" pitchFamily="34" charset="0"/>
              </a:rPr>
              <a:t>4.</a:t>
            </a:r>
            <a:r>
              <a:rPr lang="zh-TW" altLang="en-US" sz="3200">
                <a:latin typeface="Arial" panose="020B0604020202020204" pitchFamily="34" charset="0"/>
              </a:rPr>
              <a:t>學生回饋：</a:t>
            </a:r>
            <a:endParaRPr lang="en-US" altLang="zh-TW" sz="3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sz="3200">
                <a:latin typeface="Arial" panose="020B0604020202020204" pitchFamily="34" charset="0"/>
                <a:hlinkClick r:id="rId2" action="ppaction://hlinkfile"/>
              </a:rPr>
              <a:t>檢討</a:t>
            </a:r>
            <a:endParaRPr lang="en-US" altLang="zh-TW" sz="3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TW" altLang="en-US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sz="3200">
                <a:latin typeface="Arial" panose="020B0604020202020204" pitchFamily="34" charset="0"/>
                <a:hlinkClick r:id="rId3" action="ppaction://hlinkfile"/>
              </a:rPr>
              <a:t>學習成果</a:t>
            </a:r>
            <a:endParaRPr lang="en-US" altLang="zh-TW" sz="3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sz="3200">
                <a:latin typeface="Arial" panose="020B0604020202020204" pitchFamily="34" charset="0"/>
                <a:hlinkClick r:id="rId4" action="ppaction://hlinkfile"/>
              </a:rPr>
              <a:t>小日記</a:t>
            </a:r>
            <a:endParaRPr lang="en-US" altLang="zh-TW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50" y="26988"/>
            <a:ext cx="766445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平板電腦於讀報閱讀教育之運用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副標題 2"/>
          <p:cNvSpPr>
            <a:spLocks noGrp="1"/>
          </p:cNvSpPr>
          <p:nvPr>
            <p:ph type="subTitle" idx="1"/>
          </p:nvPr>
        </p:nvSpPr>
        <p:spPr>
          <a:xfrm>
            <a:off x="1066800" y="996950"/>
            <a:ext cx="2959100" cy="762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>
                <a:ea typeface="新細明體" panose="02020500000000000000" pitchFamily="18" charset="-120"/>
              </a:rPr>
              <a:t>壹、教學活動</a:t>
            </a:r>
          </a:p>
        </p:txBody>
      </p:sp>
      <p:sp>
        <p:nvSpPr>
          <p:cNvPr id="9221" name="文字方塊 3"/>
          <p:cNvSpPr txBox="1">
            <a:spLocks noChangeArrowheads="1"/>
          </p:cNvSpPr>
          <p:nvPr/>
        </p:nvSpPr>
        <p:spPr bwMode="auto">
          <a:xfrm>
            <a:off x="1136650" y="1812925"/>
            <a:ext cx="549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zh-TW" sz="3600" b="1">
                <a:latin typeface="Arial" panose="020B0604020202020204" pitchFamily="34" charset="0"/>
              </a:rPr>
              <a:t>活動三：新聞放大鏡</a:t>
            </a:r>
            <a:endParaRPr lang="zh-TW" altLang="en-US" sz="3600"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6650" y="2511425"/>
            <a:ext cx="5761038" cy="2554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  <a:cs typeface="Calibri" panose="020F0502020204030204" pitchFamily="34" charset="0"/>
              </a:rPr>
              <a:t>1.</a:t>
            </a:r>
            <a:r>
              <a:rPr lang="zh-TW" altLang="en-US" sz="3200" kern="100" dirty="0">
                <a:ea typeface="標楷體" panose="03000509000000000000" pitchFamily="65" charset="-120"/>
                <a:cs typeface="Calibri" panose="020F0502020204030204" pitchFamily="34" charset="0"/>
              </a:rPr>
              <a:t>以故事帶入</a:t>
            </a:r>
            <a:r>
              <a:rPr lang="en-US" altLang="zh-TW" sz="3200" kern="100" dirty="0">
                <a:ea typeface="標楷體" panose="03000509000000000000" pitchFamily="65" charset="-120"/>
                <a:cs typeface="Calibri" panose="020F0502020204030204" pitchFamily="34" charset="0"/>
              </a:rPr>
              <a:t>5W1H</a:t>
            </a:r>
            <a:r>
              <a:rPr lang="en-US" altLang="zh-TW" sz="3200" kern="100" dirty="0">
                <a:ea typeface="標楷體" panose="03000509000000000000" pitchFamily="65" charset="-12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3200" kern="100" dirty="0">
                <a:ea typeface="標楷體" panose="03000509000000000000" pitchFamily="65" charset="-120"/>
                <a:cs typeface="Calibri" panose="020F0502020204030204" pitchFamily="34" charset="0"/>
                <a:sym typeface="Wingdings" panose="05000000000000000000" pitchFamily="2" charset="2"/>
                <a:hlinkClick r:id="rId2" action="ppaction://hlinkfile"/>
              </a:rPr>
              <a:t>六何法</a:t>
            </a:r>
            <a:r>
              <a:rPr lang="zh-TW" altLang="en-US" sz="3200" kern="100" dirty="0">
                <a:ea typeface="標楷體" panose="03000509000000000000" pitchFamily="65" charset="-120"/>
                <a:cs typeface="Calibri" panose="020F0502020204030204" pitchFamily="34" charset="0"/>
                <a:sym typeface="Wingdings" panose="05000000000000000000" pitchFamily="2" charset="2"/>
              </a:rPr>
              <a:t>！</a:t>
            </a:r>
            <a:endParaRPr lang="en-US" altLang="zh-TW" sz="3200" kern="100" dirty="0">
              <a:ea typeface="標楷體" panose="03000509000000000000" pitchFamily="65" charset="-12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endParaRPr lang="en-US" altLang="zh-TW" sz="3200" kern="100" dirty="0">
              <a:ea typeface="標楷體" panose="03000509000000000000" pitchFamily="65" charset="-12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  <a:cs typeface="Calibri" panose="020F0502020204030204" pitchFamily="34" charset="0"/>
              </a:rPr>
              <a:t>2.</a:t>
            </a:r>
            <a:r>
              <a:rPr lang="zh-TW" altLang="en-US" sz="3200" kern="100" dirty="0">
                <a:ea typeface="標楷體" panose="03000509000000000000" pitchFamily="65" charset="-120"/>
                <a:cs typeface="Calibri" panose="020F0502020204030204" pitchFamily="34" charset="0"/>
              </a:rPr>
              <a:t>目的：掌握文章重點</a:t>
            </a:r>
            <a:endParaRPr lang="en-US" altLang="zh-TW" sz="3200" kern="100" dirty="0"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zh-TW" sz="3200" kern="100" dirty="0"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  <a:cs typeface="Calibri" panose="020F0502020204030204" pitchFamily="34" charset="0"/>
              </a:rPr>
              <a:t>3.</a:t>
            </a:r>
            <a:r>
              <a:rPr lang="zh-TW" altLang="en-US" sz="3200" kern="100" dirty="0">
                <a:ea typeface="標楷體" panose="03000509000000000000" pitchFamily="65" charset="-120"/>
                <a:cs typeface="Calibri" panose="020F0502020204030204" pitchFamily="34" charset="0"/>
                <a:hlinkClick r:id="rId3" action="ppaction://hlinkfile"/>
              </a:rPr>
              <a:t>上課教材</a:t>
            </a:r>
            <a:endParaRPr lang="en-US" altLang="zh-TW" sz="3200" kern="100" dirty="0"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50" y="26988"/>
            <a:ext cx="758825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平板電腦於讀報閱讀教育之運用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603" name="副標題 2"/>
          <p:cNvSpPr>
            <a:spLocks noGrp="1"/>
          </p:cNvSpPr>
          <p:nvPr>
            <p:ph type="subTitle" idx="1"/>
          </p:nvPr>
        </p:nvSpPr>
        <p:spPr>
          <a:xfrm>
            <a:off x="1066800" y="996950"/>
            <a:ext cx="2959100" cy="762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>
                <a:ea typeface="新細明體" panose="02020500000000000000" pitchFamily="18" charset="-120"/>
              </a:rPr>
              <a:t>壹、教學活動</a:t>
            </a:r>
          </a:p>
        </p:txBody>
      </p:sp>
      <p:sp>
        <p:nvSpPr>
          <p:cNvPr id="9221" name="文字方塊 3"/>
          <p:cNvSpPr txBox="1">
            <a:spLocks noChangeArrowheads="1"/>
          </p:cNvSpPr>
          <p:nvPr/>
        </p:nvSpPr>
        <p:spPr bwMode="auto">
          <a:xfrm>
            <a:off x="1136650" y="1812925"/>
            <a:ext cx="549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zh-TW" sz="3600" b="1">
                <a:latin typeface="Arial" panose="020B0604020202020204" pitchFamily="34" charset="0"/>
              </a:rPr>
              <a:t>活動三：新聞放大鏡</a:t>
            </a:r>
            <a:endParaRPr lang="zh-TW" altLang="en-US" sz="3600"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6650" y="2511425"/>
            <a:ext cx="5154613" cy="283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</a:rPr>
              <a:t>4.</a:t>
            </a:r>
            <a:r>
              <a:rPr lang="zh-TW" altLang="en-US" sz="3200" kern="100" dirty="0">
                <a:ea typeface="標楷體" panose="03000509000000000000" pitchFamily="65" charset="-120"/>
              </a:rPr>
              <a:t>上課情形</a:t>
            </a:r>
            <a:r>
              <a:rPr lang="en-US" altLang="zh-TW" sz="3200" kern="100" dirty="0">
                <a:ea typeface="標楷體" panose="03000509000000000000" pitchFamily="65" charset="-120"/>
              </a:rPr>
              <a:t>:</a:t>
            </a:r>
          </a:p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</a:rPr>
              <a:t>   </a:t>
            </a:r>
            <a:r>
              <a:rPr lang="zh-TW" altLang="en-US" sz="3200" kern="100" dirty="0">
                <a:ea typeface="標楷體" panose="03000509000000000000" pitchFamily="65" charset="-120"/>
              </a:rPr>
              <a:t>影片</a:t>
            </a:r>
            <a:r>
              <a:rPr lang="en-US" altLang="zh-TW" sz="3200" kern="100" dirty="0">
                <a:ea typeface="標楷體" panose="03000509000000000000" pitchFamily="65" charset="-120"/>
              </a:rPr>
              <a:t>:</a:t>
            </a:r>
            <a:r>
              <a:rPr lang="zh-TW" altLang="en-US" sz="3200" kern="100" dirty="0">
                <a:ea typeface="標楷體" panose="03000509000000000000" pitchFamily="65" charset="-120"/>
                <a:hlinkClick r:id="rId2" action="ppaction://hlinkfile"/>
              </a:rPr>
              <a:t>上課情形</a:t>
            </a:r>
            <a:r>
              <a:rPr lang="zh-TW" altLang="en-US" sz="3200" kern="100" dirty="0">
                <a:ea typeface="標楷體" panose="03000509000000000000" pitchFamily="65" charset="-120"/>
              </a:rPr>
              <a:t>、</a:t>
            </a:r>
            <a:r>
              <a:rPr lang="zh-TW" altLang="en-US" sz="3200" kern="100" dirty="0">
                <a:ea typeface="標楷體" panose="03000509000000000000" pitchFamily="65" charset="-120"/>
                <a:hlinkClick r:id="rId3" action="ppaction://hlinkfile"/>
              </a:rPr>
              <a:t>學生練習</a:t>
            </a:r>
            <a:endParaRPr lang="en-US" altLang="zh-TW" sz="3200" kern="100" dirty="0"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3200" kern="100" dirty="0">
                <a:ea typeface="標楷體" panose="03000509000000000000" pitchFamily="65" charset="-120"/>
              </a:rPr>
              <a:t>    </a:t>
            </a:r>
            <a:r>
              <a:rPr lang="zh-TW" altLang="en-US" sz="3200" kern="100" dirty="0">
                <a:solidFill>
                  <a:srgbClr val="FF0000"/>
                </a:solidFill>
                <a:ea typeface="標楷體" panose="03000509000000000000" pitchFamily="65" charset="-120"/>
                <a:hlinkClick r:id="rId4"/>
              </a:rPr>
              <a:t>線上心智圖</a:t>
            </a:r>
            <a:endParaRPr lang="en-US" altLang="zh-TW" sz="3200" kern="1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kern="100" dirty="0"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3200" dirty="0"/>
              <a:t>5.</a:t>
            </a:r>
            <a:r>
              <a:rPr lang="zh-TW" altLang="en-US" sz="3200" dirty="0"/>
              <a:t>學生回饋：</a:t>
            </a:r>
            <a:endParaRPr lang="en-US" altLang="zh-TW" sz="3200" dirty="0"/>
          </a:p>
          <a:p>
            <a:pPr>
              <a:defRPr/>
            </a:pPr>
            <a:r>
              <a:rPr lang="en-US" altLang="zh-TW" sz="3200" dirty="0"/>
              <a:t>   </a:t>
            </a:r>
            <a:r>
              <a:rPr lang="zh-TW" altLang="en-US" sz="3200" dirty="0">
                <a:hlinkClick r:id="rId5" action="ppaction://hlinkfile"/>
              </a:rPr>
              <a:t>學習成果</a:t>
            </a:r>
            <a:r>
              <a:rPr lang="zh-TW" altLang="en-US" sz="3200" dirty="0"/>
              <a:t>、</a:t>
            </a:r>
            <a:r>
              <a:rPr lang="zh-TW" altLang="en-US" sz="3200" dirty="0">
                <a:hlinkClick r:id="rId6" action="ppaction://hlinkfile"/>
              </a:rPr>
              <a:t>小日記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50" y="26988"/>
            <a:ext cx="766445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平板電腦於讀報閱讀教育之運用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7" name="副標題 2"/>
          <p:cNvSpPr>
            <a:spLocks noGrp="1"/>
          </p:cNvSpPr>
          <p:nvPr>
            <p:ph type="subTitle" idx="1"/>
          </p:nvPr>
        </p:nvSpPr>
        <p:spPr>
          <a:xfrm>
            <a:off x="1136650" y="1090613"/>
            <a:ext cx="3663950" cy="76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smtClean="0">
                <a:ea typeface="新細明體" panose="02020500000000000000" pitchFamily="18" charset="-120"/>
              </a:rPr>
              <a:t>貳、設備</a:t>
            </a: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524000" y="1936750"/>
            <a:ext cx="60960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>
                <a:latin typeface="Arial" panose="020B0604020202020204" pitchFamily="34" charset="0"/>
              </a:rPr>
              <a:t>1.</a:t>
            </a:r>
            <a:r>
              <a:rPr lang="zh-TW" altLang="en-US" sz="3200">
                <a:latin typeface="Arial" panose="020B0604020202020204" pitchFamily="34" charset="0"/>
              </a:rPr>
              <a:t>無線</a:t>
            </a:r>
            <a:r>
              <a:rPr lang="en-US" altLang="zh-TW" sz="3200">
                <a:latin typeface="Arial" panose="020B0604020202020204" pitchFamily="34" charset="0"/>
              </a:rPr>
              <a:t>AP</a:t>
            </a:r>
            <a:r>
              <a:rPr lang="zh-TW" altLang="en-US" sz="3200">
                <a:latin typeface="Arial" panose="020B0604020202020204" pitchFamily="34" charset="0"/>
              </a:rPr>
              <a:t>：</a:t>
            </a:r>
            <a:r>
              <a:rPr lang="zh-TW" altLang="en-US" sz="3200">
                <a:latin typeface="Arial" panose="020B0604020202020204" pitchFamily="34" charset="0"/>
                <a:hlinkClick r:id="rId2" action="ppaction://hlinkfile"/>
              </a:rPr>
              <a:t>高連線數</a:t>
            </a:r>
            <a:endParaRPr lang="en-US" altLang="zh-TW" sz="3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200">
                <a:latin typeface="Arial" panose="020B0604020202020204" pitchFamily="34" charset="0"/>
              </a:rPr>
              <a:t>2.</a:t>
            </a:r>
            <a:r>
              <a:rPr lang="zh-TW" altLang="en-US" sz="3200">
                <a:latin typeface="Arial" panose="020B0604020202020204" pitchFamily="34" charset="0"/>
              </a:rPr>
              <a:t>平板：七吋平板</a:t>
            </a:r>
            <a:endParaRPr lang="en-US" altLang="zh-TW" sz="3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sz="3200">
                <a:latin typeface="Arial" panose="020B0604020202020204" pitchFamily="34" charset="0"/>
              </a:rPr>
              <a:t>優點：有前後置鏡頭</a:t>
            </a:r>
            <a:endParaRPr lang="en-US" altLang="zh-TW" sz="3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sz="3600">
                <a:solidFill>
                  <a:srgbClr val="FF0000"/>
                </a:solidFill>
                <a:latin typeface="Arial" panose="020B0604020202020204" pitchFamily="34" charset="0"/>
              </a:rPr>
              <a:t>缺點：螢幕尺寸仍嫌小</a:t>
            </a:r>
            <a:endParaRPr lang="en-US" altLang="zh-TW" sz="36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TW" sz="1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sz="3600">
                <a:solidFill>
                  <a:srgbClr val="FF0000"/>
                </a:solidFill>
                <a:latin typeface="Arial" panose="020B0604020202020204" pitchFamily="34" charset="0"/>
              </a:rPr>
              <a:t>影響：學生</a:t>
            </a:r>
            <a:r>
              <a:rPr lang="en-US" altLang="zh-TW" sz="36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zh-TW" altLang="en-US" sz="3600">
                <a:solidFill>
                  <a:srgbClr val="FF0000"/>
                </a:solidFill>
                <a:latin typeface="Arial" panose="020B0604020202020204" pitchFamily="34" charset="0"/>
              </a:rPr>
              <a:t>人一組太多</a:t>
            </a:r>
            <a:endParaRPr lang="en-US" altLang="zh-TW" sz="36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panose="020B0604020202020204" pitchFamily="34" charset="0"/>
              </a:rPr>
              <a:t>           2</a:t>
            </a:r>
            <a:r>
              <a:rPr lang="zh-TW" altLang="en-US" sz="3600">
                <a:solidFill>
                  <a:srgbClr val="FF0000"/>
                </a:solidFill>
                <a:latin typeface="Arial" panose="020B0604020202020204" pitchFamily="34" charset="0"/>
              </a:rPr>
              <a:t>人一組較適宜</a:t>
            </a:r>
            <a:endParaRPr lang="en-US" altLang="zh-TW" sz="36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panose="020B0604020202020204" pitchFamily="34" charset="0"/>
              </a:rPr>
              <a:t>           1</a:t>
            </a:r>
            <a:r>
              <a:rPr lang="zh-TW" altLang="en-US" sz="3600">
                <a:solidFill>
                  <a:srgbClr val="FF0000"/>
                </a:solidFill>
                <a:latin typeface="Arial" panose="020B0604020202020204" pitchFamily="34" charset="0"/>
              </a:rPr>
              <a:t>人</a:t>
            </a:r>
            <a:r>
              <a:rPr lang="en-US" altLang="zh-TW" sz="36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TW" altLang="en-US" sz="3600">
                <a:solidFill>
                  <a:srgbClr val="FF0000"/>
                </a:solidFill>
                <a:latin typeface="Arial" panose="020B0604020202020204" pitchFamily="34" charset="0"/>
              </a:rPr>
              <a:t>組的話</a:t>
            </a:r>
            <a:r>
              <a:rPr lang="en-US" altLang="zh-TW" sz="3600">
                <a:solidFill>
                  <a:srgbClr val="FF0000"/>
                </a:solidFill>
                <a:latin typeface="Arial" panose="020B0604020202020204" pitchFamily="34" charset="0"/>
              </a:rPr>
              <a:t>………….</a:t>
            </a:r>
            <a:endParaRPr lang="zh-TW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Arial"/>
        <a:ea typeface=""/>
        <a:cs typeface=""/>
      </a:majorFont>
      <a:minorFont>
        <a:latin typeface="方正粗倩简体"/>
        <a:ea typeface="方正粗倩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電路">
  <a:themeElements>
    <a:clrScheme name="電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電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電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157256761</TotalTime>
  <Pages>0</Pages>
  <Words>880</Words>
  <Characters>0</Characters>
  <Application>Microsoft Office PowerPoint</Application>
  <DocSecurity>0</DocSecurity>
  <PresentationFormat>如螢幕大小 (4:3)</PresentationFormat>
  <Lines>0</Lines>
  <Paragraphs>181</Paragraphs>
  <Slides>24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24</vt:i4>
      </vt:variant>
    </vt:vector>
  </HeadingPairs>
  <TitlesOfParts>
    <vt:vector size="27" baseType="lpstr">
      <vt:lpstr>自定义设计方案</vt:lpstr>
      <vt:lpstr>1_Office 主题</vt:lpstr>
      <vt:lpstr>電路</vt:lpstr>
      <vt:lpstr>PowerPoint 簡報</vt:lpstr>
      <vt:lpstr>PowerPoint 簡報</vt:lpstr>
      <vt:lpstr>PowerPoint 簡報</vt:lpstr>
      <vt:lpstr>PowerPoint 簡報</vt:lpstr>
      <vt:lpstr>PowerPoint 簡報</vt:lpstr>
      <vt:lpstr>平板電腦於讀報閱讀教育之運用</vt:lpstr>
      <vt:lpstr>平板電腦於讀報閱讀教育之運用</vt:lpstr>
      <vt:lpstr>平板電腦於讀報閱讀教育之運用</vt:lpstr>
      <vt:lpstr>平板電腦於讀報閱讀教育之運用</vt:lpstr>
      <vt:lpstr>平板電腦於讀報閱讀教育之運用</vt:lpstr>
      <vt:lpstr>平板電腦於讀報閱讀教育之運用</vt:lpstr>
      <vt:lpstr>平板電腦於讀報閱讀教育之運用</vt:lpstr>
      <vt:lpstr>平板電腦於防災教育之運用-2014年</vt:lpstr>
      <vt:lpstr>平板電腦於防災教育之運用-2014年</vt:lpstr>
      <vt:lpstr>平板電腦於防災教育之運用-2014年</vt:lpstr>
      <vt:lpstr>平板電腦於防災教育之運用-2014年</vt:lpstr>
      <vt:lpstr>遊戲時間</vt:lpstr>
      <vt:lpstr>遊戲時間</vt:lpstr>
      <vt:lpstr>遊戲時間</vt:lpstr>
      <vt:lpstr>遊戲時間</vt:lpstr>
      <vt:lpstr>遊戲時間</vt:lpstr>
      <vt:lpstr>遊戲時間</vt:lpstr>
      <vt:lpstr>行動載具於教育現場之運用</vt:lpstr>
      <vt:lpstr>PowerPoint 簡報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franch</dc:creator>
  <cp:keywords/>
  <dc:description/>
  <cp:lastModifiedBy>user1</cp:lastModifiedBy>
  <cp:revision>103</cp:revision>
  <cp:lastPrinted>1899-12-30T00:00:00Z</cp:lastPrinted>
  <dcterms:created xsi:type="dcterms:W3CDTF">2012-06-25T07:48:25Z</dcterms:created>
  <dcterms:modified xsi:type="dcterms:W3CDTF">2014-05-28T03:37:55Z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1033-8.1.0.3018</vt:lpwstr>
  </property>
</Properties>
</file>