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45"/>
  </p:notesMasterIdLst>
  <p:sldIdLst>
    <p:sldId id="256" r:id="rId2"/>
    <p:sldId id="329" r:id="rId3"/>
    <p:sldId id="396" r:id="rId4"/>
    <p:sldId id="397" r:id="rId5"/>
    <p:sldId id="398" r:id="rId6"/>
    <p:sldId id="360" r:id="rId7"/>
    <p:sldId id="365" r:id="rId8"/>
    <p:sldId id="358" r:id="rId9"/>
    <p:sldId id="395" r:id="rId10"/>
    <p:sldId id="363" r:id="rId11"/>
    <p:sldId id="367" r:id="rId12"/>
    <p:sldId id="362" r:id="rId13"/>
    <p:sldId id="338" r:id="rId14"/>
    <p:sldId id="392" r:id="rId15"/>
    <p:sldId id="371" r:id="rId16"/>
    <p:sldId id="372" r:id="rId17"/>
    <p:sldId id="368" r:id="rId18"/>
    <p:sldId id="310" r:id="rId19"/>
    <p:sldId id="375" r:id="rId20"/>
    <p:sldId id="369" r:id="rId21"/>
    <p:sldId id="376" r:id="rId22"/>
    <p:sldId id="377" r:id="rId23"/>
    <p:sldId id="378" r:id="rId24"/>
    <p:sldId id="379" r:id="rId25"/>
    <p:sldId id="380" r:id="rId26"/>
    <p:sldId id="400" r:id="rId27"/>
    <p:sldId id="401" r:id="rId28"/>
    <p:sldId id="399" r:id="rId29"/>
    <p:sldId id="382" r:id="rId30"/>
    <p:sldId id="258" r:id="rId31"/>
    <p:sldId id="262" r:id="rId32"/>
    <p:sldId id="383" r:id="rId33"/>
    <p:sldId id="381" r:id="rId34"/>
    <p:sldId id="384" r:id="rId35"/>
    <p:sldId id="387" r:id="rId36"/>
    <p:sldId id="385" r:id="rId37"/>
    <p:sldId id="386" r:id="rId38"/>
    <p:sldId id="388" r:id="rId39"/>
    <p:sldId id="389" r:id="rId40"/>
    <p:sldId id="390" r:id="rId41"/>
    <p:sldId id="391" r:id="rId42"/>
    <p:sldId id="266" r:id="rId43"/>
    <p:sldId id="302" r:id="rId44"/>
  </p:sldIdLst>
  <p:sldSz cx="10160000" cy="5715000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Helvetica" panose="020B0604020202020204" pitchFamily="34" charset="0"/>
      <p:regular r:id="rId50"/>
      <p:bold r:id="rId51"/>
      <p:italic r:id="rId52"/>
      <p:boldItalic r:id="rId53"/>
    </p:embeddedFont>
    <p:embeddedFont>
      <p:font typeface="Open Sans" panose="020B0606030504020204" pitchFamily="34" charset="0"/>
      <p:regular r:id="rId54"/>
      <p:bold r:id="rId55"/>
      <p:italic r:id="rId56"/>
      <p:boldItalic r:id="rId57"/>
    </p:embeddedFont>
    <p:embeddedFont>
      <p:font typeface="Roboto Slab" pitchFamily="2" charset="0"/>
      <p:regular r:id="rId58"/>
      <p:bold r:id="rId59"/>
    </p:embeddedFont>
    <p:embeddedFont>
      <p:font typeface="Segoe UI" panose="020B0502040204020203" pitchFamily="34" charset="0"/>
      <p:regular r:id="rId60"/>
      <p:bold r:id="rId61"/>
      <p:italic r:id="rId62"/>
      <p:boldItalic r:id="rId63"/>
    </p:embeddedFont>
    <p:embeddedFont>
      <p:font typeface="Source Sans Pro" panose="020B0503030403020204" pitchFamily="34" charset="0"/>
      <p:regular r:id="rId64"/>
      <p:bold r:id="rId65"/>
      <p:italic r:id="rId66"/>
      <p:boldItalic r:id="rId67"/>
    </p:embeddedFont>
    <p:embeddedFont>
      <p:font typeface="微軟正黑體" panose="020B0604030504040204" pitchFamily="34" charset="-120"/>
      <p:regular r:id="rId68"/>
      <p:bold r:id="rId69"/>
    </p:embeddedFont>
    <p:embeddedFont>
      <p:font typeface="微軟正黑體" panose="020B0604030504040204" pitchFamily="34" charset="-120"/>
      <p:regular r:id="rId68"/>
      <p:bold r:id="rId6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32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91EA"/>
    <a:srgbClr val="30AABA"/>
    <a:srgbClr val="F279BC"/>
    <a:srgbClr val="FBDDF7"/>
    <a:srgbClr val="4D4950"/>
    <a:srgbClr val="FFFFFF"/>
    <a:srgbClr val="FFF3FF"/>
    <a:srgbClr val="FDF1FF"/>
    <a:srgbClr val="F373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01FB10D-A61A-4DE4-8506-F670E7A89527}">
  <a:tblStyle styleId="{701FB10D-A61A-4DE4-8506-F670E7A8952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398DAF6-0271-4389-B3DC-BA433CC306D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8" autoAdjust="0"/>
    <p:restoredTop sz="86450" autoAdjust="0"/>
  </p:normalViewPr>
  <p:slideViewPr>
    <p:cSldViewPr snapToGrid="0" showGuides="1">
      <p:cViewPr varScale="1">
        <p:scale>
          <a:sx n="65" d="100"/>
          <a:sy n="65" d="100"/>
        </p:scale>
        <p:origin x="912" y="48"/>
      </p:cViewPr>
      <p:guideLst>
        <p:guide orient="horz" pos="1800"/>
        <p:guide pos="3200"/>
      </p:guideLst>
    </p:cSldViewPr>
  </p:slideViewPr>
  <p:outlineViewPr>
    <p:cViewPr>
      <p:scale>
        <a:sx n="33" d="100"/>
        <a:sy n="33" d="100"/>
      </p:scale>
      <p:origin x="0" y="-1245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63" Type="http://schemas.openxmlformats.org/officeDocument/2006/relationships/font" Target="fonts/font18.fntdata"/><Relationship Id="rId68" Type="http://schemas.openxmlformats.org/officeDocument/2006/relationships/font" Target="fonts/font2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font" Target="fonts/font21.fntdata"/><Relationship Id="rId5" Type="http://schemas.openxmlformats.org/officeDocument/2006/relationships/slide" Target="slides/slide4.xml"/><Relationship Id="rId61" Type="http://schemas.openxmlformats.org/officeDocument/2006/relationships/font" Target="fonts/font1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openxmlformats.org/officeDocument/2006/relationships/font" Target="fonts/font24.fntdata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font" Target="fonts/font2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font" Target="fonts/font20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1415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736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82592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23357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08848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14696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95225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543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42041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6526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88878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51975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03751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86917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88676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52760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19734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6278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49604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46964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13262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57198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69075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69488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2734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51662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4272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8636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0536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0671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19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2994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89094" y="2213168"/>
            <a:ext cx="6452667" cy="12886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 sz="6444" b="1"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 sz="6444" b="1"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 sz="6444" b="1"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 sz="6444" b="1"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 sz="6444" b="1"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 sz="6444" b="1"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 sz="6444" b="1"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 sz="6444" b="1"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 sz="6444" b="1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152812" y="5144528"/>
            <a:ext cx="107000" cy="106667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56"/>
          </a:p>
        </p:txBody>
      </p:sp>
      <p:sp>
        <p:nvSpPr>
          <p:cNvPr id="12" name="Google Shape;12;p2"/>
          <p:cNvSpPr/>
          <p:nvPr/>
        </p:nvSpPr>
        <p:spPr>
          <a:xfrm>
            <a:off x="8655826" y="4647113"/>
            <a:ext cx="107000" cy="106667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56"/>
          </a:p>
        </p:txBody>
      </p:sp>
      <p:sp>
        <p:nvSpPr>
          <p:cNvPr id="13" name="Google Shape;13;p2"/>
          <p:cNvSpPr/>
          <p:nvPr/>
        </p:nvSpPr>
        <p:spPr>
          <a:xfrm>
            <a:off x="9881392" y="3703720"/>
            <a:ext cx="64000" cy="64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56"/>
          </a:p>
        </p:txBody>
      </p:sp>
      <p:sp>
        <p:nvSpPr>
          <p:cNvPr id="14" name="Google Shape;14;p2"/>
          <p:cNvSpPr/>
          <p:nvPr/>
        </p:nvSpPr>
        <p:spPr>
          <a:xfrm>
            <a:off x="9745892" y="5470862"/>
            <a:ext cx="107000" cy="106667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56"/>
          </a:p>
        </p:txBody>
      </p:sp>
      <p:sp>
        <p:nvSpPr>
          <p:cNvPr id="15" name="Google Shape;15;p2"/>
          <p:cNvSpPr/>
          <p:nvPr/>
        </p:nvSpPr>
        <p:spPr>
          <a:xfrm>
            <a:off x="2651408" y="564594"/>
            <a:ext cx="107000" cy="106667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56"/>
          </a:p>
        </p:txBody>
      </p:sp>
      <p:sp>
        <p:nvSpPr>
          <p:cNvPr id="16" name="Google Shape;16;p2"/>
          <p:cNvSpPr/>
          <p:nvPr/>
        </p:nvSpPr>
        <p:spPr>
          <a:xfrm>
            <a:off x="532734" y="3004422"/>
            <a:ext cx="107000" cy="106667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56"/>
          </a:p>
        </p:txBody>
      </p:sp>
      <p:sp>
        <p:nvSpPr>
          <p:cNvPr id="17" name="Google Shape;17;p2"/>
          <p:cNvSpPr/>
          <p:nvPr/>
        </p:nvSpPr>
        <p:spPr>
          <a:xfrm>
            <a:off x="290601" y="714553"/>
            <a:ext cx="107000" cy="106667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56"/>
          </a:p>
        </p:txBody>
      </p:sp>
      <p:sp>
        <p:nvSpPr>
          <p:cNvPr id="18" name="Google Shape;18;p2"/>
          <p:cNvSpPr/>
          <p:nvPr/>
        </p:nvSpPr>
        <p:spPr>
          <a:xfrm>
            <a:off x="563594" y="1200960"/>
            <a:ext cx="214000" cy="213667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56"/>
          </a:p>
        </p:txBody>
      </p:sp>
      <p:sp>
        <p:nvSpPr>
          <p:cNvPr id="19" name="Google Shape;19;p2"/>
          <p:cNvSpPr/>
          <p:nvPr/>
        </p:nvSpPr>
        <p:spPr>
          <a:xfrm>
            <a:off x="9237799" y="4028136"/>
            <a:ext cx="160333" cy="1600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56"/>
          </a:p>
        </p:txBody>
      </p:sp>
      <p:sp>
        <p:nvSpPr>
          <p:cNvPr id="20" name="Google Shape;20;p2"/>
          <p:cNvSpPr/>
          <p:nvPr/>
        </p:nvSpPr>
        <p:spPr>
          <a:xfrm>
            <a:off x="9869844" y="4651957"/>
            <a:ext cx="160333" cy="1600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56"/>
          </a:p>
        </p:txBody>
      </p:sp>
      <p:sp>
        <p:nvSpPr>
          <p:cNvPr id="21" name="Google Shape;21;p2"/>
          <p:cNvSpPr/>
          <p:nvPr/>
        </p:nvSpPr>
        <p:spPr>
          <a:xfrm>
            <a:off x="175903" y="1773954"/>
            <a:ext cx="64000" cy="64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56"/>
          </a:p>
        </p:txBody>
      </p:sp>
      <p:sp>
        <p:nvSpPr>
          <p:cNvPr id="22" name="Google Shape;22;p2"/>
          <p:cNvSpPr/>
          <p:nvPr/>
        </p:nvSpPr>
        <p:spPr>
          <a:xfrm>
            <a:off x="1551648" y="251588"/>
            <a:ext cx="214000" cy="213667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56"/>
          </a:p>
        </p:txBody>
      </p:sp>
      <p:sp>
        <p:nvSpPr>
          <p:cNvPr id="23" name="Google Shape;23;p2"/>
          <p:cNvSpPr/>
          <p:nvPr/>
        </p:nvSpPr>
        <p:spPr>
          <a:xfrm>
            <a:off x="686102" y="2222882"/>
            <a:ext cx="64000" cy="64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56"/>
          </a:p>
        </p:txBody>
      </p:sp>
      <p:sp>
        <p:nvSpPr>
          <p:cNvPr id="24" name="Google Shape;24;p2"/>
          <p:cNvSpPr/>
          <p:nvPr/>
        </p:nvSpPr>
        <p:spPr>
          <a:xfrm>
            <a:off x="3805859" y="430978"/>
            <a:ext cx="64000" cy="64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56"/>
          </a:p>
        </p:txBody>
      </p:sp>
      <p:sp>
        <p:nvSpPr>
          <p:cNvPr id="25" name="Google Shape;25;p2"/>
          <p:cNvSpPr/>
          <p:nvPr/>
        </p:nvSpPr>
        <p:spPr>
          <a:xfrm>
            <a:off x="8904477" y="5075052"/>
            <a:ext cx="214000" cy="213667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56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4"/>
          <p:cNvPicPr preferRelativeResize="0"/>
          <p:nvPr/>
        </p:nvPicPr>
        <p:blipFill rotWithShape="1">
          <a:blip r:embed="rId2">
            <a:alphaModFix/>
          </a:blip>
          <a:srcRect l="19" r="19"/>
          <a:stretch/>
        </p:blipFill>
        <p:spPr>
          <a:xfrm rot="10800000" flipH="1">
            <a:off x="6615" y="0"/>
            <a:ext cx="10156226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1350334" y="1915167"/>
            <a:ext cx="7459333" cy="91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507995" lvl="0" indent="-507995" algn="ctr" rtl="0"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3600"/>
              <a:buChar char="◎"/>
              <a:defRPr sz="4000" i="1"/>
            </a:lvl1pPr>
            <a:lvl2pPr marL="1015990" lvl="1" indent="-50799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○"/>
              <a:defRPr sz="4000" i="1"/>
            </a:lvl2pPr>
            <a:lvl3pPr marL="1523985" lvl="2" indent="-50799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◉"/>
              <a:defRPr sz="4000" i="1"/>
            </a:lvl3pPr>
            <a:lvl4pPr marL="2031980" lvl="3" indent="-507995" algn="ctr" rtl="0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4000" i="1"/>
            </a:lvl4pPr>
            <a:lvl5pPr marL="2539975" lvl="4" indent="-507995" algn="ctr" rtl="0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4000" i="1"/>
            </a:lvl5pPr>
            <a:lvl6pPr marL="3047970" lvl="5" indent="-507995" algn="ctr" rtl="0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4000" i="1"/>
            </a:lvl6pPr>
            <a:lvl7pPr marL="3555964" lvl="6" indent="-507995" algn="ctr" rtl="0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4000" i="1"/>
            </a:lvl7pPr>
            <a:lvl8pPr marL="4063959" lvl="7" indent="-507995" algn="ctr" rtl="0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4000" i="1"/>
            </a:lvl8pPr>
            <a:lvl9pPr marL="4571954" lvl="8" indent="-507995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4000" i="1"/>
            </a:lvl9pPr>
          </a:lstStyle>
          <a:p>
            <a:endParaRPr/>
          </a:p>
        </p:txBody>
      </p:sp>
      <p:grpSp>
        <p:nvGrpSpPr>
          <p:cNvPr id="32" name="Google Shape;32;p4"/>
          <p:cNvGrpSpPr/>
          <p:nvPr/>
        </p:nvGrpSpPr>
        <p:grpSpPr>
          <a:xfrm>
            <a:off x="4266276" y="869913"/>
            <a:ext cx="1627303" cy="936341"/>
            <a:chOff x="3593400" y="1729675"/>
            <a:chExt cx="1957200" cy="1123610"/>
          </a:xfrm>
        </p:grpSpPr>
        <p:sp>
          <p:nvSpPr>
            <p:cNvPr id="33" name="Google Shape;33;p4"/>
            <p:cNvSpPr txBox="1"/>
            <p:nvPr/>
          </p:nvSpPr>
          <p:spPr>
            <a:xfrm>
              <a:off x="3593400" y="1729675"/>
              <a:ext cx="1957200" cy="87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667" b="1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“</a:t>
              </a:r>
              <a:endParaRPr sz="6667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4025400" y="1760085"/>
              <a:ext cx="1093200" cy="1093200"/>
            </a:xfrm>
            <a:prstGeom prst="ellipse">
              <a:avLst/>
            </a:prstGeom>
            <a:noFill/>
            <a:ln w="9525" cap="flat" cmpd="sng">
              <a:solidFill>
                <a:srgbClr val="CFD8DC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56"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4190700" y="1925385"/>
              <a:ext cx="762600" cy="762600"/>
            </a:xfrm>
            <a:prstGeom prst="ellipse">
              <a:avLst/>
            </a:prstGeom>
            <a:noFill/>
            <a:ln w="19050" cap="flat" cmpd="sng">
              <a:solidFill>
                <a:srgbClr val="CFD8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56"/>
            </a:p>
          </p:txBody>
        </p:sp>
      </p:grpSp>
      <p:cxnSp>
        <p:nvCxnSpPr>
          <p:cNvPr id="36" name="Google Shape;36;p4"/>
          <p:cNvCxnSpPr>
            <a:endCxn id="34" idx="1"/>
          </p:cNvCxnSpPr>
          <p:nvPr/>
        </p:nvCxnSpPr>
        <p:spPr>
          <a:xfrm>
            <a:off x="4167235" y="433663"/>
            <a:ext cx="591333" cy="595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 rot="10800000">
            <a:off x="4847670" y="484584"/>
            <a:ext cx="232333" cy="410667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 rot="10800000" flipH="1">
            <a:off x="5227234" y="391035"/>
            <a:ext cx="385667" cy="527333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Google Shape;39;p4"/>
          <p:cNvSpPr txBox="1">
            <a:spLocks noGrp="1"/>
          </p:cNvSpPr>
          <p:nvPr>
            <p:ph type="sldNum" idx="12"/>
          </p:nvPr>
        </p:nvSpPr>
        <p:spPr>
          <a:xfrm>
            <a:off x="-97" y="5277606"/>
            <a:ext cx="10160000" cy="437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 txBox="1">
            <a:spLocks noGrp="1"/>
          </p:cNvSpPr>
          <p:nvPr>
            <p:ph type="title"/>
          </p:nvPr>
        </p:nvSpPr>
        <p:spPr>
          <a:xfrm>
            <a:off x="873501" y="342356"/>
            <a:ext cx="8413000" cy="7806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body" idx="1"/>
          </p:nvPr>
        </p:nvSpPr>
        <p:spPr>
          <a:xfrm>
            <a:off x="873501" y="1401890"/>
            <a:ext cx="8413000" cy="39706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507995" lvl="0" indent="-423329">
              <a:spcBef>
                <a:spcPts val="667"/>
              </a:spcBef>
              <a:spcAft>
                <a:spcPts val="0"/>
              </a:spcAft>
              <a:buSzPts val="2400"/>
              <a:buChar char="◎"/>
              <a:defRPr sz="2667"/>
            </a:lvl1pPr>
            <a:lvl2pPr marL="1015990" lvl="1" indent="-423329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523985" lvl="2" indent="-423329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3pPr>
            <a:lvl4pPr marL="2031980" lvl="3" indent="-423329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667"/>
            </a:lvl4pPr>
            <a:lvl5pPr marL="2539975" lvl="4" indent="-423329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667"/>
            </a:lvl5pPr>
            <a:lvl6pPr marL="3047970" lvl="5" indent="-423329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667"/>
            </a:lvl6pPr>
            <a:lvl7pPr marL="3555964" lvl="6" indent="-423329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667"/>
            </a:lvl7pPr>
            <a:lvl8pPr marL="4063959" lvl="7" indent="-423329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667"/>
            </a:lvl8pPr>
            <a:lvl9pPr marL="4571954" lvl="8" indent="-423329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667"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9338205" y="5277613"/>
            <a:ext cx="609667" cy="437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sldNum" idx="12"/>
          </p:nvPr>
        </p:nvSpPr>
        <p:spPr>
          <a:xfrm>
            <a:off x="9338205" y="5277613"/>
            <a:ext cx="609667" cy="437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mplete pattern">
  <p:cSld name="Blank complete patter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/>
          <p:nvPr/>
        </p:nvSpPr>
        <p:spPr>
          <a:xfrm>
            <a:off x="-29500" y="-16500"/>
            <a:ext cx="10219000" cy="5748000"/>
          </a:xfrm>
          <a:prstGeom prst="rect">
            <a:avLst/>
          </a:prstGeom>
          <a:solidFill>
            <a:srgbClr val="CFD8DC">
              <a:alpha val="49230"/>
            </a:srgbClr>
          </a:solidFill>
          <a:ln>
            <a:noFill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56"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9338205" y="5277613"/>
            <a:ext cx="609667" cy="437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96066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73501" y="342356"/>
            <a:ext cx="8413000" cy="780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73501" y="1401890"/>
            <a:ext cx="8413000" cy="3970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Source Sans Pro"/>
              <a:buChar char="◎"/>
              <a:defRPr sz="3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Source Sans Pro"/>
              <a:buChar char="◉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9338205" y="5277613"/>
            <a:ext cx="609667" cy="437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444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buNone/>
              <a:defRPr sz="1444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buNone/>
              <a:defRPr sz="1444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buNone/>
              <a:defRPr sz="1444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buNone/>
              <a:defRPr sz="1444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buNone/>
              <a:defRPr sz="1444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buNone/>
              <a:defRPr sz="1444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buNone/>
              <a:defRPr sz="1444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buNone/>
              <a:defRPr sz="1444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6" r:id="rId4"/>
    <p:sldLayoutId id="2147483659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5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NJsPbPu-WVI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SdqQgF2XEE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lYov-B7UC5k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2023&#29872;&#22659;&#25945;&#32946;&#36628;&#23566;&#22296;&#25512;&#21205;SDGs&#23567;&#22799;&#33258;&#28982;1024&#24460;&#21322;.pptx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2"/>
          <p:cNvSpPr txBox="1">
            <a:spLocks noGrp="1"/>
          </p:cNvSpPr>
          <p:nvPr>
            <p:ph type="ctrTitle"/>
          </p:nvPr>
        </p:nvSpPr>
        <p:spPr>
          <a:xfrm>
            <a:off x="1330583" y="2213167"/>
            <a:ext cx="7488000" cy="1288667"/>
          </a:xfrm>
          <a:prstGeom prst="rect">
            <a:avLst/>
          </a:prstGeom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r>
              <a:rPr lang="zh-TW" altLang="en-US" sz="5800" dirty="0">
                <a:ea typeface="微軟正黑體" panose="020B0604030504040204" pitchFamily="34" charset="-120"/>
                <a:cs typeface="微軟正黑體" panose="020B0604030504040204" pitchFamily="34" charset="-120"/>
              </a:rPr>
              <a:t>和你想的不一樣</a:t>
            </a:r>
            <a:r>
              <a:rPr lang="en-US" altLang="zh-TW" sz="5800" dirty="0">
                <a:ea typeface="微軟正黑體" panose="020B0604030504040204" pitchFamily="34" charset="-120"/>
                <a:cs typeface="微軟正黑體" panose="020B0604030504040204" pitchFamily="34" charset="-120"/>
              </a:rPr>
              <a:t>~</a:t>
            </a:r>
            <a:br>
              <a:rPr lang="en-US" altLang="zh-TW" sz="5800" dirty="0">
                <a:ea typeface="微軟正黑體" panose="020B0604030504040204" pitchFamily="34" charset="-120"/>
                <a:cs typeface="微軟正黑體" panose="020B0604030504040204" pitchFamily="34" charset="-120"/>
              </a:rPr>
            </a:br>
            <a:r>
              <a:rPr lang="zh-TW" altLang="en-US" sz="5200" dirty="0">
                <a:ea typeface="微軟正黑體" panose="020B0604030504040204" pitchFamily="34" charset="-120"/>
                <a:cs typeface="微軟正黑體" panose="020B0604030504040204" pitchFamily="34" charset="-120"/>
              </a:rPr>
              <a:t>認識塑膠微粒與減塑之道</a:t>
            </a:r>
            <a:endParaRPr lang="zh-TW" altLang="en-US" sz="5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/>
          <p:nvPr/>
        </p:nvSpPr>
        <p:spPr>
          <a:xfrm>
            <a:off x="6533758" y="2846696"/>
            <a:ext cx="1535333" cy="1517333"/>
          </a:xfrm>
          <a:prstGeom prst="ellipse">
            <a:avLst/>
          </a:prstGeom>
          <a:noFill/>
          <a:ln w="9525" cap="flat" cmpd="sng">
            <a:solidFill>
              <a:srgbClr val="CFD8D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endParaRPr sz="1556"/>
          </a:p>
        </p:txBody>
      </p:sp>
      <p:sp>
        <p:nvSpPr>
          <p:cNvPr id="85" name="Google Shape;85;p14"/>
          <p:cNvSpPr txBox="1">
            <a:spLocks noGrp="1"/>
          </p:cNvSpPr>
          <p:nvPr>
            <p:ph type="ctrTitle" idx="4294967295"/>
          </p:nvPr>
        </p:nvSpPr>
        <p:spPr>
          <a:xfrm>
            <a:off x="773527" y="216000"/>
            <a:ext cx="8640000" cy="792000"/>
          </a:xfrm>
          <a:prstGeom prst="rect">
            <a:avLst/>
          </a:prstGeom>
        </p:spPr>
        <p:txBody>
          <a:bodyPr spcFirstLastPara="1" wrap="square" lIns="101583" tIns="101583" rIns="101583" bIns="101583" anchor="b" anchorCtr="0">
            <a:noAutofit/>
          </a:bodyPr>
          <a:lstStyle/>
          <a:p>
            <a:pPr algn="ctr"/>
            <a:r>
              <a:rPr lang="zh-TW" altLang="en-US" sz="3600" b="1" spc="-100" dirty="0">
                <a:ea typeface="微軟正黑體" panose="020B0604030504040204" pitchFamily="34" charset="-120"/>
                <a:cs typeface="Calibri" panose="020F0502020204030204" pitchFamily="34" charset="0"/>
              </a:rPr>
              <a:t>中國為何進口塑膠垃圾？</a:t>
            </a:r>
            <a:endParaRPr sz="3600" b="1" spc="-100" dirty="0"/>
          </a:p>
        </p:txBody>
      </p:sp>
      <p:cxnSp>
        <p:nvCxnSpPr>
          <p:cNvPr id="89" name="Google Shape;89;p14"/>
          <p:cNvCxnSpPr/>
          <p:nvPr/>
        </p:nvCxnSpPr>
        <p:spPr>
          <a:xfrm>
            <a:off x="7438875" y="4370694"/>
            <a:ext cx="238333" cy="952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" name="Google Shape;90;p14"/>
          <p:cNvCxnSpPr/>
          <p:nvPr/>
        </p:nvCxnSpPr>
        <p:spPr>
          <a:xfrm>
            <a:off x="7844269" y="4141749"/>
            <a:ext cx="438000" cy="584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" name="Google Shape;91;p14"/>
          <p:cNvCxnSpPr/>
          <p:nvPr/>
        </p:nvCxnSpPr>
        <p:spPr>
          <a:xfrm>
            <a:off x="8026766" y="3891071"/>
            <a:ext cx="836000" cy="515667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9338205" y="5277613"/>
            <a:ext cx="609667" cy="437333"/>
          </a:xfrm>
          <a:prstGeom prst="rect">
            <a:avLst/>
          </a:prstGeom>
        </p:spPr>
        <p:txBody>
          <a:bodyPr spcFirstLastPara="1" wrap="square" lIns="101583" tIns="101583" rIns="101583" bIns="101583" anchor="t" anchorCtr="0">
            <a:noAutofit/>
          </a:bodyPr>
          <a:lstStyle/>
          <a:p>
            <a:fld id="{00000000-1234-1234-1234-123412341234}" type="slidenum">
              <a:rPr lang="en"/>
              <a:pPr/>
              <a:t>10</a:t>
            </a:fld>
            <a:endParaRPr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9515414-362D-426B-90D8-3C7ECB96BF6D}"/>
              </a:ext>
            </a:extLst>
          </p:cNvPr>
          <p:cNvSpPr txBox="1"/>
          <p:nvPr/>
        </p:nvSpPr>
        <p:spPr>
          <a:xfrm>
            <a:off x="760000" y="1008000"/>
            <a:ext cx="8640000" cy="45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sz="3200" b="0" i="0" dirty="0">
                <a:solidFill>
                  <a:srgbClr val="000000"/>
                </a:solidFill>
                <a:effectLst/>
                <a:latin typeface="noto sans tc"/>
              </a:rPr>
              <a:t> 中國自</a:t>
            </a:r>
            <a:r>
              <a:rPr lang="en-US" altLang="zh-TW" sz="3200" b="0" i="0" dirty="0">
                <a:solidFill>
                  <a:srgbClr val="000000"/>
                </a:solidFill>
                <a:effectLst/>
                <a:latin typeface="noto sans tc"/>
              </a:rPr>
              <a:t>1980</a:t>
            </a:r>
            <a:r>
              <a:rPr lang="zh-TW" altLang="en-US" sz="3200" b="0" i="0" dirty="0">
                <a:solidFill>
                  <a:srgbClr val="000000"/>
                </a:solidFill>
                <a:effectLst/>
                <a:latin typeface="noto sans tc"/>
              </a:rPr>
              <a:t>年開始改革開放，對內塑膠的需求增加。</a:t>
            </a:r>
            <a:endParaRPr lang="en-US" altLang="zh-TW" sz="3200" b="0" i="0" dirty="0">
              <a:solidFill>
                <a:srgbClr val="000000"/>
              </a:solidFill>
              <a:effectLst/>
              <a:latin typeface="noto sans tc"/>
            </a:endParaRPr>
          </a:p>
          <a:p>
            <a:pPr marL="457200" indent="-457200" algn="just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sz="3200" b="0" i="0" dirty="0">
                <a:solidFill>
                  <a:srgbClr val="000000"/>
                </a:solidFill>
                <a:effectLst/>
                <a:latin typeface="noto sans tc"/>
              </a:rPr>
              <a:t>要自產塑膠，必須要從石油提煉廠開始建設，</a:t>
            </a:r>
            <a:r>
              <a:rPr lang="zh-TW" altLang="en-US" sz="3200" b="1" i="0" dirty="0">
                <a:solidFill>
                  <a:srgbClr val="0091EA"/>
                </a:solidFill>
                <a:effectLst/>
                <a:latin typeface="noto sans tc"/>
              </a:rPr>
              <a:t>回收利用進口塑膠垃圾顯然更有效率</a:t>
            </a:r>
            <a:r>
              <a:rPr lang="zh-TW" altLang="en-US" sz="3200" b="0" i="0" dirty="0">
                <a:solidFill>
                  <a:srgbClr val="000000"/>
                </a:solidFill>
                <a:effectLst/>
                <a:latin typeface="noto sans tc"/>
              </a:rPr>
              <a:t>。</a:t>
            </a:r>
            <a:endParaRPr lang="en-US" altLang="zh-TW" sz="3200" b="0" i="0" dirty="0">
              <a:solidFill>
                <a:srgbClr val="000000"/>
              </a:solidFill>
              <a:effectLst/>
              <a:latin typeface="noto sans tc"/>
            </a:endParaRPr>
          </a:p>
          <a:p>
            <a:pPr marL="457200" indent="-457200" algn="just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sz="3200" b="0" i="0" dirty="0">
                <a:solidFill>
                  <a:srgbClr val="000000"/>
                </a:solidFill>
                <a:effectLst/>
                <a:latin typeface="noto sans tc"/>
              </a:rPr>
              <a:t>進口的塑膠垃圾中也混雜許多不乾淨或有害的垃圾，可回收的塑膠經由廉價勞工雙手撿拾之後，剩下廢棄物被棄置或就地焚燒，造成環境的危害。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zh-TW" altLang="en-US" sz="3200" b="0" i="0" dirty="0">
              <a:solidFill>
                <a:srgbClr val="000000"/>
              </a:solidFill>
              <a:effectLst/>
              <a:latin typeface="noto sans tc"/>
            </a:endParaRPr>
          </a:p>
        </p:txBody>
      </p:sp>
    </p:spTree>
    <p:extLst>
      <p:ext uri="{BB962C8B-B14F-4D97-AF65-F5344CB8AC3E}">
        <p14:creationId xmlns:p14="http://schemas.microsoft.com/office/powerpoint/2010/main" val="1379844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/>
          <p:nvPr/>
        </p:nvSpPr>
        <p:spPr>
          <a:xfrm>
            <a:off x="6533758" y="2846696"/>
            <a:ext cx="1535333" cy="1517333"/>
          </a:xfrm>
          <a:prstGeom prst="ellipse">
            <a:avLst/>
          </a:prstGeom>
          <a:noFill/>
          <a:ln w="9525" cap="flat" cmpd="sng">
            <a:solidFill>
              <a:srgbClr val="CFD8D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endParaRPr sz="1556"/>
          </a:p>
        </p:txBody>
      </p:sp>
      <p:sp>
        <p:nvSpPr>
          <p:cNvPr id="85" name="Google Shape;85;p14"/>
          <p:cNvSpPr txBox="1">
            <a:spLocks noGrp="1"/>
          </p:cNvSpPr>
          <p:nvPr>
            <p:ph type="ctrTitle" idx="4294967295"/>
          </p:nvPr>
        </p:nvSpPr>
        <p:spPr>
          <a:xfrm>
            <a:off x="594230" y="216000"/>
            <a:ext cx="9000000" cy="792000"/>
          </a:xfrm>
          <a:prstGeom prst="rect">
            <a:avLst/>
          </a:prstGeom>
        </p:spPr>
        <p:txBody>
          <a:bodyPr spcFirstLastPara="1" wrap="square" lIns="101583" tIns="101583" rIns="101583" bIns="101583" anchor="b" anchorCtr="0">
            <a:noAutofit/>
          </a:bodyPr>
          <a:lstStyle/>
          <a:p>
            <a:pPr algn="ctr"/>
            <a:r>
              <a:rPr lang="zh-TW" altLang="en-US" sz="3600" b="1" spc="-100" dirty="0">
                <a:ea typeface="微軟正黑體" panose="020B0604030504040204" pitchFamily="34" charset="-120"/>
                <a:cs typeface="Calibri" panose="020F0502020204030204" pitchFamily="34" charset="0"/>
              </a:rPr>
              <a:t>中國</a:t>
            </a:r>
            <a:r>
              <a:rPr lang="zh-TW" altLang="en-US" sz="3600" b="1" spc="-100" dirty="0">
                <a:effectLst/>
                <a:ea typeface="微軟正黑體" panose="020B0604030504040204" pitchFamily="34" charset="-120"/>
                <a:cs typeface="Calibri" panose="020F0502020204030204" pitchFamily="34" charset="0"/>
              </a:rPr>
              <a:t>不是垃圾場、亞洲也不是世界的垃圾場</a:t>
            </a:r>
            <a:endParaRPr sz="3600" b="1" spc="-100" dirty="0"/>
          </a:p>
        </p:txBody>
      </p:sp>
      <p:cxnSp>
        <p:nvCxnSpPr>
          <p:cNvPr id="89" name="Google Shape;89;p14"/>
          <p:cNvCxnSpPr/>
          <p:nvPr/>
        </p:nvCxnSpPr>
        <p:spPr>
          <a:xfrm>
            <a:off x="7438875" y="4370694"/>
            <a:ext cx="238333" cy="952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" name="Google Shape;90;p14"/>
          <p:cNvCxnSpPr/>
          <p:nvPr/>
        </p:nvCxnSpPr>
        <p:spPr>
          <a:xfrm>
            <a:off x="7844269" y="4141749"/>
            <a:ext cx="438000" cy="584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" name="Google Shape;91;p14"/>
          <p:cNvCxnSpPr/>
          <p:nvPr/>
        </p:nvCxnSpPr>
        <p:spPr>
          <a:xfrm>
            <a:off x="8026766" y="3891071"/>
            <a:ext cx="836000" cy="515667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9338205" y="5277613"/>
            <a:ext cx="609667" cy="437333"/>
          </a:xfrm>
          <a:prstGeom prst="rect">
            <a:avLst/>
          </a:prstGeom>
        </p:spPr>
        <p:txBody>
          <a:bodyPr spcFirstLastPara="1" wrap="square" lIns="101583" tIns="101583" rIns="101583" bIns="101583" anchor="t" anchorCtr="0">
            <a:noAutofit/>
          </a:bodyPr>
          <a:lstStyle/>
          <a:p>
            <a:fld id="{00000000-1234-1234-1234-123412341234}" type="slidenum">
              <a:rPr lang="en"/>
              <a:pPr/>
              <a:t>11</a:t>
            </a:fld>
            <a:endParaRPr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9515414-362D-426B-90D8-3C7ECB96BF6D}"/>
              </a:ext>
            </a:extLst>
          </p:cNvPr>
          <p:cNvSpPr txBox="1"/>
          <p:nvPr/>
        </p:nvSpPr>
        <p:spPr>
          <a:xfrm>
            <a:off x="760000" y="1008000"/>
            <a:ext cx="8640000" cy="4524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sz="3200" b="1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中國</a:t>
            </a:r>
            <a:r>
              <a:rPr lang="en-US" altLang="zh-TW" sz="3200" b="1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2018</a:t>
            </a:r>
            <a:r>
              <a:rPr lang="zh-TW" altLang="en-US" sz="3200" b="1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禁止塑膠垃圾輸入</a:t>
            </a:r>
            <a:r>
              <a:rPr lang="zh-TW" altLang="en-US" sz="3200" b="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後，亞洲各國也開始拒絕塑膠垃圾，聯合國在</a:t>
            </a:r>
            <a:r>
              <a:rPr lang="en-US" altLang="zh-TW" sz="3200" b="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2019</a:t>
            </a:r>
            <a:r>
              <a:rPr lang="zh-TW" altLang="en-US" sz="3200" b="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3200" b="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3200" b="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修訂管制有害物越境的巴塞爾公約</a:t>
            </a:r>
            <a:r>
              <a:rPr lang="zh-TW" altLang="en-US" sz="3200" b="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marL="457200" indent="-457200" algn="just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sz="3200" b="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巴塞爾公約決定自</a:t>
            </a:r>
            <a:r>
              <a:rPr lang="en-US" altLang="zh-TW" sz="3200" b="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2021</a:t>
            </a:r>
            <a:r>
              <a:rPr lang="zh-TW" altLang="en-US" sz="3200" b="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年起決定將</a:t>
            </a:r>
            <a:r>
              <a:rPr lang="zh-TW" altLang="en-US" sz="3200" b="1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「不乾淨的塑膠垃圾」納入新的管制對象</a:t>
            </a:r>
            <a:r>
              <a:rPr lang="zh-TW" altLang="en-US" sz="3200" b="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b="0" i="0" dirty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412000" indent="-2412000" algn="just">
              <a:lnSpc>
                <a:spcPct val="110000"/>
              </a:lnSpc>
              <a:tabLst>
                <a:tab pos="2420938" algn="l"/>
              </a:tabLst>
            </a:pPr>
            <a:r>
              <a:rPr lang="zh-TW" altLang="en-US" sz="3150" spc="-100" dirty="0">
                <a:latin typeface="noto sans tc"/>
              </a:rPr>
              <a:t>巴塞爾公約：</a:t>
            </a:r>
            <a:r>
              <a:rPr lang="en-US" altLang="zh-TW" sz="3150" spc="-100" dirty="0">
                <a:solidFill>
                  <a:srgbClr val="202122"/>
                </a:solidFill>
                <a:latin typeface="Arial" panose="020B0604020202020204" pitchFamily="34" charset="0"/>
              </a:rPr>
              <a:t>1989</a:t>
            </a:r>
            <a:r>
              <a:rPr lang="zh-TW" altLang="en-US" sz="3150" b="0" i="0" spc="-1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年</a:t>
            </a:r>
            <a:r>
              <a:rPr lang="zh-TW" altLang="en-US" sz="3150" spc="-100" dirty="0">
                <a:solidFill>
                  <a:srgbClr val="202122"/>
                </a:solidFill>
                <a:latin typeface="Arial" panose="020B0604020202020204" pitchFamily="34" charset="0"/>
              </a:rPr>
              <a:t>訂定</a:t>
            </a:r>
            <a:r>
              <a:rPr lang="zh-TW" altLang="en-US" sz="3150" b="0" i="0" spc="-1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開始管制，</a:t>
            </a:r>
            <a:r>
              <a:rPr lang="zh-TW" altLang="en-US" sz="3150" b="1" i="0" spc="-100" dirty="0">
                <a:solidFill>
                  <a:srgbClr val="0091EA"/>
                </a:solidFill>
                <a:effectLst/>
                <a:latin typeface="Arial" panose="020B0604020202020204" pitchFamily="34" charset="0"/>
              </a:rPr>
              <a:t>電子廢料和</a:t>
            </a:r>
            <a:r>
              <a:rPr lang="zh-TW" altLang="en-US" sz="3150" b="1" spc="-100" dirty="0">
                <a:solidFill>
                  <a:srgbClr val="0091EA"/>
                </a:solidFill>
                <a:latin typeface="Arial" panose="020B0604020202020204" pitchFamily="34" charset="0"/>
              </a:rPr>
              <a:t>有毒廢物的越境轉移，都必須得到進口國及出口國的同意才能進行</a:t>
            </a:r>
            <a:r>
              <a:rPr lang="zh-TW" altLang="en-US" sz="3150" spc="-100" dirty="0">
                <a:solidFill>
                  <a:srgbClr val="202122"/>
                </a:solidFill>
                <a:latin typeface="Arial" panose="020B0604020202020204" pitchFamily="34" charset="0"/>
              </a:rPr>
              <a:t>。</a:t>
            </a:r>
            <a:endParaRPr lang="zh-TW" altLang="en-US" sz="3150" b="0" i="0" spc="-100" dirty="0">
              <a:solidFill>
                <a:srgbClr val="000000"/>
              </a:solidFill>
              <a:effectLst/>
              <a:latin typeface="noto sans tc"/>
            </a:endParaRPr>
          </a:p>
        </p:txBody>
      </p:sp>
    </p:spTree>
    <p:extLst>
      <p:ext uri="{BB962C8B-B14F-4D97-AF65-F5344CB8AC3E}">
        <p14:creationId xmlns:p14="http://schemas.microsoft.com/office/powerpoint/2010/main" val="776702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/>
          <p:nvPr/>
        </p:nvSpPr>
        <p:spPr>
          <a:xfrm>
            <a:off x="6533758" y="2846696"/>
            <a:ext cx="1535333" cy="1517333"/>
          </a:xfrm>
          <a:prstGeom prst="ellipse">
            <a:avLst/>
          </a:prstGeom>
          <a:noFill/>
          <a:ln w="9525" cap="flat" cmpd="sng">
            <a:solidFill>
              <a:srgbClr val="CFD8D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endParaRPr sz="1556"/>
          </a:p>
        </p:txBody>
      </p:sp>
      <p:cxnSp>
        <p:nvCxnSpPr>
          <p:cNvPr id="89" name="Google Shape;89;p14"/>
          <p:cNvCxnSpPr/>
          <p:nvPr/>
        </p:nvCxnSpPr>
        <p:spPr>
          <a:xfrm>
            <a:off x="7438875" y="4370694"/>
            <a:ext cx="238333" cy="952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" name="Google Shape;90;p14"/>
          <p:cNvCxnSpPr/>
          <p:nvPr/>
        </p:nvCxnSpPr>
        <p:spPr>
          <a:xfrm>
            <a:off x="7844269" y="4141749"/>
            <a:ext cx="438000" cy="584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" name="Google Shape;91;p14"/>
          <p:cNvCxnSpPr/>
          <p:nvPr/>
        </p:nvCxnSpPr>
        <p:spPr>
          <a:xfrm>
            <a:off x="8026766" y="3891071"/>
            <a:ext cx="836000" cy="515667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9338205" y="5277613"/>
            <a:ext cx="609667" cy="437333"/>
          </a:xfrm>
          <a:prstGeom prst="rect">
            <a:avLst/>
          </a:prstGeom>
        </p:spPr>
        <p:txBody>
          <a:bodyPr spcFirstLastPara="1" wrap="square" lIns="101583" tIns="101583" rIns="101583" bIns="101583" anchor="t" anchorCtr="0">
            <a:noAutofit/>
          </a:bodyPr>
          <a:lstStyle/>
          <a:p>
            <a:fld id="{00000000-1234-1234-1234-123412341234}" type="slidenum">
              <a:rPr lang="en"/>
              <a:pPr/>
              <a:t>12</a:t>
            </a:fld>
            <a:endParaRPr/>
          </a:p>
        </p:txBody>
      </p:sp>
      <p:pic>
        <p:nvPicPr>
          <p:cNvPr id="5" name="圖片 4" descr="一張含有 室外, 大自然 的圖片&#10;&#10;自動產生的描述">
            <a:extLst>
              <a:ext uri="{FF2B5EF4-FFF2-40B4-BE49-F238E27FC236}">
                <a16:creationId xmlns:a16="http://schemas.microsoft.com/office/drawing/2014/main" id="{ABCCC250-4504-4EB6-A4ED-89EB7B626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35865"/>
            <a:ext cx="10295904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63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/>
          <p:nvPr/>
        </p:nvSpPr>
        <p:spPr>
          <a:xfrm>
            <a:off x="6533758" y="2846696"/>
            <a:ext cx="1535333" cy="1517333"/>
          </a:xfrm>
          <a:prstGeom prst="ellipse">
            <a:avLst/>
          </a:prstGeom>
          <a:noFill/>
          <a:ln w="9525" cap="flat" cmpd="sng">
            <a:solidFill>
              <a:srgbClr val="CFD8D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endParaRPr sz="1556"/>
          </a:p>
        </p:txBody>
      </p:sp>
      <p:sp>
        <p:nvSpPr>
          <p:cNvPr id="85" name="Google Shape;85;p14"/>
          <p:cNvSpPr txBox="1">
            <a:spLocks noGrp="1"/>
          </p:cNvSpPr>
          <p:nvPr>
            <p:ph type="ctrTitle" idx="4294967295"/>
          </p:nvPr>
        </p:nvSpPr>
        <p:spPr>
          <a:xfrm>
            <a:off x="773527" y="216000"/>
            <a:ext cx="8640000" cy="792000"/>
          </a:xfrm>
          <a:prstGeom prst="rect">
            <a:avLst/>
          </a:prstGeom>
        </p:spPr>
        <p:txBody>
          <a:bodyPr spcFirstLastPara="1" wrap="square" lIns="101583" tIns="101583" rIns="101583" bIns="101583" anchor="b" anchorCtr="0">
            <a:noAutofit/>
          </a:bodyPr>
          <a:lstStyle/>
          <a:p>
            <a:pPr algn="ctr"/>
            <a:r>
              <a:rPr lang="zh-TW" altLang="en-US" sz="3600" b="1" spc="-100" dirty="0">
                <a:effectLst/>
                <a:ea typeface="微軟正黑體" panose="020B0604030504040204" pitchFamily="34" charset="-120"/>
                <a:cs typeface="Calibri" panose="020F0502020204030204" pitchFamily="34" charset="0"/>
              </a:rPr>
              <a:t>全球</a:t>
            </a:r>
            <a:r>
              <a:rPr lang="zh-TW" altLang="en-US" sz="3600" b="1" spc="-100" dirty="0">
                <a:ea typeface="微軟正黑體" panose="020B0604030504040204" pitchFamily="34" charset="-120"/>
                <a:cs typeface="Calibri" panose="020F0502020204030204" pitchFamily="34" charset="0"/>
              </a:rPr>
              <a:t>各國或地區禁限用</a:t>
            </a:r>
            <a:r>
              <a:rPr lang="zh-TW" altLang="en-US" sz="3600" b="1" spc="-100" dirty="0">
                <a:effectLst/>
                <a:ea typeface="微軟正黑體" panose="020B0604030504040204" pitchFamily="34" charset="-120"/>
                <a:cs typeface="Calibri" panose="020F0502020204030204" pitchFamily="34" charset="0"/>
              </a:rPr>
              <a:t>塑膠袋一覽</a:t>
            </a:r>
            <a:endParaRPr sz="3600" b="1" spc="-100" dirty="0"/>
          </a:p>
        </p:txBody>
      </p:sp>
      <p:cxnSp>
        <p:nvCxnSpPr>
          <p:cNvPr id="89" name="Google Shape;89;p14"/>
          <p:cNvCxnSpPr/>
          <p:nvPr/>
        </p:nvCxnSpPr>
        <p:spPr>
          <a:xfrm>
            <a:off x="7438875" y="4370694"/>
            <a:ext cx="238333" cy="952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" name="Google Shape;90;p14"/>
          <p:cNvCxnSpPr/>
          <p:nvPr/>
        </p:nvCxnSpPr>
        <p:spPr>
          <a:xfrm>
            <a:off x="7844269" y="4141749"/>
            <a:ext cx="438000" cy="584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" name="Google Shape;91;p14"/>
          <p:cNvCxnSpPr/>
          <p:nvPr/>
        </p:nvCxnSpPr>
        <p:spPr>
          <a:xfrm>
            <a:off x="8026766" y="3891071"/>
            <a:ext cx="836000" cy="515667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9338205" y="5277613"/>
            <a:ext cx="609667" cy="437333"/>
          </a:xfrm>
          <a:prstGeom prst="rect">
            <a:avLst/>
          </a:prstGeom>
        </p:spPr>
        <p:txBody>
          <a:bodyPr spcFirstLastPara="1" wrap="square" lIns="101583" tIns="101583" rIns="101583" bIns="101583" anchor="t" anchorCtr="0">
            <a:noAutofit/>
          </a:bodyPr>
          <a:lstStyle/>
          <a:p>
            <a:fld id="{00000000-1234-1234-1234-123412341234}" type="slidenum">
              <a:rPr lang="en"/>
              <a:pPr/>
              <a:t>13</a:t>
            </a:fld>
            <a:endParaRPr/>
          </a:p>
        </p:txBody>
      </p:sp>
      <p:pic>
        <p:nvPicPr>
          <p:cNvPr id="4" name="圖片 3" descr="一張含有 地圖 的圖片&#10;&#10;自動產生的描述">
            <a:extLst>
              <a:ext uri="{FF2B5EF4-FFF2-40B4-BE49-F238E27FC236}">
                <a16:creationId xmlns:a16="http://schemas.microsoft.com/office/drawing/2014/main" id="{6A83C6C4-DF01-4451-B89E-A9FBCBAAE2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7" t="1322" r="1969" b="9149"/>
          <a:stretch/>
        </p:blipFill>
        <p:spPr>
          <a:xfrm>
            <a:off x="1667707" y="1020992"/>
            <a:ext cx="6840000" cy="447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419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/>
          <p:nvPr/>
        </p:nvSpPr>
        <p:spPr>
          <a:xfrm>
            <a:off x="6361833" y="1010684"/>
            <a:ext cx="2084000" cy="2058667"/>
          </a:xfrm>
          <a:prstGeom prst="ellipse">
            <a:avLst/>
          </a:prstGeom>
          <a:noFill/>
          <a:ln w="9525" cap="flat" cmpd="sng">
            <a:solidFill>
              <a:srgbClr val="CFD8D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endParaRPr sz="1556"/>
          </a:p>
        </p:txBody>
      </p:sp>
      <p:sp>
        <p:nvSpPr>
          <p:cNvPr id="118" name="Google Shape;118;p18"/>
          <p:cNvSpPr txBox="1">
            <a:spLocks noGrp="1"/>
          </p:cNvSpPr>
          <p:nvPr>
            <p:ph type="ctrTitle" idx="4294967295"/>
          </p:nvPr>
        </p:nvSpPr>
        <p:spPr>
          <a:xfrm>
            <a:off x="936195" y="2412777"/>
            <a:ext cx="5310667" cy="936000"/>
          </a:xfrm>
          <a:prstGeom prst="rect">
            <a:avLst/>
          </a:prstGeom>
        </p:spPr>
        <p:txBody>
          <a:bodyPr spcFirstLastPara="1" wrap="square" lIns="101583" tIns="101583" rIns="101583" bIns="101583" anchor="b" anchorCtr="0">
            <a:noAutofit/>
          </a:bodyPr>
          <a:lstStyle/>
          <a:p>
            <a:pPr algn="ctr"/>
            <a:r>
              <a:rPr lang="zh-TW" altLang="en-US" sz="5000" dirty="0">
                <a:solidFill>
                  <a:srgbClr val="000000"/>
                </a:solidFill>
                <a:ea typeface="微軟正黑體" panose="020B0604030504040204" pitchFamily="34" charset="-120"/>
                <a:cs typeface="Calibri" panose="020F0502020204030204" pitchFamily="34" charset="0"/>
              </a:rPr>
              <a:t>台灣減塑十年成效</a:t>
            </a:r>
            <a:endParaRPr sz="5000" b="1" dirty="0"/>
          </a:p>
        </p:txBody>
      </p:sp>
      <p:cxnSp>
        <p:nvCxnSpPr>
          <p:cNvPr id="120" name="Google Shape;120;p18"/>
          <p:cNvCxnSpPr/>
          <p:nvPr/>
        </p:nvCxnSpPr>
        <p:spPr>
          <a:xfrm rot="10800000" flipH="1">
            <a:off x="7561444" y="601058"/>
            <a:ext cx="159667" cy="419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1" name="Google Shape;121;p18"/>
          <p:cNvCxnSpPr/>
          <p:nvPr/>
        </p:nvCxnSpPr>
        <p:spPr>
          <a:xfrm flipH="1">
            <a:off x="8279723" y="1313473"/>
            <a:ext cx="374667" cy="145667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" name="Google Shape;122;p18"/>
          <p:cNvCxnSpPr>
            <a:endCxn id="117" idx="6"/>
          </p:cNvCxnSpPr>
          <p:nvPr/>
        </p:nvCxnSpPr>
        <p:spPr>
          <a:xfrm rot="10800000">
            <a:off x="8445833" y="2040017"/>
            <a:ext cx="1109000" cy="109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" name="Google Shape;123;p18"/>
          <p:cNvSpPr/>
          <p:nvPr/>
        </p:nvSpPr>
        <p:spPr>
          <a:xfrm>
            <a:off x="6528232" y="1175042"/>
            <a:ext cx="1751333" cy="1729667"/>
          </a:xfrm>
          <a:prstGeom prst="ellipse">
            <a:avLst/>
          </a:prstGeom>
          <a:noFill/>
          <a:ln w="19050" cap="flat" cmpd="sng">
            <a:solidFill>
              <a:srgbClr val="CFD8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endParaRPr sz="1556"/>
          </a:p>
        </p:txBody>
      </p:sp>
      <p:sp>
        <p:nvSpPr>
          <p:cNvPr id="127" name="Google Shape;127;p18"/>
          <p:cNvSpPr txBox="1">
            <a:spLocks noGrp="1"/>
          </p:cNvSpPr>
          <p:nvPr>
            <p:ph type="sldNum" idx="12"/>
          </p:nvPr>
        </p:nvSpPr>
        <p:spPr>
          <a:xfrm>
            <a:off x="9338205" y="5277613"/>
            <a:ext cx="609667" cy="437333"/>
          </a:xfrm>
          <a:prstGeom prst="rect">
            <a:avLst/>
          </a:prstGeom>
        </p:spPr>
        <p:txBody>
          <a:bodyPr spcFirstLastPara="1" wrap="square" lIns="101583" tIns="101583" rIns="101583" bIns="101583" anchor="t" anchorCtr="0">
            <a:noAutofit/>
          </a:bodyPr>
          <a:lstStyle/>
          <a:p>
            <a:fld id="{00000000-1234-1234-1234-123412341234}" type="slidenum">
              <a:rPr lang="en"/>
              <a:pPr/>
              <a:t>14</a:t>
            </a:fld>
            <a:endParaRPr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24BF5DF-3DC6-4C94-B411-D1AAD41D6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833" y="1020057"/>
            <a:ext cx="2154638" cy="290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08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/>
          <p:nvPr/>
        </p:nvSpPr>
        <p:spPr>
          <a:xfrm>
            <a:off x="6533758" y="2846696"/>
            <a:ext cx="1535333" cy="1517333"/>
          </a:xfrm>
          <a:prstGeom prst="ellipse">
            <a:avLst/>
          </a:prstGeom>
          <a:noFill/>
          <a:ln w="9525" cap="flat" cmpd="sng">
            <a:solidFill>
              <a:srgbClr val="CFD8D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endParaRPr sz="1556"/>
          </a:p>
        </p:txBody>
      </p:sp>
      <p:sp>
        <p:nvSpPr>
          <p:cNvPr id="85" name="Google Shape;85;p14"/>
          <p:cNvSpPr txBox="1">
            <a:spLocks noGrp="1"/>
          </p:cNvSpPr>
          <p:nvPr>
            <p:ph type="ctrTitle" idx="4294967295"/>
          </p:nvPr>
        </p:nvSpPr>
        <p:spPr>
          <a:xfrm>
            <a:off x="369480" y="216000"/>
            <a:ext cx="9432000" cy="792000"/>
          </a:xfrm>
          <a:prstGeom prst="rect">
            <a:avLst/>
          </a:prstGeom>
        </p:spPr>
        <p:txBody>
          <a:bodyPr spcFirstLastPara="1" wrap="square" lIns="101583" tIns="101583" rIns="101583" bIns="101583" anchor="b" anchorCtr="0">
            <a:noAutofit/>
          </a:bodyPr>
          <a:lstStyle/>
          <a:p>
            <a:pPr algn="l" fontAlgn="base"/>
            <a:r>
              <a:rPr lang="zh-TW" altLang="en-US" sz="3600" b="1" i="0" dirty="0">
                <a:solidFill>
                  <a:srgbClr val="0091EA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限塑</a:t>
            </a:r>
            <a:r>
              <a:rPr lang="en-US" altLang="zh-TW" sz="3600" b="1" i="0" dirty="0">
                <a:solidFill>
                  <a:srgbClr val="0091EA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3600" b="1" i="0" dirty="0">
                <a:solidFill>
                  <a:srgbClr val="0091EA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年政策失靈？一次性塑膠用量增</a:t>
            </a:r>
            <a:r>
              <a:rPr lang="en-US" altLang="zh-TW" sz="3600" b="1" i="0" dirty="0">
                <a:solidFill>
                  <a:srgbClr val="0091EA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22.8%</a:t>
            </a:r>
          </a:p>
        </p:txBody>
      </p:sp>
      <p:cxnSp>
        <p:nvCxnSpPr>
          <p:cNvPr id="89" name="Google Shape;89;p14"/>
          <p:cNvCxnSpPr/>
          <p:nvPr/>
        </p:nvCxnSpPr>
        <p:spPr>
          <a:xfrm>
            <a:off x="7438875" y="4370694"/>
            <a:ext cx="238333" cy="952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" name="Google Shape;90;p14"/>
          <p:cNvCxnSpPr/>
          <p:nvPr/>
        </p:nvCxnSpPr>
        <p:spPr>
          <a:xfrm>
            <a:off x="7844269" y="4141749"/>
            <a:ext cx="438000" cy="584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" name="Google Shape;91;p14"/>
          <p:cNvCxnSpPr/>
          <p:nvPr/>
        </p:nvCxnSpPr>
        <p:spPr>
          <a:xfrm>
            <a:off x="8026766" y="3891071"/>
            <a:ext cx="836000" cy="515667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9338205" y="5277613"/>
            <a:ext cx="609667" cy="437333"/>
          </a:xfrm>
          <a:prstGeom prst="rect">
            <a:avLst/>
          </a:prstGeom>
        </p:spPr>
        <p:txBody>
          <a:bodyPr spcFirstLastPara="1" wrap="square" lIns="101583" tIns="101583" rIns="101583" bIns="101583" anchor="t" anchorCtr="0">
            <a:noAutofit/>
          </a:bodyPr>
          <a:lstStyle/>
          <a:p>
            <a:fld id="{00000000-1234-1234-1234-123412341234}" type="slidenum">
              <a:rPr lang="en"/>
              <a:pPr/>
              <a:t>15</a:t>
            </a:fld>
            <a:endParaRPr/>
          </a:p>
        </p:txBody>
      </p:sp>
      <p:pic>
        <p:nvPicPr>
          <p:cNvPr id="5" name="圖片 4" descr="一張含有 桌 的圖片&#10;&#10;自動產生的描述">
            <a:extLst>
              <a:ext uri="{FF2B5EF4-FFF2-40B4-BE49-F238E27FC236}">
                <a16:creationId xmlns:a16="http://schemas.microsoft.com/office/drawing/2014/main" id="{80CA7718-648E-4515-8A1A-23197C353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37" y="939427"/>
            <a:ext cx="8837811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26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/>
          <p:nvPr/>
        </p:nvSpPr>
        <p:spPr>
          <a:xfrm>
            <a:off x="6533758" y="2846696"/>
            <a:ext cx="1535333" cy="1517333"/>
          </a:xfrm>
          <a:prstGeom prst="ellipse">
            <a:avLst/>
          </a:prstGeom>
          <a:noFill/>
          <a:ln w="9525" cap="flat" cmpd="sng">
            <a:solidFill>
              <a:srgbClr val="CFD8D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endParaRPr sz="1556"/>
          </a:p>
        </p:txBody>
      </p:sp>
      <p:cxnSp>
        <p:nvCxnSpPr>
          <p:cNvPr id="89" name="Google Shape;89;p14"/>
          <p:cNvCxnSpPr/>
          <p:nvPr/>
        </p:nvCxnSpPr>
        <p:spPr>
          <a:xfrm>
            <a:off x="7438875" y="4370694"/>
            <a:ext cx="238333" cy="952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" name="Google Shape;90;p14"/>
          <p:cNvCxnSpPr/>
          <p:nvPr/>
        </p:nvCxnSpPr>
        <p:spPr>
          <a:xfrm>
            <a:off x="7844269" y="4141749"/>
            <a:ext cx="438000" cy="584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" name="Google Shape;91;p14"/>
          <p:cNvCxnSpPr/>
          <p:nvPr/>
        </p:nvCxnSpPr>
        <p:spPr>
          <a:xfrm>
            <a:off x="8026766" y="3891071"/>
            <a:ext cx="836000" cy="515667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9338205" y="5277613"/>
            <a:ext cx="609667" cy="437333"/>
          </a:xfrm>
          <a:prstGeom prst="rect">
            <a:avLst/>
          </a:prstGeom>
        </p:spPr>
        <p:txBody>
          <a:bodyPr spcFirstLastPara="1" wrap="square" lIns="101583" tIns="101583" rIns="101583" bIns="101583" anchor="t" anchorCtr="0">
            <a:noAutofit/>
          </a:bodyPr>
          <a:lstStyle/>
          <a:p>
            <a:fld id="{00000000-1234-1234-1234-123412341234}" type="slidenum">
              <a:rPr lang="en"/>
              <a:pPr/>
              <a:t>16</a:t>
            </a:fld>
            <a:endParaRPr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9515414-362D-426B-90D8-3C7ECB96BF6D}"/>
              </a:ext>
            </a:extLst>
          </p:cNvPr>
          <p:cNvSpPr txBox="1"/>
          <p:nvPr/>
        </p:nvSpPr>
        <p:spPr>
          <a:xfrm>
            <a:off x="602702" y="1008000"/>
            <a:ext cx="9000000" cy="3389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 rtl="0" fontAlgn="base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sz="32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政府主要透過</a:t>
            </a:r>
            <a:r>
              <a:rPr lang="zh-TW" altLang="en-US" sz="3200" b="1" i="0" dirty="0">
                <a:solidFill>
                  <a:srgbClr val="0091EA"/>
                </a:solidFill>
                <a:effectLst/>
                <a:latin typeface="Helvetica" panose="020B0604020202020204" pitchFamily="34" charset="0"/>
              </a:rPr>
              <a:t>以價制量的收費</a:t>
            </a:r>
            <a:r>
              <a:rPr lang="zh-TW" altLang="en-US" sz="32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，以及</a:t>
            </a:r>
            <a:r>
              <a:rPr lang="zh-TW" altLang="en-US" sz="3200" b="1" i="0" dirty="0">
                <a:solidFill>
                  <a:srgbClr val="0091EA"/>
                </a:solidFill>
                <a:effectLst/>
                <a:latin typeface="Helvetica" panose="020B0604020202020204" pitchFamily="34" charset="0"/>
              </a:rPr>
              <a:t>自備環保用品的獎勵折扣</a:t>
            </a:r>
            <a:r>
              <a:rPr lang="zh-TW" altLang="en-US" sz="32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作為主要限塑手段，平均價格約落在</a:t>
            </a:r>
            <a:r>
              <a:rPr lang="en-US" altLang="zh-TW" sz="32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1</a:t>
            </a:r>
            <a:r>
              <a:rPr lang="zh-TW" altLang="en-US" sz="32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～</a:t>
            </a:r>
            <a:r>
              <a:rPr lang="en-US" altLang="zh-TW" sz="32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2</a:t>
            </a:r>
            <a:r>
              <a:rPr lang="zh-TW" altLang="en-US" sz="32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元之間，對消費者而言誘因不高。</a:t>
            </a:r>
            <a:endParaRPr lang="en-US" altLang="zh-TW" sz="3200" dirty="0">
              <a:latin typeface="Helvetica" panose="020B0604020202020204" pitchFamily="34" charset="0"/>
            </a:endParaRPr>
          </a:p>
          <a:p>
            <a:pPr marL="457200" indent="-457200" algn="l" rtl="0" fontAlgn="base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sz="32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政府</a:t>
            </a:r>
            <a:r>
              <a:rPr lang="zh-TW" altLang="zh-TW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的限塑不夠全面，</a:t>
            </a:r>
            <a:r>
              <a:rPr lang="zh-TW" altLang="zh-TW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環保署限塑的</a:t>
            </a:r>
            <a:r>
              <a:rPr lang="en-US" altLang="zh-TW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14</a:t>
            </a:r>
            <a:r>
              <a:rPr lang="zh-TW" altLang="zh-TW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大場所不包括傳統市場、小吃店等民眾最常消費的地方</a:t>
            </a:r>
            <a:r>
              <a:rPr lang="zh-TW" alt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，六成的民眾認為塑膠袋的使用氾濫。</a:t>
            </a:r>
            <a:endParaRPr lang="zh-TW" altLang="zh-TW" sz="3200" dirty="0">
              <a:effectLst/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9" name="Google Shape;85;p14">
            <a:extLst>
              <a:ext uri="{FF2B5EF4-FFF2-40B4-BE49-F238E27FC236}">
                <a16:creationId xmlns:a16="http://schemas.microsoft.com/office/drawing/2014/main" id="{23243AD6-C89E-4870-9047-F7DE2F7CE733}"/>
              </a:ext>
            </a:extLst>
          </p:cNvPr>
          <p:cNvSpPr txBox="1">
            <a:spLocks/>
          </p:cNvSpPr>
          <p:nvPr/>
        </p:nvSpPr>
        <p:spPr>
          <a:xfrm>
            <a:off x="369480" y="216000"/>
            <a:ext cx="9432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83" tIns="101583" rIns="101583" bIns="1015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fontAlgn="base"/>
            <a:r>
              <a:rPr lang="zh-TW" altLang="en-US" sz="3600" b="1" dirty="0">
                <a:solidFill>
                  <a:srgbClr val="0091E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限塑</a:t>
            </a:r>
            <a:r>
              <a:rPr lang="en-US" altLang="zh-TW" sz="3600" b="1" dirty="0">
                <a:solidFill>
                  <a:srgbClr val="0091E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3600" b="1" dirty="0">
                <a:solidFill>
                  <a:srgbClr val="0091E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年政策失靈？一次性塑膠用量增</a:t>
            </a:r>
            <a:r>
              <a:rPr lang="en-US" altLang="zh-TW" sz="3600" b="1" dirty="0">
                <a:solidFill>
                  <a:srgbClr val="0091E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22.8%</a:t>
            </a:r>
          </a:p>
        </p:txBody>
      </p:sp>
    </p:spTree>
    <p:extLst>
      <p:ext uri="{BB962C8B-B14F-4D97-AF65-F5344CB8AC3E}">
        <p14:creationId xmlns:p14="http://schemas.microsoft.com/office/powerpoint/2010/main" val="513809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" name="Google Shape;89;p14"/>
          <p:cNvCxnSpPr/>
          <p:nvPr/>
        </p:nvCxnSpPr>
        <p:spPr>
          <a:xfrm>
            <a:off x="7438875" y="4370694"/>
            <a:ext cx="238333" cy="952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9338205" y="5277613"/>
            <a:ext cx="609667" cy="437333"/>
          </a:xfrm>
          <a:prstGeom prst="rect">
            <a:avLst/>
          </a:prstGeom>
        </p:spPr>
        <p:txBody>
          <a:bodyPr spcFirstLastPara="1" wrap="square" lIns="101583" tIns="101583" rIns="101583" bIns="101583" anchor="t" anchorCtr="0">
            <a:noAutofit/>
          </a:bodyPr>
          <a:lstStyle/>
          <a:p>
            <a:fld id="{00000000-1234-1234-1234-123412341234}" type="slidenum">
              <a:rPr lang="en"/>
              <a:pPr/>
              <a:t>17</a:t>
            </a:fld>
            <a:endParaRPr/>
          </a:p>
        </p:txBody>
      </p:sp>
      <p:sp>
        <p:nvSpPr>
          <p:cNvPr id="29" name="Google Shape;85;p14">
            <a:extLst>
              <a:ext uri="{FF2B5EF4-FFF2-40B4-BE49-F238E27FC236}">
                <a16:creationId xmlns:a16="http://schemas.microsoft.com/office/drawing/2014/main" id="{052FC324-56F7-4EC1-BC30-8CD23ADF1B85}"/>
              </a:ext>
            </a:extLst>
          </p:cNvPr>
          <p:cNvSpPr txBox="1">
            <a:spLocks/>
          </p:cNvSpPr>
          <p:nvPr/>
        </p:nvSpPr>
        <p:spPr>
          <a:xfrm>
            <a:off x="755374" y="216000"/>
            <a:ext cx="8658153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83" tIns="101583" rIns="101583" bIns="1015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algn="ctr"/>
            <a:r>
              <a:rPr lang="zh-TW" altLang="en-US" sz="3600" b="1" spc="-100" dirty="0">
                <a:solidFill>
                  <a:srgbClr val="0091E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塑膠垃圾問題必須從源頭解決</a:t>
            </a:r>
            <a:endParaRPr lang="zh-TW" altLang="en-US" sz="3600" b="1" spc="-100" dirty="0"/>
          </a:p>
        </p:txBody>
      </p: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05F38151-A6F4-4EF1-8417-387112D349F7}"/>
              </a:ext>
            </a:extLst>
          </p:cNvPr>
          <p:cNvGrpSpPr/>
          <p:nvPr/>
        </p:nvGrpSpPr>
        <p:grpSpPr>
          <a:xfrm>
            <a:off x="772769" y="3103631"/>
            <a:ext cx="8601688" cy="2131061"/>
            <a:chOff x="772769" y="2846696"/>
            <a:chExt cx="8601688" cy="2131061"/>
          </a:xfrm>
        </p:grpSpPr>
        <p:sp>
          <p:nvSpPr>
            <p:cNvPr id="84" name="Google Shape;84;p14"/>
            <p:cNvSpPr/>
            <p:nvPr/>
          </p:nvSpPr>
          <p:spPr>
            <a:xfrm>
              <a:off x="6533758" y="2846696"/>
              <a:ext cx="1535333" cy="1517333"/>
            </a:xfrm>
            <a:prstGeom prst="ellipse">
              <a:avLst/>
            </a:prstGeom>
            <a:noFill/>
            <a:ln w="9525" cap="flat" cmpd="sng">
              <a:solidFill>
                <a:srgbClr val="CFD8DC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01583" tIns="101583" rIns="101583" bIns="101583" anchor="ctr" anchorCtr="0">
              <a:noAutofit/>
            </a:bodyPr>
            <a:lstStyle/>
            <a:p>
              <a:endParaRPr sz="1556"/>
            </a:p>
          </p:txBody>
        </p:sp>
        <p:cxnSp>
          <p:nvCxnSpPr>
            <p:cNvPr id="90" name="Google Shape;90;p14"/>
            <p:cNvCxnSpPr/>
            <p:nvPr/>
          </p:nvCxnSpPr>
          <p:spPr>
            <a:xfrm>
              <a:off x="7844269" y="4141749"/>
              <a:ext cx="438000" cy="584000"/>
            </a:xfrm>
            <a:prstGeom prst="straightConnector1">
              <a:avLst/>
            </a:prstGeom>
            <a:noFill/>
            <a:ln w="9525" cap="flat" cmpd="sng">
              <a:solidFill>
                <a:srgbClr val="CFD8D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14"/>
            <p:cNvCxnSpPr/>
            <p:nvPr/>
          </p:nvCxnSpPr>
          <p:spPr>
            <a:xfrm>
              <a:off x="8026766" y="3891071"/>
              <a:ext cx="836000" cy="515667"/>
            </a:xfrm>
            <a:prstGeom prst="straightConnector1">
              <a:avLst/>
            </a:prstGeom>
            <a:noFill/>
            <a:ln w="9525" cap="flat" cmpd="sng">
              <a:solidFill>
                <a:srgbClr val="CFD8D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4AA94E87-F5C4-4584-8830-A3B6020C8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2769" y="2870718"/>
              <a:ext cx="1960346" cy="2107039"/>
            </a:xfrm>
            <a:prstGeom prst="rect">
              <a:avLst/>
            </a:prstGeom>
          </p:spPr>
        </p:pic>
        <p:pic>
          <p:nvPicPr>
            <p:cNvPr id="16" name="圖片 15" descr="一張含有 文字, 梳妝, 化妝品 的圖片&#10;&#10;自動產生的描述">
              <a:extLst>
                <a:ext uri="{FF2B5EF4-FFF2-40B4-BE49-F238E27FC236}">
                  <a16:creationId xmlns:a16="http://schemas.microsoft.com/office/drawing/2014/main" id="{ADAC6EC0-D37F-41A1-B732-DEE5C5F9B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3668" y="3392292"/>
              <a:ext cx="2000353" cy="1093527"/>
            </a:xfrm>
            <a:prstGeom prst="rect">
              <a:avLst/>
            </a:prstGeom>
          </p:spPr>
        </p:pic>
        <p:pic>
          <p:nvPicPr>
            <p:cNvPr id="20" name="圖片 19" descr="一張含有 文字, 瓷器 的圖片&#10;&#10;自動產生的描述">
              <a:extLst>
                <a:ext uri="{FF2B5EF4-FFF2-40B4-BE49-F238E27FC236}">
                  <a16:creationId xmlns:a16="http://schemas.microsoft.com/office/drawing/2014/main" id="{C285DCAE-CDDF-4217-B780-05F7619A9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60805" y="3065019"/>
              <a:ext cx="1813652" cy="1826990"/>
            </a:xfrm>
            <a:prstGeom prst="rect">
              <a:avLst/>
            </a:prstGeom>
          </p:spPr>
        </p:pic>
        <p:pic>
          <p:nvPicPr>
            <p:cNvPr id="35" name="圖片 34" descr="一張含有 文字 的圖片&#10;&#10;自動產生的描述">
              <a:extLst>
                <a:ext uri="{FF2B5EF4-FFF2-40B4-BE49-F238E27FC236}">
                  <a16:creationId xmlns:a16="http://schemas.microsoft.com/office/drawing/2014/main" id="{1B46C851-829E-4971-BB42-52773378B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88425" y="3394731"/>
              <a:ext cx="2093702" cy="1040183"/>
            </a:xfrm>
            <a:prstGeom prst="rect">
              <a:avLst/>
            </a:prstGeom>
          </p:spPr>
        </p:pic>
        <p:sp>
          <p:nvSpPr>
            <p:cNvPr id="46" name="箭號: 向右 45">
              <a:extLst>
                <a:ext uri="{FF2B5EF4-FFF2-40B4-BE49-F238E27FC236}">
                  <a16:creationId xmlns:a16="http://schemas.microsoft.com/office/drawing/2014/main" id="{EBC0B005-D14C-4186-8650-D63BA55574ED}"/>
                </a:ext>
              </a:extLst>
            </p:cNvPr>
            <p:cNvSpPr/>
            <p:nvPr/>
          </p:nvSpPr>
          <p:spPr>
            <a:xfrm>
              <a:off x="4943409" y="3861697"/>
              <a:ext cx="216000" cy="144000"/>
            </a:xfrm>
            <a:prstGeom prst="rightArrow">
              <a:avLst/>
            </a:prstGeom>
            <a:solidFill>
              <a:srgbClr val="F279BC"/>
            </a:solidFill>
            <a:ln>
              <a:solidFill>
                <a:srgbClr val="F373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7" name="箭號: 向右 46">
              <a:extLst>
                <a:ext uri="{FF2B5EF4-FFF2-40B4-BE49-F238E27FC236}">
                  <a16:creationId xmlns:a16="http://schemas.microsoft.com/office/drawing/2014/main" id="{9250D88D-6508-4560-8481-2A94A7900AA7}"/>
                </a:ext>
              </a:extLst>
            </p:cNvPr>
            <p:cNvSpPr/>
            <p:nvPr/>
          </p:nvSpPr>
          <p:spPr>
            <a:xfrm>
              <a:off x="2710320" y="3865681"/>
              <a:ext cx="216000" cy="144000"/>
            </a:xfrm>
            <a:prstGeom prst="rightArrow">
              <a:avLst/>
            </a:prstGeom>
            <a:solidFill>
              <a:srgbClr val="F279BC"/>
            </a:solidFill>
            <a:ln>
              <a:solidFill>
                <a:srgbClr val="F373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8" name="箭號: 向右 47">
              <a:extLst>
                <a:ext uri="{FF2B5EF4-FFF2-40B4-BE49-F238E27FC236}">
                  <a16:creationId xmlns:a16="http://schemas.microsoft.com/office/drawing/2014/main" id="{3347195E-7FC3-431D-9ED3-DC2D3F635AAF}"/>
                </a:ext>
              </a:extLst>
            </p:cNvPr>
            <p:cNvSpPr/>
            <p:nvPr/>
          </p:nvSpPr>
          <p:spPr>
            <a:xfrm>
              <a:off x="7209326" y="3861697"/>
              <a:ext cx="216000" cy="144000"/>
            </a:xfrm>
            <a:prstGeom prst="rightArrow">
              <a:avLst/>
            </a:prstGeom>
            <a:solidFill>
              <a:srgbClr val="F279BC"/>
            </a:solidFill>
            <a:ln>
              <a:solidFill>
                <a:srgbClr val="F373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0B86BB46-DFAA-483F-96B8-88DF2EB1561F}"/>
              </a:ext>
            </a:extLst>
          </p:cNvPr>
          <p:cNvGrpSpPr/>
          <p:nvPr/>
        </p:nvGrpSpPr>
        <p:grpSpPr>
          <a:xfrm>
            <a:off x="755372" y="966136"/>
            <a:ext cx="8673758" cy="2284083"/>
            <a:chOff x="755372" y="671946"/>
            <a:chExt cx="8673758" cy="2284083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DC70A35F-8D16-40C7-906B-B6C3DA981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5372" y="965137"/>
              <a:ext cx="1866997" cy="1853660"/>
            </a:xfrm>
            <a:prstGeom prst="rect">
              <a:avLst/>
            </a:prstGeom>
          </p:spPr>
        </p:pic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431A3D3D-9907-4E7E-B9E0-CA8A03482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62514" y="1106941"/>
              <a:ext cx="1866616" cy="1849088"/>
            </a:xfrm>
            <a:prstGeom prst="rect">
              <a:avLst/>
            </a:prstGeom>
          </p:spPr>
        </p:pic>
        <p:sp>
          <p:nvSpPr>
            <p:cNvPr id="33" name="箭號: 向右 32">
              <a:extLst>
                <a:ext uri="{FF2B5EF4-FFF2-40B4-BE49-F238E27FC236}">
                  <a16:creationId xmlns:a16="http://schemas.microsoft.com/office/drawing/2014/main" id="{583AFDA3-1330-43B2-8EA8-54B567E87058}"/>
                </a:ext>
              </a:extLst>
            </p:cNvPr>
            <p:cNvSpPr/>
            <p:nvPr/>
          </p:nvSpPr>
          <p:spPr>
            <a:xfrm>
              <a:off x="2710320" y="1769398"/>
              <a:ext cx="216000" cy="144000"/>
            </a:xfrm>
            <a:prstGeom prst="rightArrow">
              <a:avLst/>
            </a:prstGeom>
            <a:solidFill>
              <a:srgbClr val="F279BC"/>
            </a:solidFill>
            <a:ln>
              <a:solidFill>
                <a:srgbClr val="F373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箭號: 向右 39">
              <a:extLst>
                <a:ext uri="{FF2B5EF4-FFF2-40B4-BE49-F238E27FC236}">
                  <a16:creationId xmlns:a16="http://schemas.microsoft.com/office/drawing/2014/main" id="{DFBB01CD-0D6D-4A2D-8861-A3D89B635138}"/>
                </a:ext>
              </a:extLst>
            </p:cNvPr>
            <p:cNvSpPr/>
            <p:nvPr/>
          </p:nvSpPr>
          <p:spPr>
            <a:xfrm>
              <a:off x="4943644" y="1769398"/>
              <a:ext cx="216000" cy="144000"/>
            </a:xfrm>
            <a:prstGeom prst="rightArrow">
              <a:avLst/>
            </a:prstGeom>
            <a:solidFill>
              <a:srgbClr val="F279BC"/>
            </a:solidFill>
            <a:ln>
              <a:solidFill>
                <a:srgbClr val="F373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" name="箭號: 向右 40">
              <a:extLst>
                <a:ext uri="{FF2B5EF4-FFF2-40B4-BE49-F238E27FC236}">
                  <a16:creationId xmlns:a16="http://schemas.microsoft.com/office/drawing/2014/main" id="{78216885-AEE5-4D02-9394-DBAECDEDFD02}"/>
                </a:ext>
              </a:extLst>
            </p:cNvPr>
            <p:cNvSpPr/>
            <p:nvPr/>
          </p:nvSpPr>
          <p:spPr>
            <a:xfrm>
              <a:off x="7174127" y="1769398"/>
              <a:ext cx="216000" cy="144000"/>
            </a:xfrm>
            <a:prstGeom prst="rightArrow">
              <a:avLst/>
            </a:prstGeom>
            <a:solidFill>
              <a:srgbClr val="F279BC"/>
            </a:solidFill>
            <a:ln>
              <a:solidFill>
                <a:srgbClr val="F373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橢圓 37">
              <a:extLst>
                <a:ext uri="{FF2B5EF4-FFF2-40B4-BE49-F238E27FC236}">
                  <a16:creationId xmlns:a16="http://schemas.microsoft.com/office/drawing/2014/main" id="{64C7A3E6-E678-4B5E-8947-82F5A4760394}"/>
                </a:ext>
              </a:extLst>
            </p:cNvPr>
            <p:cNvSpPr/>
            <p:nvPr/>
          </p:nvSpPr>
          <p:spPr>
            <a:xfrm>
              <a:off x="3252082" y="1431235"/>
              <a:ext cx="1435317" cy="792000"/>
            </a:xfrm>
            <a:prstGeom prst="ellipse">
              <a:avLst/>
            </a:prstGeom>
            <a:solidFill>
              <a:srgbClr val="FFF3FF"/>
            </a:solidFill>
            <a:ln>
              <a:solidFill>
                <a:srgbClr val="FDF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658F976B-9F41-4196-8683-E82E9C5874BC}"/>
                </a:ext>
              </a:extLst>
            </p:cNvPr>
            <p:cNvSpPr txBox="1"/>
            <p:nvPr/>
          </p:nvSpPr>
          <p:spPr>
            <a:xfrm>
              <a:off x="3433168" y="1638908"/>
              <a:ext cx="11211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 dirty="0">
                  <a:solidFill>
                    <a:srgbClr val="4D4950"/>
                  </a:solidFill>
                </a:rPr>
                <a:t>Reduce</a:t>
              </a:r>
              <a:endParaRPr lang="zh-TW" altLang="en-US" sz="1600" b="1" dirty="0">
                <a:solidFill>
                  <a:srgbClr val="4D4950"/>
                </a:solidFill>
              </a:endParaRPr>
            </a:p>
          </p:txBody>
        </p:sp>
        <p:sp>
          <p:nvSpPr>
            <p:cNvPr id="51" name="橢圓 50">
              <a:extLst>
                <a:ext uri="{FF2B5EF4-FFF2-40B4-BE49-F238E27FC236}">
                  <a16:creationId xmlns:a16="http://schemas.microsoft.com/office/drawing/2014/main" id="{834B7002-618A-4D16-B64B-6D364557E574}"/>
                </a:ext>
              </a:extLst>
            </p:cNvPr>
            <p:cNvSpPr/>
            <p:nvPr/>
          </p:nvSpPr>
          <p:spPr>
            <a:xfrm>
              <a:off x="5492233" y="1431235"/>
              <a:ext cx="1435317" cy="792000"/>
            </a:xfrm>
            <a:prstGeom prst="ellipse">
              <a:avLst/>
            </a:prstGeom>
            <a:solidFill>
              <a:srgbClr val="FBDDF7"/>
            </a:solidFill>
            <a:ln>
              <a:solidFill>
                <a:srgbClr val="FBDD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id="{1C35285D-32DA-4264-A8AF-FC22891D74E1}"/>
                </a:ext>
              </a:extLst>
            </p:cNvPr>
            <p:cNvSpPr txBox="1"/>
            <p:nvPr/>
          </p:nvSpPr>
          <p:spPr>
            <a:xfrm>
              <a:off x="5642974" y="1637811"/>
              <a:ext cx="11211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 dirty="0">
                  <a:solidFill>
                    <a:srgbClr val="4D4950"/>
                  </a:solidFill>
                </a:rPr>
                <a:t>Reuse</a:t>
              </a:r>
              <a:endParaRPr lang="zh-TW" altLang="en-US" sz="1600" b="1" dirty="0">
                <a:solidFill>
                  <a:srgbClr val="4D4950"/>
                </a:solidFill>
              </a:endParaRPr>
            </a:p>
          </p:txBody>
        </p:sp>
        <p:sp>
          <p:nvSpPr>
            <p:cNvPr id="42" name="弧形 41">
              <a:extLst>
                <a:ext uri="{FF2B5EF4-FFF2-40B4-BE49-F238E27FC236}">
                  <a16:creationId xmlns:a16="http://schemas.microsoft.com/office/drawing/2014/main" id="{3986043C-7DB3-40F8-A54B-5EC540C975F2}"/>
                </a:ext>
              </a:extLst>
            </p:cNvPr>
            <p:cNvSpPr/>
            <p:nvPr/>
          </p:nvSpPr>
          <p:spPr>
            <a:xfrm>
              <a:off x="2447248" y="1014665"/>
              <a:ext cx="5519959" cy="373861"/>
            </a:xfrm>
            <a:prstGeom prst="arc">
              <a:avLst>
                <a:gd name="adj1" fmla="val 10784135"/>
                <a:gd name="adj2" fmla="val 0"/>
              </a:avLst>
            </a:prstGeom>
            <a:ln w="76200">
              <a:solidFill>
                <a:srgbClr val="F279BC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文字方塊 42">
              <a:extLst>
                <a:ext uri="{FF2B5EF4-FFF2-40B4-BE49-F238E27FC236}">
                  <a16:creationId xmlns:a16="http://schemas.microsoft.com/office/drawing/2014/main" id="{E53283B1-94A1-46A4-9FB7-29D38F70FA93}"/>
                </a:ext>
              </a:extLst>
            </p:cNvPr>
            <p:cNvSpPr txBox="1"/>
            <p:nvPr/>
          </p:nvSpPr>
          <p:spPr>
            <a:xfrm>
              <a:off x="2622369" y="671946"/>
              <a:ext cx="49384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800" dirty="0"/>
                <a:t>但現況是跳過了這兩個</a:t>
              </a:r>
            </a:p>
          </p:txBody>
        </p:sp>
      </p:grp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2DFBC90D-1588-4ED2-80DB-47E08DD7B243}"/>
              </a:ext>
            </a:extLst>
          </p:cNvPr>
          <p:cNvSpPr txBox="1"/>
          <p:nvPr/>
        </p:nvSpPr>
        <p:spPr>
          <a:xfrm>
            <a:off x="1924492" y="5277224"/>
            <a:ext cx="6342373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zh-TW" altLang="en-US" sz="1800" dirty="0"/>
              <a:t>圖片擷取自：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altLang="zh-TW" sz="1800" dirty="0">
                <a:effectLst/>
                <a:latin typeface="微軟正黑體" panose="020B0604030504040204" pitchFamily="34" charset="-120"/>
                <a:ea typeface="標楷體" panose="03000509000000000000" pitchFamily="65" charset="-120"/>
                <a:cs typeface="Times New Roman" panose="02020603050405020304" pitchFamily="18" charset="0"/>
              </a:rPr>
              <a:t>SDGs</a:t>
            </a:r>
            <a:r>
              <a:rPr lang="zh-TW" altLang="zh-TW" sz="1800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系列講堂：跨越國境的塑膠與環境問題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zh-TW" altLang="zh-TW" sz="1800" dirty="0">
              <a:effectLst/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ts val="2200"/>
              </a:lnSpc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7480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>
            <a:spLocks noGrp="1"/>
          </p:cNvSpPr>
          <p:nvPr>
            <p:ph type="body" idx="1"/>
          </p:nvPr>
        </p:nvSpPr>
        <p:spPr>
          <a:xfrm>
            <a:off x="851651" y="2394737"/>
            <a:ext cx="8460000" cy="864000"/>
          </a:xfrm>
          <a:prstGeom prst="rect">
            <a:avLst/>
          </a:prstGeom>
        </p:spPr>
        <p:txBody>
          <a:bodyPr spcFirstLastPara="1" wrap="square" lIns="101583" tIns="101583" rIns="101583" bIns="101583" anchor="t" anchorCtr="0">
            <a:noAutofit/>
          </a:bodyPr>
          <a:lstStyle/>
          <a:p>
            <a:pPr algn="just" fontAlgn="base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TW" altLang="zh-TW" b="1" i="0" dirty="0">
                <a:solidFill>
                  <a:srgbClr val="0091EA"/>
                </a:solidFill>
              </a:rPr>
              <a:t>在生活中可以如何進行減塑</a:t>
            </a:r>
            <a:r>
              <a:rPr lang="zh-TW" altLang="zh-TW" i="0" dirty="0">
                <a:solidFill>
                  <a:srgbClr val="000000"/>
                </a:solidFill>
                <a:effectLst/>
                <a:ea typeface="微軟正黑體" panose="020B0604030504040204" pitchFamily="34" charset="-120"/>
                <a:cs typeface="BiauKai"/>
              </a:rPr>
              <a:t>？</a:t>
            </a:r>
            <a:endParaRPr lang="en-US" altLang="zh-TW" i="0" dirty="0">
              <a:solidFill>
                <a:srgbClr val="000000"/>
              </a:solidFill>
              <a:effectLst/>
              <a:ea typeface="微軟正黑體" panose="020B0604030504040204" pitchFamily="34" charset="-120"/>
              <a:cs typeface="BiauKai"/>
            </a:endParaRPr>
          </a:p>
          <a:p>
            <a:pPr marL="0" indent="0" algn="r" fontAlgn="base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altLang="zh-TW" sz="3000" i="0" spc="-100" dirty="0">
                <a:solidFill>
                  <a:srgbClr val="00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000" i="0" spc="-100" dirty="0">
                <a:solidFill>
                  <a:srgbClr val="00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小組討論、寫學習單，</a:t>
            </a:r>
            <a:r>
              <a:rPr lang="en-US" altLang="zh-TW" sz="3000" i="0" spc="-100" dirty="0">
                <a:solidFill>
                  <a:srgbClr val="00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5</a:t>
            </a:r>
            <a:r>
              <a:rPr lang="zh-TW" altLang="en-US" sz="3000" i="0" spc="-100" dirty="0">
                <a:solidFill>
                  <a:srgbClr val="00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分鐘後發表</a:t>
            </a:r>
            <a:r>
              <a:rPr lang="en-US" altLang="zh-TW" sz="3000" i="0" spc="-100" dirty="0">
                <a:solidFill>
                  <a:srgbClr val="00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lang="zh-TW" altLang="zh-TW" sz="3000" i="0" spc="-100" dirty="0"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 fontAlgn="base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altLang="zh-TW" i="0" dirty="0">
              <a:solidFill>
                <a:srgbClr val="000000"/>
              </a:solidFill>
              <a:effectLst/>
              <a:ea typeface="微軟正黑體" panose="020B0604030504040204" pitchFamily="34" charset="-120"/>
              <a:cs typeface="BiauKai"/>
            </a:endParaRPr>
          </a:p>
          <a:p>
            <a:pPr algn="just" fontAlgn="base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zh-TW" altLang="zh-TW" i="0" spc="-100" dirty="0">
              <a:effectLst/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 fontAlgn="base">
              <a:buFont typeface="Wingdings" panose="05000000000000000000" pitchFamily="2" charset="2"/>
              <a:buChar char="Ø"/>
            </a:pPr>
            <a:endParaRPr lang="zh-TW" altLang="zh-TW" i="0" dirty="0">
              <a:effectLst/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105" name="Google Shape;105;p16"/>
          <p:cNvSpPr txBox="1">
            <a:spLocks noGrp="1"/>
          </p:cNvSpPr>
          <p:nvPr>
            <p:ph type="sldNum" idx="12"/>
          </p:nvPr>
        </p:nvSpPr>
        <p:spPr>
          <a:xfrm>
            <a:off x="-97" y="5295536"/>
            <a:ext cx="10160000" cy="437333"/>
          </a:xfrm>
          <a:prstGeom prst="rect">
            <a:avLst/>
          </a:prstGeom>
        </p:spPr>
        <p:txBody>
          <a:bodyPr spcFirstLastPara="1" wrap="square" lIns="101583" tIns="101583" rIns="101583" bIns="101583" anchor="t" anchorCtr="0">
            <a:noAutofit/>
          </a:bodyPr>
          <a:lstStyle/>
          <a:p>
            <a:fld id="{00000000-1234-1234-1234-123412341234}" type="slidenum">
              <a:rPr lang="en"/>
              <a:pPr/>
              <a:t>18</a:t>
            </a:fld>
            <a:endParaRPr/>
          </a:p>
        </p:txBody>
      </p:sp>
      <p:sp>
        <p:nvSpPr>
          <p:cNvPr id="4" name="橢圓 3">
            <a:extLst>
              <a:ext uri="{FF2B5EF4-FFF2-40B4-BE49-F238E27FC236}">
                <a16:creationId xmlns:a16="http://schemas.microsoft.com/office/drawing/2014/main" id="{ADBFC5C9-C504-4D87-B13C-A61635FD86D1}"/>
              </a:ext>
            </a:extLst>
          </p:cNvPr>
          <p:cNvSpPr/>
          <p:nvPr/>
        </p:nvSpPr>
        <p:spPr>
          <a:xfrm>
            <a:off x="4805081" y="1039907"/>
            <a:ext cx="576000" cy="57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422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/>
          <p:nvPr/>
        </p:nvSpPr>
        <p:spPr>
          <a:xfrm>
            <a:off x="6361833" y="1010684"/>
            <a:ext cx="2084000" cy="2058667"/>
          </a:xfrm>
          <a:prstGeom prst="ellipse">
            <a:avLst/>
          </a:prstGeom>
          <a:noFill/>
          <a:ln w="9525" cap="flat" cmpd="sng">
            <a:solidFill>
              <a:srgbClr val="CFD8D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endParaRPr sz="1556"/>
          </a:p>
        </p:txBody>
      </p:sp>
      <p:cxnSp>
        <p:nvCxnSpPr>
          <p:cNvPr id="120" name="Google Shape;120;p18"/>
          <p:cNvCxnSpPr/>
          <p:nvPr/>
        </p:nvCxnSpPr>
        <p:spPr>
          <a:xfrm rot="10800000" flipH="1">
            <a:off x="7561444" y="601058"/>
            <a:ext cx="159667" cy="419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1" name="Google Shape;121;p18"/>
          <p:cNvCxnSpPr/>
          <p:nvPr/>
        </p:nvCxnSpPr>
        <p:spPr>
          <a:xfrm flipH="1">
            <a:off x="8279723" y="1313473"/>
            <a:ext cx="374667" cy="145667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" name="Google Shape;122;p18"/>
          <p:cNvCxnSpPr>
            <a:endCxn id="117" idx="6"/>
          </p:cNvCxnSpPr>
          <p:nvPr/>
        </p:nvCxnSpPr>
        <p:spPr>
          <a:xfrm rot="10800000">
            <a:off x="8445833" y="2040017"/>
            <a:ext cx="1109000" cy="109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" name="Google Shape;123;p18"/>
          <p:cNvSpPr/>
          <p:nvPr/>
        </p:nvSpPr>
        <p:spPr>
          <a:xfrm>
            <a:off x="6528232" y="1175042"/>
            <a:ext cx="1751333" cy="1729667"/>
          </a:xfrm>
          <a:prstGeom prst="ellipse">
            <a:avLst/>
          </a:prstGeom>
          <a:noFill/>
          <a:ln w="19050" cap="flat" cmpd="sng">
            <a:solidFill>
              <a:srgbClr val="CFD8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endParaRPr sz="1556"/>
          </a:p>
        </p:txBody>
      </p:sp>
      <p:sp>
        <p:nvSpPr>
          <p:cNvPr id="127" name="Google Shape;127;p18"/>
          <p:cNvSpPr txBox="1">
            <a:spLocks noGrp="1"/>
          </p:cNvSpPr>
          <p:nvPr>
            <p:ph type="sldNum" idx="12"/>
          </p:nvPr>
        </p:nvSpPr>
        <p:spPr>
          <a:xfrm>
            <a:off x="9338205" y="5277613"/>
            <a:ext cx="609667" cy="437333"/>
          </a:xfrm>
          <a:prstGeom prst="rect">
            <a:avLst/>
          </a:prstGeom>
        </p:spPr>
        <p:txBody>
          <a:bodyPr spcFirstLastPara="1" wrap="square" lIns="101583" tIns="101583" rIns="101583" bIns="101583" anchor="t" anchorCtr="0">
            <a:noAutofit/>
          </a:bodyPr>
          <a:lstStyle/>
          <a:p>
            <a:fld id="{00000000-1234-1234-1234-123412341234}" type="slidenum">
              <a:rPr lang="en"/>
              <a:pPr/>
              <a:t>19</a:t>
            </a:fld>
            <a:endParaRPr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24BF5DF-3DC6-4C94-B411-D1AAD41D6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833" y="1020057"/>
            <a:ext cx="2154638" cy="2909309"/>
          </a:xfrm>
          <a:prstGeom prst="rect">
            <a:avLst/>
          </a:prstGeom>
        </p:spPr>
      </p:pic>
      <p:sp>
        <p:nvSpPr>
          <p:cNvPr id="118" name="Google Shape;118;p18"/>
          <p:cNvSpPr txBox="1">
            <a:spLocks noGrp="1"/>
          </p:cNvSpPr>
          <p:nvPr>
            <p:ph type="ctrTitle" idx="4294967295"/>
          </p:nvPr>
        </p:nvSpPr>
        <p:spPr>
          <a:xfrm>
            <a:off x="998949" y="1973503"/>
            <a:ext cx="6192000" cy="1800000"/>
          </a:xfrm>
          <a:prstGeom prst="rect">
            <a:avLst/>
          </a:prstGeom>
        </p:spPr>
        <p:txBody>
          <a:bodyPr spcFirstLastPara="1" wrap="square" lIns="101583" tIns="101583" rIns="101583" bIns="101583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TW" altLang="en-US" sz="5000" i="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「裸裝」正流行！</a:t>
            </a:r>
            <a:br>
              <a:rPr lang="en-US" altLang="zh-TW" sz="5000" i="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700" i="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追求零廢棄的店鋪故事</a:t>
            </a:r>
            <a:endParaRPr lang="zh-TW" altLang="en-US" sz="47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021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/>
          <p:nvPr/>
        </p:nvSpPr>
        <p:spPr>
          <a:xfrm>
            <a:off x="6533758" y="2846696"/>
            <a:ext cx="1535333" cy="1517333"/>
          </a:xfrm>
          <a:prstGeom prst="ellipse">
            <a:avLst/>
          </a:prstGeom>
          <a:noFill/>
          <a:ln w="9525" cap="flat" cmpd="sng">
            <a:solidFill>
              <a:srgbClr val="CFD8D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endParaRPr sz="1556"/>
          </a:p>
        </p:txBody>
      </p:sp>
      <p:sp>
        <p:nvSpPr>
          <p:cNvPr id="85" name="Google Shape;85;p14"/>
          <p:cNvSpPr txBox="1">
            <a:spLocks noGrp="1"/>
          </p:cNvSpPr>
          <p:nvPr>
            <p:ph type="ctrTitle" idx="4294967295"/>
          </p:nvPr>
        </p:nvSpPr>
        <p:spPr>
          <a:xfrm>
            <a:off x="648017" y="216000"/>
            <a:ext cx="8892000" cy="792000"/>
          </a:xfrm>
          <a:prstGeom prst="rect">
            <a:avLst/>
          </a:prstGeom>
        </p:spPr>
        <p:txBody>
          <a:bodyPr spcFirstLastPara="1" wrap="square" lIns="101583" tIns="101583" rIns="101583" bIns="101583" anchor="b" anchorCtr="0">
            <a:noAutofit/>
          </a:bodyPr>
          <a:lstStyle/>
          <a:p>
            <a:pPr algn="ctr"/>
            <a:r>
              <a:rPr lang="zh-TW" altLang="zh-TW" sz="4000" b="1" dirty="0">
                <a:effectLst/>
                <a:ea typeface="微軟正黑體" panose="020B0604030504040204" pitchFamily="34" charset="-120"/>
                <a:cs typeface="Calibri" panose="020F0502020204030204" pitchFamily="34" charset="0"/>
              </a:rPr>
              <a:t>拒絕吃「塑」，從減塑做起</a:t>
            </a:r>
            <a:endParaRPr sz="4000" b="1" spc="-250" dirty="0"/>
          </a:p>
        </p:txBody>
      </p:sp>
      <p:cxnSp>
        <p:nvCxnSpPr>
          <p:cNvPr id="89" name="Google Shape;89;p14"/>
          <p:cNvCxnSpPr/>
          <p:nvPr/>
        </p:nvCxnSpPr>
        <p:spPr>
          <a:xfrm>
            <a:off x="7438875" y="4370694"/>
            <a:ext cx="238333" cy="952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" name="Google Shape;90;p14"/>
          <p:cNvCxnSpPr/>
          <p:nvPr/>
        </p:nvCxnSpPr>
        <p:spPr>
          <a:xfrm>
            <a:off x="7844269" y="4141749"/>
            <a:ext cx="438000" cy="584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" name="Google Shape;91;p14"/>
          <p:cNvCxnSpPr/>
          <p:nvPr/>
        </p:nvCxnSpPr>
        <p:spPr>
          <a:xfrm>
            <a:off x="8026766" y="3891071"/>
            <a:ext cx="836000" cy="515667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9338205" y="5277613"/>
            <a:ext cx="609667" cy="437333"/>
          </a:xfrm>
          <a:prstGeom prst="rect">
            <a:avLst/>
          </a:prstGeom>
        </p:spPr>
        <p:txBody>
          <a:bodyPr spcFirstLastPara="1" wrap="square" lIns="101583" tIns="101583" rIns="101583" bIns="101583" anchor="t" anchorCtr="0">
            <a:noAutofit/>
          </a:bodyPr>
          <a:lstStyle/>
          <a:p>
            <a:fld id="{00000000-1234-1234-1234-123412341234}" type="slidenum">
              <a:rPr lang="en"/>
              <a:pPr/>
              <a:t>2</a:t>
            </a:fld>
            <a:endParaRPr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DD87BFD-6BEB-4AE1-9E18-C9AA3A73AD55}"/>
              </a:ext>
            </a:extLst>
          </p:cNvPr>
          <p:cNvSpPr txBox="1"/>
          <p:nvPr/>
        </p:nvSpPr>
        <p:spPr>
          <a:xfrm flipH="1">
            <a:off x="1450225" y="5143052"/>
            <a:ext cx="36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800" u="sng" dirty="0">
                <a:solidFill>
                  <a:srgbClr val="0000FF"/>
                </a:solidFill>
                <a:effectLst/>
                <a:latin typeface="微軟正黑體" panose="020B0604030504040204" pitchFamily="34" charset="-120"/>
                <a:ea typeface="標楷體" panose="03000509000000000000" pitchFamily="65" charset="-120"/>
                <a:cs typeface="Times New Roman" panose="02020603050405020304" pitchFamily="18" charset="0"/>
                <a:hlinkClick r:id="rId3"/>
              </a:rPr>
              <a:t>https://youtu.be/NJsPbPu-WVI</a:t>
            </a:r>
            <a:endParaRPr lang="zh-TW" altLang="en-US" dirty="0"/>
          </a:p>
        </p:txBody>
      </p:sp>
      <p:pic>
        <p:nvPicPr>
          <p:cNvPr id="3" name="圖片 2">
            <a:hlinkClick r:id="rId3"/>
            <a:extLst>
              <a:ext uri="{FF2B5EF4-FFF2-40B4-BE49-F238E27FC236}">
                <a16:creationId xmlns:a16="http://schemas.microsoft.com/office/drawing/2014/main" id="{29BE9023-D4D9-4888-9A89-9729C53DC8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93" b="4946"/>
          <a:stretch/>
        </p:blipFill>
        <p:spPr>
          <a:xfrm>
            <a:off x="2090909" y="1080000"/>
            <a:ext cx="6094956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67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/>
          <p:nvPr/>
        </p:nvSpPr>
        <p:spPr>
          <a:xfrm>
            <a:off x="6533758" y="2846696"/>
            <a:ext cx="1535333" cy="1517333"/>
          </a:xfrm>
          <a:prstGeom prst="ellipse">
            <a:avLst/>
          </a:prstGeom>
          <a:noFill/>
          <a:ln w="9525" cap="flat" cmpd="sng">
            <a:solidFill>
              <a:srgbClr val="CFD8D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endParaRPr sz="1556"/>
          </a:p>
        </p:txBody>
      </p:sp>
      <p:sp>
        <p:nvSpPr>
          <p:cNvPr id="85" name="Google Shape;85;p14"/>
          <p:cNvSpPr txBox="1">
            <a:spLocks noGrp="1"/>
          </p:cNvSpPr>
          <p:nvPr>
            <p:ph type="ctrTitle" idx="4294967295"/>
          </p:nvPr>
        </p:nvSpPr>
        <p:spPr>
          <a:xfrm>
            <a:off x="755374" y="216000"/>
            <a:ext cx="8658153" cy="792000"/>
          </a:xfrm>
          <a:prstGeom prst="rect">
            <a:avLst/>
          </a:prstGeom>
        </p:spPr>
        <p:txBody>
          <a:bodyPr spcFirstLastPara="1" wrap="square" lIns="101583" tIns="101583" rIns="101583" bIns="101583" anchor="b" anchorCtr="0">
            <a:noAutofit/>
          </a:bodyPr>
          <a:lstStyle/>
          <a:p>
            <a:pPr algn="ctr"/>
            <a:r>
              <a:rPr lang="zh-TW" altLang="en-US" sz="3600" b="1" dirty="0">
                <a:solidFill>
                  <a:srgbClr val="0091E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宜蘭冬山</a:t>
            </a:r>
            <a:r>
              <a:rPr lang="zh-TW" altLang="en-US" sz="3600" b="1" i="0" dirty="0">
                <a:solidFill>
                  <a:srgbClr val="0091EA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飛魚食染</a:t>
            </a:r>
            <a:r>
              <a:rPr lang="en-US" altLang="zh-TW" sz="3600" b="1" i="0" dirty="0">
                <a:solidFill>
                  <a:srgbClr val="0091EA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600" b="1" i="0" dirty="0">
                <a:solidFill>
                  <a:srgbClr val="0091EA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鹽滷豆花專賣</a:t>
            </a:r>
            <a:r>
              <a:rPr lang="zh-TW" altLang="en-US" sz="3600" b="1" dirty="0">
                <a:solidFill>
                  <a:srgbClr val="0091E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</a:t>
            </a:r>
            <a:endParaRPr lang="zh-TW" altLang="en-US" sz="3600" b="1" i="0" dirty="0">
              <a:solidFill>
                <a:srgbClr val="0091EA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89" name="Google Shape;89;p14"/>
          <p:cNvCxnSpPr/>
          <p:nvPr/>
        </p:nvCxnSpPr>
        <p:spPr>
          <a:xfrm>
            <a:off x="7438875" y="4370694"/>
            <a:ext cx="238333" cy="952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" name="Google Shape;90;p14"/>
          <p:cNvCxnSpPr/>
          <p:nvPr/>
        </p:nvCxnSpPr>
        <p:spPr>
          <a:xfrm>
            <a:off x="7844269" y="4141749"/>
            <a:ext cx="438000" cy="584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" name="Google Shape;91;p14"/>
          <p:cNvCxnSpPr/>
          <p:nvPr/>
        </p:nvCxnSpPr>
        <p:spPr>
          <a:xfrm>
            <a:off x="8026766" y="3891071"/>
            <a:ext cx="836000" cy="515667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9338205" y="5277613"/>
            <a:ext cx="609667" cy="437333"/>
          </a:xfrm>
          <a:prstGeom prst="rect">
            <a:avLst/>
          </a:prstGeom>
        </p:spPr>
        <p:txBody>
          <a:bodyPr spcFirstLastPara="1" wrap="square" lIns="101583" tIns="101583" rIns="101583" bIns="101583" anchor="t" anchorCtr="0">
            <a:noAutofit/>
          </a:bodyPr>
          <a:lstStyle/>
          <a:p>
            <a:fld id="{00000000-1234-1234-1234-123412341234}" type="slidenum">
              <a:rPr lang="en"/>
              <a:pPr/>
              <a:t>20</a:t>
            </a:fld>
            <a:endParaRPr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9515414-362D-426B-90D8-3C7ECB96BF6D}"/>
              </a:ext>
            </a:extLst>
          </p:cNvPr>
          <p:cNvSpPr txBox="1"/>
          <p:nvPr/>
        </p:nvSpPr>
        <p:spPr>
          <a:xfrm>
            <a:off x="602702" y="1008000"/>
            <a:ext cx="9000000" cy="32864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sz="3200" b="0" i="0" spc="-50" dirty="0">
                <a:solidFill>
                  <a:srgbClr val="4D4D4D"/>
                </a:solidFill>
                <a:effectLst/>
                <a:latin typeface="-apple-system"/>
              </a:rPr>
              <a:t>內用裝在陶碗或瓷碗，外帶得</a:t>
            </a:r>
            <a:r>
              <a:rPr lang="zh-TW" altLang="en-US" sz="3200" b="1" i="0" spc="-50" dirty="0">
                <a:solidFill>
                  <a:srgbClr val="FF0000"/>
                </a:solidFill>
                <a:effectLst/>
                <a:latin typeface="-apple-system"/>
              </a:rPr>
              <a:t>自備可重複</a:t>
            </a:r>
            <a:r>
              <a:rPr lang="zh-TW" altLang="en-US" sz="3200" b="1" spc="-50" dirty="0">
                <a:solidFill>
                  <a:srgbClr val="FF0000"/>
                </a:solidFill>
                <a:latin typeface="-apple-system"/>
              </a:rPr>
              <a:t>使用的容器</a:t>
            </a:r>
            <a:r>
              <a:rPr lang="zh-TW" altLang="en-US" sz="3200" b="0" i="0" spc="-50" dirty="0">
                <a:solidFill>
                  <a:srgbClr val="4D4D4D"/>
                </a:solidFill>
                <a:effectLst/>
                <a:latin typeface="-apple-system"/>
              </a:rPr>
              <a:t>，拒收一次性材質</a:t>
            </a:r>
            <a:r>
              <a:rPr lang="en-US" altLang="zh-TW" sz="3200" b="0" i="0" spc="-50" dirty="0">
                <a:solidFill>
                  <a:srgbClr val="4D4D4D"/>
                </a:solidFill>
                <a:effectLst/>
                <a:latin typeface="-apple-system"/>
              </a:rPr>
              <a:t>(</a:t>
            </a:r>
            <a:r>
              <a:rPr lang="zh-TW" altLang="en-US" sz="3200" b="0" i="0" spc="-50" dirty="0">
                <a:solidFill>
                  <a:srgbClr val="4D4D4D"/>
                </a:solidFill>
                <a:effectLst/>
                <a:latin typeface="-apple-system"/>
              </a:rPr>
              <a:t>例：塑膠袋、紙碗</a:t>
            </a:r>
            <a:r>
              <a:rPr lang="en-US" altLang="zh-TW" sz="3200" b="0" i="0" spc="-50" dirty="0">
                <a:solidFill>
                  <a:srgbClr val="4D4D4D"/>
                </a:solidFill>
                <a:effectLst/>
                <a:latin typeface="-apple-system"/>
              </a:rPr>
              <a:t>)</a:t>
            </a:r>
            <a:r>
              <a:rPr lang="zh-TW" altLang="en-US" sz="3200" b="0" i="0" spc="-50" dirty="0">
                <a:solidFill>
                  <a:srgbClr val="4D4D4D"/>
                </a:solidFill>
                <a:effectLst/>
                <a:latin typeface="-apple-system"/>
              </a:rPr>
              <a:t>。</a:t>
            </a:r>
            <a:endParaRPr lang="en-US" altLang="zh-TW" sz="3200" spc="-50" dirty="0">
              <a:solidFill>
                <a:srgbClr val="4D4D4D"/>
              </a:solidFill>
              <a:latin typeface="-apple-system"/>
            </a:endParaRP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zh-TW" altLang="en-US" sz="3200" b="1" i="0" spc="-50" dirty="0">
                <a:solidFill>
                  <a:srgbClr val="FF0000"/>
                </a:solidFill>
                <a:effectLst/>
                <a:latin typeface="-apple-system"/>
              </a:rPr>
              <a:t>沒帶容器</a:t>
            </a:r>
            <a:r>
              <a:rPr lang="zh-TW" altLang="en-US" sz="3200" b="1" spc="-50" dirty="0">
                <a:solidFill>
                  <a:srgbClr val="FF0000"/>
                </a:solidFill>
                <a:latin typeface="-apple-system"/>
              </a:rPr>
              <a:t>只要</a:t>
            </a:r>
            <a:r>
              <a:rPr lang="zh-TW" altLang="en-US" sz="3200" b="1" i="0" spc="-50" dirty="0">
                <a:solidFill>
                  <a:srgbClr val="FF0000"/>
                </a:solidFill>
                <a:effectLst/>
                <a:latin typeface="-apple-system"/>
              </a:rPr>
              <a:t>付</a:t>
            </a:r>
            <a:r>
              <a:rPr lang="en-US" altLang="zh-TW" sz="3200" b="1" i="0" spc="-50" dirty="0">
                <a:solidFill>
                  <a:srgbClr val="FF0000"/>
                </a:solidFill>
                <a:effectLst/>
                <a:latin typeface="-apple-system"/>
              </a:rPr>
              <a:t>20</a:t>
            </a:r>
            <a:r>
              <a:rPr lang="zh-TW" altLang="en-US" sz="3200" b="1" i="0" spc="-50" dirty="0">
                <a:solidFill>
                  <a:srgbClr val="FF0000"/>
                </a:solidFill>
                <a:effectLst/>
                <a:latin typeface="-apple-system"/>
              </a:rPr>
              <a:t>元</a:t>
            </a:r>
            <a:r>
              <a:rPr lang="en-US" altLang="zh-TW" sz="3200" b="1" spc="30" dirty="0">
                <a:solidFill>
                  <a:srgbClr val="FF0000"/>
                </a:solidFill>
                <a:latin typeface="-apple-system"/>
              </a:rPr>
              <a:t>(</a:t>
            </a:r>
            <a:r>
              <a:rPr lang="zh-TW" altLang="en-US" sz="3200" b="1" spc="30" dirty="0">
                <a:solidFill>
                  <a:srgbClr val="FF0000"/>
                </a:solidFill>
                <a:latin typeface="-apple-system"/>
              </a:rPr>
              <a:t>押金</a:t>
            </a:r>
            <a:r>
              <a:rPr lang="en-US" altLang="zh-TW" sz="3200" b="1" spc="30" dirty="0">
                <a:solidFill>
                  <a:srgbClr val="FF0000"/>
                </a:solidFill>
                <a:latin typeface="-apple-system"/>
              </a:rPr>
              <a:t>)</a:t>
            </a:r>
            <a:r>
              <a:rPr lang="zh-TW" altLang="en-US" sz="3200" b="1" spc="10" dirty="0">
                <a:solidFill>
                  <a:srgbClr val="FF0000"/>
                </a:solidFill>
                <a:latin typeface="-apple-system"/>
              </a:rPr>
              <a:t>，</a:t>
            </a:r>
            <a:r>
              <a:rPr lang="zh-TW" altLang="en-US" sz="3200" b="1" i="0" spc="10" dirty="0">
                <a:solidFill>
                  <a:srgbClr val="FF0000"/>
                </a:solidFill>
                <a:effectLst/>
                <a:latin typeface="-apple-system"/>
              </a:rPr>
              <a:t>店家</a:t>
            </a:r>
            <a:r>
              <a:rPr lang="zh-TW" altLang="en-US" sz="3200" b="1" spc="10" dirty="0">
                <a:solidFill>
                  <a:srgbClr val="FF0000"/>
                </a:solidFill>
                <a:latin typeface="-apple-system"/>
              </a:rPr>
              <a:t>就提供</a:t>
            </a:r>
            <a:r>
              <a:rPr lang="zh-TW" altLang="en-US" sz="3200" b="1" i="0" spc="-50" dirty="0">
                <a:solidFill>
                  <a:srgbClr val="FF0000"/>
                </a:solidFill>
                <a:effectLst/>
                <a:latin typeface="-apple-system"/>
              </a:rPr>
              <a:t>容器</a:t>
            </a:r>
            <a:r>
              <a:rPr lang="zh-TW" altLang="en-US" sz="3200" b="0" i="0" spc="-50" dirty="0">
                <a:solidFill>
                  <a:srgbClr val="4D4D4D"/>
                </a:solidFill>
                <a:effectLst/>
                <a:latin typeface="-apple-system"/>
              </a:rPr>
              <a:t>。拿回</a:t>
            </a:r>
            <a:r>
              <a:rPr lang="zh-TW" altLang="en-US" sz="3200" spc="-50" dirty="0">
                <a:solidFill>
                  <a:srgbClr val="4D4D4D"/>
                </a:solidFill>
                <a:latin typeface="-apple-system"/>
              </a:rPr>
              <a:t>店內歸還，老闆會退還</a:t>
            </a:r>
            <a:r>
              <a:rPr lang="en-US" altLang="zh-TW" sz="3200" b="0" i="0" spc="-50" dirty="0">
                <a:solidFill>
                  <a:srgbClr val="4D4D4D"/>
                </a:solidFill>
                <a:effectLst/>
                <a:latin typeface="-apple-system"/>
              </a:rPr>
              <a:t>20</a:t>
            </a:r>
            <a:r>
              <a:rPr lang="zh-TW" altLang="en-US" sz="3200" b="0" i="0" spc="-50" dirty="0">
                <a:solidFill>
                  <a:srgbClr val="4D4D4D"/>
                </a:solidFill>
                <a:effectLst/>
                <a:latin typeface="-apple-system"/>
              </a:rPr>
              <a:t>元。</a:t>
            </a:r>
          </a:p>
          <a:p>
            <a:pPr algn="just"/>
            <a:endParaRPr lang="zh-TW" altLang="en-US" sz="3200" b="0" i="0" dirty="0">
              <a:solidFill>
                <a:srgbClr val="50505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07000"/>
              </a:lnSpc>
              <a:buFont typeface="Wingdings" panose="05000000000000000000" pitchFamily="2" charset="2"/>
              <a:buChar char="Ø"/>
            </a:pPr>
            <a:endParaRPr lang="zh-TW" altLang="en-US" sz="3000" dirty="0"/>
          </a:p>
        </p:txBody>
      </p:sp>
      <p:pic>
        <p:nvPicPr>
          <p:cNvPr id="3" name="圖片 2" descr="一張含有 食物, 差異, 容器, 數個 的圖片&#10;&#10;自動產生的描述">
            <a:extLst>
              <a:ext uri="{FF2B5EF4-FFF2-40B4-BE49-F238E27FC236}">
                <a16:creationId xmlns:a16="http://schemas.microsoft.com/office/drawing/2014/main" id="{398E748E-67DA-4B9F-94BD-82F1ABF91C9F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1421" t="2263" r="1601" b="2453"/>
          <a:stretch/>
        </p:blipFill>
        <p:spPr>
          <a:xfrm>
            <a:off x="611938" y="259971"/>
            <a:ext cx="8928000" cy="51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25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/>
          <p:nvPr/>
        </p:nvSpPr>
        <p:spPr>
          <a:xfrm>
            <a:off x="6533758" y="2846696"/>
            <a:ext cx="1535333" cy="1517333"/>
          </a:xfrm>
          <a:prstGeom prst="ellipse">
            <a:avLst/>
          </a:prstGeom>
          <a:noFill/>
          <a:ln w="9525" cap="flat" cmpd="sng">
            <a:solidFill>
              <a:srgbClr val="CFD8D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endParaRPr sz="1556"/>
          </a:p>
        </p:txBody>
      </p:sp>
      <p:sp>
        <p:nvSpPr>
          <p:cNvPr id="85" name="Google Shape;85;p14"/>
          <p:cNvSpPr txBox="1">
            <a:spLocks noGrp="1"/>
          </p:cNvSpPr>
          <p:nvPr>
            <p:ph type="ctrTitle" idx="4294967295"/>
          </p:nvPr>
        </p:nvSpPr>
        <p:spPr>
          <a:xfrm>
            <a:off x="755374" y="216000"/>
            <a:ext cx="8658153" cy="792000"/>
          </a:xfrm>
          <a:prstGeom prst="rect">
            <a:avLst/>
          </a:prstGeom>
        </p:spPr>
        <p:txBody>
          <a:bodyPr spcFirstLastPara="1" wrap="square" lIns="101583" tIns="101583" rIns="101583" bIns="101583" anchor="b" anchorCtr="0">
            <a:noAutofit/>
          </a:bodyPr>
          <a:lstStyle/>
          <a:p>
            <a:pPr algn="ctr"/>
            <a:r>
              <a:rPr lang="zh-TW" altLang="en-US" sz="3600" b="1" i="0" dirty="0">
                <a:solidFill>
                  <a:srgbClr val="0091EA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新北市蘆洲永平菜市場</a:t>
            </a:r>
          </a:p>
        </p:txBody>
      </p:sp>
      <p:cxnSp>
        <p:nvCxnSpPr>
          <p:cNvPr id="89" name="Google Shape;89;p14"/>
          <p:cNvCxnSpPr/>
          <p:nvPr/>
        </p:nvCxnSpPr>
        <p:spPr>
          <a:xfrm>
            <a:off x="7438875" y="4370694"/>
            <a:ext cx="238333" cy="952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" name="Google Shape;90;p14"/>
          <p:cNvCxnSpPr/>
          <p:nvPr/>
        </p:nvCxnSpPr>
        <p:spPr>
          <a:xfrm>
            <a:off x="7844269" y="4141749"/>
            <a:ext cx="438000" cy="584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" name="Google Shape;91;p14"/>
          <p:cNvCxnSpPr/>
          <p:nvPr/>
        </p:nvCxnSpPr>
        <p:spPr>
          <a:xfrm>
            <a:off x="8026766" y="3891071"/>
            <a:ext cx="836000" cy="515667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9338205" y="5277613"/>
            <a:ext cx="609667" cy="437333"/>
          </a:xfrm>
          <a:prstGeom prst="rect">
            <a:avLst/>
          </a:prstGeom>
        </p:spPr>
        <p:txBody>
          <a:bodyPr spcFirstLastPara="1" wrap="square" lIns="101583" tIns="101583" rIns="101583" bIns="101583" anchor="t" anchorCtr="0">
            <a:noAutofit/>
          </a:bodyPr>
          <a:lstStyle/>
          <a:p>
            <a:fld id="{00000000-1234-1234-1234-123412341234}" type="slidenum">
              <a:rPr lang="en"/>
              <a:pPr/>
              <a:t>21</a:t>
            </a:fld>
            <a:endParaRPr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9515414-362D-426B-90D8-3C7ECB96BF6D}"/>
              </a:ext>
            </a:extLst>
          </p:cNvPr>
          <p:cNvSpPr txBox="1"/>
          <p:nvPr/>
        </p:nvSpPr>
        <p:spPr>
          <a:xfrm>
            <a:off x="602702" y="1008000"/>
            <a:ext cx="9000000" cy="3489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sz="3200" b="0" i="0" dirty="0">
                <a:solidFill>
                  <a:srgbClr val="4D4D4D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荒野保護協會、蘆洲永平菜市場發起減塑運動，成為新北第一個「不塑市場」。</a:t>
            </a:r>
          </a:p>
          <a:p>
            <a:pPr marL="457200" indent="-457200" algn="l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sz="3200" b="1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採買的時候，能裝在一起就裝在一起比較環保</a:t>
            </a:r>
            <a:r>
              <a:rPr lang="zh-TW" altLang="en-US" sz="3200" b="0" i="0" dirty="0">
                <a:solidFill>
                  <a:srgbClr val="4D4D4D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sz="3200" b="0" i="0" dirty="0">
                <a:solidFill>
                  <a:srgbClr val="4D4D4D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雖然沒辦法一下子讓大家接受</a:t>
            </a:r>
            <a:r>
              <a:rPr lang="zh-TW" altLang="en-US" sz="3200" dirty="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，但宣導減塑後</a:t>
            </a:r>
            <a:r>
              <a:rPr lang="zh-TW" altLang="en-US" sz="3200" b="0" i="0" dirty="0">
                <a:solidFill>
                  <a:srgbClr val="4D4D4D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3200" b="1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愈來愈多人自備購物袋上市場買菜</a:t>
            </a:r>
            <a:r>
              <a:rPr lang="zh-TW" altLang="en-US" sz="3200" b="0" i="0" dirty="0">
                <a:solidFill>
                  <a:srgbClr val="4D4D4D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3200" b="0" i="0" dirty="0">
              <a:solidFill>
                <a:srgbClr val="50505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07000"/>
              </a:lnSpc>
              <a:buFont typeface="Wingdings" panose="05000000000000000000" pitchFamily="2" charset="2"/>
              <a:buChar char="Ø"/>
            </a:pPr>
            <a:endParaRPr lang="zh-TW" altLang="en-US" sz="30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D37AA00-C450-4A19-859A-A16DA4C0C7DE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t="-266" r="-1" b="1"/>
          <a:stretch/>
        </p:blipFill>
        <p:spPr bwMode="auto">
          <a:xfrm>
            <a:off x="624445" y="266797"/>
            <a:ext cx="8928000" cy="51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49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/>
          <p:nvPr/>
        </p:nvSpPr>
        <p:spPr>
          <a:xfrm>
            <a:off x="6533758" y="2846696"/>
            <a:ext cx="1535333" cy="1517333"/>
          </a:xfrm>
          <a:prstGeom prst="ellipse">
            <a:avLst/>
          </a:prstGeom>
          <a:noFill/>
          <a:ln w="9525" cap="flat" cmpd="sng">
            <a:solidFill>
              <a:srgbClr val="CFD8D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endParaRPr sz="1556"/>
          </a:p>
        </p:txBody>
      </p:sp>
      <p:sp>
        <p:nvSpPr>
          <p:cNvPr id="85" name="Google Shape;85;p14"/>
          <p:cNvSpPr txBox="1">
            <a:spLocks noGrp="1"/>
          </p:cNvSpPr>
          <p:nvPr>
            <p:ph type="ctrTitle" idx="4294967295"/>
          </p:nvPr>
        </p:nvSpPr>
        <p:spPr>
          <a:xfrm>
            <a:off x="755374" y="216000"/>
            <a:ext cx="8658153" cy="792000"/>
          </a:xfrm>
          <a:prstGeom prst="rect">
            <a:avLst/>
          </a:prstGeom>
        </p:spPr>
        <p:txBody>
          <a:bodyPr spcFirstLastPara="1" wrap="square" lIns="101583" tIns="101583" rIns="101583" bIns="101583" anchor="b" anchorCtr="0">
            <a:noAutofit/>
          </a:bodyPr>
          <a:lstStyle/>
          <a:p>
            <a:pPr algn="ctr"/>
            <a:r>
              <a:rPr lang="zh-TW" altLang="en-US" sz="3600" b="1" dirty="0">
                <a:solidFill>
                  <a:srgbClr val="0091E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新北林口</a:t>
            </a:r>
            <a:r>
              <a:rPr lang="zh-TW" altLang="en-US" sz="3600" b="1" i="0" dirty="0">
                <a:solidFill>
                  <a:srgbClr val="0091EA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菱淨充填</a:t>
            </a:r>
          </a:p>
        </p:txBody>
      </p:sp>
      <p:cxnSp>
        <p:nvCxnSpPr>
          <p:cNvPr id="89" name="Google Shape;89;p14"/>
          <p:cNvCxnSpPr/>
          <p:nvPr/>
        </p:nvCxnSpPr>
        <p:spPr>
          <a:xfrm>
            <a:off x="7438875" y="4370694"/>
            <a:ext cx="238333" cy="952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" name="Google Shape;90;p14"/>
          <p:cNvCxnSpPr/>
          <p:nvPr/>
        </p:nvCxnSpPr>
        <p:spPr>
          <a:xfrm>
            <a:off x="7844269" y="4141749"/>
            <a:ext cx="438000" cy="584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" name="Google Shape;91;p14"/>
          <p:cNvCxnSpPr/>
          <p:nvPr/>
        </p:nvCxnSpPr>
        <p:spPr>
          <a:xfrm>
            <a:off x="8026766" y="3891071"/>
            <a:ext cx="836000" cy="515667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9338205" y="5277613"/>
            <a:ext cx="609667" cy="437333"/>
          </a:xfrm>
          <a:prstGeom prst="rect">
            <a:avLst/>
          </a:prstGeom>
        </p:spPr>
        <p:txBody>
          <a:bodyPr spcFirstLastPara="1" wrap="square" lIns="101583" tIns="101583" rIns="101583" bIns="101583" anchor="t" anchorCtr="0">
            <a:noAutofit/>
          </a:bodyPr>
          <a:lstStyle/>
          <a:p>
            <a:fld id="{00000000-1234-1234-1234-123412341234}" type="slidenum">
              <a:rPr lang="en"/>
              <a:pPr/>
              <a:t>22</a:t>
            </a:fld>
            <a:endParaRPr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9515414-362D-426B-90D8-3C7ECB96BF6D}"/>
              </a:ext>
            </a:extLst>
          </p:cNvPr>
          <p:cNvSpPr txBox="1"/>
          <p:nvPr/>
        </p:nvSpPr>
        <p:spPr>
          <a:xfrm>
            <a:off x="602702" y="1008000"/>
            <a:ext cx="9000000" cy="3466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sz="3200" i="0" dirty="0">
                <a:solidFill>
                  <a:srgbClr val="4D4D4D"/>
                </a:solidFill>
                <a:effectLst/>
                <a:latin typeface="-apple-system"/>
              </a:rPr>
              <a:t>菱淨充填是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「只賣內容物，不賣包裝」</a:t>
            </a:r>
            <a:r>
              <a:rPr lang="zh-TW" altLang="en-US" sz="3200" dirty="0">
                <a:solidFill>
                  <a:srgbClr val="4D4D4D"/>
                </a:solidFill>
                <a:latin typeface="-apple-system"/>
              </a:rPr>
              <a:t>的小店</a:t>
            </a:r>
            <a:r>
              <a:rPr lang="zh-TW" altLang="en-US" sz="3200" b="1" dirty="0">
                <a:solidFill>
                  <a:srgbClr val="4D4D4D"/>
                </a:solidFill>
                <a:latin typeface="-apple-system"/>
              </a:rPr>
              <a:t>。</a:t>
            </a:r>
            <a:endParaRPr lang="zh-TW" altLang="en-US" sz="3200" b="0" i="0" dirty="0">
              <a:solidFill>
                <a:srgbClr val="4D4D4D"/>
              </a:solidFill>
              <a:effectLst/>
              <a:latin typeface="-apple-system"/>
            </a:endParaRPr>
          </a:p>
          <a:p>
            <a:pPr marL="457200" indent="-457200" algn="just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sz="3200" dirty="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店內機器轉開開關，就能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用自備容器裝清潔用品，</a:t>
            </a:r>
            <a:r>
              <a:rPr lang="zh-TW" altLang="en-US" sz="3200" b="1" i="0" dirty="0">
                <a:solidFill>
                  <a:srgbClr val="FF0000"/>
                </a:solidFill>
                <a:effectLst/>
                <a:latin typeface="-apple-system"/>
              </a:rPr>
              <a:t>需要多少就買多少，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省去不少瓶瓶罐罐</a:t>
            </a:r>
            <a:r>
              <a:rPr lang="zh-TW" altLang="en-US" sz="3200" dirty="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3200" b="0" i="0" dirty="0">
              <a:solidFill>
                <a:srgbClr val="4D4D4D"/>
              </a:solidFill>
              <a:effectLst/>
              <a:latin typeface="-apple-system"/>
            </a:endParaRPr>
          </a:p>
          <a:p>
            <a:pPr marL="457200" indent="-457200" algn="just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zh-TW" altLang="en-US" sz="3200" b="0" i="0" spc="-100" dirty="0">
                <a:solidFill>
                  <a:srgbClr val="4D4D4D"/>
                </a:solidFill>
                <a:effectLst/>
                <a:latin typeface="-apple-system"/>
              </a:rPr>
              <a:t>店內也賣老闆自製的</a:t>
            </a:r>
            <a:r>
              <a:rPr lang="zh-TW" altLang="en-US" sz="3200" b="1" spc="-100" dirty="0">
                <a:solidFill>
                  <a:srgbClr val="FF0000"/>
                </a:solidFill>
                <a:latin typeface="-apple-system"/>
              </a:rPr>
              <a:t>豆漿</a:t>
            </a:r>
            <a:r>
              <a:rPr lang="zh-TW" altLang="en-US" sz="3200" b="0" i="0" spc="-100" dirty="0">
                <a:solidFill>
                  <a:srgbClr val="4D4D4D"/>
                </a:solidFill>
                <a:effectLst/>
                <a:latin typeface="-apple-system"/>
              </a:rPr>
              <a:t>和</a:t>
            </a:r>
            <a:r>
              <a:rPr lang="zh-TW" altLang="en-US" sz="3200" b="1" i="0" spc="-100" dirty="0">
                <a:solidFill>
                  <a:srgbClr val="FF0000"/>
                </a:solidFill>
                <a:effectLst/>
                <a:latin typeface="-apple-system"/>
              </a:rPr>
              <a:t>食用油</a:t>
            </a:r>
            <a:r>
              <a:rPr lang="zh-TW" altLang="en-US" sz="3200" spc="-100" dirty="0">
                <a:solidFill>
                  <a:srgbClr val="4D4D4D"/>
                </a:solidFill>
                <a:latin typeface="-apple-system"/>
              </a:rPr>
              <a:t>。豆漿每</a:t>
            </a:r>
            <a:r>
              <a:rPr lang="en-US" altLang="zh-TW" sz="3200" spc="-100" dirty="0">
                <a:solidFill>
                  <a:srgbClr val="4D4D4D"/>
                </a:solidFill>
                <a:latin typeface="-apple-system"/>
              </a:rPr>
              <a:t>1,000cc</a:t>
            </a:r>
            <a:r>
              <a:rPr lang="zh-TW" altLang="en-US" sz="3200" b="0" i="0" spc="-100" dirty="0">
                <a:solidFill>
                  <a:srgbClr val="4D4D4D"/>
                </a:solidFill>
                <a:effectLst/>
                <a:latin typeface="-apple-system"/>
              </a:rPr>
              <a:t> 賣</a:t>
            </a:r>
            <a:r>
              <a:rPr lang="en-US" altLang="zh-TW" sz="3200" b="0" i="0" spc="-100" dirty="0">
                <a:solidFill>
                  <a:srgbClr val="4D4D4D"/>
                </a:solidFill>
                <a:effectLst/>
                <a:latin typeface="-apple-system"/>
              </a:rPr>
              <a:t>50</a:t>
            </a:r>
            <a:r>
              <a:rPr lang="zh-TW" altLang="en-US" sz="3200" b="0" i="0" spc="-100" dirty="0">
                <a:solidFill>
                  <a:srgbClr val="4D4D4D"/>
                </a:solidFill>
                <a:effectLst/>
                <a:latin typeface="-apple-system"/>
              </a:rPr>
              <a:t>元</a:t>
            </a:r>
            <a:r>
              <a:rPr lang="zh-TW" altLang="en-US" sz="3200" spc="-100" dirty="0">
                <a:solidFill>
                  <a:srgbClr val="4D4D4D"/>
                </a:solidFill>
                <a:latin typeface="-apple-system"/>
              </a:rPr>
              <a:t>，需要自己帶杯子</a:t>
            </a:r>
            <a:r>
              <a:rPr lang="zh-TW" altLang="en-US" sz="3200" b="0" i="0" spc="-100" dirty="0">
                <a:solidFill>
                  <a:srgbClr val="4D4D4D"/>
                </a:solidFill>
                <a:effectLst/>
                <a:latin typeface="-apple-system"/>
              </a:rPr>
              <a:t>來裝。食用油有苦茶油、黑麻油</a:t>
            </a:r>
            <a:r>
              <a:rPr lang="zh-TW" altLang="en-US" sz="3200" spc="-100" dirty="0">
                <a:solidFill>
                  <a:srgbClr val="4D4D4D"/>
                </a:solidFill>
                <a:latin typeface="-apple-system"/>
              </a:rPr>
              <a:t>兩種</a:t>
            </a:r>
            <a:r>
              <a:rPr lang="zh-TW" altLang="en-US" sz="3200" b="0" i="0" spc="-100" dirty="0">
                <a:solidFill>
                  <a:srgbClr val="4D4D4D"/>
                </a:solidFill>
                <a:effectLst/>
                <a:latin typeface="-apple-system"/>
              </a:rPr>
              <a:t>。</a:t>
            </a:r>
            <a:endParaRPr lang="en-US" altLang="zh-TW" sz="3200" b="0" i="0" spc="-100" dirty="0">
              <a:solidFill>
                <a:srgbClr val="4D4D4D"/>
              </a:solidFill>
              <a:effectLst/>
              <a:latin typeface="-apple-system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5B5D186-50BC-45D0-A010-686C86630F75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1" t="2808" r="8714" b="12180"/>
          <a:stretch/>
        </p:blipFill>
        <p:spPr bwMode="auto">
          <a:xfrm>
            <a:off x="627527" y="278754"/>
            <a:ext cx="8928000" cy="51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3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/>
          <p:nvPr/>
        </p:nvSpPr>
        <p:spPr>
          <a:xfrm>
            <a:off x="6533758" y="2846696"/>
            <a:ext cx="1535333" cy="1517333"/>
          </a:xfrm>
          <a:prstGeom prst="ellipse">
            <a:avLst/>
          </a:prstGeom>
          <a:noFill/>
          <a:ln w="9525" cap="flat" cmpd="sng">
            <a:solidFill>
              <a:srgbClr val="CFD8D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endParaRPr sz="1556"/>
          </a:p>
        </p:txBody>
      </p:sp>
      <p:sp>
        <p:nvSpPr>
          <p:cNvPr id="85" name="Google Shape;85;p14"/>
          <p:cNvSpPr txBox="1">
            <a:spLocks noGrp="1"/>
          </p:cNvSpPr>
          <p:nvPr>
            <p:ph type="ctrTitle" idx="4294967295"/>
          </p:nvPr>
        </p:nvSpPr>
        <p:spPr>
          <a:xfrm>
            <a:off x="755374" y="216000"/>
            <a:ext cx="8658153" cy="792000"/>
          </a:xfrm>
          <a:prstGeom prst="rect">
            <a:avLst/>
          </a:prstGeom>
        </p:spPr>
        <p:txBody>
          <a:bodyPr spcFirstLastPara="1" wrap="square" lIns="101583" tIns="101583" rIns="101583" bIns="101583" anchor="b" anchorCtr="0">
            <a:noAutofit/>
          </a:bodyPr>
          <a:lstStyle/>
          <a:p>
            <a:pPr algn="ctr"/>
            <a:r>
              <a:rPr lang="zh-TW" altLang="en-US" sz="3600" b="1" dirty="0">
                <a:solidFill>
                  <a:srgbClr val="0091E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台北新店</a:t>
            </a:r>
            <a:r>
              <a:rPr lang="zh-TW" altLang="en-US" sz="3600" b="1" i="0" dirty="0">
                <a:solidFill>
                  <a:srgbClr val="0091EA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協成豆腐店</a:t>
            </a:r>
          </a:p>
        </p:txBody>
      </p:sp>
      <p:cxnSp>
        <p:nvCxnSpPr>
          <p:cNvPr id="89" name="Google Shape;89;p14"/>
          <p:cNvCxnSpPr/>
          <p:nvPr/>
        </p:nvCxnSpPr>
        <p:spPr>
          <a:xfrm>
            <a:off x="7438875" y="4370694"/>
            <a:ext cx="238333" cy="952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" name="Google Shape;90;p14"/>
          <p:cNvCxnSpPr/>
          <p:nvPr/>
        </p:nvCxnSpPr>
        <p:spPr>
          <a:xfrm>
            <a:off x="7844269" y="4141749"/>
            <a:ext cx="438000" cy="584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" name="Google Shape;91;p14"/>
          <p:cNvCxnSpPr/>
          <p:nvPr/>
        </p:nvCxnSpPr>
        <p:spPr>
          <a:xfrm>
            <a:off x="8026766" y="3891071"/>
            <a:ext cx="836000" cy="515667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9338205" y="5277613"/>
            <a:ext cx="609667" cy="437333"/>
          </a:xfrm>
          <a:prstGeom prst="rect">
            <a:avLst/>
          </a:prstGeom>
        </p:spPr>
        <p:txBody>
          <a:bodyPr spcFirstLastPara="1" wrap="square" lIns="101583" tIns="101583" rIns="101583" bIns="101583" anchor="t" anchorCtr="0">
            <a:noAutofit/>
          </a:bodyPr>
          <a:lstStyle/>
          <a:p>
            <a:fld id="{00000000-1234-1234-1234-123412341234}" type="slidenum">
              <a:rPr lang="en"/>
              <a:pPr/>
              <a:t>23</a:t>
            </a:fld>
            <a:endParaRPr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9515414-362D-426B-90D8-3C7ECB96BF6D}"/>
              </a:ext>
            </a:extLst>
          </p:cNvPr>
          <p:cNvSpPr txBox="1"/>
          <p:nvPr/>
        </p:nvSpPr>
        <p:spPr>
          <a:xfrm>
            <a:off x="602702" y="1008000"/>
            <a:ext cx="9000000" cy="5065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sz="3200" b="0" i="0" dirty="0">
                <a:solidFill>
                  <a:srgbClr val="4D4D4D"/>
                </a:solidFill>
                <a:effectLst/>
                <a:latin typeface="-apple-system"/>
              </a:rPr>
              <a:t>來買豆腐製品的人，不需要刻意準備環保盒，拿家中現有容器重複再利用也可以，</a:t>
            </a:r>
            <a:r>
              <a:rPr lang="zh-TW" altLang="en-US" sz="3200" b="1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一塊豆腐</a:t>
            </a:r>
            <a:r>
              <a:rPr lang="en-US" altLang="zh-TW" sz="3200" b="1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3200" b="1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元，自備盒子減</a:t>
            </a:r>
            <a:r>
              <a:rPr lang="en-US" altLang="zh-TW" sz="3200" b="1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3200" b="1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元，等於一塊豆腐</a:t>
            </a:r>
            <a:r>
              <a:rPr lang="en-US" altLang="zh-TW" sz="3200" b="1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3200" b="1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  <a:r>
              <a:rPr lang="zh-TW" altLang="en-US" sz="3200" b="1" i="0" dirty="0">
                <a:solidFill>
                  <a:srgbClr val="4D4D4D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b="1" dirty="0">
              <a:solidFill>
                <a:srgbClr val="4D4D4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algn="just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sz="3200" b="0" i="0" dirty="0">
                <a:solidFill>
                  <a:srgbClr val="4D4D4D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傳統豆腐店，</a:t>
            </a:r>
            <a:r>
              <a:rPr lang="zh-TW" altLang="en-US" sz="3200" b="1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環保概念來自於讀高中的孩子</a:t>
            </a:r>
            <a:r>
              <a:rPr lang="zh-TW" altLang="en-US" sz="3200" b="1" i="0" dirty="0">
                <a:solidFill>
                  <a:srgbClr val="4D4D4D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3200" b="0" i="0" dirty="0">
                <a:solidFill>
                  <a:srgbClr val="4D4D4D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推廣之後發現，剛開始想省錢的人會自己帶盒子。漸漸地有人連購物袋都自己帶。</a:t>
            </a:r>
            <a:endParaRPr lang="en-US" altLang="zh-TW" sz="3200" b="0" i="0" dirty="0">
              <a:solidFill>
                <a:srgbClr val="4D4D4D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algn="just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sz="3200" b="0" i="0" dirty="0">
                <a:solidFill>
                  <a:srgbClr val="4D4D4D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這就像拋磚引玉，讓大家注意環保這件事。</a:t>
            </a:r>
          </a:p>
          <a:p>
            <a:pPr algn="just"/>
            <a:endParaRPr lang="zh-TW" altLang="en-US" sz="3200" b="0" i="0" dirty="0">
              <a:solidFill>
                <a:srgbClr val="50505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07000"/>
              </a:lnSpc>
              <a:buFont typeface="Wingdings" panose="05000000000000000000" pitchFamily="2" charset="2"/>
              <a:buChar char="Ø"/>
            </a:pPr>
            <a:endParaRPr lang="zh-TW" altLang="en-US" sz="30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367360A-DD56-445A-8390-B68B7F703466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" r="3791"/>
          <a:stretch/>
        </p:blipFill>
        <p:spPr bwMode="auto">
          <a:xfrm>
            <a:off x="692352" y="259719"/>
            <a:ext cx="8784000" cy="51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67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/>
          <p:nvPr/>
        </p:nvSpPr>
        <p:spPr>
          <a:xfrm>
            <a:off x="6533758" y="2846696"/>
            <a:ext cx="1535333" cy="1517333"/>
          </a:xfrm>
          <a:prstGeom prst="ellipse">
            <a:avLst/>
          </a:prstGeom>
          <a:noFill/>
          <a:ln w="9525" cap="flat" cmpd="sng">
            <a:solidFill>
              <a:srgbClr val="CFD8D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endParaRPr sz="1556"/>
          </a:p>
        </p:txBody>
      </p:sp>
      <p:sp>
        <p:nvSpPr>
          <p:cNvPr id="85" name="Google Shape;85;p14"/>
          <p:cNvSpPr txBox="1">
            <a:spLocks noGrp="1"/>
          </p:cNvSpPr>
          <p:nvPr>
            <p:ph type="ctrTitle" idx="4294967295"/>
          </p:nvPr>
        </p:nvSpPr>
        <p:spPr>
          <a:xfrm>
            <a:off x="755374" y="216000"/>
            <a:ext cx="8658153" cy="792000"/>
          </a:xfrm>
          <a:prstGeom prst="rect">
            <a:avLst/>
          </a:prstGeom>
        </p:spPr>
        <p:txBody>
          <a:bodyPr spcFirstLastPara="1" wrap="square" lIns="101583" tIns="101583" rIns="101583" bIns="101583" anchor="b" anchorCtr="0">
            <a:noAutofit/>
          </a:bodyPr>
          <a:lstStyle/>
          <a:p>
            <a:pPr algn="ctr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台中大里家務室</a:t>
            </a:r>
            <a:endParaRPr lang="zh-TW" altLang="en-US" sz="3600" b="1" i="0" dirty="0">
              <a:solidFill>
                <a:srgbClr val="0091EA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89" name="Google Shape;89;p14"/>
          <p:cNvCxnSpPr/>
          <p:nvPr/>
        </p:nvCxnSpPr>
        <p:spPr>
          <a:xfrm>
            <a:off x="7438875" y="4370694"/>
            <a:ext cx="238333" cy="952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" name="Google Shape;90;p14"/>
          <p:cNvCxnSpPr/>
          <p:nvPr/>
        </p:nvCxnSpPr>
        <p:spPr>
          <a:xfrm>
            <a:off x="7844269" y="4141749"/>
            <a:ext cx="438000" cy="584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" name="Google Shape;91;p14"/>
          <p:cNvCxnSpPr/>
          <p:nvPr/>
        </p:nvCxnSpPr>
        <p:spPr>
          <a:xfrm>
            <a:off x="8026766" y="3891071"/>
            <a:ext cx="836000" cy="515667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9338205" y="5277613"/>
            <a:ext cx="609667" cy="437333"/>
          </a:xfrm>
          <a:prstGeom prst="rect">
            <a:avLst/>
          </a:prstGeom>
        </p:spPr>
        <p:txBody>
          <a:bodyPr spcFirstLastPara="1" wrap="square" lIns="101583" tIns="101583" rIns="101583" bIns="101583" anchor="t" anchorCtr="0">
            <a:noAutofit/>
          </a:bodyPr>
          <a:lstStyle/>
          <a:p>
            <a:fld id="{00000000-1234-1234-1234-123412341234}" type="slidenum">
              <a:rPr lang="en"/>
              <a:pPr/>
              <a:t>24</a:t>
            </a:fld>
            <a:endParaRPr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9515414-362D-426B-90D8-3C7ECB96BF6D}"/>
              </a:ext>
            </a:extLst>
          </p:cNvPr>
          <p:cNvSpPr txBox="1"/>
          <p:nvPr/>
        </p:nvSpPr>
        <p:spPr>
          <a:xfrm>
            <a:off x="602702" y="1008000"/>
            <a:ext cx="9000000" cy="4538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sz="3200" spc="-50" dirty="0"/>
              <a:t>家務室不只賣雜貨，也賣餐點，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除了</a:t>
            </a:r>
            <a:r>
              <a:rPr lang="zh-TW" altLang="en-US" sz="3200" b="1" dirty="0">
                <a:solidFill>
                  <a:srgbClr val="0091E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標榜「裸裝」之外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3200" spc="-50" dirty="0"/>
              <a:t>並且</a:t>
            </a:r>
            <a:r>
              <a:rPr lang="zh-TW" altLang="en-US" sz="3200" b="1" spc="-50" dirty="0">
                <a:solidFill>
                  <a:srgbClr val="FF0000"/>
                </a:solidFill>
              </a:rPr>
              <a:t>盡量把食材都利用完，達到餐飲零廢棄</a:t>
            </a:r>
            <a:r>
              <a:rPr lang="zh-TW" altLang="en-US" sz="3200" spc="-50" dirty="0"/>
              <a:t>的目標。</a:t>
            </a:r>
          </a:p>
          <a:p>
            <a:pPr marL="457200" indent="-457200" algn="just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sz="3200" spc="-50" dirty="0"/>
              <a:t>當季水果的果肉拿來釀醋、果皮做酵素、果渣做果醬。剩餘的酵素果皮，再曬乾做成堆肥。</a:t>
            </a:r>
          </a:p>
          <a:p>
            <a:pPr marL="457200" indent="-457200" algn="just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sz="3200" spc="-50" dirty="0"/>
              <a:t>購買沒有農藥的茶葉。</a:t>
            </a:r>
            <a:r>
              <a:rPr lang="zh-TW" altLang="en-US" sz="3200" b="1" spc="-50" dirty="0">
                <a:solidFill>
                  <a:srgbClr val="FF0000"/>
                </a:solidFill>
              </a:rPr>
              <a:t>泡茶後的茶葉曬乾磨成粉，拌進香蕉蛋糕麵糊裡面，使香蕉蛋糕帶有高雅的茶香</a:t>
            </a:r>
            <a:r>
              <a:rPr lang="zh-TW" altLang="en-US" sz="3200" spc="-50" dirty="0"/>
              <a:t>。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0AA6B0F-09D9-4B90-ACE0-0984C50BFD7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44" y="261720"/>
            <a:ext cx="8928000" cy="51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30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/>
          <p:nvPr/>
        </p:nvSpPr>
        <p:spPr>
          <a:xfrm>
            <a:off x="6533758" y="2846696"/>
            <a:ext cx="1535333" cy="1517333"/>
          </a:xfrm>
          <a:prstGeom prst="ellipse">
            <a:avLst/>
          </a:prstGeom>
          <a:noFill/>
          <a:ln w="9525" cap="flat" cmpd="sng">
            <a:solidFill>
              <a:srgbClr val="CFD8D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endParaRPr sz="1556"/>
          </a:p>
        </p:txBody>
      </p:sp>
      <p:sp>
        <p:nvSpPr>
          <p:cNvPr id="85" name="Google Shape;85;p14"/>
          <p:cNvSpPr txBox="1">
            <a:spLocks noGrp="1"/>
          </p:cNvSpPr>
          <p:nvPr>
            <p:ph type="ctrTitle" idx="4294967295"/>
          </p:nvPr>
        </p:nvSpPr>
        <p:spPr>
          <a:xfrm>
            <a:off x="755374" y="216000"/>
            <a:ext cx="8658153" cy="792000"/>
          </a:xfrm>
          <a:prstGeom prst="rect">
            <a:avLst/>
          </a:prstGeom>
        </p:spPr>
        <p:txBody>
          <a:bodyPr spcFirstLastPara="1" wrap="square" lIns="101583" tIns="101583" rIns="101583" bIns="101583" anchor="b" anchorCtr="0">
            <a:noAutofit/>
          </a:bodyPr>
          <a:lstStyle/>
          <a:p>
            <a:pPr algn="ctr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台中貓旅</a:t>
            </a:r>
            <a:endParaRPr lang="zh-TW" altLang="en-US" sz="3600" b="1" i="0" dirty="0">
              <a:solidFill>
                <a:srgbClr val="0091EA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89" name="Google Shape;89;p14"/>
          <p:cNvCxnSpPr/>
          <p:nvPr/>
        </p:nvCxnSpPr>
        <p:spPr>
          <a:xfrm>
            <a:off x="7438875" y="4370694"/>
            <a:ext cx="238333" cy="952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" name="Google Shape;90;p14"/>
          <p:cNvCxnSpPr/>
          <p:nvPr/>
        </p:nvCxnSpPr>
        <p:spPr>
          <a:xfrm>
            <a:off x="7844269" y="4141749"/>
            <a:ext cx="438000" cy="584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" name="Google Shape;91;p14"/>
          <p:cNvCxnSpPr/>
          <p:nvPr/>
        </p:nvCxnSpPr>
        <p:spPr>
          <a:xfrm>
            <a:off x="8026766" y="3891071"/>
            <a:ext cx="836000" cy="515667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9338205" y="5277613"/>
            <a:ext cx="609667" cy="437333"/>
          </a:xfrm>
          <a:prstGeom prst="rect">
            <a:avLst/>
          </a:prstGeom>
        </p:spPr>
        <p:txBody>
          <a:bodyPr spcFirstLastPara="1" wrap="square" lIns="101583" tIns="101583" rIns="101583" bIns="101583" anchor="t" anchorCtr="0">
            <a:noAutofit/>
          </a:bodyPr>
          <a:lstStyle/>
          <a:p>
            <a:fld id="{00000000-1234-1234-1234-123412341234}" type="slidenum">
              <a:rPr lang="en"/>
              <a:pPr/>
              <a:t>25</a:t>
            </a:fld>
            <a:endParaRPr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9515414-362D-426B-90D8-3C7ECB96BF6D}"/>
              </a:ext>
            </a:extLst>
          </p:cNvPr>
          <p:cNvSpPr txBox="1"/>
          <p:nvPr/>
        </p:nvSpPr>
        <p:spPr>
          <a:xfrm>
            <a:off x="602702" y="1008000"/>
            <a:ext cx="9000000" cy="4538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sz="3200" dirty="0"/>
              <a:t>「貓旅」除了提供貓咪住宿服務，也</a:t>
            </a:r>
            <a:r>
              <a:rPr lang="zh-TW" altLang="en-US" sz="3200" b="1" dirty="0">
                <a:solidFill>
                  <a:srgbClr val="FF0000"/>
                </a:solidFill>
              </a:rPr>
              <a:t>販售「無包裝貓咪用品」</a:t>
            </a:r>
            <a:r>
              <a:rPr lang="zh-TW" altLang="en-US" sz="3200" dirty="0"/>
              <a:t>，像是貓咪吃的肉乾、貓砂除臭炭、貓咪喜歡的植物貓薄荷等。</a:t>
            </a:r>
          </a:p>
          <a:p>
            <a:pPr marL="457200" indent="-457200" algn="just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sz="3200" dirty="0"/>
              <a:t>第一次到貓旅買貓砂，老闆會準備容器，</a:t>
            </a:r>
            <a:r>
              <a:rPr lang="zh-TW" altLang="en-US" sz="3200" b="1" dirty="0">
                <a:solidFill>
                  <a:srgbClr val="FF0000"/>
                </a:solidFill>
              </a:rPr>
              <a:t>支付押金就能連同容器一起帶貓砂回家</a:t>
            </a:r>
            <a:r>
              <a:rPr lang="zh-TW" altLang="en-US" sz="3200" dirty="0"/>
              <a:t>。用完之後，再帶著容器回到店內</a:t>
            </a:r>
            <a:r>
              <a:rPr lang="zh-TW" altLang="en-US" sz="3200" b="1" dirty="0">
                <a:solidFill>
                  <a:srgbClr val="FF0000"/>
                </a:solidFill>
              </a:rPr>
              <a:t>「再填充貓砂」</a:t>
            </a:r>
            <a:r>
              <a:rPr lang="zh-TW" altLang="en-US" sz="3200" dirty="0"/>
              <a:t>重複使用。</a:t>
            </a:r>
          </a:p>
          <a:p>
            <a:pPr marL="457200" indent="-457200" algn="just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sz="3200" dirty="0"/>
              <a:t>老闆全台跑透透收集</a:t>
            </a:r>
            <a:r>
              <a:rPr lang="en-US" altLang="zh-TW" sz="3200" dirty="0"/>
              <a:t>1,000</a:t>
            </a:r>
            <a:r>
              <a:rPr lang="zh-TW" altLang="en-US" sz="3200" dirty="0"/>
              <a:t>個</a:t>
            </a:r>
            <a:r>
              <a:rPr lang="en-US" altLang="zh-TW" sz="3200" dirty="0"/>
              <a:t>Costco</a:t>
            </a:r>
            <a:r>
              <a:rPr lang="zh-TW" altLang="en-US" sz="3200" dirty="0"/>
              <a:t>的綠桶貓砂空瓶，推行環保貓砂行動。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08E3468A-8B9F-4B13-A646-B57C876A45C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73" y="254696"/>
            <a:ext cx="8928000" cy="51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34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AF72F3B-8F44-F0D5-18EF-5436004EF8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26</a:t>
            </a:fld>
            <a:endParaRPr lang="en"/>
          </a:p>
        </p:txBody>
      </p:sp>
      <p:pic>
        <p:nvPicPr>
          <p:cNvPr id="4" name="圖片 3" descr="一張含有 文字, 水果, 蘋果, 天然食品 的圖片&#10;&#10;自動產生的描述">
            <a:extLst>
              <a:ext uri="{FF2B5EF4-FFF2-40B4-BE49-F238E27FC236}">
                <a16:creationId xmlns:a16="http://schemas.microsoft.com/office/drawing/2014/main" id="{991CA3DC-FF98-7673-EB43-B7FEDE977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507" y="0"/>
            <a:ext cx="682498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662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5025B02-6C27-AF57-D024-A70ACEB1E86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27</a:t>
            </a:fld>
            <a:endParaRPr lang="en"/>
          </a:p>
        </p:txBody>
      </p:sp>
      <p:pic>
        <p:nvPicPr>
          <p:cNvPr id="4" name="圖片 3" descr="一張含有 天然食品, 食物群, 當地美食, 文字 的圖片&#10;&#10;自動產生的描述">
            <a:extLst>
              <a:ext uri="{FF2B5EF4-FFF2-40B4-BE49-F238E27FC236}">
                <a16:creationId xmlns:a16="http://schemas.microsoft.com/office/drawing/2014/main" id="{3F398153-3DC3-5C93-D85D-80B49B98C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541" y="0"/>
            <a:ext cx="631491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619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40B4449-DD8D-2F58-AA21-70D2DC24EE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28</a:t>
            </a:fld>
            <a:endParaRPr lang="en"/>
          </a:p>
        </p:txBody>
      </p:sp>
      <p:pic>
        <p:nvPicPr>
          <p:cNvPr id="4" name="圖片 3" descr="一張含有 文字, 廣告, 告示牌, 戶外 的圖片&#10;&#10;自動產生的描述">
            <a:extLst>
              <a:ext uri="{FF2B5EF4-FFF2-40B4-BE49-F238E27FC236}">
                <a16:creationId xmlns:a16="http://schemas.microsoft.com/office/drawing/2014/main" id="{05A6E28F-B52B-A1C0-F482-883E40D68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658" y="10633"/>
            <a:ext cx="428721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737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>
            <a:spLocks noGrp="1"/>
          </p:cNvSpPr>
          <p:nvPr>
            <p:ph type="body" idx="1"/>
          </p:nvPr>
        </p:nvSpPr>
        <p:spPr>
          <a:xfrm>
            <a:off x="699247" y="1973395"/>
            <a:ext cx="9000565" cy="911000"/>
          </a:xfrm>
          <a:prstGeom prst="rect">
            <a:avLst/>
          </a:prstGeom>
        </p:spPr>
        <p:txBody>
          <a:bodyPr spcFirstLastPara="1" wrap="square" lIns="101583" tIns="101583" rIns="101583" bIns="101583" anchor="t" anchorCtr="0">
            <a:noAutofit/>
          </a:bodyPr>
          <a:lstStyle/>
          <a:p>
            <a:pPr algn="just" fontAlgn="base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TW" altLang="en-US" i="0" dirty="0">
                <a:solidFill>
                  <a:srgbClr val="000000"/>
                </a:solidFill>
                <a:ea typeface="微軟正黑體" panose="020B0604030504040204" pitchFamily="34" charset="-120"/>
                <a:cs typeface="微軟正黑體" panose="020B0604030504040204" pitchFamily="34" charset="-120"/>
              </a:rPr>
              <a:t>你</a:t>
            </a:r>
            <a:r>
              <a:rPr lang="zh-TW" altLang="zh-TW" i="0" dirty="0">
                <a:solidFill>
                  <a:srgbClr val="000000"/>
                </a:solidFill>
                <a:effectLst/>
                <a:ea typeface="微軟正黑體" panose="020B0604030504040204" pitchFamily="34" charset="-120"/>
                <a:cs typeface="微軟正黑體" panose="020B0604030504040204" pitchFamily="34" charset="-120"/>
              </a:rPr>
              <a:t>是否會因為商家的這些作為而改變自己的消費行為？為什麼？</a:t>
            </a:r>
            <a:endParaRPr lang="zh-TW" altLang="zh-TW" i="0" dirty="0">
              <a:effectLst/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105" name="Google Shape;105;p16"/>
          <p:cNvSpPr txBox="1">
            <a:spLocks noGrp="1"/>
          </p:cNvSpPr>
          <p:nvPr>
            <p:ph type="sldNum" idx="12"/>
          </p:nvPr>
        </p:nvSpPr>
        <p:spPr>
          <a:xfrm>
            <a:off x="-97" y="5295536"/>
            <a:ext cx="10160000" cy="437333"/>
          </a:xfrm>
          <a:prstGeom prst="rect">
            <a:avLst/>
          </a:prstGeom>
        </p:spPr>
        <p:txBody>
          <a:bodyPr spcFirstLastPara="1" wrap="square" lIns="101583" tIns="101583" rIns="101583" bIns="101583" anchor="t" anchorCtr="0">
            <a:noAutofit/>
          </a:bodyPr>
          <a:lstStyle/>
          <a:p>
            <a:fld id="{00000000-1234-1234-1234-123412341234}" type="slidenum">
              <a:rPr lang="en"/>
              <a:pPr/>
              <a:t>29</a:t>
            </a:fld>
            <a:endParaRPr/>
          </a:p>
        </p:txBody>
      </p:sp>
      <p:sp>
        <p:nvSpPr>
          <p:cNvPr id="4" name="橢圓 3">
            <a:extLst>
              <a:ext uri="{FF2B5EF4-FFF2-40B4-BE49-F238E27FC236}">
                <a16:creationId xmlns:a16="http://schemas.microsoft.com/office/drawing/2014/main" id="{ADBFC5C9-C504-4D87-B13C-A61635FD86D1}"/>
              </a:ext>
            </a:extLst>
          </p:cNvPr>
          <p:cNvSpPr/>
          <p:nvPr/>
        </p:nvSpPr>
        <p:spPr>
          <a:xfrm>
            <a:off x="4805081" y="1039907"/>
            <a:ext cx="576000" cy="57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7945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8F0F6383-7BA7-B1CD-BCB7-F4EE1100FB3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</a:t>
            </a:fld>
            <a:endParaRPr lang="en"/>
          </a:p>
        </p:txBody>
      </p:sp>
      <p:pic>
        <p:nvPicPr>
          <p:cNvPr id="4" name="圖片 3" descr="一張含有 文字, 圖書, 海洋哺乳動物, 游泳 的圖片&#10;&#10;自動產生的描述">
            <a:extLst>
              <a:ext uri="{FF2B5EF4-FFF2-40B4-BE49-F238E27FC236}">
                <a16:creationId xmlns:a16="http://schemas.microsoft.com/office/drawing/2014/main" id="{CD3565F7-93D7-4A66-57C2-40DBB7DC0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748" y="-49162"/>
            <a:ext cx="4077141" cy="5976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C0EE20A6-944D-108F-690F-909773443501}"/>
              </a:ext>
            </a:extLst>
          </p:cNvPr>
          <p:cNvSpPr txBox="1"/>
          <p:nvPr/>
        </p:nvSpPr>
        <p:spPr>
          <a:xfrm>
            <a:off x="344129" y="304800"/>
            <a:ext cx="3342969" cy="1732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2018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月國地理雜誌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你看到的海洋垃圾，只是冰山的一角！</a:t>
            </a:r>
          </a:p>
        </p:txBody>
      </p:sp>
    </p:spTree>
    <p:extLst>
      <p:ext uri="{BB962C8B-B14F-4D97-AF65-F5344CB8AC3E}">
        <p14:creationId xmlns:p14="http://schemas.microsoft.com/office/powerpoint/2010/main" val="37709900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/>
          <p:nvPr/>
        </p:nvSpPr>
        <p:spPr>
          <a:xfrm>
            <a:off x="6533758" y="2846696"/>
            <a:ext cx="1535333" cy="1517333"/>
          </a:xfrm>
          <a:prstGeom prst="ellipse">
            <a:avLst/>
          </a:prstGeom>
          <a:noFill/>
          <a:ln w="9525" cap="flat" cmpd="sng">
            <a:solidFill>
              <a:srgbClr val="CFD8D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endParaRPr sz="1556"/>
          </a:p>
        </p:txBody>
      </p:sp>
      <p:cxnSp>
        <p:nvCxnSpPr>
          <p:cNvPr id="89" name="Google Shape;89;p14"/>
          <p:cNvCxnSpPr/>
          <p:nvPr/>
        </p:nvCxnSpPr>
        <p:spPr>
          <a:xfrm>
            <a:off x="7438875" y="4370694"/>
            <a:ext cx="238333" cy="952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" name="Google Shape;90;p14"/>
          <p:cNvCxnSpPr/>
          <p:nvPr/>
        </p:nvCxnSpPr>
        <p:spPr>
          <a:xfrm>
            <a:off x="7844269" y="4141749"/>
            <a:ext cx="438000" cy="584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" name="Google Shape;91;p14"/>
          <p:cNvCxnSpPr/>
          <p:nvPr/>
        </p:nvCxnSpPr>
        <p:spPr>
          <a:xfrm>
            <a:off x="8026766" y="3891071"/>
            <a:ext cx="836000" cy="515667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9338205" y="5277613"/>
            <a:ext cx="609667" cy="437333"/>
          </a:xfrm>
          <a:prstGeom prst="rect">
            <a:avLst/>
          </a:prstGeom>
        </p:spPr>
        <p:txBody>
          <a:bodyPr spcFirstLastPara="1" wrap="square" lIns="101583" tIns="101583" rIns="101583" bIns="101583" anchor="t" anchorCtr="0">
            <a:noAutofit/>
          </a:bodyPr>
          <a:lstStyle/>
          <a:p>
            <a:fld id="{00000000-1234-1234-1234-123412341234}" type="slidenum">
              <a:rPr lang="en"/>
              <a:pPr/>
              <a:t>30</a:t>
            </a:fld>
            <a:endParaRPr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DD87BFD-6BEB-4AE1-9E18-C9AA3A73AD55}"/>
              </a:ext>
            </a:extLst>
          </p:cNvPr>
          <p:cNvSpPr txBox="1"/>
          <p:nvPr/>
        </p:nvSpPr>
        <p:spPr>
          <a:xfrm flipH="1">
            <a:off x="1423330" y="5143052"/>
            <a:ext cx="36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800" u="sng" dirty="0">
                <a:solidFill>
                  <a:srgbClr val="0000FF"/>
                </a:solidFill>
                <a:effectLst/>
                <a:latin typeface="微軟正黑體" panose="020B0604030504040204" pitchFamily="34" charset="-120"/>
                <a:ea typeface="標楷體" panose="03000509000000000000" pitchFamily="65" charset="-120"/>
                <a:cs typeface="Times New Roman" panose="02020603050405020304" pitchFamily="18" charset="0"/>
                <a:hlinkClick r:id="rId3"/>
              </a:rPr>
              <a:t>https://youtu.be/MSdqQgF2XEE</a:t>
            </a:r>
            <a:endParaRPr lang="zh-TW" altLang="en-US" dirty="0"/>
          </a:p>
        </p:txBody>
      </p:sp>
      <p:pic>
        <p:nvPicPr>
          <p:cNvPr id="3" name="圖片 2">
            <a:hlinkClick r:id="rId3"/>
            <a:extLst>
              <a:ext uri="{FF2B5EF4-FFF2-40B4-BE49-F238E27FC236}">
                <a16:creationId xmlns:a16="http://schemas.microsoft.com/office/drawing/2014/main" id="{02D03F94-D790-48B6-BFF0-0DD39EC7B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4502" y="734639"/>
            <a:ext cx="6840000" cy="429745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/>
          <p:nvPr/>
        </p:nvSpPr>
        <p:spPr>
          <a:xfrm>
            <a:off x="6361833" y="1010684"/>
            <a:ext cx="2084000" cy="2058667"/>
          </a:xfrm>
          <a:prstGeom prst="ellipse">
            <a:avLst/>
          </a:prstGeom>
          <a:noFill/>
          <a:ln w="9525" cap="flat" cmpd="sng">
            <a:solidFill>
              <a:srgbClr val="CFD8D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endParaRPr sz="1556"/>
          </a:p>
        </p:txBody>
      </p:sp>
      <p:cxnSp>
        <p:nvCxnSpPr>
          <p:cNvPr id="120" name="Google Shape;120;p18"/>
          <p:cNvCxnSpPr/>
          <p:nvPr/>
        </p:nvCxnSpPr>
        <p:spPr>
          <a:xfrm rot="10800000" flipH="1">
            <a:off x="7561444" y="601058"/>
            <a:ext cx="159667" cy="419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1" name="Google Shape;121;p18"/>
          <p:cNvCxnSpPr/>
          <p:nvPr/>
        </p:nvCxnSpPr>
        <p:spPr>
          <a:xfrm flipH="1">
            <a:off x="8279723" y="1313473"/>
            <a:ext cx="374667" cy="145667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" name="Google Shape;122;p18"/>
          <p:cNvCxnSpPr>
            <a:endCxn id="117" idx="6"/>
          </p:cNvCxnSpPr>
          <p:nvPr/>
        </p:nvCxnSpPr>
        <p:spPr>
          <a:xfrm rot="10800000">
            <a:off x="8445833" y="2040017"/>
            <a:ext cx="1109000" cy="109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" name="Google Shape;123;p18"/>
          <p:cNvSpPr/>
          <p:nvPr/>
        </p:nvSpPr>
        <p:spPr>
          <a:xfrm>
            <a:off x="6528232" y="1175042"/>
            <a:ext cx="1751333" cy="1729667"/>
          </a:xfrm>
          <a:prstGeom prst="ellipse">
            <a:avLst/>
          </a:prstGeom>
          <a:noFill/>
          <a:ln w="19050" cap="flat" cmpd="sng">
            <a:solidFill>
              <a:srgbClr val="CFD8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endParaRPr sz="1556"/>
          </a:p>
        </p:txBody>
      </p:sp>
      <p:sp>
        <p:nvSpPr>
          <p:cNvPr id="127" name="Google Shape;127;p18"/>
          <p:cNvSpPr txBox="1">
            <a:spLocks noGrp="1"/>
          </p:cNvSpPr>
          <p:nvPr>
            <p:ph type="sldNum" idx="12"/>
          </p:nvPr>
        </p:nvSpPr>
        <p:spPr>
          <a:xfrm>
            <a:off x="9338205" y="5277613"/>
            <a:ext cx="609667" cy="437333"/>
          </a:xfrm>
          <a:prstGeom prst="rect">
            <a:avLst/>
          </a:prstGeom>
        </p:spPr>
        <p:txBody>
          <a:bodyPr spcFirstLastPara="1" wrap="square" lIns="101583" tIns="101583" rIns="101583" bIns="101583" anchor="t" anchorCtr="0">
            <a:noAutofit/>
          </a:bodyPr>
          <a:lstStyle/>
          <a:p>
            <a:fld id="{00000000-1234-1234-1234-123412341234}" type="slidenum">
              <a:rPr lang="en"/>
              <a:pPr/>
              <a:t>31</a:t>
            </a:fld>
            <a:endParaRPr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24BF5DF-3DC6-4C94-B411-D1AAD41D6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833" y="1020057"/>
            <a:ext cx="2154638" cy="2909309"/>
          </a:xfrm>
          <a:prstGeom prst="rect">
            <a:avLst/>
          </a:prstGeom>
        </p:spPr>
      </p:pic>
      <p:sp>
        <p:nvSpPr>
          <p:cNvPr id="118" name="Google Shape;118;p18"/>
          <p:cNvSpPr txBox="1">
            <a:spLocks noGrp="1"/>
          </p:cNvSpPr>
          <p:nvPr>
            <p:ph type="ctrTitle" idx="4294967295"/>
          </p:nvPr>
        </p:nvSpPr>
        <p:spPr>
          <a:xfrm>
            <a:off x="789891" y="2439666"/>
            <a:ext cx="6121897" cy="864000"/>
          </a:xfrm>
          <a:prstGeom prst="rect">
            <a:avLst/>
          </a:prstGeom>
        </p:spPr>
        <p:txBody>
          <a:bodyPr spcFirstLastPara="1" wrap="square" lIns="101583" tIns="101583" rIns="101583" bIns="101583" anchor="b" anchorCtr="0">
            <a:noAutofit/>
          </a:bodyPr>
          <a:lstStyle/>
          <a:p>
            <a:r>
              <a:rPr lang="zh-TW" altLang="en-US" sz="4500" dirty="0">
                <a:solidFill>
                  <a:srgbClr val="000000"/>
                </a:solidFill>
                <a:effectLst/>
                <a:ea typeface="微軟正黑體" panose="020B0604030504040204" pitchFamily="34" charset="-120"/>
                <a:cs typeface="Calibri" panose="020F0502020204030204" pitchFamily="34" charset="0"/>
              </a:rPr>
              <a:t>塑膠袋發明</a:t>
            </a:r>
            <a:r>
              <a:rPr lang="zh-TW" altLang="en-US" sz="4500" dirty="0">
                <a:solidFill>
                  <a:srgbClr val="000000"/>
                </a:solidFill>
                <a:ea typeface="微軟正黑體" panose="020B0604030504040204" pitchFamily="34" charset="-120"/>
                <a:cs typeface="Calibri" panose="020F0502020204030204" pitchFamily="34" charset="0"/>
              </a:rPr>
              <a:t>背後的</a:t>
            </a:r>
            <a:r>
              <a:rPr lang="zh-TW" altLang="en-US" sz="4500" dirty="0">
                <a:solidFill>
                  <a:srgbClr val="000000"/>
                </a:solidFill>
                <a:effectLst/>
                <a:ea typeface="微軟正黑體" panose="020B0604030504040204" pitchFamily="34" charset="-120"/>
                <a:cs typeface="Calibri" panose="020F0502020204030204" pitchFamily="34" charset="0"/>
              </a:rPr>
              <a:t>故事</a:t>
            </a:r>
            <a:endParaRPr lang="zh-TW" altLang="en-US" sz="4500" b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/>
          <p:nvPr/>
        </p:nvSpPr>
        <p:spPr>
          <a:xfrm>
            <a:off x="6533758" y="2846696"/>
            <a:ext cx="1535333" cy="1517333"/>
          </a:xfrm>
          <a:prstGeom prst="ellipse">
            <a:avLst/>
          </a:prstGeom>
          <a:noFill/>
          <a:ln w="9525" cap="flat" cmpd="sng">
            <a:solidFill>
              <a:srgbClr val="CFD8D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endParaRPr sz="1556"/>
          </a:p>
        </p:txBody>
      </p:sp>
      <p:sp>
        <p:nvSpPr>
          <p:cNvPr id="85" name="Google Shape;85;p14"/>
          <p:cNvSpPr txBox="1">
            <a:spLocks noGrp="1"/>
          </p:cNvSpPr>
          <p:nvPr>
            <p:ph type="ctrTitle" idx="4294967295"/>
          </p:nvPr>
        </p:nvSpPr>
        <p:spPr>
          <a:xfrm>
            <a:off x="348055" y="216000"/>
            <a:ext cx="9504000" cy="792000"/>
          </a:xfrm>
          <a:prstGeom prst="rect">
            <a:avLst/>
          </a:prstGeom>
        </p:spPr>
        <p:txBody>
          <a:bodyPr spcFirstLastPara="1" wrap="square" lIns="101583" tIns="101583" rIns="101583" bIns="101583" anchor="b" anchorCtr="0">
            <a:noAutofit/>
          </a:bodyPr>
          <a:lstStyle/>
          <a:p>
            <a:r>
              <a:rPr lang="zh-TW" altLang="zh-TW" sz="3400" b="1" spc="-100" dirty="0">
                <a:effectLst/>
                <a:ea typeface="微軟正黑體" panose="020B0604030504040204" pitchFamily="34" charset="-120"/>
                <a:cs typeface="Calibri" panose="020F0502020204030204" pitchFamily="34" charset="0"/>
              </a:rPr>
              <a:t>塑</a:t>
            </a:r>
            <a:r>
              <a:rPr lang="zh-TW" altLang="en-US" sz="3400" b="1" spc="-100" dirty="0">
                <a:effectLst/>
                <a:ea typeface="微軟正黑體" panose="020B0604030504040204" pitchFamily="34" charset="-120"/>
                <a:cs typeface="Calibri" panose="020F0502020204030204" pitchFamily="34" charset="0"/>
              </a:rPr>
              <a:t>膠</a:t>
            </a:r>
            <a:r>
              <a:rPr lang="zh-TW" altLang="zh-TW" sz="3400" b="1" spc="-100" dirty="0">
                <a:effectLst/>
                <a:ea typeface="微軟正黑體" panose="020B0604030504040204" pitchFamily="34" charset="-120"/>
                <a:cs typeface="Calibri" panose="020F0502020204030204" pitchFamily="34" charset="0"/>
              </a:rPr>
              <a:t>袋冷知識：原來</a:t>
            </a:r>
            <a:r>
              <a:rPr lang="zh-TW" altLang="en-US" sz="3400" b="1" spc="-100" dirty="0">
                <a:effectLst/>
                <a:ea typeface="微軟正黑體" panose="020B0604030504040204" pitchFamily="34" charset="-120"/>
                <a:cs typeface="Calibri" panose="020F0502020204030204" pitchFamily="34" charset="0"/>
              </a:rPr>
              <a:t>塑</a:t>
            </a:r>
            <a:r>
              <a:rPr lang="zh-TW" altLang="zh-TW" sz="3400" b="1" spc="-100" dirty="0">
                <a:effectLst/>
                <a:ea typeface="微軟正黑體" panose="020B0604030504040204" pitchFamily="34" charset="-120"/>
                <a:cs typeface="Calibri" panose="020F0502020204030204" pitchFamily="34" charset="0"/>
              </a:rPr>
              <a:t>膠袋起初是一項環保的工具！</a:t>
            </a:r>
            <a:endParaRPr sz="3400" b="1" spc="-100" dirty="0"/>
          </a:p>
        </p:txBody>
      </p:sp>
      <p:cxnSp>
        <p:nvCxnSpPr>
          <p:cNvPr id="89" name="Google Shape;89;p14"/>
          <p:cNvCxnSpPr/>
          <p:nvPr/>
        </p:nvCxnSpPr>
        <p:spPr>
          <a:xfrm>
            <a:off x="7438875" y="4370694"/>
            <a:ext cx="238333" cy="952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" name="Google Shape;90;p14"/>
          <p:cNvCxnSpPr/>
          <p:nvPr/>
        </p:nvCxnSpPr>
        <p:spPr>
          <a:xfrm>
            <a:off x="7844269" y="4141749"/>
            <a:ext cx="438000" cy="584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" name="Google Shape;91;p14"/>
          <p:cNvCxnSpPr/>
          <p:nvPr/>
        </p:nvCxnSpPr>
        <p:spPr>
          <a:xfrm>
            <a:off x="8026766" y="3891071"/>
            <a:ext cx="836000" cy="515667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9338205" y="5277613"/>
            <a:ext cx="609667" cy="437333"/>
          </a:xfrm>
          <a:prstGeom prst="rect">
            <a:avLst/>
          </a:prstGeom>
        </p:spPr>
        <p:txBody>
          <a:bodyPr spcFirstLastPara="1" wrap="square" lIns="101583" tIns="101583" rIns="101583" bIns="101583" anchor="t" anchorCtr="0">
            <a:noAutofit/>
          </a:bodyPr>
          <a:lstStyle/>
          <a:p>
            <a:fld id="{00000000-1234-1234-1234-123412341234}" type="slidenum">
              <a:rPr lang="en"/>
              <a:pPr/>
              <a:t>32</a:t>
            </a:fld>
            <a:endParaRPr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DD87BFD-6BEB-4AE1-9E18-C9AA3A73AD55}"/>
              </a:ext>
            </a:extLst>
          </p:cNvPr>
          <p:cNvSpPr txBox="1"/>
          <p:nvPr/>
        </p:nvSpPr>
        <p:spPr>
          <a:xfrm flipH="1">
            <a:off x="1450225" y="5143052"/>
            <a:ext cx="36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800" u="sng" dirty="0">
                <a:solidFill>
                  <a:srgbClr val="0000FF"/>
                </a:solidFill>
                <a:latin typeface="微軟正黑體" panose="020B0604030504040204" pitchFamily="34" charset="-120"/>
                <a:ea typeface="標楷體" panose="03000509000000000000" pitchFamily="65" charset="-120"/>
                <a:cs typeface="Times New Roman" panose="02020603050405020304" pitchFamily="18" charset="0"/>
                <a:hlinkClick r:id="rId3"/>
              </a:rPr>
              <a:t>https://youtu.be/lYov-B7UC5k</a:t>
            </a:r>
            <a:endParaRPr lang="zh-TW" altLang="en-US" dirty="0"/>
          </a:p>
        </p:txBody>
      </p:sp>
      <p:pic>
        <p:nvPicPr>
          <p:cNvPr id="3" name="圖片 2">
            <a:hlinkClick r:id="rId3"/>
            <a:extLst>
              <a:ext uri="{FF2B5EF4-FFF2-40B4-BE49-F238E27FC236}">
                <a16:creationId xmlns:a16="http://schemas.microsoft.com/office/drawing/2014/main" id="{87C21D86-A1EF-4035-A2CB-B9E688B28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548" y="1080000"/>
            <a:ext cx="6840000" cy="382551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/>
          <p:nvPr/>
        </p:nvSpPr>
        <p:spPr>
          <a:xfrm>
            <a:off x="6533758" y="2846696"/>
            <a:ext cx="1535333" cy="1517333"/>
          </a:xfrm>
          <a:prstGeom prst="ellipse">
            <a:avLst/>
          </a:prstGeom>
          <a:noFill/>
          <a:ln w="9525" cap="flat" cmpd="sng">
            <a:solidFill>
              <a:srgbClr val="CFD8D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endParaRPr sz="1556"/>
          </a:p>
        </p:txBody>
      </p:sp>
      <p:sp>
        <p:nvSpPr>
          <p:cNvPr id="85" name="Google Shape;85;p14"/>
          <p:cNvSpPr txBox="1">
            <a:spLocks noGrp="1"/>
          </p:cNvSpPr>
          <p:nvPr>
            <p:ph type="ctrTitle" idx="4294967295"/>
          </p:nvPr>
        </p:nvSpPr>
        <p:spPr>
          <a:xfrm>
            <a:off x="755374" y="216000"/>
            <a:ext cx="8658153" cy="792000"/>
          </a:xfrm>
          <a:prstGeom prst="rect">
            <a:avLst/>
          </a:prstGeom>
        </p:spPr>
        <p:txBody>
          <a:bodyPr spcFirstLastPara="1" wrap="square" lIns="101583" tIns="101583" rIns="101583" bIns="101583" anchor="b" anchorCtr="0">
            <a:noAutofit/>
          </a:bodyPr>
          <a:lstStyle/>
          <a:p>
            <a:pPr algn="ctr"/>
            <a:r>
              <a:rPr lang="zh-TW" altLang="en-US" sz="3600" b="1" dirty="0">
                <a:solidFill>
                  <a:srgbClr val="0091EA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製造</a:t>
            </a:r>
            <a:r>
              <a:rPr lang="zh-TW" altLang="zh-TW" sz="3600" b="1" dirty="0">
                <a:solidFill>
                  <a:srgbClr val="0091EA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塑膠袋</a:t>
            </a:r>
            <a:r>
              <a:rPr lang="zh-TW" altLang="en-US" sz="3600" b="1" dirty="0">
                <a:solidFill>
                  <a:srgbClr val="0091EA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的過程</a:t>
            </a:r>
            <a:r>
              <a:rPr lang="zh-TW" altLang="en-US" sz="3600" b="1" dirty="0">
                <a:solidFill>
                  <a:srgbClr val="0091EA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其實很環保</a:t>
            </a:r>
            <a:endParaRPr lang="zh-TW" altLang="en-US" sz="3600" b="1" i="0" dirty="0">
              <a:solidFill>
                <a:srgbClr val="0091EA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89" name="Google Shape;89;p14"/>
          <p:cNvCxnSpPr/>
          <p:nvPr/>
        </p:nvCxnSpPr>
        <p:spPr>
          <a:xfrm>
            <a:off x="7438875" y="4370694"/>
            <a:ext cx="238333" cy="952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" name="Google Shape;90;p14"/>
          <p:cNvCxnSpPr/>
          <p:nvPr/>
        </p:nvCxnSpPr>
        <p:spPr>
          <a:xfrm>
            <a:off x="7844269" y="4141749"/>
            <a:ext cx="438000" cy="584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" name="Google Shape;91;p14"/>
          <p:cNvCxnSpPr/>
          <p:nvPr/>
        </p:nvCxnSpPr>
        <p:spPr>
          <a:xfrm>
            <a:off x="8026766" y="3891071"/>
            <a:ext cx="836000" cy="515667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9338205" y="5277613"/>
            <a:ext cx="609667" cy="437333"/>
          </a:xfrm>
          <a:prstGeom prst="rect">
            <a:avLst/>
          </a:prstGeom>
        </p:spPr>
        <p:txBody>
          <a:bodyPr spcFirstLastPara="1" wrap="square" lIns="101583" tIns="101583" rIns="101583" bIns="101583" anchor="t" anchorCtr="0">
            <a:noAutofit/>
          </a:bodyPr>
          <a:lstStyle/>
          <a:p>
            <a:fld id="{00000000-1234-1234-1234-123412341234}" type="slidenum">
              <a:rPr lang="en"/>
              <a:pPr/>
              <a:t>33</a:t>
            </a:fld>
            <a:endParaRPr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9515414-362D-426B-90D8-3C7ECB96BF6D}"/>
              </a:ext>
            </a:extLst>
          </p:cNvPr>
          <p:cNvSpPr txBox="1"/>
          <p:nvPr/>
        </p:nvSpPr>
        <p:spPr>
          <a:xfrm>
            <a:off x="602702" y="1008000"/>
            <a:ext cx="9000000" cy="4395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 fontAlgn="base">
              <a:lnSpc>
                <a:spcPct val="10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zh-TW" sz="3200" dirty="0">
                <a:solidFill>
                  <a:srgbClr val="444444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與紙袋和可重複使用的棉袋相比，</a:t>
            </a:r>
            <a:r>
              <a:rPr lang="zh-TW" altLang="en-US" sz="3200" b="1" dirty="0">
                <a:solidFill>
                  <a:srgbClr val="0091EA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製造</a:t>
            </a:r>
            <a:r>
              <a:rPr lang="zh-TW" altLang="zh-TW" sz="3200" b="1" dirty="0">
                <a:solidFill>
                  <a:srgbClr val="0091EA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塑膠袋</a:t>
            </a:r>
            <a:r>
              <a:rPr lang="zh-TW" altLang="en-US" sz="3200" b="1" dirty="0">
                <a:solidFill>
                  <a:srgbClr val="0091EA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的過程</a:t>
            </a:r>
            <a:r>
              <a:rPr lang="zh-TW" altLang="zh-TW" sz="3200" b="1" dirty="0">
                <a:solidFill>
                  <a:srgbClr val="0091EA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使用最少的水和能源</a:t>
            </a:r>
            <a:r>
              <a:rPr lang="zh-TW" altLang="zh-TW" sz="3200" dirty="0">
                <a:solidFill>
                  <a:srgbClr val="444444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。</a:t>
            </a:r>
            <a:endParaRPr lang="zh-TW" altLang="zh-TW" sz="3200" dirty="0">
              <a:effectLst/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 marL="457200" indent="-457200" algn="just" fontAlgn="base">
              <a:lnSpc>
                <a:spcPct val="10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zh-TW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如果因為減塑而改用了紙袋或棉布袋，對環境的危害並不會比較少。</a:t>
            </a:r>
            <a:endParaRPr lang="en-US" altLang="zh-TW" sz="3200" dirty="0">
              <a:solidFill>
                <a:srgbClr val="000000"/>
              </a:solidFill>
              <a:effectLst/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 marL="457200" indent="-457200" algn="just" fontAlgn="base">
              <a:lnSpc>
                <a:spcPct val="10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zh-TW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不論是何種材質的物品，都應該盡可能地重複使用</a:t>
            </a:r>
            <a:r>
              <a:rPr lang="zh-TW" alt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。</a:t>
            </a:r>
            <a:endParaRPr lang="en-US" altLang="zh-TW" sz="32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 marL="457200" indent="-457200" algn="just" fontAlgn="base">
              <a:lnSpc>
                <a:spcPct val="10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zh-TW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廠商在設計商品時也應該往可以方便重複使用的方向努力</a:t>
            </a:r>
            <a:r>
              <a:rPr lang="zh-TW" alt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。</a:t>
            </a:r>
            <a:endParaRPr lang="en-US" altLang="zh-TW" sz="3200" dirty="0">
              <a:solidFill>
                <a:srgbClr val="000000"/>
              </a:solidFill>
              <a:effectLst/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673140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/>
          <p:nvPr/>
        </p:nvSpPr>
        <p:spPr>
          <a:xfrm>
            <a:off x="6533758" y="2846696"/>
            <a:ext cx="1535333" cy="1517333"/>
          </a:xfrm>
          <a:prstGeom prst="ellipse">
            <a:avLst/>
          </a:prstGeom>
          <a:noFill/>
          <a:ln w="9525" cap="flat" cmpd="sng">
            <a:solidFill>
              <a:srgbClr val="CFD8D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endParaRPr sz="1556"/>
          </a:p>
        </p:txBody>
      </p:sp>
      <p:sp>
        <p:nvSpPr>
          <p:cNvPr id="85" name="Google Shape;85;p14"/>
          <p:cNvSpPr txBox="1">
            <a:spLocks noGrp="1"/>
          </p:cNvSpPr>
          <p:nvPr>
            <p:ph type="ctrTitle" idx="4294967295"/>
          </p:nvPr>
        </p:nvSpPr>
        <p:spPr>
          <a:xfrm>
            <a:off x="755374" y="216000"/>
            <a:ext cx="8658153" cy="792000"/>
          </a:xfrm>
          <a:prstGeom prst="rect">
            <a:avLst/>
          </a:prstGeom>
        </p:spPr>
        <p:txBody>
          <a:bodyPr spcFirstLastPara="1" wrap="square" lIns="101583" tIns="101583" rIns="101583" bIns="101583" anchor="b" anchorCtr="0">
            <a:noAutofit/>
          </a:bodyPr>
          <a:lstStyle/>
          <a:p>
            <a:pPr algn="ctr"/>
            <a:r>
              <a:rPr lang="zh-TW" altLang="zh-TW" sz="3600" b="1" dirty="0">
                <a:solidFill>
                  <a:srgbClr val="0091EA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可方便重複使用</a:t>
            </a:r>
            <a:r>
              <a:rPr lang="zh-TW" altLang="en-US" sz="3600" b="1" dirty="0">
                <a:solidFill>
                  <a:srgbClr val="0091EA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的</a:t>
            </a:r>
            <a:r>
              <a:rPr lang="zh-TW" altLang="zh-TW" sz="3600" b="1" dirty="0">
                <a:solidFill>
                  <a:srgbClr val="0091EA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商品</a:t>
            </a:r>
            <a:r>
              <a:rPr lang="en-US" altLang="zh-TW" sz="3600" b="1" dirty="0">
                <a:solidFill>
                  <a:srgbClr val="0091EA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~</a:t>
            </a:r>
            <a:r>
              <a:rPr lang="zh-TW" altLang="zh-TW" sz="3600" b="1" dirty="0">
                <a:solidFill>
                  <a:srgbClr val="0091EA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循環包裝的材料</a:t>
            </a:r>
            <a:endParaRPr lang="zh-TW" altLang="en-US" sz="3600" b="1" i="0" dirty="0">
              <a:solidFill>
                <a:srgbClr val="0091EA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89" name="Google Shape;89;p14"/>
          <p:cNvCxnSpPr/>
          <p:nvPr/>
        </p:nvCxnSpPr>
        <p:spPr>
          <a:xfrm>
            <a:off x="7438875" y="4370694"/>
            <a:ext cx="238333" cy="952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" name="Google Shape;90;p14"/>
          <p:cNvCxnSpPr/>
          <p:nvPr/>
        </p:nvCxnSpPr>
        <p:spPr>
          <a:xfrm>
            <a:off x="7844269" y="4141749"/>
            <a:ext cx="438000" cy="584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" name="Google Shape;91;p14"/>
          <p:cNvCxnSpPr/>
          <p:nvPr/>
        </p:nvCxnSpPr>
        <p:spPr>
          <a:xfrm>
            <a:off x="8026766" y="3891071"/>
            <a:ext cx="836000" cy="515667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9338205" y="5277613"/>
            <a:ext cx="609667" cy="437333"/>
          </a:xfrm>
          <a:prstGeom prst="rect">
            <a:avLst/>
          </a:prstGeom>
        </p:spPr>
        <p:txBody>
          <a:bodyPr spcFirstLastPara="1" wrap="square" lIns="101583" tIns="101583" rIns="101583" bIns="101583" anchor="t" anchorCtr="0">
            <a:noAutofit/>
          </a:bodyPr>
          <a:lstStyle/>
          <a:p>
            <a:fld id="{00000000-1234-1234-1234-123412341234}" type="slidenum">
              <a:rPr lang="en"/>
              <a:pPr/>
              <a:t>34</a:t>
            </a:fld>
            <a:endParaRPr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0EDC20D-801E-402F-B15B-BAEA0C5D3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188" y="999035"/>
            <a:ext cx="6859441" cy="477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971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/>
          <p:nvPr/>
        </p:nvSpPr>
        <p:spPr>
          <a:xfrm>
            <a:off x="6533758" y="2846696"/>
            <a:ext cx="1535333" cy="1517333"/>
          </a:xfrm>
          <a:prstGeom prst="ellipse">
            <a:avLst/>
          </a:prstGeom>
          <a:noFill/>
          <a:ln w="9525" cap="flat" cmpd="sng">
            <a:solidFill>
              <a:srgbClr val="CFD8D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endParaRPr sz="1556"/>
          </a:p>
        </p:txBody>
      </p:sp>
      <p:cxnSp>
        <p:nvCxnSpPr>
          <p:cNvPr id="89" name="Google Shape;89;p14"/>
          <p:cNvCxnSpPr/>
          <p:nvPr/>
        </p:nvCxnSpPr>
        <p:spPr>
          <a:xfrm>
            <a:off x="7438875" y="4370694"/>
            <a:ext cx="238333" cy="952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" name="Google Shape;90;p14"/>
          <p:cNvCxnSpPr/>
          <p:nvPr/>
        </p:nvCxnSpPr>
        <p:spPr>
          <a:xfrm>
            <a:off x="7844269" y="4141749"/>
            <a:ext cx="438000" cy="584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" name="Google Shape;91;p14"/>
          <p:cNvCxnSpPr/>
          <p:nvPr/>
        </p:nvCxnSpPr>
        <p:spPr>
          <a:xfrm>
            <a:off x="8026766" y="3891071"/>
            <a:ext cx="836000" cy="515667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9338205" y="5277613"/>
            <a:ext cx="609667" cy="437333"/>
          </a:xfrm>
          <a:prstGeom prst="rect">
            <a:avLst/>
          </a:prstGeom>
        </p:spPr>
        <p:txBody>
          <a:bodyPr spcFirstLastPara="1" wrap="square" lIns="101583" tIns="101583" rIns="101583" bIns="101583" anchor="t" anchorCtr="0">
            <a:noAutofit/>
          </a:bodyPr>
          <a:lstStyle/>
          <a:p>
            <a:fld id="{00000000-1234-1234-1234-123412341234}" type="slidenum">
              <a:rPr lang="en"/>
              <a:pPr/>
              <a:t>35</a:t>
            </a:fld>
            <a:endParaRPr/>
          </a:p>
        </p:txBody>
      </p:sp>
      <p:pic>
        <p:nvPicPr>
          <p:cNvPr id="4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E8E8E0CA-50DA-4AD7-A1D8-F12754235C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8" t="2755" r="7280" b="6490"/>
          <a:stretch/>
        </p:blipFill>
        <p:spPr>
          <a:xfrm>
            <a:off x="6235159" y="942959"/>
            <a:ext cx="3583213" cy="4553320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57A0C21F-B45A-4C96-894E-7A58BAD7946D}"/>
              </a:ext>
            </a:extLst>
          </p:cNvPr>
          <p:cNvSpPr txBox="1"/>
          <p:nvPr/>
        </p:nvSpPr>
        <p:spPr>
          <a:xfrm>
            <a:off x="432000" y="900000"/>
            <a:ext cx="5575693" cy="4461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zh-TW" altLang="en-US" sz="3200" spc="-80" dirty="0">
                <a:solidFill>
                  <a:schemeClr val="tx1"/>
                </a:solidFill>
                <a:latin typeface="Segoe UI" panose="020B0502040204020203" pitchFamily="34" charset="0"/>
              </a:rPr>
              <a:t>每個</a:t>
            </a:r>
            <a:r>
              <a:rPr lang="zh-TW" altLang="en-US" sz="3200" b="1" spc="-80" dirty="0">
                <a:solidFill>
                  <a:srgbClr val="0091EA"/>
                </a:solidFill>
                <a:latin typeface="Segoe UI" panose="020B0502040204020203" pitchFamily="34" charset="0"/>
              </a:rPr>
              <a:t>網購循環袋能使用 </a:t>
            </a:r>
            <a:r>
              <a:rPr lang="en-US" altLang="zh-TW" sz="3200" b="1" spc="-80" dirty="0">
                <a:solidFill>
                  <a:srgbClr val="0091EA"/>
                </a:solidFill>
                <a:latin typeface="Segoe UI" panose="020B0502040204020203" pitchFamily="34" charset="0"/>
              </a:rPr>
              <a:t>80 </a:t>
            </a:r>
            <a:r>
              <a:rPr lang="zh-TW" altLang="en-US" sz="3200" b="1" spc="-80" dirty="0">
                <a:solidFill>
                  <a:srgbClr val="0091EA"/>
                </a:solidFill>
                <a:latin typeface="Segoe UI" panose="020B0502040204020203" pitchFamily="34" charset="0"/>
              </a:rPr>
              <a:t>次</a:t>
            </a:r>
            <a:r>
              <a:rPr lang="zh-TW" altLang="en-US" sz="3200" spc="-80" dirty="0">
                <a:solidFill>
                  <a:schemeClr val="tx1"/>
                </a:solidFill>
                <a:latin typeface="Segoe UI" panose="020B0502040204020203" pitchFamily="34" charset="0"/>
              </a:rPr>
              <a:t>，</a:t>
            </a:r>
            <a:r>
              <a:rPr lang="zh-TW" altLang="en-US" sz="3200" b="0" i="0" spc="-80" dirty="0">
                <a:solidFill>
                  <a:srgbClr val="111111"/>
                </a:solidFill>
                <a:effectLst/>
                <a:latin typeface="Segoe UI" panose="020B0502040204020203" pitchFamily="34" charset="0"/>
              </a:rPr>
              <a:t>消費者拿到網購商品</a:t>
            </a:r>
            <a:r>
              <a:rPr lang="zh-TW" altLang="en-US" sz="3200" spc="-80" dirty="0">
                <a:solidFill>
                  <a:srgbClr val="111111"/>
                </a:solidFill>
                <a:latin typeface="Segoe UI" panose="020B0502040204020203" pitchFamily="34" charset="0"/>
              </a:rPr>
              <a:t>後，</a:t>
            </a:r>
            <a:r>
              <a:rPr lang="zh-TW" altLang="en-US" sz="3200" b="1" i="0" spc="-80" dirty="0">
                <a:solidFill>
                  <a:srgbClr val="0091EA"/>
                </a:solidFill>
                <a:effectLst/>
                <a:latin typeface="Segoe UI" panose="020B0502040204020203" pitchFamily="34" charset="0"/>
              </a:rPr>
              <a:t>把袋子歸還到便利商店「回收站」</a:t>
            </a:r>
            <a:r>
              <a:rPr lang="zh-TW" altLang="en-US" sz="3200" b="0" i="0" spc="-80" dirty="0">
                <a:solidFill>
                  <a:srgbClr val="111111"/>
                </a:solidFill>
                <a:effectLst/>
                <a:latin typeface="Segoe UI" panose="020B0502040204020203" pitchFamily="34" charset="0"/>
              </a:rPr>
              <a:t>。</a:t>
            </a:r>
            <a:endParaRPr lang="en-US" altLang="zh-TW" sz="3200" b="0" i="0" spc="-80" dirty="0">
              <a:solidFill>
                <a:srgbClr val="111111"/>
              </a:solidFill>
              <a:effectLst/>
              <a:latin typeface="Segoe UI" panose="020B0502040204020203" pitchFamily="34" charset="0"/>
            </a:endParaRPr>
          </a:p>
          <a:p>
            <a:pPr marL="514350" indent="-514350" algn="just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zh-TW" altLang="en-US" sz="3200" b="0" i="0" spc="-80" dirty="0">
                <a:solidFill>
                  <a:srgbClr val="111111"/>
                </a:solidFill>
                <a:effectLst/>
                <a:latin typeface="Segoe UI" panose="020B0502040204020203" pitchFamily="34" charset="0"/>
              </a:rPr>
              <a:t>循環袋上貼有</a:t>
            </a:r>
            <a:r>
              <a:rPr lang="zh-TW" altLang="en-US" sz="3200" b="1" i="0" spc="-80" dirty="0">
                <a:solidFill>
                  <a:srgbClr val="0091EA"/>
                </a:solidFill>
                <a:effectLst/>
                <a:latin typeface="Segoe UI" panose="020B0502040204020203" pitchFamily="34" charset="0"/>
              </a:rPr>
              <a:t>「安全貼紙」</a:t>
            </a:r>
            <a:r>
              <a:rPr lang="zh-TW" altLang="en-US" sz="3200" b="0" i="0" spc="-80" dirty="0">
                <a:solidFill>
                  <a:srgbClr val="111111"/>
                </a:solidFill>
                <a:effectLst/>
                <a:latin typeface="Segoe UI" panose="020B0502040204020203" pitchFamily="34" charset="0"/>
              </a:rPr>
              <a:t>，只要一經撕毀，就會變色、留下</a:t>
            </a:r>
            <a:r>
              <a:rPr lang="zh-TW" altLang="en-US" sz="3200" spc="-80" dirty="0">
                <a:solidFill>
                  <a:srgbClr val="111111"/>
                </a:solidFill>
                <a:latin typeface="Segoe UI" panose="020B0502040204020203" pitchFamily="34" charset="0"/>
              </a:rPr>
              <a:t>標誌，</a:t>
            </a:r>
            <a:r>
              <a:rPr lang="zh-TW" altLang="en-US" sz="3200" b="1" spc="-80" dirty="0">
                <a:solidFill>
                  <a:srgbClr val="0091EA"/>
                </a:solidFill>
                <a:latin typeface="Segoe UI" panose="020B0502040204020203" pitchFamily="34" charset="0"/>
              </a:rPr>
              <a:t>確保商品在運送過程中不被拆封</a:t>
            </a:r>
            <a:r>
              <a:rPr lang="zh-TW" altLang="en-US" sz="3200" spc="-80" dirty="0">
                <a:solidFill>
                  <a:srgbClr val="111111"/>
                </a:solidFill>
                <a:latin typeface="Segoe UI" panose="020B0502040204020203" pitchFamily="34" charset="0"/>
              </a:rPr>
              <a:t>。</a:t>
            </a:r>
            <a:endParaRPr lang="zh-TW" altLang="en-US" sz="3200" spc="-80" dirty="0"/>
          </a:p>
        </p:txBody>
      </p:sp>
      <p:sp>
        <p:nvSpPr>
          <p:cNvPr id="2" name="Google Shape;85;p14">
            <a:extLst>
              <a:ext uri="{FF2B5EF4-FFF2-40B4-BE49-F238E27FC236}">
                <a16:creationId xmlns:a16="http://schemas.microsoft.com/office/drawing/2014/main" id="{C72FAFA0-4C0A-C2BF-888C-79F33B53D5F1}"/>
              </a:ext>
            </a:extLst>
          </p:cNvPr>
          <p:cNvSpPr txBox="1">
            <a:spLocks/>
          </p:cNvSpPr>
          <p:nvPr/>
        </p:nvSpPr>
        <p:spPr>
          <a:xfrm>
            <a:off x="757736" y="36000"/>
            <a:ext cx="8712200" cy="792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83" tIns="101583" rIns="101583" bIns="1015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algn="ctr"/>
            <a:r>
              <a:rPr lang="zh-TW" altLang="zh-TW" sz="3600" b="1" dirty="0">
                <a:solidFill>
                  <a:srgbClr val="0091EA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可方便重複使用</a:t>
            </a:r>
            <a:r>
              <a:rPr lang="zh-TW" altLang="en-US" sz="3600" b="1" dirty="0">
                <a:solidFill>
                  <a:srgbClr val="0091EA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的</a:t>
            </a:r>
            <a:r>
              <a:rPr lang="zh-TW" altLang="zh-TW" sz="3600" b="1" dirty="0">
                <a:solidFill>
                  <a:srgbClr val="0091EA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商品</a:t>
            </a:r>
            <a:r>
              <a:rPr lang="en-US" altLang="zh-TW" sz="3600" b="1" dirty="0">
                <a:solidFill>
                  <a:srgbClr val="0091EA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~</a:t>
            </a:r>
            <a:r>
              <a:rPr lang="zh-TW" altLang="en-US" sz="3600" b="1" dirty="0">
                <a:solidFill>
                  <a:srgbClr val="0091EA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網購</a:t>
            </a:r>
            <a:r>
              <a:rPr lang="zh-TW" altLang="zh-TW" sz="3600" b="1" dirty="0">
                <a:solidFill>
                  <a:srgbClr val="0091EA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循環</a:t>
            </a:r>
            <a:r>
              <a:rPr lang="zh-TW" altLang="en-US" sz="3600" b="1" dirty="0">
                <a:solidFill>
                  <a:srgbClr val="0091EA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袋</a:t>
            </a:r>
            <a:endParaRPr lang="zh-TW" altLang="en-US" sz="3600" b="1" dirty="0">
              <a:solidFill>
                <a:srgbClr val="0091E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47586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/>
          <p:nvPr/>
        </p:nvSpPr>
        <p:spPr>
          <a:xfrm>
            <a:off x="6533758" y="2846696"/>
            <a:ext cx="1535333" cy="1517333"/>
          </a:xfrm>
          <a:prstGeom prst="ellipse">
            <a:avLst/>
          </a:prstGeom>
          <a:noFill/>
          <a:ln w="9525" cap="flat" cmpd="sng">
            <a:solidFill>
              <a:srgbClr val="CFD8D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endParaRPr sz="1556"/>
          </a:p>
        </p:txBody>
      </p:sp>
      <p:sp>
        <p:nvSpPr>
          <p:cNvPr id="85" name="Google Shape;85;p14"/>
          <p:cNvSpPr txBox="1">
            <a:spLocks noGrp="1"/>
          </p:cNvSpPr>
          <p:nvPr>
            <p:ph type="ctrTitle" idx="4294967295"/>
          </p:nvPr>
        </p:nvSpPr>
        <p:spPr>
          <a:xfrm>
            <a:off x="757736" y="36000"/>
            <a:ext cx="8712200" cy="792163"/>
          </a:xfrm>
          <a:prstGeom prst="rect">
            <a:avLst/>
          </a:prstGeom>
        </p:spPr>
        <p:txBody>
          <a:bodyPr spcFirstLastPara="1" wrap="square" lIns="101583" tIns="101583" rIns="101583" bIns="101583" anchor="b" anchorCtr="0">
            <a:noAutofit/>
          </a:bodyPr>
          <a:lstStyle/>
          <a:p>
            <a:pPr algn="ctr"/>
            <a:r>
              <a:rPr lang="zh-TW" altLang="zh-TW" sz="3600" b="1" dirty="0">
                <a:solidFill>
                  <a:srgbClr val="0091EA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可方便重複使用</a:t>
            </a:r>
            <a:r>
              <a:rPr lang="zh-TW" altLang="en-US" sz="3600" b="1" dirty="0">
                <a:solidFill>
                  <a:srgbClr val="0091EA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的</a:t>
            </a:r>
            <a:r>
              <a:rPr lang="zh-TW" altLang="zh-TW" sz="3600" b="1" dirty="0">
                <a:solidFill>
                  <a:srgbClr val="0091EA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商品</a:t>
            </a:r>
            <a:r>
              <a:rPr lang="en-US" altLang="zh-TW" sz="3600" b="1" dirty="0">
                <a:solidFill>
                  <a:srgbClr val="0091EA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~</a:t>
            </a:r>
            <a:r>
              <a:rPr lang="zh-TW" altLang="zh-TW" sz="3600" b="1" dirty="0">
                <a:solidFill>
                  <a:srgbClr val="0091EA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以租代售的循環杯</a:t>
            </a:r>
            <a:endParaRPr lang="zh-TW" altLang="en-US" sz="3600" b="1" i="0" dirty="0">
              <a:solidFill>
                <a:srgbClr val="0091EA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89" name="Google Shape;89;p14"/>
          <p:cNvCxnSpPr/>
          <p:nvPr/>
        </p:nvCxnSpPr>
        <p:spPr>
          <a:xfrm>
            <a:off x="7438875" y="4370694"/>
            <a:ext cx="238333" cy="952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" name="Google Shape;90;p14"/>
          <p:cNvCxnSpPr/>
          <p:nvPr/>
        </p:nvCxnSpPr>
        <p:spPr>
          <a:xfrm>
            <a:off x="7844269" y="4141749"/>
            <a:ext cx="438000" cy="584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" name="Google Shape;91;p14"/>
          <p:cNvCxnSpPr/>
          <p:nvPr/>
        </p:nvCxnSpPr>
        <p:spPr>
          <a:xfrm>
            <a:off x="8026766" y="3891071"/>
            <a:ext cx="836000" cy="515667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9338205" y="5277613"/>
            <a:ext cx="609667" cy="437333"/>
          </a:xfrm>
          <a:prstGeom prst="rect">
            <a:avLst/>
          </a:prstGeom>
        </p:spPr>
        <p:txBody>
          <a:bodyPr spcFirstLastPara="1" wrap="square" lIns="101583" tIns="101583" rIns="101583" bIns="101583" anchor="t" anchorCtr="0">
            <a:noAutofit/>
          </a:bodyPr>
          <a:lstStyle/>
          <a:p>
            <a:fld id="{00000000-1234-1234-1234-123412341234}" type="slidenum">
              <a:rPr lang="en"/>
              <a:pPr/>
              <a:t>36</a:t>
            </a:fld>
            <a:endParaRPr/>
          </a:p>
        </p:txBody>
      </p:sp>
      <p:pic>
        <p:nvPicPr>
          <p:cNvPr id="8194" name="Picture 2" descr="統一超商永續發展">
            <a:extLst>
              <a:ext uri="{FF2B5EF4-FFF2-40B4-BE49-F238E27FC236}">
                <a16:creationId xmlns:a16="http://schemas.microsoft.com/office/drawing/2014/main" id="{6F69CC5A-939D-4579-92AF-0EC01FCDA4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" b="1490"/>
          <a:stretch/>
        </p:blipFill>
        <p:spPr bwMode="auto">
          <a:xfrm>
            <a:off x="6299041" y="837314"/>
            <a:ext cx="3170895" cy="458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634108C3-B8AB-4C46-9E09-358C4F020B05}"/>
              </a:ext>
            </a:extLst>
          </p:cNvPr>
          <p:cNvSpPr txBox="1"/>
          <p:nvPr/>
        </p:nvSpPr>
        <p:spPr>
          <a:xfrm>
            <a:off x="432000" y="900000"/>
            <a:ext cx="5670813" cy="4461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zh-TW" altLang="en-US" sz="3200" b="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至有循環杯計畫之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門市，</a:t>
            </a:r>
            <a:r>
              <a:rPr lang="zh-TW" altLang="en-US" sz="3200" b="1" dirty="0">
                <a:solidFill>
                  <a:srgbClr val="0091E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en-US" altLang="zh-TW" sz="3200" b="1" dirty="0">
                <a:solidFill>
                  <a:srgbClr val="0091E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sz="3200" b="1" i="0" dirty="0">
                <a:solidFill>
                  <a:srgbClr val="0091EA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線上支付</a:t>
            </a:r>
            <a:r>
              <a:rPr lang="en-US" altLang="zh-TW" sz="3200" b="1" i="0" dirty="0">
                <a:solidFill>
                  <a:srgbClr val="0091EA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50</a:t>
            </a:r>
            <a:r>
              <a:rPr lang="zh-TW" altLang="en-US" sz="3200" b="1" i="0" dirty="0">
                <a:solidFill>
                  <a:srgbClr val="0091EA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  <a:r>
              <a:rPr lang="zh-TW" altLang="en-US" sz="3200" b="1" dirty="0">
                <a:solidFill>
                  <a:srgbClr val="0091E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借用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3200" b="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於七天內至設有還杯機台之門市歸還。</a:t>
            </a:r>
            <a:endParaRPr lang="en-US" altLang="zh-TW" sz="3200" b="0" i="0" dirty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 algn="just">
              <a:lnSpc>
                <a:spcPct val="110000"/>
              </a:lnSpc>
              <a:buFont typeface="+mj-lt"/>
              <a:buAutoNum type="arabicPeriod"/>
            </a:pPr>
            <a:r>
              <a:rPr lang="zh-TW" altLang="en-US" sz="3200" b="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掃瞄租借識別碼和杯子上的</a:t>
            </a:r>
            <a:r>
              <a:rPr lang="en-US" altLang="zh-TW" sz="3200" b="0" i="0" dirty="0" err="1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QRCode</a:t>
            </a:r>
            <a:r>
              <a:rPr lang="zh-TW" altLang="en-US" sz="3200" b="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即可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還杯</a:t>
            </a:r>
            <a:r>
              <a:rPr lang="zh-TW" altLang="en-US" sz="3200" b="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3200" b="1" i="0" dirty="0">
                <a:solidFill>
                  <a:srgbClr val="0091EA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7-10</a:t>
            </a:r>
            <a:r>
              <a:rPr lang="zh-TW" altLang="en-US" sz="3200" b="1" i="0" dirty="0">
                <a:solidFill>
                  <a:srgbClr val="0091EA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日內</a:t>
            </a:r>
            <a:r>
              <a:rPr lang="en-US" altLang="zh-TW" sz="3200" b="1" i="0" dirty="0">
                <a:solidFill>
                  <a:srgbClr val="0091EA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50</a:t>
            </a:r>
            <a:r>
              <a:rPr lang="zh-TW" altLang="en-US" sz="3200" b="1" i="0" dirty="0">
                <a:solidFill>
                  <a:srgbClr val="0091EA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元將全額退還</a:t>
            </a:r>
            <a:r>
              <a:rPr lang="zh-TW" altLang="en-US" sz="3200" b="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至會員帳號中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3200" b="0" i="0" dirty="0">
              <a:solidFill>
                <a:srgbClr val="000000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945631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/>
          <p:nvPr/>
        </p:nvSpPr>
        <p:spPr>
          <a:xfrm>
            <a:off x="6533758" y="2846696"/>
            <a:ext cx="1535333" cy="1517333"/>
          </a:xfrm>
          <a:prstGeom prst="ellipse">
            <a:avLst/>
          </a:prstGeom>
          <a:noFill/>
          <a:ln w="9525" cap="flat" cmpd="sng">
            <a:solidFill>
              <a:srgbClr val="CFD8D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endParaRPr sz="1556"/>
          </a:p>
        </p:txBody>
      </p:sp>
      <p:sp>
        <p:nvSpPr>
          <p:cNvPr id="85" name="Google Shape;85;p14"/>
          <p:cNvSpPr txBox="1">
            <a:spLocks noGrp="1"/>
          </p:cNvSpPr>
          <p:nvPr>
            <p:ph type="ctrTitle" idx="4294967295"/>
          </p:nvPr>
        </p:nvSpPr>
        <p:spPr>
          <a:xfrm>
            <a:off x="755374" y="36000"/>
            <a:ext cx="8658153" cy="792000"/>
          </a:xfrm>
          <a:prstGeom prst="rect">
            <a:avLst/>
          </a:prstGeom>
        </p:spPr>
        <p:txBody>
          <a:bodyPr spcFirstLastPara="1" wrap="square" lIns="101583" tIns="101583" rIns="101583" bIns="101583" anchor="b" anchorCtr="0">
            <a:noAutofit/>
          </a:bodyPr>
          <a:lstStyle/>
          <a:p>
            <a:pPr algn="ctr"/>
            <a:r>
              <a:rPr lang="zh-TW" altLang="zh-TW" sz="3600" b="1" dirty="0">
                <a:solidFill>
                  <a:srgbClr val="0091EA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可方便重複使用</a:t>
            </a:r>
            <a:r>
              <a:rPr lang="zh-TW" altLang="en-US" sz="3600" b="1" dirty="0">
                <a:solidFill>
                  <a:srgbClr val="0091EA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的</a:t>
            </a:r>
            <a:r>
              <a:rPr lang="zh-TW" altLang="zh-TW" sz="3600" b="1" dirty="0">
                <a:solidFill>
                  <a:srgbClr val="0091EA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商品</a:t>
            </a:r>
            <a:r>
              <a:rPr lang="en-US" altLang="zh-TW" sz="3600" b="1" dirty="0">
                <a:solidFill>
                  <a:srgbClr val="0091EA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~</a:t>
            </a:r>
            <a:r>
              <a:rPr lang="zh-TW" altLang="zh-TW" sz="3600" b="1" dirty="0">
                <a:solidFill>
                  <a:srgbClr val="0091EA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環保便當盒</a:t>
            </a:r>
            <a:endParaRPr lang="zh-TW" altLang="en-US" sz="3600" b="1" i="0" dirty="0">
              <a:solidFill>
                <a:srgbClr val="0091EA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89" name="Google Shape;89;p14"/>
          <p:cNvCxnSpPr/>
          <p:nvPr/>
        </p:nvCxnSpPr>
        <p:spPr>
          <a:xfrm>
            <a:off x="7438875" y="4370694"/>
            <a:ext cx="238333" cy="952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" name="Google Shape;90;p14"/>
          <p:cNvCxnSpPr/>
          <p:nvPr/>
        </p:nvCxnSpPr>
        <p:spPr>
          <a:xfrm>
            <a:off x="7844269" y="4141749"/>
            <a:ext cx="438000" cy="584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" name="Google Shape;91;p14"/>
          <p:cNvCxnSpPr/>
          <p:nvPr/>
        </p:nvCxnSpPr>
        <p:spPr>
          <a:xfrm>
            <a:off x="8026766" y="3891071"/>
            <a:ext cx="836000" cy="515667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9338205" y="5277613"/>
            <a:ext cx="609667" cy="437333"/>
          </a:xfrm>
          <a:prstGeom prst="rect">
            <a:avLst/>
          </a:prstGeom>
        </p:spPr>
        <p:txBody>
          <a:bodyPr spcFirstLastPara="1" wrap="square" lIns="101583" tIns="101583" rIns="101583" bIns="101583" anchor="t" anchorCtr="0">
            <a:noAutofit/>
          </a:bodyPr>
          <a:lstStyle/>
          <a:p>
            <a:fld id="{00000000-1234-1234-1234-123412341234}" type="slidenum">
              <a:rPr lang="en"/>
              <a:pPr/>
              <a:t>37</a:t>
            </a:fld>
            <a:endParaRPr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88E5D8C-1798-4298-BCDF-A07A9034FC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37" r="1608"/>
          <a:stretch/>
        </p:blipFill>
        <p:spPr>
          <a:xfrm>
            <a:off x="4438150" y="1123869"/>
            <a:ext cx="5285118" cy="3467262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87507914-C139-47DD-915C-4906A809E8A2}"/>
              </a:ext>
            </a:extLst>
          </p:cNvPr>
          <p:cNvSpPr txBox="1"/>
          <p:nvPr/>
        </p:nvSpPr>
        <p:spPr>
          <a:xfrm>
            <a:off x="432000" y="900000"/>
            <a:ext cx="3743300" cy="4461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zh-TW" altLang="en-US" sz="3200" spc="-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環保餐盒</a:t>
            </a:r>
            <a:r>
              <a:rPr lang="zh-TW" altLang="en-US" sz="3200" b="1" i="0" spc="-100" dirty="0">
                <a:solidFill>
                  <a:srgbClr val="0091EA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當日</a:t>
            </a:r>
            <a:r>
              <a:rPr lang="zh-TW" altLang="en-US" sz="3200" b="1" spc="-100" dirty="0">
                <a:solidFill>
                  <a:srgbClr val="0091E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回收退押金</a:t>
            </a:r>
            <a:r>
              <a:rPr lang="en-US" altLang="zh-TW" sz="3200" b="1" spc="-100" dirty="0">
                <a:solidFill>
                  <a:srgbClr val="0091E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</a:t>
            </a:r>
            <a:r>
              <a:rPr lang="zh-TW" altLang="en-US" sz="3200" b="1" spc="-100" dirty="0">
                <a:solidFill>
                  <a:srgbClr val="0091E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元，</a:t>
            </a:r>
            <a:r>
              <a:rPr lang="zh-TW" altLang="en-US" sz="3200" spc="-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由專業廠商清洗、回收再利用</a:t>
            </a:r>
            <a:r>
              <a:rPr lang="zh-TW" altLang="en-US" sz="3200" b="0" i="0" spc="-10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b="0" i="0" spc="-100" dirty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 algn="just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zh-TW" altLang="en-US" sz="3200" spc="-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餐盒由</a:t>
            </a:r>
            <a:r>
              <a:rPr lang="zh-TW" altLang="en-US" sz="3200" b="1" spc="-100" dirty="0">
                <a:solidFill>
                  <a:srgbClr val="0091E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竹纖維所製成，不僅耐高溫、可回收，還可以完全分解</a:t>
            </a:r>
            <a:r>
              <a:rPr lang="zh-TW" altLang="en-US" sz="3200" spc="-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b="0" i="0" spc="-100" dirty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967554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/>
          <p:nvPr/>
        </p:nvSpPr>
        <p:spPr>
          <a:xfrm>
            <a:off x="6533758" y="2846696"/>
            <a:ext cx="1535333" cy="1517333"/>
          </a:xfrm>
          <a:prstGeom prst="ellipse">
            <a:avLst/>
          </a:prstGeom>
          <a:noFill/>
          <a:ln w="9525" cap="flat" cmpd="sng">
            <a:solidFill>
              <a:srgbClr val="CFD8D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endParaRPr sz="1556"/>
          </a:p>
        </p:txBody>
      </p:sp>
      <p:cxnSp>
        <p:nvCxnSpPr>
          <p:cNvPr id="89" name="Google Shape;89;p14"/>
          <p:cNvCxnSpPr/>
          <p:nvPr/>
        </p:nvCxnSpPr>
        <p:spPr>
          <a:xfrm>
            <a:off x="7438875" y="4370694"/>
            <a:ext cx="238333" cy="952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" name="Google Shape;90;p14"/>
          <p:cNvCxnSpPr/>
          <p:nvPr/>
        </p:nvCxnSpPr>
        <p:spPr>
          <a:xfrm>
            <a:off x="7844269" y="4141749"/>
            <a:ext cx="438000" cy="584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" name="Google Shape;91;p14"/>
          <p:cNvCxnSpPr/>
          <p:nvPr/>
        </p:nvCxnSpPr>
        <p:spPr>
          <a:xfrm>
            <a:off x="8026766" y="3891071"/>
            <a:ext cx="836000" cy="515667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9338205" y="5277613"/>
            <a:ext cx="609667" cy="437333"/>
          </a:xfrm>
          <a:prstGeom prst="rect">
            <a:avLst/>
          </a:prstGeom>
        </p:spPr>
        <p:txBody>
          <a:bodyPr spcFirstLastPara="1" wrap="square" lIns="101583" tIns="101583" rIns="101583" bIns="101583" anchor="t" anchorCtr="0">
            <a:noAutofit/>
          </a:bodyPr>
          <a:lstStyle/>
          <a:p>
            <a:fld id="{00000000-1234-1234-1234-123412341234}" type="slidenum">
              <a:rPr lang="en"/>
              <a:pPr/>
              <a:t>38</a:t>
            </a:fld>
            <a:endParaRPr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9515414-362D-426B-90D8-3C7ECB96BF6D}"/>
              </a:ext>
            </a:extLst>
          </p:cNvPr>
          <p:cNvSpPr txBox="1"/>
          <p:nvPr/>
        </p:nvSpPr>
        <p:spPr>
          <a:xfrm>
            <a:off x="602702" y="936280"/>
            <a:ext cx="4402104" cy="3854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 fontAlgn="base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zh-TW" alt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不論是</a:t>
            </a:r>
            <a:r>
              <a:rPr lang="zh-TW" altLang="zh-TW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循環包裝的材料、以租代售的循環杯、回收可拿回押金的環保便當盒</a:t>
            </a:r>
            <a:r>
              <a:rPr lang="en-US" altLang="zh-TW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……</a:t>
            </a:r>
            <a:r>
              <a:rPr lang="zh-TW" altLang="zh-TW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，</a:t>
            </a:r>
            <a:r>
              <a:rPr lang="zh-TW" altLang="zh-TW" sz="3200" b="1" dirty="0">
                <a:solidFill>
                  <a:srgbClr val="0091EA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這些商品的設計或使用都符合循環經濟、永續消費的理念</a:t>
            </a:r>
            <a:r>
              <a:rPr lang="zh-TW" altLang="zh-TW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。</a:t>
            </a:r>
            <a:endParaRPr lang="zh-TW" altLang="zh-TW" sz="3200" dirty="0">
              <a:effectLst/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pic>
        <p:nvPicPr>
          <p:cNvPr id="11266" name="Picture 2" descr="推動循環經濟—創造經濟與環保雙贏(行政院全球資訊網-重要政策)">
            <a:extLst>
              <a:ext uri="{FF2B5EF4-FFF2-40B4-BE49-F238E27FC236}">
                <a16:creationId xmlns:a16="http://schemas.microsoft.com/office/drawing/2014/main" id="{CE4FDA3C-0070-485B-B889-3A851E6E4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188" y="397791"/>
            <a:ext cx="4522702" cy="492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9185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>
            <a:spLocks noGrp="1"/>
          </p:cNvSpPr>
          <p:nvPr>
            <p:ph type="body" idx="1"/>
          </p:nvPr>
        </p:nvSpPr>
        <p:spPr>
          <a:xfrm>
            <a:off x="699247" y="2358876"/>
            <a:ext cx="9000565" cy="911000"/>
          </a:xfrm>
          <a:prstGeom prst="rect">
            <a:avLst/>
          </a:prstGeom>
        </p:spPr>
        <p:txBody>
          <a:bodyPr spcFirstLastPara="1" wrap="square" lIns="101583" tIns="101583" rIns="101583" bIns="101583" anchor="t" anchorCtr="0">
            <a:no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zh-TW" altLang="zh-TW" b="1" i="0" dirty="0">
                <a:solidFill>
                  <a:srgbClr val="0091EA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rPr>
              <a:t>選擇重複使用物品</a:t>
            </a:r>
            <a:r>
              <a:rPr lang="zh-TW" altLang="zh-TW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rPr>
              <a:t>時應該注意什麼？</a:t>
            </a:r>
            <a:endParaRPr lang="zh-TW" altLang="zh-TW" i="0" dirty="0">
              <a:effectLst/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105" name="Google Shape;105;p16"/>
          <p:cNvSpPr txBox="1">
            <a:spLocks noGrp="1"/>
          </p:cNvSpPr>
          <p:nvPr>
            <p:ph type="sldNum" idx="12"/>
          </p:nvPr>
        </p:nvSpPr>
        <p:spPr>
          <a:xfrm>
            <a:off x="-97" y="5295536"/>
            <a:ext cx="10160000" cy="437333"/>
          </a:xfrm>
          <a:prstGeom prst="rect">
            <a:avLst/>
          </a:prstGeom>
        </p:spPr>
        <p:txBody>
          <a:bodyPr spcFirstLastPara="1" wrap="square" lIns="101583" tIns="101583" rIns="101583" bIns="101583" anchor="t" anchorCtr="0">
            <a:noAutofit/>
          </a:bodyPr>
          <a:lstStyle/>
          <a:p>
            <a:fld id="{00000000-1234-1234-1234-123412341234}" type="slidenum">
              <a:rPr lang="en"/>
              <a:pPr/>
              <a:t>39</a:t>
            </a:fld>
            <a:endParaRPr/>
          </a:p>
        </p:txBody>
      </p:sp>
      <p:sp>
        <p:nvSpPr>
          <p:cNvPr id="4" name="橢圓 3">
            <a:extLst>
              <a:ext uri="{FF2B5EF4-FFF2-40B4-BE49-F238E27FC236}">
                <a16:creationId xmlns:a16="http://schemas.microsoft.com/office/drawing/2014/main" id="{ADBFC5C9-C504-4D87-B13C-A61635FD86D1}"/>
              </a:ext>
            </a:extLst>
          </p:cNvPr>
          <p:cNvSpPr/>
          <p:nvPr/>
        </p:nvSpPr>
        <p:spPr>
          <a:xfrm>
            <a:off x="4805081" y="1039907"/>
            <a:ext cx="576000" cy="57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7337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B56FFC5-C9B0-3D9B-27EC-AA658435B2B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</a:t>
            </a:fld>
            <a:endParaRPr lang="en"/>
          </a:p>
        </p:txBody>
      </p:sp>
      <p:pic>
        <p:nvPicPr>
          <p:cNvPr id="4" name="圖片 3" descr="一張含有 文字, 螢幕擷取畫面, 圖表, 字型 的圖片&#10;&#10;自動產生的描述">
            <a:extLst>
              <a:ext uri="{FF2B5EF4-FFF2-40B4-BE49-F238E27FC236}">
                <a16:creationId xmlns:a16="http://schemas.microsoft.com/office/drawing/2014/main" id="{B646400A-92D0-8308-8186-A853ABAD1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718" y="95695"/>
            <a:ext cx="563456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569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橢圓 3">
            <a:extLst>
              <a:ext uri="{FF2B5EF4-FFF2-40B4-BE49-F238E27FC236}">
                <a16:creationId xmlns:a16="http://schemas.microsoft.com/office/drawing/2014/main" id="{ADBFC5C9-C504-4D87-B13C-A61635FD86D1}"/>
              </a:ext>
            </a:extLst>
          </p:cNvPr>
          <p:cNvSpPr/>
          <p:nvPr/>
        </p:nvSpPr>
        <p:spPr>
          <a:xfrm>
            <a:off x="4805081" y="1039907"/>
            <a:ext cx="576000" cy="57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4" name="Google Shape;104;p16"/>
          <p:cNvSpPr txBox="1">
            <a:spLocks noGrp="1"/>
          </p:cNvSpPr>
          <p:nvPr>
            <p:ph type="body" idx="1"/>
          </p:nvPr>
        </p:nvSpPr>
        <p:spPr>
          <a:xfrm>
            <a:off x="850000" y="1993500"/>
            <a:ext cx="8532000" cy="864000"/>
          </a:xfrm>
          <a:prstGeom prst="rect">
            <a:avLst/>
          </a:prstGeom>
        </p:spPr>
        <p:txBody>
          <a:bodyPr spcFirstLastPara="1" wrap="square" lIns="101583" tIns="101583" rIns="101583" bIns="101583" anchor="t" anchorCtr="0">
            <a:noAutofit/>
          </a:bodyPr>
          <a:lstStyle/>
          <a:p>
            <a:pPr algn="just" fontAlgn="base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TW" altLang="en-US" i="0" dirty="0"/>
              <a:t>分享與回饋</a:t>
            </a:r>
            <a:r>
              <a:rPr lang="en-US" altLang="zh-TW" i="0" dirty="0"/>
              <a:t>(</a:t>
            </a:r>
            <a:r>
              <a:rPr lang="zh-TW" altLang="en-US" i="0" dirty="0"/>
              <a:t>一</a:t>
            </a:r>
            <a:r>
              <a:rPr lang="en-US" altLang="zh-TW" i="0" dirty="0"/>
              <a:t>)</a:t>
            </a:r>
          </a:p>
          <a:p>
            <a:pPr marL="0" indent="0" algn="just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3800" i="0" dirty="0"/>
              <a:t>     經過</a:t>
            </a:r>
            <a:r>
              <a:rPr lang="zh-TW" altLang="zh-TW" sz="3800" i="0" dirty="0"/>
              <a:t>這兩節的課程</a:t>
            </a:r>
            <a:r>
              <a:rPr lang="zh-TW" altLang="zh-TW" sz="3800" b="1" i="0" dirty="0">
                <a:solidFill>
                  <a:srgbClr val="0091EA"/>
                </a:solidFill>
              </a:rPr>
              <a:t>對於使用塑膠或其</a:t>
            </a:r>
            <a:endParaRPr lang="en-US" altLang="zh-TW" sz="3800" b="1" i="0" dirty="0">
              <a:solidFill>
                <a:srgbClr val="0091EA"/>
              </a:solidFill>
            </a:endParaRPr>
          </a:p>
          <a:p>
            <a:pPr marL="0" indent="0" algn="just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3800" b="1" i="0" dirty="0">
                <a:solidFill>
                  <a:srgbClr val="0091EA"/>
                </a:solidFill>
              </a:rPr>
              <a:t>     </a:t>
            </a:r>
            <a:r>
              <a:rPr lang="zh-TW" altLang="zh-TW" sz="3800" b="1" i="0" dirty="0">
                <a:solidFill>
                  <a:srgbClr val="0091EA"/>
                </a:solidFill>
              </a:rPr>
              <a:t>他物品的想法有何改變</a:t>
            </a:r>
            <a:r>
              <a:rPr lang="zh-TW" altLang="zh-TW" sz="3800" i="0" dirty="0"/>
              <a:t>？</a:t>
            </a:r>
          </a:p>
          <a:p>
            <a:pPr algn="just" fontAlgn="base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altLang="zh-TW" i="0" dirty="0">
              <a:solidFill>
                <a:srgbClr val="000000"/>
              </a:solidFill>
              <a:effectLst/>
              <a:ea typeface="微軟正黑體" panose="020B0604030504040204" pitchFamily="34" charset="-120"/>
              <a:cs typeface="BiauKai"/>
            </a:endParaRPr>
          </a:p>
          <a:p>
            <a:pPr algn="just" fontAlgn="base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zh-TW" altLang="zh-TW" i="0" spc="-100" dirty="0">
              <a:effectLst/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 fontAlgn="base">
              <a:buFont typeface="Wingdings" panose="05000000000000000000" pitchFamily="2" charset="2"/>
              <a:buChar char="Ø"/>
            </a:pPr>
            <a:endParaRPr lang="zh-TW" altLang="zh-TW" i="0" dirty="0">
              <a:effectLst/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4753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>
            <a:spLocks noGrp="1"/>
          </p:cNvSpPr>
          <p:nvPr>
            <p:ph type="body" idx="1"/>
          </p:nvPr>
        </p:nvSpPr>
        <p:spPr>
          <a:xfrm>
            <a:off x="672352" y="2009252"/>
            <a:ext cx="8820000" cy="864000"/>
          </a:xfrm>
          <a:prstGeom prst="rect">
            <a:avLst/>
          </a:prstGeom>
        </p:spPr>
        <p:txBody>
          <a:bodyPr spcFirstLastPara="1" wrap="square" lIns="101583" tIns="101583" rIns="101583" bIns="101583" anchor="t" anchorCtr="0">
            <a:noAutofit/>
          </a:bodyPr>
          <a:lstStyle/>
          <a:p>
            <a:pPr algn="just" fontAlgn="base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TW" altLang="en-US" i="0" dirty="0"/>
              <a:t>分享與回饋</a:t>
            </a:r>
            <a:r>
              <a:rPr lang="en-US" altLang="zh-TW" i="0" dirty="0"/>
              <a:t>(</a:t>
            </a:r>
            <a:r>
              <a:rPr lang="zh-TW" altLang="en-US" i="0" dirty="0"/>
              <a:t>二</a:t>
            </a:r>
            <a:r>
              <a:rPr lang="en-US" altLang="zh-TW" i="0" dirty="0"/>
              <a:t>)</a:t>
            </a:r>
          </a:p>
          <a:p>
            <a:pPr marL="0" indent="0" algn="just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i="0" dirty="0"/>
              <a:t>    </a:t>
            </a:r>
            <a:r>
              <a:rPr lang="zh-TW" altLang="zh-TW" sz="3400" b="1" i="0" dirty="0">
                <a:solidFill>
                  <a:srgbClr val="0091EA"/>
                </a:solidFill>
              </a:rPr>
              <a:t>是否曾經使用過符合循環經濟概念的商品</a:t>
            </a:r>
            <a:r>
              <a:rPr lang="zh-TW" altLang="zh-TW" sz="3400" i="0" dirty="0"/>
              <a:t>？</a:t>
            </a:r>
          </a:p>
          <a:p>
            <a:pPr marL="0" indent="0" algn="just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3200" i="0" dirty="0"/>
              <a:t>     </a:t>
            </a:r>
            <a:r>
              <a:rPr lang="zh-TW" altLang="zh-TW" sz="3200" i="0" dirty="0"/>
              <a:t>如果曾經使用過</a:t>
            </a:r>
            <a:r>
              <a:rPr lang="zh-TW" altLang="en-US" sz="3200" i="0" dirty="0"/>
              <a:t>，</a:t>
            </a:r>
            <a:r>
              <a:rPr lang="zh-TW" altLang="zh-TW" sz="3200" i="0" dirty="0"/>
              <a:t>請分享你的感想；</a:t>
            </a:r>
          </a:p>
          <a:p>
            <a:pPr marL="0" indent="0" algn="just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3200" i="0" dirty="0"/>
              <a:t>     </a:t>
            </a:r>
            <a:r>
              <a:rPr lang="zh-TW" altLang="zh-TW" sz="3200" i="0" dirty="0"/>
              <a:t>如果沒有使用過</a:t>
            </a:r>
            <a:r>
              <a:rPr lang="zh-TW" altLang="en-US" sz="3200" i="0" dirty="0"/>
              <a:t>，</a:t>
            </a:r>
            <a:r>
              <a:rPr lang="zh-TW" altLang="zh-TW" sz="3200" i="0" dirty="0"/>
              <a:t>以後會考慮使用嗎？為什麼？</a:t>
            </a:r>
          </a:p>
          <a:p>
            <a:pPr marL="0" indent="0" algn="r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3000" i="0" spc="-100" dirty="0">
                <a:solidFill>
                  <a:srgbClr val="00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 </a:t>
            </a:r>
            <a:r>
              <a:rPr lang="en-US" altLang="zh-TW" sz="3000" i="0" spc="-100" dirty="0">
                <a:solidFill>
                  <a:srgbClr val="00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000" i="0" spc="-100" dirty="0">
                <a:solidFill>
                  <a:srgbClr val="00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小組討論、寫學習單，</a:t>
            </a:r>
            <a:r>
              <a:rPr lang="en-US" altLang="zh-TW" sz="3000" i="0" spc="-100" dirty="0">
                <a:solidFill>
                  <a:srgbClr val="00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5</a:t>
            </a:r>
            <a:r>
              <a:rPr lang="zh-TW" altLang="en-US" sz="3000" i="0" spc="-100" dirty="0">
                <a:solidFill>
                  <a:srgbClr val="00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分鐘後發表</a:t>
            </a:r>
            <a:r>
              <a:rPr lang="en-US" altLang="zh-TW" sz="3000" i="0" spc="-100" dirty="0">
                <a:solidFill>
                  <a:srgbClr val="00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lang="zh-TW" altLang="zh-TW" sz="3000" i="0" spc="-100" dirty="0"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 fontAlgn="base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altLang="zh-TW" i="0" dirty="0">
              <a:solidFill>
                <a:srgbClr val="000000"/>
              </a:solidFill>
              <a:effectLst/>
              <a:ea typeface="微軟正黑體" panose="020B0604030504040204" pitchFamily="34" charset="-120"/>
              <a:cs typeface="BiauKai"/>
            </a:endParaRPr>
          </a:p>
          <a:p>
            <a:pPr algn="just" fontAlgn="base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zh-TW" altLang="zh-TW" i="0" spc="-100" dirty="0">
              <a:effectLst/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 fontAlgn="base">
              <a:buFont typeface="Wingdings" panose="05000000000000000000" pitchFamily="2" charset="2"/>
              <a:buChar char="Ø"/>
            </a:pPr>
            <a:endParaRPr lang="zh-TW" altLang="zh-TW" i="0" dirty="0">
              <a:effectLst/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4" name="橢圓 3">
            <a:extLst>
              <a:ext uri="{FF2B5EF4-FFF2-40B4-BE49-F238E27FC236}">
                <a16:creationId xmlns:a16="http://schemas.microsoft.com/office/drawing/2014/main" id="{ADBFC5C9-C504-4D87-B13C-A61635FD86D1}"/>
              </a:ext>
            </a:extLst>
          </p:cNvPr>
          <p:cNvSpPr/>
          <p:nvPr/>
        </p:nvSpPr>
        <p:spPr>
          <a:xfrm>
            <a:off x="4805081" y="1039907"/>
            <a:ext cx="576000" cy="57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508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2"/>
          <p:cNvSpPr/>
          <p:nvPr/>
        </p:nvSpPr>
        <p:spPr>
          <a:xfrm>
            <a:off x="188260" y="206188"/>
            <a:ext cx="3567952" cy="3281083"/>
          </a:xfrm>
          <a:prstGeom prst="ellipse">
            <a:avLst/>
          </a:prstGeom>
          <a:noFill/>
          <a:ln w="9525" cap="flat" cmpd="sng">
            <a:solidFill>
              <a:srgbClr val="ECEFF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pPr algn="ctr"/>
            <a:r>
              <a:rPr lang="zh-TW" altLang="en-US" sz="3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Slab"/>
                <a:sym typeface="Roboto Slab"/>
              </a:rPr>
              <a:t>改變人類的未來</a:t>
            </a:r>
            <a:endParaRPr lang="en-US" altLang="zh-TW" sz="36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 Slab"/>
              <a:sym typeface="Roboto Slab"/>
            </a:endParaRPr>
          </a:p>
          <a:p>
            <a:pPr algn="ctr"/>
            <a:r>
              <a:rPr lang="zh-TW" altLang="en-US" sz="3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ource Sans Pro"/>
                <a:sym typeface="Source Sans Pro"/>
              </a:rPr>
              <a:t>從你我開始</a:t>
            </a:r>
            <a:endParaRPr sz="36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 Slab"/>
              <a:sym typeface="Roboto Slab"/>
            </a:endParaRPr>
          </a:p>
        </p:txBody>
      </p:sp>
      <p:sp>
        <p:nvSpPr>
          <p:cNvPr id="162" name="Google Shape;162;p22"/>
          <p:cNvSpPr txBox="1">
            <a:spLocks noGrp="1"/>
          </p:cNvSpPr>
          <p:nvPr>
            <p:ph type="sldNum" idx="12"/>
          </p:nvPr>
        </p:nvSpPr>
        <p:spPr>
          <a:xfrm>
            <a:off x="9338205" y="5277613"/>
            <a:ext cx="609667" cy="437333"/>
          </a:xfrm>
          <a:prstGeom prst="rect">
            <a:avLst/>
          </a:prstGeom>
        </p:spPr>
        <p:txBody>
          <a:bodyPr spcFirstLastPara="1" wrap="square" lIns="101583" tIns="101583" rIns="101583" bIns="101583" anchor="t" anchorCtr="0">
            <a:noAutofit/>
          </a:bodyPr>
          <a:lstStyle/>
          <a:p>
            <a:fld id="{00000000-1234-1234-1234-123412341234}" type="slidenum">
              <a:rPr lang="en"/>
              <a:pPr/>
              <a:t>42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99A97FA-5FC5-4107-9273-FDB45AA1DE6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43</a:t>
            </a:fld>
            <a:endParaRPr lang="en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DC2D00E-CEA4-43FD-8DCB-F7459E3E9A81}"/>
              </a:ext>
            </a:extLst>
          </p:cNvPr>
          <p:cNvSpPr txBox="1"/>
          <p:nvPr/>
        </p:nvSpPr>
        <p:spPr>
          <a:xfrm>
            <a:off x="854694" y="1423217"/>
            <a:ext cx="8460000" cy="3945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120000"/>
              </a:lnSpc>
            </a:pPr>
            <a:r>
              <a:rPr lang="zh-TW" altLang="zh-TW" sz="4000" dirty="0"/>
              <a:t>地球的資源是有限的，不論是塑膠或非塑膠製品，</a:t>
            </a:r>
            <a:r>
              <a:rPr lang="zh-TW" altLang="zh-TW" sz="4000" b="1" dirty="0">
                <a:solidFill>
                  <a:srgbClr val="FF0000"/>
                </a:solidFill>
              </a:rPr>
              <a:t>源頭減量、重複使用，選擇符合循環經濟的商品</a:t>
            </a:r>
            <a:r>
              <a:rPr lang="zh-TW" altLang="zh-TW" sz="4000" dirty="0"/>
              <a:t>，才能夠</a:t>
            </a:r>
            <a:endParaRPr lang="en-US" altLang="zh-TW" sz="4000" dirty="0"/>
          </a:p>
          <a:p>
            <a:pPr algn="ctr" fontAlgn="base">
              <a:lnSpc>
                <a:spcPct val="120000"/>
              </a:lnSpc>
            </a:pPr>
            <a:r>
              <a:rPr lang="zh-TW" altLang="zh-TW" sz="4000" dirty="0"/>
              <a:t>減輕對地球的負擔。</a:t>
            </a:r>
            <a:endParaRPr lang="en-US" altLang="zh-TW" sz="4000" dirty="0">
              <a:solidFill>
                <a:srgbClr val="000000"/>
              </a:solidFill>
              <a:effectLst/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 algn="ctr" fontAlgn="base">
              <a:lnSpc>
                <a:spcPts val="3000"/>
              </a:lnSpc>
            </a:pPr>
            <a:endParaRPr lang="en-US" altLang="zh-TW" sz="4000" dirty="0">
              <a:solidFill>
                <a:srgbClr val="000000"/>
              </a:solidFill>
              <a:effectLst/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 algn="ctr" fontAlgn="base">
              <a:lnSpc>
                <a:spcPct val="120000"/>
              </a:lnSpc>
            </a:pPr>
            <a:r>
              <a:rPr lang="en-US" altLang="zh-TW" sz="3000" dirty="0">
                <a:latin typeface="Calibri" panose="020F0502020204030204" pitchFamily="34" charset="0"/>
                <a:ea typeface="微軟正黑體" panose="020B0604030504040204" pitchFamily="34" charset="-120"/>
                <a:hlinkClick r:id="rId3" action="ppaction://hlinkpres?slideindex=1&amp;slidetitle="/>
              </a:rPr>
              <a:t>~</a:t>
            </a:r>
            <a:r>
              <a:rPr lang="zh-TW" altLang="en-US" sz="3000" dirty="0">
                <a:latin typeface="Calibri" panose="020F0502020204030204" pitchFamily="34" charset="0"/>
                <a:ea typeface="微軟正黑體" panose="020B0604030504040204" pitchFamily="34" charset="-120"/>
                <a:hlinkClick r:id="rId3" action="ppaction://hlinkpres?slideindex=1&amp;slidetitle="/>
              </a:rPr>
              <a:t>第二節課結束</a:t>
            </a:r>
            <a:r>
              <a:rPr lang="en-US" altLang="zh-TW" sz="3000" dirty="0">
                <a:latin typeface="Calibri" panose="020F0502020204030204" pitchFamily="34" charset="0"/>
                <a:ea typeface="微軟正黑體" panose="020B0604030504040204" pitchFamily="34" charset="-120"/>
                <a:hlinkClick r:id="rId3" action="ppaction://hlinkpres?slideindex=1&amp;slidetitle="/>
              </a:rPr>
              <a:t>~</a:t>
            </a:r>
            <a:endParaRPr lang="zh-TW" altLang="zh-TW" sz="3000" dirty="0">
              <a:effectLst/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9050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:a16="http://schemas.microsoft.com/office/drawing/2014/main" id="{50C217CD-52FE-F55A-5B23-50BA2E487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500" y="17893"/>
            <a:ext cx="9166627" cy="780667"/>
          </a:xfrm>
        </p:spPr>
        <p:txBody>
          <a:bodyPr/>
          <a:lstStyle/>
          <a:p>
            <a:r>
              <a:rPr lang="zh-TW" altLang="en-US" sz="3600" b="1" i="0" dirty="0">
                <a:solidFill>
                  <a:srgbClr val="242424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不要以為回收就沒事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01D1177D-A45F-1F11-0E25-4CB98F969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2761" y="4025975"/>
            <a:ext cx="9828000" cy="1763490"/>
          </a:xfrm>
        </p:spPr>
        <p:txBody>
          <a:bodyPr/>
          <a:lstStyle/>
          <a:p>
            <a:pPr marL="84666" indent="0" algn="just">
              <a:buNone/>
            </a:pPr>
            <a:r>
              <a:rPr lang="zh-TW" altLang="en-US" sz="2400" b="1" i="0" dirty="0">
                <a:solidFill>
                  <a:srgbClr val="242424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全世界塑膠回收率是</a:t>
            </a:r>
            <a:r>
              <a:rPr lang="en-US" altLang="zh-TW" sz="2400" b="1" i="0" dirty="0">
                <a:solidFill>
                  <a:srgbClr val="242424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18%</a:t>
            </a:r>
            <a:r>
              <a:rPr lang="zh-TW" altLang="en-US" sz="2400" b="1" i="0" dirty="0">
                <a:solidFill>
                  <a:srgbClr val="242424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en-US" sz="2400" b="0" i="0" dirty="0">
                <a:solidFill>
                  <a:srgbClr val="242424"/>
                </a:solidFill>
                <a:effectLst/>
                <a:latin typeface="source-serif-pro"/>
              </a:rPr>
              <a:t>上面這張圖是塑膠回收的挑戰。</a:t>
            </a:r>
            <a:r>
              <a:rPr lang="zh-TW" altLang="en-US" sz="2400" b="1" i="0" dirty="0">
                <a:solidFill>
                  <a:srgbClr val="3333FF"/>
                </a:solidFill>
                <a:effectLst/>
                <a:latin typeface="source-serif-pro"/>
              </a:rPr>
              <a:t>顏色越深代表越難回收</a:t>
            </a:r>
            <a:r>
              <a:rPr lang="zh-TW" altLang="en-US" sz="2400" b="0" i="0" dirty="0">
                <a:solidFill>
                  <a:srgbClr val="242424"/>
                </a:solidFill>
                <a:effectLst/>
                <a:latin typeface="source-serif-pro"/>
              </a:rPr>
              <a:t>，下方的數字代表</a:t>
            </a:r>
            <a:r>
              <a:rPr lang="en-US" altLang="zh-TW" sz="2400" b="0" i="0" dirty="0">
                <a:solidFill>
                  <a:srgbClr val="242424"/>
                </a:solidFill>
                <a:effectLst/>
                <a:latin typeface="source-serif-pro"/>
              </a:rPr>
              <a:t>2015</a:t>
            </a:r>
            <a:r>
              <a:rPr lang="zh-TW" altLang="en-US" sz="2400" b="0" i="0" dirty="0">
                <a:solidFill>
                  <a:srgbClr val="242424"/>
                </a:solidFill>
                <a:effectLst/>
                <a:latin typeface="source-serif-pro"/>
              </a:rPr>
              <a:t>年全球塑膠廢棄物的比率。</a:t>
            </a:r>
            <a:r>
              <a:rPr lang="en-US" altLang="zh-TW" sz="2400" b="0" i="0" dirty="0">
                <a:solidFill>
                  <a:srgbClr val="242424"/>
                </a:solidFill>
                <a:effectLst/>
                <a:latin typeface="source-serif-pro"/>
              </a:rPr>
              <a:t>1</a:t>
            </a:r>
            <a:r>
              <a:rPr lang="zh-TW" altLang="en-US" sz="2400" b="0" i="0" dirty="0">
                <a:solidFill>
                  <a:srgbClr val="242424"/>
                </a:solidFill>
                <a:effectLst/>
                <a:latin typeface="source-serif-pro"/>
              </a:rPr>
              <a:t>號</a:t>
            </a:r>
            <a:r>
              <a:rPr lang="en-US" altLang="zh-TW" sz="2400" b="0" i="0" dirty="0">
                <a:solidFill>
                  <a:srgbClr val="242424"/>
                </a:solidFill>
                <a:effectLst/>
                <a:latin typeface="source-serif-pro"/>
              </a:rPr>
              <a:t>(PET</a:t>
            </a:r>
            <a:r>
              <a:rPr lang="zh-TW" altLang="en-US" sz="2400" b="0" i="0" dirty="0">
                <a:solidFill>
                  <a:srgbClr val="242424"/>
                </a:solidFill>
                <a:effectLst/>
                <a:latin typeface="source-serif-pro"/>
              </a:rPr>
              <a:t>，寶特瓶</a:t>
            </a:r>
            <a:r>
              <a:rPr lang="en-US" altLang="zh-TW" sz="2400" b="0" i="0" dirty="0">
                <a:solidFill>
                  <a:srgbClr val="242424"/>
                </a:solidFill>
                <a:effectLst/>
                <a:latin typeface="source-serif-pro"/>
              </a:rPr>
              <a:t>)</a:t>
            </a:r>
            <a:r>
              <a:rPr lang="zh-TW" altLang="en-US" sz="2400" b="0" i="0" dirty="0">
                <a:solidFill>
                  <a:srgbClr val="242424"/>
                </a:solidFill>
                <a:effectLst/>
                <a:latin typeface="source-serif-pro"/>
              </a:rPr>
              <a:t>和</a:t>
            </a:r>
            <a:r>
              <a:rPr lang="en-US" altLang="zh-TW" sz="2400" b="0" i="0" dirty="0">
                <a:solidFill>
                  <a:srgbClr val="242424"/>
                </a:solidFill>
                <a:effectLst/>
                <a:latin typeface="source-serif-pro"/>
              </a:rPr>
              <a:t>2</a:t>
            </a:r>
            <a:r>
              <a:rPr lang="zh-TW" altLang="en-US" sz="2400" b="0" i="0" dirty="0">
                <a:solidFill>
                  <a:srgbClr val="242424"/>
                </a:solidFill>
                <a:effectLst/>
                <a:latin typeface="source-serif-pro"/>
              </a:rPr>
              <a:t>號塑膠</a:t>
            </a:r>
            <a:r>
              <a:rPr lang="en-US" altLang="zh-TW" sz="2400" b="0" i="0" dirty="0">
                <a:solidFill>
                  <a:srgbClr val="242424"/>
                </a:solidFill>
                <a:effectLst/>
                <a:latin typeface="source-serif-pro"/>
              </a:rPr>
              <a:t>(HDPE)</a:t>
            </a:r>
            <a:r>
              <a:rPr lang="zh-TW" altLang="en-US" sz="2400" b="0" i="0" dirty="0">
                <a:solidFill>
                  <a:srgbClr val="242424"/>
                </a:solidFill>
                <a:effectLst/>
                <a:latin typeface="source-serif-pro"/>
              </a:rPr>
              <a:t>最容易回收，但</a:t>
            </a:r>
            <a:r>
              <a:rPr lang="en-US" altLang="zh-TW" sz="2400" b="0" i="0" dirty="0">
                <a:solidFill>
                  <a:srgbClr val="242424"/>
                </a:solidFill>
                <a:effectLst/>
                <a:latin typeface="source-serif-pro"/>
              </a:rPr>
              <a:t>3</a:t>
            </a:r>
            <a:r>
              <a:rPr lang="zh-TW" altLang="en-US" sz="2400" b="0" i="0" dirty="0">
                <a:solidFill>
                  <a:srgbClr val="242424"/>
                </a:solidFill>
                <a:effectLst/>
                <a:latin typeface="source-serif-pro"/>
              </a:rPr>
              <a:t>號塑膠</a:t>
            </a:r>
            <a:r>
              <a:rPr lang="en-US" altLang="zh-TW" sz="2400" b="0" i="0" dirty="0">
                <a:solidFill>
                  <a:srgbClr val="242424"/>
                </a:solidFill>
                <a:effectLst/>
                <a:latin typeface="source-serif-pro"/>
              </a:rPr>
              <a:t>(PVC</a:t>
            </a:r>
            <a:r>
              <a:rPr lang="zh-TW" altLang="en-US" sz="2400" b="0" i="0" dirty="0">
                <a:solidFill>
                  <a:srgbClr val="242424"/>
                </a:solidFill>
                <a:effectLst/>
                <a:latin typeface="source-serif-pro"/>
              </a:rPr>
              <a:t>，信用卡、水管、電線、膠帶、玩具等</a:t>
            </a:r>
            <a:r>
              <a:rPr lang="en-US" altLang="zh-TW" sz="2400" b="0" i="0" dirty="0">
                <a:solidFill>
                  <a:srgbClr val="242424"/>
                </a:solidFill>
                <a:effectLst/>
                <a:latin typeface="source-serif-pro"/>
              </a:rPr>
              <a:t>)</a:t>
            </a:r>
            <a:r>
              <a:rPr lang="zh-TW" altLang="en-US" sz="2400" b="0" i="0" dirty="0">
                <a:solidFill>
                  <a:srgbClr val="242424"/>
                </a:solidFill>
                <a:effectLst/>
                <a:latin typeface="source-serif-pro"/>
              </a:rPr>
              <a:t>或</a:t>
            </a:r>
            <a:r>
              <a:rPr lang="en-US" altLang="zh-TW" sz="2400" b="0" i="0" dirty="0">
                <a:solidFill>
                  <a:srgbClr val="242424"/>
                </a:solidFill>
                <a:effectLst/>
                <a:latin typeface="source-serif-pro"/>
              </a:rPr>
              <a:t>6</a:t>
            </a:r>
            <a:r>
              <a:rPr lang="zh-TW" altLang="en-US" sz="2400" b="0" i="0" dirty="0">
                <a:solidFill>
                  <a:srgbClr val="242424"/>
                </a:solidFill>
                <a:effectLst/>
                <a:latin typeface="source-serif-pro"/>
              </a:rPr>
              <a:t>號塑膠</a:t>
            </a:r>
            <a:r>
              <a:rPr lang="en-US" altLang="zh-TW" sz="2400" b="0" i="0" dirty="0">
                <a:solidFill>
                  <a:srgbClr val="242424"/>
                </a:solidFill>
                <a:effectLst/>
                <a:latin typeface="source-serif-pro"/>
              </a:rPr>
              <a:t>(PS</a:t>
            </a:r>
            <a:r>
              <a:rPr lang="zh-TW" altLang="en-US" sz="2400" b="0" i="0" dirty="0">
                <a:solidFill>
                  <a:srgbClr val="242424"/>
                </a:solidFill>
                <a:effectLst/>
                <a:latin typeface="source-serif-pro"/>
              </a:rPr>
              <a:t>，保麗龍</a:t>
            </a:r>
            <a:r>
              <a:rPr lang="en-US" altLang="zh-TW" sz="2400" b="0" i="0" dirty="0">
                <a:solidFill>
                  <a:srgbClr val="242424"/>
                </a:solidFill>
                <a:effectLst/>
                <a:latin typeface="source-serif-pro"/>
              </a:rPr>
              <a:t>)</a:t>
            </a:r>
            <a:r>
              <a:rPr lang="zh-TW" altLang="en-US" sz="2400" b="0" i="0" dirty="0">
                <a:solidFill>
                  <a:srgbClr val="242424"/>
                </a:solidFill>
                <a:effectLst/>
                <a:latin typeface="source-serif-pro"/>
              </a:rPr>
              <a:t>就很難回收。</a:t>
            </a:r>
            <a:endParaRPr lang="zh-TW" altLang="en-US" sz="2400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C81D79B-D8F0-F255-EE7D-91C48593E2D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</a:t>
            </a:fld>
            <a:endParaRPr lang="en"/>
          </a:p>
        </p:txBody>
      </p:sp>
      <p:pic>
        <p:nvPicPr>
          <p:cNvPr id="6" name="圖片 5" descr="一張含有 文字, 螢幕擷取畫面, 字型, 設計 的圖片&#10;&#10;自動產生的描述">
            <a:extLst>
              <a:ext uri="{FF2B5EF4-FFF2-40B4-BE49-F238E27FC236}">
                <a16:creationId xmlns:a16="http://schemas.microsoft.com/office/drawing/2014/main" id="{FDFCB5D9-2E64-0A00-1F47-7C08824EE0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01" t="12530" r="12093" b="48747"/>
          <a:stretch/>
        </p:blipFill>
        <p:spPr>
          <a:xfrm>
            <a:off x="786286" y="71058"/>
            <a:ext cx="8676000" cy="403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5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102CA8A-4027-475D-B18C-36897D922B90}"/>
              </a:ext>
            </a:extLst>
          </p:cNvPr>
          <p:cNvSpPr txBox="1"/>
          <p:nvPr/>
        </p:nvSpPr>
        <p:spPr>
          <a:xfrm>
            <a:off x="1120593" y="1110665"/>
            <a:ext cx="7920000" cy="41831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zh-TW" altLang="en-US" sz="3200" dirty="0"/>
              <a:t>人類至</a:t>
            </a:r>
            <a:r>
              <a:rPr lang="en-US" altLang="zh-TW" sz="3200" dirty="0"/>
              <a:t>2015</a:t>
            </a:r>
            <a:r>
              <a:rPr lang="zh-TW" altLang="en-US" sz="3200" dirty="0"/>
              <a:t>年製造的塑膠約</a:t>
            </a:r>
            <a:r>
              <a:rPr lang="en-US" altLang="zh-TW" sz="3200" dirty="0"/>
              <a:t>83</a:t>
            </a:r>
            <a:r>
              <a:rPr lang="zh-TW" altLang="en-US" sz="3200" dirty="0"/>
              <a:t>億噸，約</a:t>
            </a:r>
            <a:r>
              <a:rPr lang="en-US" altLang="zh-TW" sz="3200" dirty="0"/>
              <a:t>5.7</a:t>
            </a:r>
            <a:r>
              <a:rPr lang="zh-TW" altLang="en-US" sz="3200" dirty="0"/>
              <a:t>億噸被回收、</a:t>
            </a:r>
            <a:r>
              <a:rPr lang="en-US" altLang="zh-TW" sz="3200" dirty="0"/>
              <a:t>7.5</a:t>
            </a:r>
            <a:r>
              <a:rPr lang="zh-TW" altLang="en-US" sz="3200" dirty="0"/>
              <a:t>億噸被焚燒，</a:t>
            </a:r>
            <a:r>
              <a:rPr lang="en-US" altLang="zh-TW" sz="3200" b="1" dirty="0">
                <a:solidFill>
                  <a:srgbClr val="FF0000"/>
                </a:solidFill>
              </a:rPr>
              <a:t>63</a:t>
            </a:r>
            <a:r>
              <a:rPr lang="zh-TW" altLang="en-US" sz="3200" b="1" dirty="0">
                <a:solidFill>
                  <a:srgbClr val="FF0000"/>
                </a:solidFill>
              </a:rPr>
              <a:t>億噸變成垃圾</a:t>
            </a:r>
            <a:r>
              <a:rPr lang="en-US" altLang="zh-TW" sz="3200" b="1" dirty="0">
                <a:solidFill>
                  <a:srgbClr val="FF0000"/>
                </a:solidFill>
              </a:rPr>
              <a:t>(</a:t>
            </a:r>
            <a:r>
              <a:rPr lang="zh-TW" altLang="en-US" sz="3200" b="1" dirty="0">
                <a:solidFill>
                  <a:srgbClr val="FF0000"/>
                </a:solidFill>
              </a:rPr>
              <a:t>其中</a:t>
            </a:r>
            <a:r>
              <a:rPr lang="en-US" altLang="zh-TW" sz="3200" b="1" dirty="0">
                <a:solidFill>
                  <a:srgbClr val="FF0000"/>
                </a:solidFill>
              </a:rPr>
              <a:t>49.8</a:t>
            </a:r>
            <a:r>
              <a:rPr lang="zh-TW" altLang="en-US" sz="3200" b="1" dirty="0">
                <a:solidFill>
                  <a:srgbClr val="FF0000"/>
                </a:solidFill>
              </a:rPr>
              <a:t>噸被掩埋或丟棄</a:t>
            </a:r>
            <a:r>
              <a:rPr lang="en-US" altLang="zh-TW" sz="3200" b="1" dirty="0">
                <a:solidFill>
                  <a:srgbClr val="FF0000"/>
                </a:solidFill>
              </a:rPr>
              <a:t>)</a:t>
            </a:r>
          </a:p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zh-TW" altLang="en-US" sz="3200" dirty="0">
                <a:solidFill>
                  <a:schemeClr val="tx1"/>
                </a:solidFill>
              </a:rPr>
              <a:t>目前已經有</a:t>
            </a:r>
            <a:r>
              <a:rPr lang="en-US" altLang="zh-TW" sz="3200" dirty="0">
                <a:solidFill>
                  <a:schemeClr val="tx1"/>
                </a:solidFill>
              </a:rPr>
              <a:t>1</a:t>
            </a:r>
            <a:r>
              <a:rPr lang="zh-TW" altLang="en-US" sz="3200" dirty="0">
                <a:solidFill>
                  <a:schemeClr val="tx1"/>
                </a:solidFill>
              </a:rPr>
              <a:t>億</a:t>
            </a:r>
            <a:r>
              <a:rPr lang="en-US" altLang="zh-TW" sz="3200" dirty="0">
                <a:solidFill>
                  <a:schemeClr val="tx1"/>
                </a:solidFill>
              </a:rPr>
              <a:t>5000</a:t>
            </a:r>
            <a:r>
              <a:rPr lang="zh-TW" altLang="en-US" sz="3200" dirty="0">
                <a:solidFill>
                  <a:schemeClr val="tx1"/>
                </a:solidFill>
              </a:rPr>
              <a:t>萬噸的塑膠累積在大海上，而且</a:t>
            </a:r>
            <a:r>
              <a:rPr lang="zh-TW" altLang="en-US" sz="3200" b="1" dirty="0">
                <a:solidFill>
                  <a:srgbClr val="FF0000"/>
                </a:solidFill>
              </a:rPr>
              <a:t>每年還有</a:t>
            </a:r>
            <a:r>
              <a:rPr lang="en-US" altLang="zh-TW" sz="3200" b="1" dirty="0">
                <a:solidFill>
                  <a:srgbClr val="FF0000"/>
                </a:solidFill>
              </a:rPr>
              <a:t>800</a:t>
            </a:r>
            <a:r>
              <a:rPr lang="zh-TW" altLang="en-US" sz="3200" b="1" dirty="0">
                <a:solidFill>
                  <a:srgbClr val="FF0000"/>
                </a:solidFill>
              </a:rPr>
              <a:t>萬噸的新垃圾進入海洋</a:t>
            </a:r>
            <a:r>
              <a:rPr lang="en-US" altLang="zh-TW" sz="3200" dirty="0">
                <a:solidFill>
                  <a:schemeClr val="tx1"/>
                </a:solidFill>
              </a:rPr>
              <a:t>…</a:t>
            </a:r>
            <a:r>
              <a:rPr lang="zh-TW" altLang="en-US" sz="3200" b="1" dirty="0">
                <a:solidFill>
                  <a:srgbClr val="FF0000"/>
                </a:solidFill>
              </a:rPr>
              <a:t> </a:t>
            </a:r>
            <a:endParaRPr lang="en-US" altLang="zh-TW" sz="3200" b="1" dirty="0">
              <a:solidFill>
                <a:srgbClr val="FF0000"/>
              </a:solidFill>
            </a:endParaRPr>
          </a:p>
          <a:p>
            <a:pPr algn="just">
              <a:lnSpc>
                <a:spcPts val="3100"/>
              </a:lnSpc>
            </a:pPr>
            <a:r>
              <a:rPr lang="zh-TW" altLang="en-US" sz="3200" b="1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84" name="Google Shape;84;p14"/>
          <p:cNvSpPr/>
          <p:nvPr/>
        </p:nvSpPr>
        <p:spPr>
          <a:xfrm>
            <a:off x="6533758" y="2846696"/>
            <a:ext cx="1535333" cy="1517333"/>
          </a:xfrm>
          <a:prstGeom prst="ellipse">
            <a:avLst/>
          </a:prstGeom>
          <a:noFill/>
          <a:ln w="9525" cap="flat" cmpd="sng">
            <a:solidFill>
              <a:srgbClr val="CFD8D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endParaRPr sz="1556"/>
          </a:p>
        </p:txBody>
      </p:sp>
      <p:sp>
        <p:nvSpPr>
          <p:cNvPr id="85" name="Google Shape;85;p14"/>
          <p:cNvSpPr txBox="1">
            <a:spLocks noGrp="1"/>
          </p:cNvSpPr>
          <p:nvPr>
            <p:ph type="ctrTitle" idx="4294967295"/>
          </p:nvPr>
        </p:nvSpPr>
        <p:spPr>
          <a:xfrm>
            <a:off x="773527" y="216000"/>
            <a:ext cx="8640000" cy="792000"/>
          </a:xfrm>
          <a:prstGeom prst="rect">
            <a:avLst/>
          </a:prstGeom>
        </p:spPr>
        <p:txBody>
          <a:bodyPr spcFirstLastPara="1" wrap="square" lIns="101583" tIns="101583" rIns="101583" bIns="101583" anchor="b" anchorCtr="0">
            <a:noAutofit/>
          </a:bodyPr>
          <a:lstStyle/>
          <a:p>
            <a:pPr algn="ctr"/>
            <a:r>
              <a:rPr lang="zh-TW" altLang="en-US" sz="3600" b="1" spc="-100" dirty="0">
                <a:effectLst/>
                <a:ea typeface="微軟正黑體" panose="020B0604030504040204" pitchFamily="34" charset="-120"/>
                <a:cs typeface="Calibri" panose="020F0502020204030204" pitchFamily="34" charset="0"/>
              </a:rPr>
              <a:t>全球塑膠產生量與處理情形統計</a:t>
            </a:r>
            <a:endParaRPr sz="3600" b="1" spc="-100" dirty="0"/>
          </a:p>
        </p:txBody>
      </p:sp>
      <p:cxnSp>
        <p:nvCxnSpPr>
          <p:cNvPr id="89" name="Google Shape;89;p14"/>
          <p:cNvCxnSpPr/>
          <p:nvPr/>
        </p:nvCxnSpPr>
        <p:spPr>
          <a:xfrm>
            <a:off x="7438875" y="4370694"/>
            <a:ext cx="238333" cy="952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" name="Google Shape;90;p14"/>
          <p:cNvCxnSpPr/>
          <p:nvPr/>
        </p:nvCxnSpPr>
        <p:spPr>
          <a:xfrm>
            <a:off x="7844269" y="4141749"/>
            <a:ext cx="438000" cy="584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" name="Google Shape;91;p14"/>
          <p:cNvCxnSpPr/>
          <p:nvPr/>
        </p:nvCxnSpPr>
        <p:spPr>
          <a:xfrm>
            <a:off x="8026766" y="3891071"/>
            <a:ext cx="836000" cy="515667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9338205" y="5277613"/>
            <a:ext cx="609667" cy="437333"/>
          </a:xfrm>
          <a:prstGeom prst="rect">
            <a:avLst/>
          </a:prstGeom>
        </p:spPr>
        <p:txBody>
          <a:bodyPr spcFirstLastPara="1" wrap="square" lIns="101583" tIns="101583" rIns="101583" bIns="101583" anchor="t" anchorCtr="0">
            <a:noAutofit/>
          </a:bodyPr>
          <a:lstStyle/>
          <a:p>
            <a:fld id="{00000000-1234-1234-1234-123412341234}" type="slidenum">
              <a:rPr lang="en"/>
              <a:pPr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138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/>
          <p:nvPr/>
        </p:nvSpPr>
        <p:spPr>
          <a:xfrm>
            <a:off x="6533758" y="2846696"/>
            <a:ext cx="1535333" cy="1517333"/>
          </a:xfrm>
          <a:prstGeom prst="ellipse">
            <a:avLst/>
          </a:prstGeom>
          <a:noFill/>
          <a:ln w="9525" cap="flat" cmpd="sng">
            <a:solidFill>
              <a:srgbClr val="CFD8D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endParaRPr sz="1556"/>
          </a:p>
        </p:txBody>
      </p:sp>
      <p:sp>
        <p:nvSpPr>
          <p:cNvPr id="85" name="Google Shape;85;p14"/>
          <p:cNvSpPr txBox="1">
            <a:spLocks noGrp="1"/>
          </p:cNvSpPr>
          <p:nvPr>
            <p:ph type="ctrTitle" idx="4294967295"/>
          </p:nvPr>
        </p:nvSpPr>
        <p:spPr>
          <a:xfrm>
            <a:off x="773527" y="216000"/>
            <a:ext cx="8640000" cy="792000"/>
          </a:xfrm>
          <a:prstGeom prst="rect">
            <a:avLst/>
          </a:prstGeom>
        </p:spPr>
        <p:txBody>
          <a:bodyPr spcFirstLastPara="1" wrap="square" lIns="101583" tIns="101583" rIns="101583" bIns="101583" anchor="b" anchorCtr="0">
            <a:noAutofit/>
          </a:bodyPr>
          <a:lstStyle/>
          <a:p>
            <a:pPr algn="ctr"/>
            <a:r>
              <a:rPr lang="zh-TW" altLang="en-US" sz="3600" b="1" spc="-100" dirty="0">
                <a:solidFill>
                  <a:srgbClr val="0091E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你知道嗎？</a:t>
            </a:r>
            <a:endParaRPr lang="zh-TW" altLang="en-US" sz="3600" b="1" spc="-100" dirty="0"/>
          </a:p>
        </p:txBody>
      </p:sp>
      <p:cxnSp>
        <p:nvCxnSpPr>
          <p:cNvPr id="89" name="Google Shape;89;p14"/>
          <p:cNvCxnSpPr/>
          <p:nvPr/>
        </p:nvCxnSpPr>
        <p:spPr>
          <a:xfrm>
            <a:off x="7438875" y="4370694"/>
            <a:ext cx="238333" cy="952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" name="Google Shape;90;p14"/>
          <p:cNvCxnSpPr/>
          <p:nvPr/>
        </p:nvCxnSpPr>
        <p:spPr>
          <a:xfrm>
            <a:off x="7844269" y="4141749"/>
            <a:ext cx="438000" cy="584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" name="Google Shape;91;p14"/>
          <p:cNvCxnSpPr/>
          <p:nvPr/>
        </p:nvCxnSpPr>
        <p:spPr>
          <a:xfrm>
            <a:off x="8026766" y="3891071"/>
            <a:ext cx="836000" cy="515667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9338205" y="5277613"/>
            <a:ext cx="609667" cy="437333"/>
          </a:xfrm>
          <a:prstGeom prst="rect">
            <a:avLst/>
          </a:prstGeom>
        </p:spPr>
        <p:txBody>
          <a:bodyPr spcFirstLastPara="1" wrap="square" lIns="101583" tIns="101583" rIns="101583" bIns="101583" anchor="t" anchorCtr="0">
            <a:noAutofit/>
          </a:bodyPr>
          <a:lstStyle/>
          <a:p>
            <a:fld id="{00000000-1234-1234-1234-123412341234}" type="slidenum">
              <a:rPr lang="en"/>
              <a:pPr/>
              <a:t>7</a:t>
            </a:fld>
            <a:endParaRPr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1387D8C5-7DF6-41E7-8E2B-B332309C09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6"/>
          <a:stretch/>
        </p:blipFill>
        <p:spPr>
          <a:xfrm>
            <a:off x="93710" y="950259"/>
            <a:ext cx="9972579" cy="324000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24BD3EAD-E3D0-49E4-AE1A-A66E52DBC5DF}"/>
              </a:ext>
            </a:extLst>
          </p:cNvPr>
          <p:cNvSpPr txBox="1"/>
          <p:nvPr/>
        </p:nvSpPr>
        <p:spPr>
          <a:xfrm>
            <a:off x="466165" y="4388654"/>
            <a:ext cx="92157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/>
              <a:t>日本在許多人的印象中是資源回收最確實的國家，但其中</a:t>
            </a:r>
            <a:r>
              <a:rPr lang="en-US" altLang="zh-TW" sz="3200" b="1" dirty="0">
                <a:solidFill>
                  <a:srgbClr val="FF0000"/>
                </a:solidFill>
              </a:rPr>
              <a:t>58%</a:t>
            </a:r>
            <a:r>
              <a:rPr lang="zh-TW" altLang="en-US" sz="3200" b="1" dirty="0">
                <a:solidFill>
                  <a:srgbClr val="FF0000"/>
                </a:solidFill>
              </a:rPr>
              <a:t>的塑膠垃圾是被熱回收</a:t>
            </a:r>
            <a:r>
              <a:rPr lang="en-US" altLang="zh-TW" sz="3200" dirty="0"/>
              <a:t>(</a:t>
            </a:r>
            <a:r>
              <a:rPr lang="zh-TW" altLang="en-US" sz="3200" dirty="0"/>
              <a:t>其實就是焚燒</a:t>
            </a:r>
            <a:r>
              <a:rPr lang="en-US" altLang="zh-TW" sz="3200" dirty="0"/>
              <a:t>)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996386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/>
          <p:nvPr/>
        </p:nvSpPr>
        <p:spPr>
          <a:xfrm>
            <a:off x="6533758" y="2846696"/>
            <a:ext cx="1535333" cy="1517333"/>
          </a:xfrm>
          <a:prstGeom prst="ellipse">
            <a:avLst/>
          </a:prstGeom>
          <a:noFill/>
          <a:ln w="9525" cap="flat" cmpd="sng">
            <a:solidFill>
              <a:srgbClr val="CFD8D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endParaRPr sz="1556"/>
          </a:p>
        </p:txBody>
      </p:sp>
      <p:sp>
        <p:nvSpPr>
          <p:cNvPr id="85" name="Google Shape;85;p14"/>
          <p:cNvSpPr txBox="1">
            <a:spLocks noGrp="1"/>
          </p:cNvSpPr>
          <p:nvPr>
            <p:ph type="ctrTitle" idx="4294967295"/>
          </p:nvPr>
        </p:nvSpPr>
        <p:spPr>
          <a:xfrm>
            <a:off x="773527" y="216000"/>
            <a:ext cx="8640000" cy="792000"/>
          </a:xfrm>
          <a:prstGeom prst="rect">
            <a:avLst/>
          </a:prstGeom>
        </p:spPr>
        <p:txBody>
          <a:bodyPr spcFirstLastPara="1" wrap="square" lIns="101583" tIns="101583" rIns="101583" bIns="101583" anchor="b" anchorCtr="0">
            <a:noAutofit/>
          </a:bodyPr>
          <a:lstStyle/>
          <a:p>
            <a:pPr algn="ctr"/>
            <a:r>
              <a:rPr lang="zh-TW" altLang="en-US" sz="3600" b="1" spc="-100" dirty="0">
                <a:solidFill>
                  <a:srgbClr val="0091E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你知道嗎？</a:t>
            </a:r>
            <a:endParaRPr lang="zh-TW" altLang="en-US" sz="3600" b="1" spc="-100" dirty="0"/>
          </a:p>
        </p:txBody>
      </p:sp>
      <p:cxnSp>
        <p:nvCxnSpPr>
          <p:cNvPr id="89" name="Google Shape;89;p14"/>
          <p:cNvCxnSpPr/>
          <p:nvPr/>
        </p:nvCxnSpPr>
        <p:spPr>
          <a:xfrm>
            <a:off x="7438875" y="4370694"/>
            <a:ext cx="238333" cy="952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" name="Google Shape;90;p14"/>
          <p:cNvCxnSpPr/>
          <p:nvPr/>
        </p:nvCxnSpPr>
        <p:spPr>
          <a:xfrm>
            <a:off x="7844269" y="4141749"/>
            <a:ext cx="438000" cy="584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" name="Google Shape;91;p14"/>
          <p:cNvCxnSpPr/>
          <p:nvPr/>
        </p:nvCxnSpPr>
        <p:spPr>
          <a:xfrm>
            <a:off x="8026766" y="3891071"/>
            <a:ext cx="836000" cy="515667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9338205" y="5277613"/>
            <a:ext cx="609667" cy="437333"/>
          </a:xfrm>
          <a:prstGeom prst="rect">
            <a:avLst/>
          </a:prstGeom>
        </p:spPr>
        <p:txBody>
          <a:bodyPr spcFirstLastPara="1" wrap="square" lIns="101583" tIns="101583" rIns="101583" bIns="101583" anchor="t" anchorCtr="0">
            <a:noAutofit/>
          </a:bodyPr>
          <a:lstStyle/>
          <a:p>
            <a:fld id="{00000000-1234-1234-1234-123412341234}" type="slidenum">
              <a:rPr lang="en"/>
              <a:pPr/>
              <a:t>8</a:t>
            </a:fld>
            <a:endParaRPr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C89693C-8EF4-452A-8CE4-12A2DD6060A0}"/>
              </a:ext>
            </a:extLst>
          </p:cNvPr>
          <p:cNvSpPr txBox="1"/>
          <p:nvPr/>
        </p:nvSpPr>
        <p:spPr>
          <a:xfrm>
            <a:off x="728185" y="1080000"/>
            <a:ext cx="8820000" cy="4139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sz="32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全世界</a:t>
            </a:r>
            <a:r>
              <a:rPr lang="en-US" altLang="zh-TW" sz="3200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90</a:t>
            </a:r>
            <a:r>
              <a:rPr lang="zh-TW" altLang="en-US" sz="3200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％的海洋塑膠垃圾來自於</a:t>
            </a:r>
            <a:r>
              <a:rPr lang="en-US" altLang="zh-TW" sz="3200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10</a:t>
            </a:r>
            <a:r>
              <a:rPr lang="zh-TW" altLang="en-US" sz="3200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條河川，而其中</a:t>
            </a:r>
            <a:r>
              <a:rPr lang="en-US" altLang="zh-TW" sz="3200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8</a:t>
            </a:r>
            <a:r>
              <a:rPr lang="zh-TW" altLang="en-US" sz="3200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條河川就在亞洲。</a:t>
            </a:r>
            <a:endParaRPr lang="en-US" altLang="zh-TW" sz="3200" b="1" i="0" dirty="0">
              <a:solidFill>
                <a:srgbClr val="FF0000"/>
              </a:solidFill>
              <a:effectLst/>
              <a:latin typeface="Open Sans" panose="020B0606030504020204" pitchFamily="34" charset="0"/>
            </a:endParaRPr>
          </a:p>
          <a:p>
            <a:pPr marL="457200" indent="-457200" algn="just">
              <a:lnSpc>
                <a:spcPct val="11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TW" sz="3200" dirty="0">
                <a:solidFill>
                  <a:schemeClr val="tx1"/>
                </a:solidFill>
                <a:latin typeface="Open Sans" panose="020B0606030504020204" pitchFamily="34" charset="0"/>
              </a:rPr>
              <a:t>2018</a:t>
            </a:r>
            <a:r>
              <a:rPr lang="zh-TW" altLang="en-US" sz="3200" dirty="0">
                <a:solidFill>
                  <a:schemeClr val="tx1"/>
                </a:solidFill>
                <a:latin typeface="Open Sans" panose="020B0606030504020204" pitchFamily="34" charset="0"/>
              </a:rPr>
              <a:t>年</a:t>
            </a:r>
            <a:r>
              <a:rPr lang="en-US" altLang="zh-TW" sz="3200" dirty="0">
                <a:solidFill>
                  <a:schemeClr val="tx1"/>
                </a:solidFill>
                <a:latin typeface="Open Sans" panose="020B0606030504020204" pitchFamily="34" charset="0"/>
              </a:rPr>
              <a:t>4</a:t>
            </a:r>
            <a:r>
              <a:rPr lang="zh-TW" altLang="en-US" sz="3200" dirty="0">
                <a:solidFill>
                  <a:schemeClr val="tx1"/>
                </a:solidFill>
                <a:latin typeface="Open Sans" panose="020B0606030504020204" pitchFamily="34" charset="0"/>
              </a:rPr>
              <a:t>月菲律賓關閉度假聖地「長灘島」，</a:t>
            </a:r>
            <a:r>
              <a:rPr lang="en-US" altLang="zh-TW" sz="3200" dirty="0">
                <a:solidFill>
                  <a:schemeClr val="tx1"/>
                </a:solidFill>
                <a:latin typeface="Open Sans" panose="020B0606030504020204" pitchFamily="34" charset="0"/>
              </a:rPr>
              <a:t>2018</a:t>
            </a:r>
            <a:r>
              <a:rPr lang="zh-TW" altLang="en-US" sz="3200" dirty="0">
                <a:solidFill>
                  <a:schemeClr val="tx1"/>
                </a:solidFill>
                <a:latin typeface="Open Sans" panose="020B0606030504020204" pitchFamily="34" charset="0"/>
              </a:rPr>
              <a:t>年</a:t>
            </a:r>
            <a:r>
              <a:rPr lang="en-US" altLang="zh-TW" sz="3200" dirty="0">
                <a:solidFill>
                  <a:schemeClr val="tx1"/>
                </a:solidFill>
                <a:latin typeface="Open Sans" panose="020B0606030504020204" pitchFamily="34" charset="0"/>
              </a:rPr>
              <a:t>6</a:t>
            </a:r>
            <a:r>
              <a:rPr lang="zh-TW" altLang="en-US" sz="3200" dirty="0">
                <a:solidFill>
                  <a:schemeClr val="tx1"/>
                </a:solidFill>
                <a:latin typeface="Open Sans" panose="020B0606030504020204" pitchFamily="34" charset="0"/>
              </a:rPr>
              <a:t>月泰國關閉著名觀光景點「瑪雅灣」，</a:t>
            </a:r>
            <a:endParaRPr lang="en-US" altLang="zh-TW" sz="3200" dirty="0">
              <a:solidFill>
                <a:schemeClr val="tx1"/>
              </a:solidFill>
              <a:latin typeface="Open Sans" panose="020B0606030504020204" pitchFamily="34" charset="0"/>
            </a:endParaRPr>
          </a:p>
          <a:p>
            <a:pPr marL="457200" indent="-457200" algn="just">
              <a:lnSpc>
                <a:spcPct val="11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TW" sz="3200" b="1" dirty="0">
                <a:solidFill>
                  <a:srgbClr val="0091EA"/>
                </a:solidFill>
                <a:latin typeface="Open Sans" panose="020B0606030504020204" pitchFamily="34" charset="0"/>
              </a:rPr>
              <a:t>2018</a:t>
            </a:r>
            <a:r>
              <a:rPr lang="zh-TW" altLang="en-US" sz="3200" b="1" dirty="0">
                <a:solidFill>
                  <a:srgbClr val="0091EA"/>
                </a:solidFill>
                <a:latin typeface="Open Sans" panose="020B0606030504020204" pitchFamily="34" charset="0"/>
              </a:rPr>
              <a:t>年</a:t>
            </a:r>
            <a:r>
              <a:rPr lang="en-US" altLang="zh-TW" sz="3200" b="1" dirty="0">
                <a:solidFill>
                  <a:srgbClr val="0091EA"/>
                </a:solidFill>
                <a:latin typeface="Open Sans" panose="020B0606030504020204" pitchFamily="34" charset="0"/>
              </a:rPr>
              <a:t>10</a:t>
            </a:r>
            <a:r>
              <a:rPr lang="zh-TW" altLang="en-US" sz="3200" b="1" dirty="0">
                <a:solidFill>
                  <a:srgbClr val="0091EA"/>
                </a:solidFill>
                <a:latin typeface="Open Sans" panose="020B0606030504020204" pitchFamily="34" charset="0"/>
              </a:rPr>
              <a:t>月長灘島重新開放但新增許多環保規定，而瑪雅灣則是直到生態恢復前「無限期關閉」</a:t>
            </a:r>
            <a:r>
              <a:rPr lang="zh-TW" altLang="en-US" sz="3200" dirty="0">
                <a:solidFill>
                  <a:srgbClr val="333333"/>
                </a:solidFill>
                <a:latin typeface="Open Sans" panose="020B0606030504020204" pitchFamily="34" charset="0"/>
              </a:rPr>
              <a:t>。</a:t>
            </a:r>
            <a:endParaRPr lang="zh-TW" altLang="en-US" sz="3200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92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>
            <a:spLocks noGrp="1"/>
          </p:cNvSpPr>
          <p:nvPr>
            <p:ph type="body" idx="1"/>
          </p:nvPr>
        </p:nvSpPr>
        <p:spPr>
          <a:xfrm>
            <a:off x="591667" y="2358880"/>
            <a:ext cx="9000565" cy="911000"/>
          </a:xfrm>
          <a:prstGeom prst="rect">
            <a:avLst/>
          </a:prstGeom>
        </p:spPr>
        <p:txBody>
          <a:bodyPr spcFirstLastPara="1" wrap="square" lIns="101583" tIns="101583" rIns="101583" bIns="101583" anchor="t" anchorCtr="0">
            <a:noAutofit/>
          </a:bodyPr>
          <a:lstStyle/>
          <a:p>
            <a:pPr algn="just" fontAlgn="base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TW" altLang="en-US" i="0" dirty="0">
                <a:solidFill>
                  <a:srgbClr val="000000"/>
                </a:solidFill>
                <a:ea typeface="微軟正黑體" panose="020B0604030504040204" pitchFamily="34" charset="-120"/>
                <a:cs typeface="BiauKai"/>
              </a:rPr>
              <a:t>為何亞洲的河川有這麼多的塑膠垃圾？</a:t>
            </a:r>
            <a:endParaRPr lang="en-US" altLang="zh-TW" i="0" dirty="0">
              <a:solidFill>
                <a:srgbClr val="000000"/>
              </a:solidFill>
              <a:ea typeface="微軟正黑體" panose="020B0604030504040204" pitchFamily="34" charset="-120"/>
              <a:cs typeface="BiauKai"/>
            </a:endParaRPr>
          </a:p>
          <a:p>
            <a:pPr marL="0" indent="0" fontAlgn="base">
              <a:lnSpc>
                <a:spcPct val="120000"/>
              </a:lnSpc>
              <a:spcBef>
                <a:spcPts val="1800"/>
              </a:spcBef>
              <a:buNone/>
            </a:pPr>
            <a:r>
              <a:rPr lang="en-US" altLang="zh-TW" sz="3000" i="0" dirty="0">
                <a:solidFill>
                  <a:srgbClr val="000000"/>
                </a:solidFill>
                <a:ea typeface="微軟正黑體" panose="020B0604030504040204" pitchFamily="34" charset="-120"/>
                <a:cs typeface="BiauKai"/>
              </a:rPr>
              <a:t>(</a:t>
            </a:r>
            <a:r>
              <a:rPr lang="zh-TW" altLang="en-US" sz="3000" i="0" dirty="0">
                <a:solidFill>
                  <a:srgbClr val="000000"/>
                </a:solidFill>
                <a:ea typeface="微軟正黑體" panose="020B0604030504040204" pitchFamily="34" charset="-120"/>
                <a:cs typeface="BiauKai"/>
              </a:rPr>
              <a:t>欲知詳情如何，請讓我們繼續看下去</a:t>
            </a:r>
            <a:r>
              <a:rPr lang="en-US" altLang="zh-TW" sz="3000" i="0" dirty="0">
                <a:solidFill>
                  <a:srgbClr val="000000"/>
                </a:solidFill>
                <a:ea typeface="微軟正黑體" panose="020B0604030504040204" pitchFamily="34" charset="-120"/>
                <a:cs typeface="BiauKai"/>
              </a:rPr>
              <a:t>……)</a:t>
            </a:r>
          </a:p>
          <a:p>
            <a:pPr algn="just" fontAlgn="base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zh-TW" altLang="zh-TW" i="0" spc="-100" dirty="0">
              <a:effectLst/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 fontAlgn="base">
              <a:buFont typeface="Wingdings" panose="05000000000000000000" pitchFamily="2" charset="2"/>
              <a:buChar char="Ø"/>
            </a:pPr>
            <a:endParaRPr lang="zh-TW" altLang="zh-TW" i="0" dirty="0">
              <a:effectLst/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105" name="Google Shape;105;p16"/>
          <p:cNvSpPr txBox="1">
            <a:spLocks noGrp="1"/>
          </p:cNvSpPr>
          <p:nvPr>
            <p:ph type="sldNum" idx="12"/>
          </p:nvPr>
        </p:nvSpPr>
        <p:spPr>
          <a:xfrm>
            <a:off x="-97" y="5295536"/>
            <a:ext cx="10160000" cy="437333"/>
          </a:xfrm>
          <a:prstGeom prst="rect">
            <a:avLst/>
          </a:prstGeom>
        </p:spPr>
        <p:txBody>
          <a:bodyPr spcFirstLastPara="1" wrap="square" lIns="101583" tIns="101583" rIns="101583" bIns="101583" anchor="t" anchorCtr="0">
            <a:noAutofit/>
          </a:bodyPr>
          <a:lstStyle/>
          <a:p>
            <a:fld id="{00000000-1234-1234-1234-123412341234}" type="slidenum">
              <a:rPr lang="en"/>
              <a:pPr/>
              <a:t>9</a:t>
            </a:fld>
            <a:endParaRPr dirty="0"/>
          </a:p>
        </p:txBody>
      </p:sp>
      <p:sp>
        <p:nvSpPr>
          <p:cNvPr id="4" name="橢圓 3">
            <a:extLst>
              <a:ext uri="{FF2B5EF4-FFF2-40B4-BE49-F238E27FC236}">
                <a16:creationId xmlns:a16="http://schemas.microsoft.com/office/drawing/2014/main" id="{ADBFC5C9-C504-4D87-B13C-A61635FD86D1}"/>
              </a:ext>
            </a:extLst>
          </p:cNvPr>
          <p:cNvSpPr/>
          <p:nvPr/>
        </p:nvSpPr>
        <p:spPr>
          <a:xfrm>
            <a:off x="4805081" y="1039907"/>
            <a:ext cx="576000" cy="57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3111297"/>
      </p:ext>
    </p:extLst>
  </p:cSld>
  <p:clrMapOvr>
    <a:masterClrMapping/>
  </p:clrMapOvr>
</p:sld>
</file>

<file path=ppt/theme/theme1.xml><?xml version="1.0" encoding="utf-8"?>
<a:theme xmlns:a="http://schemas.openxmlformats.org/drawingml/2006/main" name="Cordelia template">
  <a:themeElements>
    <a:clrScheme name="Custom 347">
      <a:dk1>
        <a:srgbClr val="263238"/>
      </a:dk1>
      <a:lt1>
        <a:srgbClr val="FFFFFF"/>
      </a:lt1>
      <a:dk2>
        <a:srgbClr val="607D8B"/>
      </a:dk2>
      <a:lt2>
        <a:srgbClr val="ECEFF1"/>
      </a:lt2>
      <a:accent1>
        <a:srgbClr val="0091EA"/>
      </a:accent1>
      <a:accent2>
        <a:srgbClr val="0053A3"/>
      </a:accent2>
      <a:accent3>
        <a:srgbClr val="607D8B"/>
      </a:accent3>
      <a:accent4>
        <a:srgbClr val="CFD8DC"/>
      </a:accent4>
      <a:accent5>
        <a:srgbClr val="ECEFF1"/>
      </a:accent5>
      <a:accent6>
        <a:srgbClr val="ACDBF8"/>
      </a:accent6>
      <a:hlink>
        <a:srgbClr val="0091E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3981</TotalTime>
  <Words>1835</Words>
  <Application>Microsoft Office PowerPoint</Application>
  <PresentationFormat>自訂</PresentationFormat>
  <Paragraphs>144</Paragraphs>
  <Slides>43</Slides>
  <Notes>37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43</vt:i4>
      </vt:variant>
    </vt:vector>
  </HeadingPairs>
  <TitlesOfParts>
    <vt:vector size="57" baseType="lpstr">
      <vt:lpstr>微軟正黑體</vt:lpstr>
      <vt:lpstr>Source Sans Pro</vt:lpstr>
      <vt:lpstr>Helvetica</vt:lpstr>
      <vt:lpstr>Wingdings</vt:lpstr>
      <vt:lpstr>Open Sans</vt:lpstr>
      <vt:lpstr>Segoe UI</vt:lpstr>
      <vt:lpstr>Roboto Slab</vt:lpstr>
      <vt:lpstr>noto sans tc</vt:lpstr>
      <vt:lpstr>-apple-system</vt:lpstr>
      <vt:lpstr>Calibri</vt:lpstr>
      <vt:lpstr>微軟正黑體</vt:lpstr>
      <vt:lpstr>source-serif-pro</vt:lpstr>
      <vt:lpstr>Arial</vt:lpstr>
      <vt:lpstr>Cordelia template</vt:lpstr>
      <vt:lpstr>和你想的不一樣~ 認識塑膠微粒與減塑之道</vt:lpstr>
      <vt:lpstr>拒絕吃「塑」，從減塑做起</vt:lpstr>
      <vt:lpstr>PowerPoint 簡報</vt:lpstr>
      <vt:lpstr>PowerPoint 簡報</vt:lpstr>
      <vt:lpstr>不要以為回收就沒事</vt:lpstr>
      <vt:lpstr>全球塑膠產生量與處理情形統計</vt:lpstr>
      <vt:lpstr>你知道嗎？</vt:lpstr>
      <vt:lpstr>你知道嗎？</vt:lpstr>
      <vt:lpstr>PowerPoint 簡報</vt:lpstr>
      <vt:lpstr>中國為何進口塑膠垃圾？</vt:lpstr>
      <vt:lpstr>中國不是垃圾場、亞洲也不是世界的垃圾場</vt:lpstr>
      <vt:lpstr>PowerPoint 簡報</vt:lpstr>
      <vt:lpstr>全球各國或地區禁限用塑膠袋一覽</vt:lpstr>
      <vt:lpstr>台灣減塑十年成效</vt:lpstr>
      <vt:lpstr>限塑10年政策失靈？一次性塑膠用量增22.8%</vt:lpstr>
      <vt:lpstr>PowerPoint 簡報</vt:lpstr>
      <vt:lpstr>PowerPoint 簡報</vt:lpstr>
      <vt:lpstr>PowerPoint 簡報</vt:lpstr>
      <vt:lpstr>「裸裝」正流行！ 追求零廢棄的店鋪故事</vt:lpstr>
      <vt:lpstr>宜蘭冬山飛魚食染-鹽滷豆花專賣店</vt:lpstr>
      <vt:lpstr>新北市蘆洲永平菜市場</vt:lpstr>
      <vt:lpstr>新北林口菱淨充填</vt:lpstr>
      <vt:lpstr>台北新店協成豆腐店</vt:lpstr>
      <vt:lpstr>台中大里家務室</vt:lpstr>
      <vt:lpstr>台中貓旅</vt:lpstr>
      <vt:lpstr>PowerPoint 簡報</vt:lpstr>
      <vt:lpstr>PowerPoint 簡報</vt:lpstr>
      <vt:lpstr>PowerPoint 簡報</vt:lpstr>
      <vt:lpstr>PowerPoint 簡報</vt:lpstr>
      <vt:lpstr>PowerPoint 簡報</vt:lpstr>
      <vt:lpstr>塑膠袋發明背後的故事</vt:lpstr>
      <vt:lpstr>塑膠袋冷知識：原來塑膠袋起初是一項環保的工具！</vt:lpstr>
      <vt:lpstr>製造塑膠袋的過程其實很環保</vt:lpstr>
      <vt:lpstr>可方便重複使用的商品~循環包裝的材料</vt:lpstr>
      <vt:lpstr>PowerPoint 簡報</vt:lpstr>
      <vt:lpstr>可方便重複使用的商品~以租代售的循環杯</vt:lpstr>
      <vt:lpstr>可方便重複使用的商品~環保便當盒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和你想的不一樣~ 認識塑膠微粒與減塑之道</dc:title>
  <dc:creator>YC H</dc:creator>
  <cp:lastModifiedBy>YC H</cp:lastModifiedBy>
  <cp:revision>36</cp:revision>
  <dcterms:modified xsi:type="dcterms:W3CDTF">2023-10-23T23:22:52Z</dcterms:modified>
</cp:coreProperties>
</file>