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9" r:id="rId2"/>
    <p:sldId id="290" r:id="rId3"/>
    <p:sldId id="344" r:id="rId4"/>
    <p:sldId id="346" r:id="rId5"/>
    <p:sldId id="347" r:id="rId6"/>
    <p:sldId id="348" r:id="rId7"/>
    <p:sldId id="273" r:id="rId8"/>
    <p:sldId id="349" r:id="rId9"/>
    <p:sldId id="352" r:id="rId10"/>
    <p:sldId id="353" r:id="rId11"/>
    <p:sldId id="354" r:id="rId12"/>
    <p:sldId id="355" r:id="rId13"/>
    <p:sldId id="356" r:id="rId14"/>
    <p:sldId id="357" r:id="rId15"/>
    <p:sldId id="361" r:id="rId16"/>
    <p:sldId id="359" r:id="rId17"/>
    <p:sldId id="360" r:id="rId18"/>
    <p:sldId id="319" r:id="rId19"/>
    <p:sldId id="291" r:id="rId20"/>
    <p:sldId id="265" r:id="rId21"/>
    <p:sldId id="313" r:id="rId22"/>
    <p:sldId id="314" r:id="rId23"/>
    <p:sldId id="315" r:id="rId24"/>
    <p:sldId id="321" r:id="rId25"/>
    <p:sldId id="322" r:id="rId26"/>
    <p:sldId id="320" r:id="rId27"/>
    <p:sldId id="365" r:id="rId28"/>
    <p:sldId id="293" r:id="rId29"/>
    <p:sldId id="294" r:id="rId30"/>
    <p:sldId id="297" r:id="rId31"/>
    <p:sldId id="295" r:id="rId32"/>
    <p:sldId id="316" r:id="rId33"/>
    <p:sldId id="317" r:id="rId34"/>
    <p:sldId id="318" r:id="rId35"/>
    <p:sldId id="271" r:id="rId36"/>
    <p:sldId id="373" r:id="rId37"/>
    <p:sldId id="374" r:id="rId38"/>
    <p:sldId id="375" r:id="rId39"/>
    <p:sldId id="285" r:id="rId40"/>
    <p:sldId id="287" r:id="rId41"/>
    <p:sldId id="376"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7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2A7D2-2836-4CB5-AF74-A3E7395615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E8111891-9E49-4E8F-BABB-A76C195C0B37}">
      <dgm:prSet phldrT="[文字]"/>
      <dgm:spPr/>
      <dgm:t>
        <a:bodyPr/>
        <a:lstStyle/>
        <a:p>
          <a:r>
            <a:rPr lang="zh-TW" altLang="en-US" dirty="0"/>
            <a:t>老師要做的事</a:t>
          </a:r>
        </a:p>
      </dgm:t>
    </dgm:pt>
    <dgm:pt modelId="{7B51219A-9EAA-4EF5-AA81-80DF8D2D3299}" type="parTrans" cxnId="{7D33D70C-BB77-4951-B3A0-975EAFDAEF13}">
      <dgm:prSet/>
      <dgm:spPr/>
      <dgm:t>
        <a:bodyPr/>
        <a:lstStyle/>
        <a:p>
          <a:endParaRPr lang="zh-TW" altLang="en-US"/>
        </a:p>
      </dgm:t>
    </dgm:pt>
    <dgm:pt modelId="{036270E0-1A46-481B-B126-9F8EEA77F9E9}" type="sibTrans" cxnId="{7D33D70C-BB77-4951-B3A0-975EAFDAEF13}">
      <dgm:prSet/>
      <dgm:spPr/>
      <dgm:t>
        <a:bodyPr/>
        <a:lstStyle/>
        <a:p>
          <a:endParaRPr lang="zh-TW" altLang="en-US"/>
        </a:p>
      </dgm:t>
    </dgm:pt>
    <dgm:pt modelId="{EB3BB4B4-49AA-4FB5-8BBD-BEFE3B7AC144}">
      <dgm:prSet phldrT="[文字]"/>
      <dgm:spPr/>
      <dgm:t>
        <a:bodyPr/>
        <a:lstStyle/>
        <a:p>
          <a:r>
            <a:rPr lang="zh-TW" altLang="en-US" dirty="0">
              <a:solidFill>
                <a:srgbClr val="FFC000"/>
              </a:solidFill>
            </a:rPr>
            <a:t>指派任務    </a:t>
          </a:r>
          <a:r>
            <a:rPr lang="zh-TW" altLang="en-US" dirty="0"/>
            <a:t>派作業</a:t>
          </a:r>
        </a:p>
      </dgm:t>
    </dgm:pt>
    <dgm:pt modelId="{5A996680-E4A8-460E-82F2-976676471B57}" type="parTrans" cxnId="{2C7D3F61-C7C2-4DDD-B714-65F09CA289E6}">
      <dgm:prSet/>
      <dgm:spPr/>
      <dgm:t>
        <a:bodyPr/>
        <a:lstStyle/>
        <a:p>
          <a:endParaRPr lang="zh-TW" altLang="en-US"/>
        </a:p>
      </dgm:t>
    </dgm:pt>
    <dgm:pt modelId="{0A9A4573-71FF-41DF-AA13-8E6EBA46D71D}" type="sibTrans" cxnId="{2C7D3F61-C7C2-4DDD-B714-65F09CA289E6}">
      <dgm:prSet/>
      <dgm:spPr/>
      <dgm:t>
        <a:bodyPr/>
        <a:lstStyle/>
        <a:p>
          <a:endParaRPr lang="zh-TW" altLang="en-US"/>
        </a:p>
      </dgm:t>
    </dgm:pt>
    <dgm:pt modelId="{EAA8648D-0CA2-4109-9CD9-FF9E19FEEDA9}">
      <dgm:prSet phldrT="[文字]"/>
      <dgm:spPr/>
      <dgm:t>
        <a:bodyPr/>
        <a:lstStyle/>
        <a:p>
          <a:r>
            <a:rPr lang="zh-TW" altLang="en-US" dirty="0"/>
            <a:t>學生要做的事</a:t>
          </a:r>
        </a:p>
      </dgm:t>
    </dgm:pt>
    <dgm:pt modelId="{EF9ADF95-06B1-4FA0-91A9-986EEDD06A5B}" type="parTrans" cxnId="{7E37A65B-97AB-47E3-994A-F4D999C57CF3}">
      <dgm:prSet/>
      <dgm:spPr/>
      <dgm:t>
        <a:bodyPr/>
        <a:lstStyle/>
        <a:p>
          <a:endParaRPr lang="zh-TW" altLang="en-US"/>
        </a:p>
      </dgm:t>
    </dgm:pt>
    <dgm:pt modelId="{3C329E5C-46E0-434A-9379-C1710576FC38}" type="sibTrans" cxnId="{7E37A65B-97AB-47E3-994A-F4D999C57CF3}">
      <dgm:prSet/>
      <dgm:spPr/>
      <dgm:t>
        <a:bodyPr/>
        <a:lstStyle/>
        <a:p>
          <a:endParaRPr lang="zh-TW" altLang="en-US"/>
        </a:p>
      </dgm:t>
    </dgm:pt>
    <dgm:pt modelId="{E87A8869-29FF-453B-B35F-132773683A2B}">
      <dgm:prSet phldrT="[文字]"/>
      <dgm:spPr/>
      <dgm:t>
        <a:bodyPr/>
        <a:lstStyle/>
        <a:p>
          <a:r>
            <a:rPr lang="zh-TW" altLang="en-US" dirty="0">
              <a:solidFill>
                <a:srgbClr val="00B050"/>
              </a:solidFill>
            </a:rPr>
            <a:t>完成任務    </a:t>
          </a:r>
          <a:r>
            <a:rPr lang="zh-TW" altLang="en-US" dirty="0"/>
            <a:t>做作業檢視自己作答</a:t>
          </a:r>
        </a:p>
      </dgm:t>
    </dgm:pt>
    <dgm:pt modelId="{36F3F103-2F1E-42B3-8997-47DEE222AC95}" type="parTrans" cxnId="{1A12D96F-2E8E-4E73-83D8-42303BAC4716}">
      <dgm:prSet/>
      <dgm:spPr/>
      <dgm:t>
        <a:bodyPr/>
        <a:lstStyle/>
        <a:p>
          <a:endParaRPr lang="zh-TW" altLang="en-US"/>
        </a:p>
      </dgm:t>
    </dgm:pt>
    <dgm:pt modelId="{C9B91166-D9EE-4F72-85A9-F4CBD546F717}" type="sibTrans" cxnId="{1A12D96F-2E8E-4E73-83D8-42303BAC4716}">
      <dgm:prSet/>
      <dgm:spPr/>
      <dgm:t>
        <a:bodyPr/>
        <a:lstStyle/>
        <a:p>
          <a:endParaRPr lang="zh-TW" altLang="en-US"/>
        </a:p>
      </dgm:t>
    </dgm:pt>
    <dgm:pt modelId="{AAC21410-A2D0-4FBA-9F1C-E274AAEF2084}">
      <dgm:prSet phldrT="[文字]"/>
      <dgm:spPr/>
      <dgm:t>
        <a:bodyPr/>
        <a:lstStyle/>
        <a:p>
          <a:r>
            <a:rPr lang="zh-TW" altLang="en-US" dirty="0">
              <a:solidFill>
                <a:srgbClr val="FFC000"/>
              </a:solidFill>
            </a:rPr>
            <a:t>任務儀表板    </a:t>
          </a:r>
          <a:r>
            <a:rPr lang="zh-TW" altLang="en-US" dirty="0"/>
            <a:t>檢視作業</a:t>
          </a:r>
        </a:p>
      </dgm:t>
    </dgm:pt>
    <dgm:pt modelId="{642B59E5-7411-4EBB-BC86-D4FDC6445DBA}" type="parTrans" cxnId="{93E128D4-3918-4AA5-80BF-6F96AAE0AFEC}">
      <dgm:prSet/>
      <dgm:spPr/>
      <dgm:t>
        <a:bodyPr/>
        <a:lstStyle/>
        <a:p>
          <a:endParaRPr lang="zh-TW" altLang="en-US"/>
        </a:p>
      </dgm:t>
    </dgm:pt>
    <dgm:pt modelId="{49C91C1D-FFEB-40D6-BA26-6AD48C2FD91D}" type="sibTrans" cxnId="{93E128D4-3918-4AA5-80BF-6F96AAE0AFEC}">
      <dgm:prSet/>
      <dgm:spPr/>
      <dgm:t>
        <a:bodyPr/>
        <a:lstStyle/>
        <a:p>
          <a:endParaRPr lang="zh-TW" altLang="en-US"/>
        </a:p>
      </dgm:t>
    </dgm:pt>
    <dgm:pt modelId="{204453CD-430D-4869-93A7-0CD72052094A}" type="pres">
      <dgm:prSet presAssocID="{C6A2A7D2-2836-4CB5-AF74-A3E73956155E}" presName="linear" presStyleCnt="0">
        <dgm:presLayoutVars>
          <dgm:animLvl val="lvl"/>
          <dgm:resizeHandles val="exact"/>
        </dgm:presLayoutVars>
      </dgm:prSet>
      <dgm:spPr/>
    </dgm:pt>
    <dgm:pt modelId="{0847F7B9-964E-466F-AB91-43C734625F69}" type="pres">
      <dgm:prSet presAssocID="{E8111891-9E49-4E8F-BABB-A76C195C0B37}" presName="parentText" presStyleLbl="node1" presStyleIdx="0" presStyleCnt="2">
        <dgm:presLayoutVars>
          <dgm:chMax val="0"/>
          <dgm:bulletEnabled val="1"/>
        </dgm:presLayoutVars>
      </dgm:prSet>
      <dgm:spPr/>
    </dgm:pt>
    <dgm:pt modelId="{C7588290-1069-4370-BB47-3C973204D602}" type="pres">
      <dgm:prSet presAssocID="{E8111891-9E49-4E8F-BABB-A76C195C0B37}" presName="childText" presStyleLbl="revTx" presStyleIdx="0" presStyleCnt="2">
        <dgm:presLayoutVars>
          <dgm:bulletEnabled val="1"/>
        </dgm:presLayoutVars>
      </dgm:prSet>
      <dgm:spPr/>
    </dgm:pt>
    <dgm:pt modelId="{50DFF22D-2D5D-441D-9E36-1BF6187CB778}" type="pres">
      <dgm:prSet presAssocID="{EAA8648D-0CA2-4109-9CD9-FF9E19FEEDA9}" presName="parentText" presStyleLbl="node1" presStyleIdx="1" presStyleCnt="2">
        <dgm:presLayoutVars>
          <dgm:chMax val="0"/>
          <dgm:bulletEnabled val="1"/>
        </dgm:presLayoutVars>
      </dgm:prSet>
      <dgm:spPr/>
    </dgm:pt>
    <dgm:pt modelId="{584FB14C-8EB6-45A3-81A1-4778616CB71D}" type="pres">
      <dgm:prSet presAssocID="{EAA8648D-0CA2-4109-9CD9-FF9E19FEEDA9}" presName="childText" presStyleLbl="revTx" presStyleIdx="1" presStyleCnt="2">
        <dgm:presLayoutVars>
          <dgm:bulletEnabled val="1"/>
        </dgm:presLayoutVars>
      </dgm:prSet>
      <dgm:spPr/>
    </dgm:pt>
  </dgm:ptLst>
  <dgm:cxnLst>
    <dgm:cxn modelId="{7D33D70C-BB77-4951-B3A0-975EAFDAEF13}" srcId="{C6A2A7D2-2836-4CB5-AF74-A3E73956155E}" destId="{E8111891-9E49-4E8F-BABB-A76C195C0B37}" srcOrd="0" destOrd="0" parTransId="{7B51219A-9EAA-4EF5-AA81-80DF8D2D3299}" sibTransId="{036270E0-1A46-481B-B126-9F8EEA77F9E9}"/>
    <dgm:cxn modelId="{9D497E3B-25E7-4439-AB9C-4A65E4F34167}" type="presOf" srcId="{AAC21410-A2D0-4FBA-9F1C-E274AAEF2084}" destId="{C7588290-1069-4370-BB47-3C973204D602}" srcOrd="0" destOrd="1" presId="urn:microsoft.com/office/officeart/2005/8/layout/vList2"/>
    <dgm:cxn modelId="{6DB6143D-CEE1-47A0-A649-7B0A6B4889D6}" type="presOf" srcId="{E8111891-9E49-4E8F-BABB-A76C195C0B37}" destId="{0847F7B9-964E-466F-AB91-43C734625F69}" srcOrd="0" destOrd="0" presId="urn:microsoft.com/office/officeart/2005/8/layout/vList2"/>
    <dgm:cxn modelId="{7E37A65B-97AB-47E3-994A-F4D999C57CF3}" srcId="{C6A2A7D2-2836-4CB5-AF74-A3E73956155E}" destId="{EAA8648D-0CA2-4109-9CD9-FF9E19FEEDA9}" srcOrd="1" destOrd="0" parTransId="{EF9ADF95-06B1-4FA0-91A9-986EEDD06A5B}" sibTransId="{3C329E5C-46E0-434A-9379-C1710576FC38}"/>
    <dgm:cxn modelId="{2C7D3F61-C7C2-4DDD-B714-65F09CA289E6}" srcId="{E8111891-9E49-4E8F-BABB-A76C195C0B37}" destId="{EB3BB4B4-49AA-4FB5-8BBD-BEFE3B7AC144}" srcOrd="0" destOrd="0" parTransId="{5A996680-E4A8-460E-82F2-976676471B57}" sibTransId="{0A9A4573-71FF-41DF-AA13-8E6EBA46D71D}"/>
    <dgm:cxn modelId="{C5840142-1884-4115-8566-0985CA93F49D}" type="presOf" srcId="{E87A8869-29FF-453B-B35F-132773683A2B}" destId="{584FB14C-8EB6-45A3-81A1-4778616CB71D}" srcOrd="0" destOrd="0" presId="urn:microsoft.com/office/officeart/2005/8/layout/vList2"/>
    <dgm:cxn modelId="{1A12D96F-2E8E-4E73-83D8-42303BAC4716}" srcId="{EAA8648D-0CA2-4109-9CD9-FF9E19FEEDA9}" destId="{E87A8869-29FF-453B-B35F-132773683A2B}" srcOrd="0" destOrd="0" parTransId="{36F3F103-2F1E-42B3-8997-47DEE222AC95}" sibTransId="{C9B91166-D9EE-4F72-85A9-F4CBD546F717}"/>
    <dgm:cxn modelId="{A7742756-4DDC-43B5-B402-0499CB717609}" type="presOf" srcId="{EAA8648D-0CA2-4109-9CD9-FF9E19FEEDA9}" destId="{50DFF22D-2D5D-441D-9E36-1BF6187CB778}" srcOrd="0" destOrd="0" presId="urn:microsoft.com/office/officeart/2005/8/layout/vList2"/>
    <dgm:cxn modelId="{2F8DDE8B-CDE1-48BE-9EBF-8B299FBCBE0D}" type="presOf" srcId="{EB3BB4B4-49AA-4FB5-8BBD-BEFE3B7AC144}" destId="{C7588290-1069-4370-BB47-3C973204D602}" srcOrd="0" destOrd="0" presId="urn:microsoft.com/office/officeart/2005/8/layout/vList2"/>
    <dgm:cxn modelId="{93E128D4-3918-4AA5-80BF-6F96AAE0AFEC}" srcId="{E8111891-9E49-4E8F-BABB-A76C195C0B37}" destId="{AAC21410-A2D0-4FBA-9F1C-E274AAEF2084}" srcOrd="1" destOrd="0" parTransId="{642B59E5-7411-4EBB-BC86-D4FDC6445DBA}" sibTransId="{49C91C1D-FFEB-40D6-BA26-6AD48C2FD91D}"/>
    <dgm:cxn modelId="{30E5ADDB-4C81-4F2E-9991-8CC9C6DC9681}" type="presOf" srcId="{C6A2A7D2-2836-4CB5-AF74-A3E73956155E}" destId="{204453CD-430D-4869-93A7-0CD72052094A}" srcOrd="0" destOrd="0" presId="urn:microsoft.com/office/officeart/2005/8/layout/vList2"/>
    <dgm:cxn modelId="{17024A02-F57D-4D3F-8B9E-0A4E59E9DDFF}" type="presParOf" srcId="{204453CD-430D-4869-93A7-0CD72052094A}" destId="{0847F7B9-964E-466F-AB91-43C734625F69}" srcOrd="0" destOrd="0" presId="urn:microsoft.com/office/officeart/2005/8/layout/vList2"/>
    <dgm:cxn modelId="{9DD0BF04-A697-4654-BAB0-13D8F3204493}" type="presParOf" srcId="{204453CD-430D-4869-93A7-0CD72052094A}" destId="{C7588290-1069-4370-BB47-3C973204D602}" srcOrd="1" destOrd="0" presId="urn:microsoft.com/office/officeart/2005/8/layout/vList2"/>
    <dgm:cxn modelId="{C6569552-4EF3-4A6C-9186-732021183938}" type="presParOf" srcId="{204453CD-430D-4869-93A7-0CD72052094A}" destId="{50DFF22D-2D5D-441D-9E36-1BF6187CB778}" srcOrd="2" destOrd="0" presId="urn:microsoft.com/office/officeart/2005/8/layout/vList2"/>
    <dgm:cxn modelId="{AEA192B8-3793-4973-B9EF-C826F2AE434C}" type="presParOf" srcId="{204453CD-430D-4869-93A7-0CD72052094A}" destId="{584FB14C-8EB6-45A3-81A1-4778616CB71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7F7B9-964E-466F-AB91-43C734625F69}">
      <dsp:nvSpPr>
        <dsp:cNvPr id="0" name=""/>
        <dsp:cNvSpPr/>
      </dsp:nvSpPr>
      <dsp:spPr>
        <a:xfrm>
          <a:off x="0" y="235088"/>
          <a:ext cx="8127295" cy="13127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zh-TW" altLang="en-US" sz="5100" kern="1200" dirty="0"/>
            <a:t>老師要做的事</a:t>
          </a:r>
        </a:p>
      </dsp:txBody>
      <dsp:txXfrm>
        <a:off x="64083" y="299171"/>
        <a:ext cx="7999129" cy="1184573"/>
      </dsp:txXfrm>
    </dsp:sp>
    <dsp:sp modelId="{C7588290-1069-4370-BB47-3C973204D602}">
      <dsp:nvSpPr>
        <dsp:cNvPr id="0" name=""/>
        <dsp:cNvSpPr/>
      </dsp:nvSpPr>
      <dsp:spPr>
        <a:xfrm>
          <a:off x="0" y="1547828"/>
          <a:ext cx="8127295"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42"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zh-TW" altLang="en-US" sz="4000" kern="1200" dirty="0">
              <a:solidFill>
                <a:srgbClr val="FFC000"/>
              </a:solidFill>
            </a:rPr>
            <a:t>指派任務    </a:t>
          </a:r>
          <a:r>
            <a:rPr lang="zh-TW" altLang="en-US" sz="4000" kern="1200" dirty="0"/>
            <a:t>派作業</a:t>
          </a:r>
        </a:p>
        <a:p>
          <a:pPr marL="285750" lvl="1" indent="-285750" algn="l" defTabSz="1778000">
            <a:lnSpc>
              <a:spcPct val="90000"/>
            </a:lnSpc>
            <a:spcBef>
              <a:spcPct val="0"/>
            </a:spcBef>
            <a:spcAft>
              <a:spcPct val="20000"/>
            </a:spcAft>
            <a:buChar char="•"/>
          </a:pPr>
          <a:r>
            <a:rPr lang="zh-TW" altLang="en-US" sz="4000" kern="1200" dirty="0">
              <a:solidFill>
                <a:srgbClr val="FFC000"/>
              </a:solidFill>
            </a:rPr>
            <a:t>任務儀表板    </a:t>
          </a:r>
          <a:r>
            <a:rPr lang="zh-TW" altLang="en-US" sz="4000" kern="1200" dirty="0"/>
            <a:t>檢視作業</a:t>
          </a:r>
        </a:p>
      </dsp:txBody>
      <dsp:txXfrm>
        <a:off x="0" y="1547828"/>
        <a:ext cx="8127295" cy="1477980"/>
      </dsp:txXfrm>
    </dsp:sp>
    <dsp:sp modelId="{50DFF22D-2D5D-441D-9E36-1BF6187CB778}">
      <dsp:nvSpPr>
        <dsp:cNvPr id="0" name=""/>
        <dsp:cNvSpPr/>
      </dsp:nvSpPr>
      <dsp:spPr>
        <a:xfrm>
          <a:off x="0" y="3025808"/>
          <a:ext cx="8127295" cy="13127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zh-TW" altLang="en-US" sz="5100" kern="1200" dirty="0"/>
            <a:t>學生要做的事</a:t>
          </a:r>
        </a:p>
      </dsp:txBody>
      <dsp:txXfrm>
        <a:off x="64083" y="3089891"/>
        <a:ext cx="7999129" cy="1184573"/>
      </dsp:txXfrm>
    </dsp:sp>
    <dsp:sp modelId="{584FB14C-8EB6-45A3-81A1-4778616CB71D}">
      <dsp:nvSpPr>
        <dsp:cNvPr id="0" name=""/>
        <dsp:cNvSpPr/>
      </dsp:nvSpPr>
      <dsp:spPr>
        <a:xfrm>
          <a:off x="0" y="4338548"/>
          <a:ext cx="812729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42"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zh-TW" altLang="en-US" sz="4000" kern="1200" dirty="0">
              <a:solidFill>
                <a:srgbClr val="00B050"/>
              </a:solidFill>
            </a:rPr>
            <a:t>完成任務    </a:t>
          </a:r>
          <a:r>
            <a:rPr lang="zh-TW" altLang="en-US" sz="4000" kern="1200" dirty="0"/>
            <a:t>做作業檢視自己作答</a:t>
          </a:r>
        </a:p>
      </dsp:txBody>
      <dsp:txXfrm>
        <a:off x="0" y="4338548"/>
        <a:ext cx="8127295" cy="844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81E09-25AF-4A8A-B5CA-35A456698CDF}" type="datetimeFigureOut">
              <a:rPr lang="zh-TW" altLang="en-US" smtClean="0"/>
              <a:t>2022/3/1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EF28D-B818-4F45-AC53-FB4BCE371D58}" type="slidenum">
              <a:rPr lang="zh-TW" altLang="en-US" smtClean="0"/>
              <a:t>‹#›</a:t>
            </a:fld>
            <a:endParaRPr lang="zh-TW" altLang="en-US"/>
          </a:p>
        </p:txBody>
      </p:sp>
    </p:spTree>
    <p:extLst>
      <p:ext uri="{BB962C8B-B14F-4D97-AF65-F5344CB8AC3E}">
        <p14:creationId xmlns:p14="http://schemas.microsoft.com/office/powerpoint/2010/main" val="265272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06DEF28D-B818-4F45-AC53-FB4BCE371D58}" type="slidenum">
              <a:rPr lang="zh-TW" altLang="en-US" smtClean="0"/>
              <a:t>1</a:t>
            </a:fld>
            <a:endParaRPr lang="zh-TW" altLang="en-US"/>
          </a:p>
        </p:txBody>
      </p:sp>
    </p:spTree>
    <p:extLst>
      <p:ext uri="{BB962C8B-B14F-4D97-AF65-F5344CB8AC3E}">
        <p14:creationId xmlns:p14="http://schemas.microsoft.com/office/powerpoint/2010/main" val="74141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現代公民需要的能力核心為兩大技能：合作問題解決能力</a:t>
            </a:r>
            <a:r>
              <a:rPr lang="en-US" altLang="zh-TW" sz="1200" kern="1200" dirty="0">
                <a:solidFill>
                  <a:schemeClr val="tx1"/>
                </a:solidFill>
                <a:effectLst/>
                <a:latin typeface="+mn-lt"/>
                <a:ea typeface="+mn-ea"/>
                <a:cs typeface="+mn-cs"/>
              </a:rPr>
              <a:t>(Collaborative Problem Solving; CPS)</a:t>
            </a:r>
            <a:r>
              <a:rPr lang="zh-TW" altLang="zh-TW" sz="1200" kern="1200" dirty="0">
                <a:solidFill>
                  <a:schemeClr val="tx1"/>
                </a:solidFill>
                <a:effectLst/>
                <a:latin typeface="+mn-lt"/>
                <a:ea typeface="+mn-ea"/>
                <a:cs typeface="+mn-cs"/>
              </a:rPr>
              <a:t>及資訊通訊科技識能</a:t>
            </a:r>
            <a:r>
              <a:rPr lang="en-US" altLang="zh-TW" sz="1200" kern="1200" dirty="0">
                <a:solidFill>
                  <a:schemeClr val="tx1"/>
                </a:solidFill>
                <a:effectLst/>
                <a:latin typeface="+mn-lt"/>
                <a:ea typeface="+mn-ea"/>
                <a:cs typeface="+mn-cs"/>
              </a:rPr>
              <a:t>(ICT literacy)</a:t>
            </a:r>
            <a:endParaRPr lang="zh-TW" altLang="en-US" dirty="0"/>
          </a:p>
        </p:txBody>
      </p:sp>
      <p:sp>
        <p:nvSpPr>
          <p:cNvPr id="4" name="投影片編號版面配置區 3"/>
          <p:cNvSpPr>
            <a:spLocks noGrp="1"/>
          </p:cNvSpPr>
          <p:nvPr>
            <p:ph type="sldNum" sz="quarter" idx="10"/>
          </p:nvPr>
        </p:nvSpPr>
        <p:spPr/>
        <p:txBody>
          <a:bodyPr/>
          <a:lstStyle/>
          <a:p>
            <a:fld id="{1C02E5AF-2EDF-44F9-ABA5-AAC740BA1CAE}" type="slidenum">
              <a:rPr lang="zh-TW" altLang="en-US" smtClean="0"/>
              <a:t>2</a:t>
            </a:fld>
            <a:endParaRPr lang="zh-TW" altLang="en-US"/>
          </a:p>
        </p:txBody>
      </p:sp>
    </p:spTree>
    <p:extLst>
      <p:ext uri="{BB962C8B-B14F-4D97-AF65-F5344CB8AC3E}">
        <p14:creationId xmlns:p14="http://schemas.microsoft.com/office/powerpoint/2010/main" val="84987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8817" y="4822269"/>
            <a:ext cx="5510530" cy="3945493"/>
          </a:xfrm>
          <a:prstGeom prst="rect">
            <a:avLst/>
          </a:prstGeom>
        </p:spPr>
        <p:txBody>
          <a:bodyPr spcFirstLastPara="1" wrap="square" lIns="96600" tIns="48287" rIns="96600" bIns="48287" anchor="t" anchorCtr="0">
            <a:noAutofit/>
          </a:bodyPr>
          <a:lstStyle/>
          <a:p>
            <a:pPr marL="0" indent="0"/>
            <a:endParaRPr/>
          </a:p>
        </p:txBody>
      </p:sp>
      <p:sp>
        <p:nvSpPr>
          <p:cNvPr id="215" name="Google Shape;215;p1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8817" y="4822269"/>
            <a:ext cx="5510530" cy="3945493"/>
          </a:xfrm>
          <a:prstGeom prst="rect">
            <a:avLst/>
          </a:prstGeom>
        </p:spPr>
        <p:txBody>
          <a:bodyPr spcFirstLastPara="1" wrap="square" lIns="96600" tIns="48287" rIns="96600" bIns="48287" anchor="t" anchorCtr="0">
            <a:noAutofit/>
          </a:bodyPr>
          <a:lstStyle/>
          <a:p>
            <a:pPr marL="0" indent="0"/>
            <a:endParaRPr/>
          </a:p>
        </p:txBody>
      </p:sp>
      <p:sp>
        <p:nvSpPr>
          <p:cNvPr id="298" name="Google Shape;298;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8817" y="4822269"/>
            <a:ext cx="5510530" cy="3945493"/>
          </a:xfrm>
          <a:prstGeom prst="rect">
            <a:avLst/>
          </a:prstGeom>
        </p:spPr>
        <p:txBody>
          <a:bodyPr spcFirstLastPara="1" wrap="square" lIns="96600" tIns="48287" rIns="96600" bIns="48287" anchor="t" anchorCtr="0">
            <a:noAutofit/>
          </a:bodyPr>
          <a:lstStyle/>
          <a:p>
            <a:pPr marL="0" indent="0"/>
            <a:endParaRPr/>
          </a:p>
        </p:txBody>
      </p:sp>
      <p:sp>
        <p:nvSpPr>
          <p:cNvPr id="311" name="Google Shape;311;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3: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a:p>
        </p:txBody>
      </p:sp>
      <p:sp>
        <p:nvSpPr>
          <p:cNvPr id="322" name="Google Shape;322;p23: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287" rIns="96600" bIns="48287" anchor="b" anchorCtr="0">
            <a:noAutofit/>
          </a:bodyPr>
          <a:lstStyle/>
          <a:p>
            <a:pPr algn="r"/>
            <a:fld id="{00000000-1234-1234-1234-123412341234}" type="slidenum">
              <a:rPr lang="en-US" altLang="zh-TW"/>
              <a:pPr algn="r"/>
              <a:t>38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211567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414720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176434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3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3720023"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9" name="テキスト プレースホルダー 11"/>
          <p:cNvSpPr>
            <a:spLocks noGrp="1"/>
          </p:cNvSpPr>
          <p:nvPr>
            <p:ph type="body" sz="quarter" idx="15" hasCustomPrompt="1"/>
          </p:nvPr>
        </p:nvSpPr>
        <p:spPr>
          <a:xfrm>
            <a:off x="2969853"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4" name="図プレースホルダー 7"/>
          <p:cNvSpPr>
            <a:spLocks noGrp="1"/>
          </p:cNvSpPr>
          <p:nvPr>
            <p:ph type="pic" sz="quarter" idx="16" hasCustomPrompt="1"/>
          </p:nvPr>
        </p:nvSpPr>
        <p:spPr>
          <a:xfrm>
            <a:off x="5840442"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15" name="テキスト プレースホルダー 11"/>
          <p:cNvSpPr>
            <a:spLocks noGrp="1"/>
          </p:cNvSpPr>
          <p:nvPr>
            <p:ph type="body" sz="quarter" idx="17" hasCustomPrompt="1"/>
          </p:nvPr>
        </p:nvSpPr>
        <p:spPr>
          <a:xfrm>
            <a:off x="5090273"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6" name="図プレースホルダー 7"/>
          <p:cNvSpPr>
            <a:spLocks noGrp="1"/>
          </p:cNvSpPr>
          <p:nvPr>
            <p:ph type="pic" sz="quarter" idx="18" hasCustomPrompt="1"/>
          </p:nvPr>
        </p:nvSpPr>
        <p:spPr>
          <a:xfrm>
            <a:off x="7960861"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17" name="テキスト プレースホルダー 11"/>
          <p:cNvSpPr>
            <a:spLocks noGrp="1"/>
          </p:cNvSpPr>
          <p:nvPr>
            <p:ph type="body" sz="quarter" idx="19" hasCustomPrompt="1"/>
          </p:nvPr>
        </p:nvSpPr>
        <p:spPr>
          <a:xfrm>
            <a:off x="7210692"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8" name="タイトル 1"/>
          <p:cNvSpPr>
            <a:spLocks noGrp="1"/>
          </p:cNvSpPr>
          <p:nvPr>
            <p:ph type="ctrTitle" hasCustomPrompt="1"/>
          </p:nvPr>
        </p:nvSpPr>
        <p:spPr>
          <a:xfrm>
            <a:off x="1511093" y="2858937"/>
            <a:ext cx="9169814" cy="793171"/>
          </a:xfrm>
          <a:prstGeom prst="rect">
            <a:avLst/>
          </a:prstGeom>
        </p:spPr>
        <p:txBody>
          <a:bodyPr anchor="ctr"/>
          <a:lstStyle>
            <a:lvl1pPr algn="ctr">
              <a:lnSpc>
                <a:spcPct val="100000"/>
              </a:lnSpc>
              <a:defRPr sz="4800" spc="1000" baseline="0">
                <a:solidFill>
                  <a:schemeClr val="accent1"/>
                </a:solidFill>
                <a:latin typeface="+mj-lt"/>
              </a:defRPr>
            </a:lvl1pPr>
          </a:lstStyle>
          <a:p>
            <a:r>
              <a:rPr lang="en-US" altLang="ja-JP" dirty="0"/>
              <a:t>TITLE HERE</a:t>
            </a:r>
            <a:endParaRPr lang="en-US" dirty="0"/>
          </a:p>
        </p:txBody>
      </p:sp>
      <p:sp>
        <p:nvSpPr>
          <p:cNvPr id="19" name="サブタイトル 2"/>
          <p:cNvSpPr>
            <a:spLocks noGrp="1"/>
          </p:cNvSpPr>
          <p:nvPr>
            <p:ph type="subTitle" idx="1" hasCustomPrompt="1"/>
          </p:nvPr>
        </p:nvSpPr>
        <p:spPr>
          <a:xfrm>
            <a:off x="1511093" y="3579017"/>
            <a:ext cx="9169814" cy="523541"/>
          </a:xfrm>
          <a:prstGeom prst="rect">
            <a:avLst/>
          </a:prstGeom>
        </p:spPr>
        <p:txBody>
          <a:bodyPr anchor="ctr">
            <a:normAutofit/>
          </a:bodyPr>
          <a:lstStyle>
            <a:lvl1pPr marL="0" indent="0" algn="ctr">
              <a:spcBef>
                <a:spcPts val="0"/>
              </a:spcBef>
              <a:buNone/>
              <a:defRPr sz="2133" spc="400" baseline="0">
                <a:solidFill>
                  <a:schemeClr val="bg2">
                    <a:lumMod val="50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21947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par>
                          <p:cTn id="27" fill="hold">
                            <p:stCondLst>
                              <p:cond delay="23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19" grpId="0" build="p">
        <p:tmplLst>
          <p:tmpl lvl="1">
            <p:tnLst>
              <p:par>
                <p:cTn presetID="2" presetClass="entr" presetSubtype="2" decel="10000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9" hasCustomPrompt="1"/>
          </p:nvPr>
        </p:nvSpPr>
        <p:spPr>
          <a:xfrm>
            <a:off x="1398291" y="3038957"/>
            <a:ext cx="9402435" cy="1290143"/>
          </a:xfrm>
        </p:spPr>
        <p:txBody>
          <a:bodyPr anchor="t">
            <a:noAutofit/>
          </a:bodyPr>
          <a:lstStyle>
            <a:lvl1pPr algn="ctr">
              <a:lnSpc>
                <a:spcPct val="120000"/>
              </a:lnSpc>
              <a:spcBef>
                <a:spcPts val="0"/>
              </a:spcBef>
              <a:defRPr sz="1600">
                <a:solidFill>
                  <a:schemeClr val="accent1"/>
                </a:solidFill>
                <a:latin typeface="+mn-lt"/>
              </a:defRPr>
            </a:lvl1pPr>
          </a:lstStyle>
          <a:p>
            <a:pPr lvl="0"/>
            <a:r>
              <a:rPr lang="en-US" altLang="ja-JP" dirty="0"/>
              <a:t>Text Here</a:t>
            </a:r>
            <a:endParaRPr lang="en-US" dirty="0"/>
          </a:p>
        </p:txBody>
      </p:sp>
      <p:sp>
        <p:nvSpPr>
          <p:cNvPr id="6" name="図プレースホルダー 7"/>
          <p:cNvSpPr>
            <a:spLocks noGrp="1"/>
          </p:cNvSpPr>
          <p:nvPr>
            <p:ph type="pic" sz="quarter" idx="18" hasCustomPrompt="1"/>
          </p:nvPr>
        </p:nvSpPr>
        <p:spPr>
          <a:xfrm>
            <a:off x="5572015" y="1958837"/>
            <a:ext cx="1034086" cy="1033996"/>
          </a:xfrm>
        </p:spPr>
        <p:txBody>
          <a:bodyPr>
            <a:normAutofit/>
          </a:bodyPr>
          <a:lstStyle>
            <a:lvl1pPr>
              <a:defRPr sz="1067"/>
            </a:lvl1pPr>
          </a:lstStyle>
          <a:p>
            <a:r>
              <a:rPr kumimoji="1" lang="en-US" altLang="ja-JP" dirty="0"/>
              <a:t>ICON</a:t>
            </a:r>
            <a:endParaRPr kumimoji="1" lang="ja-JP" altLang="en-US" dirty="0"/>
          </a:p>
        </p:txBody>
      </p:sp>
    </p:spTree>
    <p:extLst>
      <p:ext uri="{BB962C8B-B14F-4D97-AF65-F5344CB8AC3E}">
        <p14:creationId xmlns:p14="http://schemas.microsoft.com/office/powerpoint/2010/main" val="28651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4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2645338"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9" name="テキスト プレースホルダー 11"/>
          <p:cNvSpPr>
            <a:spLocks noGrp="1"/>
          </p:cNvSpPr>
          <p:nvPr>
            <p:ph type="body" sz="quarter" idx="15" hasCustomPrompt="1"/>
          </p:nvPr>
        </p:nvSpPr>
        <p:spPr>
          <a:xfrm>
            <a:off x="1895169"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4" name="図プレースホルダー 7"/>
          <p:cNvSpPr>
            <a:spLocks noGrp="1"/>
          </p:cNvSpPr>
          <p:nvPr>
            <p:ph type="pic" sz="quarter" idx="16" hasCustomPrompt="1"/>
          </p:nvPr>
        </p:nvSpPr>
        <p:spPr>
          <a:xfrm>
            <a:off x="4765757"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15" name="テキスト プレースホルダー 11"/>
          <p:cNvSpPr>
            <a:spLocks noGrp="1"/>
          </p:cNvSpPr>
          <p:nvPr>
            <p:ph type="body" sz="quarter" idx="17" hasCustomPrompt="1"/>
          </p:nvPr>
        </p:nvSpPr>
        <p:spPr>
          <a:xfrm>
            <a:off x="4015588"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6" name="図プレースホルダー 7"/>
          <p:cNvSpPr>
            <a:spLocks noGrp="1"/>
          </p:cNvSpPr>
          <p:nvPr>
            <p:ph type="pic" sz="quarter" idx="18" hasCustomPrompt="1"/>
          </p:nvPr>
        </p:nvSpPr>
        <p:spPr>
          <a:xfrm>
            <a:off x="6886177"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17" name="テキスト プレースホルダー 11"/>
          <p:cNvSpPr>
            <a:spLocks noGrp="1"/>
          </p:cNvSpPr>
          <p:nvPr>
            <p:ph type="body" sz="quarter" idx="19" hasCustomPrompt="1"/>
          </p:nvPr>
        </p:nvSpPr>
        <p:spPr>
          <a:xfrm>
            <a:off x="6136007"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1" name="図プレースホルダー 7"/>
          <p:cNvSpPr>
            <a:spLocks noGrp="1"/>
          </p:cNvSpPr>
          <p:nvPr>
            <p:ph type="pic" sz="quarter" idx="20" hasCustomPrompt="1"/>
          </p:nvPr>
        </p:nvSpPr>
        <p:spPr>
          <a:xfrm>
            <a:off x="9006597" y="5805242"/>
            <a:ext cx="510058" cy="510013"/>
          </a:xfrm>
        </p:spPr>
        <p:txBody>
          <a:bodyPr>
            <a:normAutofit/>
          </a:bodyPr>
          <a:lstStyle>
            <a:lvl1pPr>
              <a:defRPr sz="1067"/>
            </a:lvl1pPr>
          </a:lstStyle>
          <a:p>
            <a:r>
              <a:rPr kumimoji="1" lang="en-US" altLang="ja-JP" dirty="0"/>
              <a:t>ICON</a:t>
            </a:r>
            <a:endParaRPr kumimoji="1" lang="ja-JP" altLang="en-US" dirty="0"/>
          </a:p>
        </p:txBody>
      </p:sp>
      <p:sp>
        <p:nvSpPr>
          <p:cNvPr id="12" name="テキスト プレースホルダー 11"/>
          <p:cNvSpPr>
            <a:spLocks noGrp="1"/>
          </p:cNvSpPr>
          <p:nvPr>
            <p:ph type="body" sz="quarter" idx="21" hasCustomPrompt="1"/>
          </p:nvPr>
        </p:nvSpPr>
        <p:spPr>
          <a:xfrm>
            <a:off x="8256427" y="6315299"/>
            <a:ext cx="2010398" cy="330037"/>
          </a:xfrm>
        </p:spPr>
        <p:txBody>
          <a:bodyPr anchor="ctr">
            <a:noAutofit/>
          </a:bodyPr>
          <a:lstStyle>
            <a:lvl1pPr algn="ctr">
              <a:lnSpc>
                <a:spcPct val="120000"/>
              </a:lnSpc>
              <a:defRPr sz="1333">
                <a:solidFill>
                  <a:schemeClr val="tx1"/>
                </a:solidFill>
                <a:latin typeface="+mn-lt"/>
              </a:defRPr>
            </a:lvl1pPr>
          </a:lstStyle>
          <a:p>
            <a:pPr lvl="0"/>
            <a:r>
              <a:rPr lang="en-US" altLang="ja-JP" dirty="0"/>
              <a:t>Text Here</a:t>
            </a:r>
            <a:endParaRPr lang="en-US" dirty="0"/>
          </a:p>
        </p:txBody>
      </p:sp>
      <p:sp>
        <p:nvSpPr>
          <p:cNvPr id="18" name="タイトル 1"/>
          <p:cNvSpPr>
            <a:spLocks noGrp="1"/>
          </p:cNvSpPr>
          <p:nvPr>
            <p:ph type="ctrTitle" hasCustomPrompt="1"/>
          </p:nvPr>
        </p:nvSpPr>
        <p:spPr>
          <a:xfrm>
            <a:off x="1511093" y="2858937"/>
            <a:ext cx="9169814" cy="793171"/>
          </a:xfrm>
          <a:prstGeom prst="rect">
            <a:avLst/>
          </a:prstGeom>
        </p:spPr>
        <p:txBody>
          <a:bodyPr anchor="ctr"/>
          <a:lstStyle>
            <a:lvl1pPr algn="ctr">
              <a:lnSpc>
                <a:spcPct val="100000"/>
              </a:lnSpc>
              <a:defRPr sz="4800" spc="1000" baseline="0">
                <a:solidFill>
                  <a:schemeClr val="accent1"/>
                </a:solidFill>
                <a:latin typeface="+mj-lt"/>
              </a:defRPr>
            </a:lvl1pPr>
          </a:lstStyle>
          <a:p>
            <a:r>
              <a:rPr lang="en-US" altLang="ja-JP" dirty="0"/>
              <a:t>TITLE HERE</a:t>
            </a:r>
            <a:endParaRPr lang="en-US" dirty="0"/>
          </a:p>
        </p:txBody>
      </p:sp>
      <p:sp>
        <p:nvSpPr>
          <p:cNvPr id="19" name="サブタイトル 2"/>
          <p:cNvSpPr>
            <a:spLocks noGrp="1"/>
          </p:cNvSpPr>
          <p:nvPr>
            <p:ph type="subTitle" idx="1" hasCustomPrompt="1"/>
          </p:nvPr>
        </p:nvSpPr>
        <p:spPr>
          <a:xfrm>
            <a:off x="1511093" y="3579017"/>
            <a:ext cx="9169814" cy="523541"/>
          </a:xfrm>
          <a:prstGeom prst="rect">
            <a:avLst/>
          </a:prstGeom>
        </p:spPr>
        <p:txBody>
          <a:bodyPr anchor="ctr">
            <a:normAutofit/>
          </a:bodyPr>
          <a:lstStyle>
            <a:lvl1pPr marL="0" indent="0" algn="ctr">
              <a:spcBef>
                <a:spcPts val="0"/>
              </a:spcBef>
              <a:buNone/>
              <a:defRPr sz="2133" spc="400" baseline="0">
                <a:solidFill>
                  <a:schemeClr val="bg2">
                    <a:lumMod val="50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31223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18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par>
                          <p:cTn id="27" fill="hold">
                            <p:stCondLst>
                              <p:cond delay="23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28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p:bldP spid="19" grpId="0" build="p">
        <p:tmplLst>
          <p:tmpl lvl="1">
            <p:tnLst>
              <p:par>
                <p:cTn presetID="2" presetClass="entr" presetSubtype="2" decel="10000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and Text">
  <p:cSld name="1_Icon and Text">
    <p:spTree>
      <p:nvGrpSpPr>
        <p:cNvPr id="1" name="Shape 45"/>
        <p:cNvGrpSpPr/>
        <p:nvPr/>
      </p:nvGrpSpPr>
      <p:grpSpPr>
        <a:xfrm>
          <a:off x="0" y="0"/>
          <a:ext cx="0" cy="0"/>
          <a:chOff x="0" y="0"/>
          <a:chExt cx="0" cy="0"/>
        </a:xfrm>
      </p:grpSpPr>
      <p:sp>
        <p:nvSpPr>
          <p:cNvPr id="46" name="Google Shape;4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48" name="Google Shape;48;p32"/>
          <p:cNvSpPr txBox="1">
            <a:spLocks noGrp="1"/>
          </p:cNvSpPr>
          <p:nvPr>
            <p:ph type="body" idx="1"/>
          </p:nvPr>
        </p:nvSpPr>
        <p:spPr>
          <a:xfrm>
            <a:off x="1398291" y="3038957"/>
            <a:ext cx="9402435" cy="1290143"/>
          </a:xfrm>
          <a:prstGeom prst="rect">
            <a:avLst/>
          </a:prstGeom>
          <a:noFill/>
          <a:ln>
            <a:noFill/>
          </a:ln>
        </p:spPr>
        <p:txBody>
          <a:bodyPr spcFirstLastPara="1" wrap="square" lIns="91425" tIns="45700" rIns="91425" bIns="45700" anchor="t" anchorCtr="0">
            <a:noAutofit/>
          </a:bodyPr>
          <a:lstStyle>
            <a:lvl1pPr marL="457200" lvl="0" indent="-330200" algn="ctr">
              <a:lnSpc>
                <a:spcPct val="120000"/>
              </a:lnSpc>
              <a:spcBef>
                <a:spcPts val="0"/>
              </a:spcBef>
              <a:spcAft>
                <a:spcPts val="0"/>
              </a:spcAft>
              <a:buClr>
                <a:schemeClr val="accent1"/>
              </a:buClr>
              <a:buSzPts val="1600"/>
              <a:buChar char="•"/>
              <a:defRPr sz="1600">
                <a:solidFill>
                  <a:schemeClr val="accen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a:spLocks noGrp="1"/>
          </p:cNvSpPr>
          <p:nvPr>
            <p:ph type="pic" idx="2"/>
          </p:nvPr>
        </p:nvSpPr>
        <p:spPr>
          <a:xfrm>
            <a:off x="5572015" y="1958837"/>
            <a:ext cx="1034086" cy="1033996"/>
          </a:xfrm>
          <a:prstGeom prst="rect">
            <a:avLst/>
          </a:prstGeom>
          <a:noFill/>
          <a:ln>
            <a:noFill/>
          </a:ln>
        </p:spPr>
      </p:sp>
    </p:spTree>
    <p:extLst>
      <p:ext uri="{BB962C8B-B14F-4D97-AF65-F5344CB8AC3E}">
        <p14:creationId xmlns:p14="http://schemas.microsoft.com/office/powerpoint/2010/main" val="32652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289904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384834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413216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202381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388025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204323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172827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A9DDE73-1569-440B-A184-2CA0ADA86AAA}" type="datetimeFigureOut">
              <a:rPr lang="zh-TW" altLang="en-US" smtClean="0"/>
              <a:t>2022/3/1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280153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DE73-1569-440B-A184-2CA0ADA86AAA}" type="datetimeFigureOut">
              <a:rPr lang="zh-TW" altLang="en-US" smtClean="0"/>
              <a:t>2022/3/1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1BA88-E325-4C9B-AE5F-BC51BFDDA418}" type="slidenum">
              <a:rPr lang="zh-TW" altLang="en-US" smtClean="0"/>
              <a:t>‹#›</a:t>
            </a:fld>
            <a:endParaRPr lang="zh-TW" altLang="en-US"/>
          </a:p>
        </p:txBody>
      </p:sp>
    </p:spTree>
    <p:extLst>
      <p:ext uri="{BB962C8B-B14F-4D97-AF65-F5344CB8AC3E}">
        <p14:creationId xmlns:p14="http://schemas.microsoft.com/office/powerpoint/2010/main" val="3152785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alk.ltn.com.tw/article/paper/134244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3"/>
          <p:cNvSpPr txBox="1">
            <a:spLocks/>
          </p:cNvSpPr>
          <p:nvPr/>
        </p:nvSpPr>
        <p:spPr>
          <a:xfrm>
            <a:off x="695400" y="218644"/>
            <a:ext cx="10971848" cy="1898319"/>
          </a:xfrm>
          <a:prstGeom prst="rect">
            <a:avLst/>
          </a:prstGeom>
        </p:spPr>
        <p:txBody>
          <a:bodyPr anchor="ctr">
            <a:noAutofit/>
          </a:bodyPr>
          <a:lstStyle>
            <a:lvl1pPr algn="ctr" defTabSz="1632753" rtl="0" eaLnBrk="1" latinLnBrk="0" hangingPunct="1">
              <a:lnSpc>
                <a:spcPct val="100000"/>
              </a:lnSpc>
              <a:spcBef>
                <a:spcPct val="0"/>
              </a:spcBef>
              <a:buNone/>
              <a:defRPr sz="7200" kern="1200" spc="1500" baseline="0">
                <a:solidFill>
                  <a:schemeClr val="accent1"/>
                </a:solidFill>
                <a:latin typeface="+mj-lt"/>
                <a:ea typeface="+mj-ea"/>
                <a:cs typeface="+mj-cs"/>
              </a:defRPr>
            </a:lvl1pPr>
          </a:lstStyle>
          <a:p>
            <a:r>
              <a:rPr lang="zh-TW" altLang="en-US" sz="6667" b="1" dirty="0">
                <a:latin typeface="源泉圓體 H" panose="020B0A00000000000000" pitchFamily="34" charset="-120"/>
                <a:ea typeface="源泉圓體 H" panose="020B0A00000000000000" pitchFamily="34" charset="-120"/>
              </a:rPr>
              <a:t>人機互動數學探究趣</a:t>
            </a:r>
            <a:endParaRPr kumimoji="1" lang="ja-JP" altLang="en-US" sz="6667" b="1" dirty="0">
              <a:latin typeface="源泉圓體 H" panose="020B0A00000000000000" pitchFamily="34" charset="-120"/>
              <a:ea typeface="源泉圓體 H" panose="020B0A00000000000000" pitchFamily="34" charset="-120"/>
            </a:endParaRPr>
          </a:p>
        </p:txBody>
      </p:sp>
      <p:sp>
        <p:nvSpPr>
          <p:cNvPr id="24" name="テキスト プレースホルダー 5"/>
          <p:cNvSpPr>
            <a:spLocks noGrp="1"/>
          </p:cNvSpPr>
          <p:nvPr>
            <p:ph type="body" sz="quarter" idx="4294967295"/>
          </p:nvPr>
        </p:nvSpPr>
        <p:spPr>
          <a:xfrm>
            <a:off x="491189" y="2534071"/>
            <a:ext cx="10896599" cy="2226051"/>
          </a:xfrm>
          <a:prstGeom prst="rect">
            <a:avLst/>
          </a:prstGeom>
        </p:spPr>
        <p:txBody>
          <a:bodyPr/>
          <a:lstStyle/>
          <a:p>
            <a:pPr algn="ctr"/>
            <a:r>
              <a:rPr lang="zh-TW" altLang="en-US" sz="6400" b="1" dirty="0">
                <a:latin typeface="源泉圓體 H" panose="020B0A00000000000000" pitchFamily="34" charset="-120"/>
                <a:ea typeface="源泉圓體 H" panose="020B0A00000000000000" pitchFamily="34" charset="-120"/>
              </a:rPr>
              <a:t>評量新趨勢</a:t>
            </a:r>
            <a:endParaRPr lang="en-US" altLang="zh-TW" sz="6400" b="1" dirty="0">
              <a:latin typeface="源泉圓體 H" panose="020B0A00000000000000" pitchFamily="34" charset="-120"/>
              <a:ea typeface="源泉圓體 H" panose="020B0A00000000000000" pitchFamily="34" charset="-120"/>
            </a:endParaRPr>
          </a:p>
          <a:p>
            <a:pPr algn="ctr"/>
            <a:r>
              <a:rPr lang="zh-TW" altLang="en-US" sz="6400" b="1" dirty="0">
                <a:latin typeface="源泉圓體 H" panose="020B0A00000000000000" pitchFamily="34" charset="-120"/>
                <a:ea typeface="源泉圓體 H" panose="020B0A00000000000000" pitchFamily="34" charset="-120"/>
              </a:rPr>
              <a:t>互動式 數學素養導向題型</a:t>
            </a:r>
            <a:endParaRPr kumimoji="1" lang="ja-JP" altLang="en-US" sz="6400" b="1" dirty="0">
              <a:latin typeface="源泉圓體 H" panose="020B0A00000000000000" pitchFamily="34" charset="-120"/>
              <a:ea typeface="源泉圓體 H" panose="020B0A00000000000000" pitchFamily="34" charset="-120"/>
            </a:endParaRPr>
          </a:p>
        </p:txBody>
      </p:sp>
      <p:pic>
        <p:nvPicPr>
          <p:cNvPr id="25" name="圖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67" y="5439224"/>
            <a:ext cx="3414192" cy="1224087"/>
          </a:xfrm>
          <a:prstGeom prst="rect">
            <a:avLst/>
          </a:prstGeom>
        </p:spPr>
      </p:pic>
      <p:pic>
        <p:nvPicPr>
          <p:cNvPr id="26" name="圖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6461" y="5059783"/>
            <a:ext cx="1780115" cy="1801223"/>
          </a:xfrm>
          <a:prstGeom prst="rect">
            <a:avLst/>
          </a:prstGeom>
        </p:spPr>
      </p:pic>
    </p:spTree>
    <p:extLst>
      <p:ext uri="{BB962C8B-B14F-4D97-AF65-F5344CB8AC3E}">
        <p14:creationId xmlns:p14="http://schemas.microsoft.com/office/powerpoint/2010/main" val="2872903930"/>
      </p:ext>
    </p:extLst>
  </p:cSld>
  <p:clrMapOvr>
    <a:masterClrMapping/>
  </p:clrMapOvr>
  <mc:AlternateContent xmlns:mc="http://schemas.openxmlformats.org/markup-compatibility/2006" xmlns:p14="http://schemas.microsoft.com/office/powerpoint/2010/main">
    <mc:Choice Requires="p14">
      <p:transition spd="slow" p14:dur="2000" advClick="0">
        <p:cut/>
      </p:transition>
    </mc:Choice>
    <mc:Fallback xmlns="">
      <p:transition spd="slow" advClick="0">
        <p:cut/>
      </p:transition>
    </mc:Fallback>
  </mc:AlternateContent>
  <p:extLst>
    <p:ext uri="{E180D4A7-C9FB-4DFB-919C-405C955672EB}">
      <p14:showEvtLst xmlns:p14="http://schemas.microsoft.com/office/powerpoint/2010/main">
        <p14:playEvt time="660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19536" y="980728"/>
            <a:ext cx="8178513" cy="5877272"/>
          </a:xfrm>
        </p:spPr>
      </p:pic>
      <p:sp>
        <p:nvSpPr>
          <p:cNvPr id="4" name="標題 1"/>
          <p:cNvSpPr>
            <a:spLocks noGrp="1"/>
          </p:cNvSpPr>
          <p:nvPr>
            <p:ph type="title"/>
          </p:nvPr>
        </p:nvSpPr>
        <p:spPr>
          <a:xfrm>
            <a:off x="1205835" y="294928"/>
            <a:ext cx="8403020" cy="685800"/>
          </a:xfrm>
        </p:spPr>
        <p:txBody>
          <a:bodyPr>
            <a:noAutofit/>
          </a:bodyPr>
          <a:lstStyle/>
          <a:p>
            <a:r>
              <a:rPr lang="en-US" altLang="zh-TW" dirty="0">
                <a:latin typeface="標楷體" panose="03000509000000000000" pitchFamily="65" charset="-120"/>
                <a:ea typeface="標楷體" panose="03000509000000000000" pitchFamily="65" charset="-120"/>
              </a:rPr>
              <a:t>PISA</a:t>
            </a:r>
            <a:r>
              <a:rPr lang="zh-TW" altLang="en-US" dirty="0">
                <a:latin typeface="標楷體" panose="03000509000000000000" pitchFamily="65" charset="-120"/>
                <a:ea typeface="標楷體" panose="03000509000000000000" pitchFamily="65" charset="-120"/>
              </a:rPr>
              <a:t>評量規模</a:t>
            </a:r>
          </a:p>
        </p:txBody>
      </p:sp>
    </p:spTree>
    <p:extLst>
      <p:ext uri="{BB962C8B-B14F-4D97-AF65-F5344CB8AC3E}">
        <p14:creationId xmlns:p14="http://schemas.microsoft.com/office/powerpoint/2010/main" val="21287909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47562" y="273547"/>
            <a:ext cx="8403020" cy="685800"/>
          </a:xfrm>
        </p:spPr>
        <p:txBody>
          <a:bodyPr>
            <a:noAutofit/>
          </a:bodyPr>
          <a:lstStyle/>
          <a:p>
            <a:r>
              <a:rPr lang="en-US" altLang="zh-TW" dirty="0">
                <a:latin typeface="標楷體" panose="03000509000000000000" pitchFamily="65" charset="-120"/>
                <a:ea typeface="標楷體" panose="03000509000000000000" pitchFamily="65" charset="-120"/>
              </a:rPr>
              <a:t>PISA</a:t>
            </a:r>
            <a:r>
              <a:rPr lang="zh-TW" altLang="en-US" dirty="0">
                <a:latin typeface="標楷體" panose="03000509000000000000" pitchFamily="65" charset="-120"/>
                <a:ea typeface="標楷體" panose="03000509000000000000" pitchFamily="65" charset="-120"/>
              </a:rPr>
              <a:t>主測驗領域</a:t>
            </a:r>
          </a:p>
        </p:txBody>
      </p:sp>
      <p:sp>
        <p:nvSpPr>
          <p:cNvPr id="5" name="文字方塊 4"/>
          <p:cNvSpPr txBox="1"/>
          <p:nvPr/>
        </p:nvSpPr>
        <p:spPr>
          <a:xfrm>
            <a:off x="1155971" y="1189934"/>
            <a:ext cx="9548815" cy="1077218"/>
          </a:xfrm>
          <a:prstGeom prst="rect">
            <a:avLst/>
          </a:prstGeom>
          <a:noFill/>
        </p:spPr>
        <p:txBody>
          <a:bodyPr wrap="square" rtlCol="0">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閱讀：文本訊息的擷取、發展解釋、省思與評鑑文</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本內容、形式與特色。</a:t>
            </a:r>
            <a:endParaRPr lang="zh-TW" altLang="en-US" sz="3200" dirty="0"/>
          </a:p>
        </p:txBody>
      </p:sp>
      <p:sp>
        <p:nvSpPr>
          <p:cNvPr id="7" name="文字方塊 6"/>
          <p:cNvSpPr txBox="1"/>
          <p:nvPr/>
        </p:nvSpPr>
        <p:spPr>
          <a:xfrm>
            <a:off x="1147562" y="2195924"/>
            <a:ext cx="9846432" cy="1077218"/>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▓數學：數量、不確定性與資料、變化與關係、空間</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與形狀。</a:t>
            </a:r>
          </a:p>
        </p:txBody>
      </p:sp>
      <p:sp>
        <p:nvSpPr>
          <p:cNvPr id="8" name="文字方塊 7"/>
          <p:cNvSpPr txBox="1"/>
          <p:nvPr/>
        </p:nvSpPr>
        <p:spPr>
          <a:xfrm>
            <a:off x="1153001" y="3154616"/>
            <a:ext cx="9644303" cy="1077218"/>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▓科學：解讀科學數據及舉證科學證據、評量與設計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科學探究、解釋科學現象。</a:t>
            </a:r>
          </a:p>
        </p:txBody>
      </p:sp>
      <p:sp>
        <p:nvSpPr>
          <p:cNvPr id="9" name="文字方塊 8"/>
          <p:cNvSpPr txBox="1"/>
          <p:nvPr/>
        </p:nvSpPr>
        <p:spPr>
          <a:xfrm>
            <a:off x="1299987" y="4207894"/>
            <a:ext cx="9644303" cy="58477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每次調查中以其中一項素養為主，另兩項素養為輔。</a:t>
            </a:r>
          </a:p>
        </p:txBody>
      </p:sp>
      <p:sp>
        <p:nvSpPr>
          <p:cNvPr id="10" name="文字方塊 9"/>
          <p:cNvSpPr txBox="1"/>
          <p:nvPr/>
        </p:nvSpPr>
        <p:spPr>
          <a:xfrm>
            <a:off x="1324697" y="4872689"/>
            <a:ext cx="9548815" cy="58477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還有一個素養台灣從沒考過</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11" name="文字方塊 10"/>
          <p:cNvSpPr txBox="1"/>
          <p:nvPr/>
        </p:nvSpPr>
        <p:spPr>
          <a:xfrm>
            <a:off x="4408959" y="5727421"/>
            <a:ext cx="3323638" cy="707886"/>
          </a:xfrm>
          <a:prstGeom prst="rect">
            <a:avLst/>
          </a:prstGeom>
          <a:noFill/>
        </p:spPr>
        <p:txBody>
          <a:bodyPr wrap="square" rtlCol="0">
            <a:spAutoFit/>
          </a:bodyPr>
          <a:lstStyle/>
          <a:p>
            <a:r>
              <a:rPr lang="zh-TW" altLang="en-US" sz="4000" b="1" dirty="0">
                <a:solidFill>
                  <a:srgbClr val="FF0000"/>
                </a:solidFill>
                <a:latin typeface="標楷體" panose="03000509000000000000" pitchFamily="65" charset="-120"/>
                <a:ea typeface="標楷體" panose="03000509000000000000" pitchFamily="65" charset="-120"/>
              </a:rPr>
              <a:t>金融理解素養</a:t>
            </a:r>
          </a:p>
        </p:txBody>
      </p:sp>
    </p:spTree>
    <p:extLst>
      <p:ext uri="{BB962C8B-B14F-4D97-AF65-F5344CB8AC3E}">
        <p14:creationId xmlns:p14="http://schemas.microsoft.com/office/powerpoint/2010/main" val="22053296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221600" y="510953"/>
            <a:ext cx="8403020" cy="685800"/>
          </a:xfrm>
        </p:spPr>
        <p:txBody>
          <a:bodyPr>
            <a:noAutofit/>
          </a:bodyPr>
          <a:lstStyle/>
          <a:p>
            <a:r>
              <a:rPr lang="zh-TW" altLang="en-US" dirty="0">
                <a:latin typeface="標楷體" panose="03000509000000000000" pitchFamily="65" charset="-120"/>
                <a:ea typeface="標楷體" panose="03000509000000000000" pitchFamily="65" charset="-120"/>
              </a:rPr>
              <a:t>金融理財素養</a:t>
            </a:r>
          </a:p>
        </p:txBody>
      </p:sp>
      <p:sp>
        <p:nvSpPr>
          <p:cNvPr id="5" name="矩形 4"/>
          <p:cNvSpPr/>
          <p:nvPr/>
        </p:nvSpPr>
        <p:spPr>
          <a:xfrm>
            <a:off x="1221600" y="1392562"/>
            <a:ext cx="9954025" cy="1077218"/>
          </a:xfrm>
          <a:prstGeom prst="rect">
            <a:avLst/>
          </a:prstGeom>
        </p:spPr>
        <p:txBody>
          <a:bodyPr wrap="square">
            <a:spAutoFit/>
          </a:bodyPr>
          <a:lstStyle/>
          <a:p>
            <a:pPr fontAlgn="base"/>
            <a:r>
              <a:rPr lang="zh-TW" altLang="en-US" sz="3200" dirty="0">
                <a:solidFill>
                  <a:srgbClr val="111111"/>
                </a:solidFill>
                <a:latin typeface="標楷體" panose="03000509000000000000" pitchFamily="65" charset="-120"/>
                <a:ea typeface="標楷體" panose="03000509000000000000" pitchFamily="65" charset="-120"/>
                <a:hlinkClick r:id="rId2"/>
              </a:rPr>
              <a:t>自由共和國</a:t>
            </a:r>
            <a:r>
              <a:rPr lang="zh-TW" altLang="en-US" sz="3200" dirty="0">
                <a:solidFill>
                  <a:srgbClr val="111111"/>
                </a:solidFill>
                <a:latin typeface="標楷體" panose="03000509000000000000" pitchFamily="65" charset="-120"/>
                <a:ea typeface="標楷體" panose="03000509000000000000" pitchFamily="65" charset="-120"/>
              </a:rPr>
              <a:t>─林福來、林正昌</a:t>
            </a:r>
            <a:endParaRPr lang="en-US" altLang="zh-TW" sz="3200" dirty="0">
              <a:solidFill>
                <a:srgbClr val="111111"/>
              </a:solidFill>
              <a:latin typeface="標楷體" panose="03000509000000000000" pitchFamily="65" charset="-120"/>
              <a:ea typeface="標楷體" panose="03000509000000000000" pitchFamily="65" charset="-120"/>
            </a:endParaRPr>
          </a:p>
          <a:p>
            <a:pPr fontAlgn="base"/>
            <a:r>
              <a:rPr lang="zh-TW" altLang="en-US" sz="3200" dirty="0">
                <a:solidFill>
                  <a:srgbClr val="111111"/>
                </a:solidFill>
                <a:latin typeface="標楷體" panose="03000509000000000000" pitchFamily="65" charset="-120"/>
                <a:ea typeface="標楷體" panose="03000509000000000000" pitchFamily="65" charset="-120"/>
              </a:rPr>
              <a:t>            缺漏金融素養教育 </a:t>
            </a:r>
            <a:r>
              <a:rPr lang="en-US" altLang="zh-TW" sz="3200" dirty="0">
                <a:solidFill>
                  <a:srgbClr val="111111"/>
                </a:solidFill>
                <a:latin typeface="標楷體" panose="03000509000000000000" pitchFamily="65" charset="-120"/>
                <a:ea typeface="標楷體" panose="03000509000000000000" pitchFamily="65" charset="-120"/>
              </a:rPr>
              <a:t>108</a:t>
            </a:r>
            <a:r>
              <a:rPr lang="zh-TW" altLang="en-US" sz="3200" dirty="0">
                <a:solidFill>
                  <a:srgbClr val="111111"/>
                </a:solidFill>
                <a:latin typeface="標楷體" panose="03000509000000000000" pitchFamily="65" charset="-120"/>
                <a:ea typeface="標楷體" panose="03000509000000000000" pitchFamily="65" charset="-120"/>
              </a:rPr>
              <a:t>課綱欠前瞻</a:t>
            </a:r>
          </a:p>
        </p:txBody>
      </p:sp>
      <p:sp>
        <p:nvSpPr>
          <p:cNvPr id="6" name="矩形 5"/>
          <p:cNvSpPr/>
          <p:nvPr/>
        </p:nvSpPr>
        <p:spPr>
          <a:xfrm>
            <a:off x="1221600" y="2818561"/>
            <a:ext cx="10066510" cy="3126562"/>
          </a:xfrm>
          <a:prstGeom prst="rect">
            <a:avLst/>
          </a:prstGeom>
        </p:spPr>
        <p:txBody>
          <a:bodyPr wrap="square">
            <a:spAutoFit/>
          </a:bodyPr>
          <a:lstStyle/>
          <a:p>
            <a:pPr>
              <a:lnSpc>
                <a:spcPts val="4800"/>
              </a:lnSpc>
            </a:pPr>
            <a:r>
              <a:rPr lang="zh-TW" altLang="en-US" sz="3600" dirty="0">
                <a:latin typeface="標楷體" panose="03000509000000000000" pitchFamily="65" charset="-120"/>
                <a:ea typeface="標楷體" panose="03000509000000000000" pitchFamily="65" charset="-120"/>
              </a:rPr>
              <a:t>金融海嘯後，</a:t>
            </a:r>
            <a:r>
              <a:rPr lang="en-US" altLang="zh-TW" sz="3600" dirty="0">
                <a:latin typeface="標楷體" panose="03000509000000000000" pitchFamily="65" charset="-120"/>
                <a:ea typeface="標楷體" panose="03000509000000000000" pitchFamily="65" charset="-120"/>
              </a:rPr>
              <a:t>2012</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PISA</a:t>
            </a:r>
            <a:r>
              <a:rPr lang="zh-TW" altLang="en-US" sz="3600" dirty="0">
                <a:latin typeface="標楷體" panose="03000509000000000000" pitchFamily="65" charset="-120"/>
                <a:ea typeface="標楷體" panose="03000509000000000000" pitchFamily="65" charset="-120"/>
              </a:rPr>
              <a:t>開始將金融理財素養納入選考科目。最新的評量結果發現，有父母當教練的孩子，在</a:t>
            </a:r>
            <a:r>
              <a:rPr lang="en-US" altLang="zh-TW" sz="3600" dirty="0">
                <a:latin typeface="標楷體" panose="03000509000000000000" pitchFamily="65" charset="-120"/>
                <a:ea typeface="標楷體" panose="03000509000000000000" pitchFamily="65" charset="-120"/>
              </a:rPr>
              <a:t>PISA</a:t>
            </a:r>
            <a:r>
              <a:rPr lang="zh-TW" altLang="en-US" sz="3600" dirty="0">
                <a:latin typeface="標楷體" panose="03000509000000000000" pitchFamily="65" charset="-120"/>
                <a:ea typeface="標楷體" panose="03000509000000000000" pitchFamily="65" charset="-120"/>
              </a:rPr>
              <a:t>金融理財素養評量中，表現明顯比較好；而且，金融理財素養和數學素養、閱讀素養，三者高度相關。</a:t>
            </a:r>
          </a:p>
        </p:txBody>
      </p:sp>
    </p:spTree>
    <p:extLst>
      <p:ext uri="{BB962C8B-B14F-4D97-AF65-F5344CB8AC3E}">
        <p14:creationId xmlns:p14="http://schemas.microsoft.com/office/powerpoint/2010/main" val="39117225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22209" y="1072055"/>
            <a:ext cx="10547582" cy="5759929"/>
          </a:xfrm>
        </p:spPr>
      </p:pic>
      <p:sp>
        <p:nvSpPr>
          <p:cNvPr id="4" name="標題 1"/>
          <p:cNvSpPr>
            <a:spLocks noGrp="1"/>
          </p:cNvSpPr>
          <p:nvPr>
            <p:ph type="title"/>
          </p:nvPr>
        </p:nvSpPr>
        <p:spPr>
          <a:xfrm>
            <a:off x="822209" y="386255"/>
            <a:ext cx="8403020" cy="685800"/>
          </a:xfrm>
        </p:spPr>
        <p:txBody>
          <a:bodyPr>
            <a:noAutofit/>
          </a:bodyPr>
          <a:lstStyle/>
          <a:p>
            <a:r>
              <a:rPr lang="zh-TW" altLang="en-US" dirty="0">
                <a:latin typeface="標楷體" panose="03000509000000000000" pitchFamily="65" charset="-120"/>
                <a:ea typeface="標楷體" panose="03000509000000000000" pitchFamily="65" charset="-120"/>
              </a:rPr>
              <a:t>歷次測驗</a:t>
            </a:r>
          </a:p>
        </p:txBody>
      </p:sp>
      <p:sp>
        <p:nvSpPr>
          <p:cNvPr id="6" name="向右箭號 5"/>
          <p:cNvSpPr/>
          <p:nvPr/>
        </p:nvSpPr>
        <p:spPr>
          <a:xfrm>
            <a:off x="3411014" y="5619870"/>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30147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088657" y="438217"/>
            <a:ext cx="8403020" cy="685800"/>
          </a:xfrm>
        </p:spPr>
        <p:txBody>
          <a:bodyPr>
            <a:noAutofit/>
          </a:bodyPr>
          <a:lstStyle/>
          <a:p>
            <a:r>
              <a:rPr lang="en-US" altLang="zh-TW" dirty="0" err="1">
                <a:latin typeface="標楷體" panose="03000509000000000000" pitchFamily="65" charset="-120"/>
                <a:ea typeface="標楷體" panose="03000509000000000000" pitchFamily="65" charset="-120"/>
              </a:rPr>
              <a:t>PISA2022</a:t>
            </a:r>
            <a:r>
              <a:rPr lang="zh-TW" altLang="en-US" dirty="0">
                <a:latin typeface="標楷體" panose="03000509000000000000" pitchFamily="65" charset="-120"/>
                <a:ea typeface="標楷體" panose="03000509000000000000" pitchFamily="65" charset="-120"/>
              </a:rPr>
              <a:t>數學素養的特色</a:t>
            </a:r>
          </a:p>
        </p:txBody>
      </p:sp>
      <p:sp>
        <p:nvSpPr>
          <p:cNvPr id="6" name="文字方塊 5"/>
          <p:cNvSpPr txBox="1"/>
          <p:nvPr/>
        </p:nvSpPr>
        <p:spPr>
          <a:xfrm>
            <a:off x="1088657" y="1413063"/>
            <a:ext cx="10451702" cy="4973221"/>
          </a:xfrm>
          <a:prstGeom prst="rect">
            <a:avLst/>
          </a:prstGeom>
          <a:noFill/>
        </p:spPr>
        <p:txBody>
          <a:bodyPr wrap="square" rtlCol="0">
            <a:spAutoFit/>
          </a:bodyPr>
          <a:lstStyle/>
          <a:p>
            <a:pPr>
              <a:lnSpc>
                <a:spcPts val="4800"/>
              </a:lnSpc>
            </a:pPr>
            <a:r>
              <a:rPr lang="zh-TW" altLang="en-US" sz="3600" dirty="0">
                <a:latin typeface="標楷體" panose="03000509000000000000" pitchFamily="65" charset="-120"/>
                <a:ea typeface="標楷體" panose="03000509000000000000" pitchFamily="65" charset="-120"/>
              </a:rPr>
              <a:t>▓數學素養是</a:t>
            </a:r>
            <a:r>
              <a:rPr lang="en-US" altLang="zh-TW" sz="3600" dirty="0" err="1">
                <a:latin typeface="標楷體" panose="03000509000000000000" pitchFamily="65" charset="-120"/>
                <a:ea typeface="標楷體" panose="03000509000000000000" pitchFamily="65" charset="-120"/>
              </a:rPr>
              <a:t>PISA2022</a:t>
            </a:r>
            <a:r>
              <a:rPr lang="zh-TW" altLang="en-US" sz="3600" dirty="0">
                <a:latin typeface="標楷體" panose="03000509000000000000" pitchFamily="65" charset="-120"/>
                <a:ea typeface="標楷體" panose="03000509000000000000" pitchFamily="65" charset="-120"/>
              </a:rPr>
              <a:t>的主測科目，不僅側重於使</a:t>
            </a:r>
            <a:endParaRPr lang="en-US" altLang="zh-TW" sz="3600" dirty="0">
              <a:latin typeface="標楷體" panose="03000509000000000000" pitchFamily="65" charset="-120"/>
              <a:ea typeface="標楷體" panose="03000509000000000000" pitchFamily="65" charset="-120"/>
            </a:endParaRPr>
          </a:p>
          <a:p>
            <a:pPr>
              <a:lnSpc>
                <a:spcPts val="4800"/>
              </a:lnSpc>
            </a:pPr>
            <a:r>
              <a:rPr lang="zh-TW" altLang="en-US" sz="3600" dirty="0">
                <a:latin typeface="標楷體" panose="03000509000000000000" pitchFamily="65" charset="-120"/>
                <a:ea typeface="標楷體" panose="03000509000000000000" pitchFamily="65" charset="-120"/>
              </a:rPr>
              <a:t>  用數學來解決現實問題，而且還將數學推理確定</a:t>
            </a:r>
            <a:endParaRPr lang="en-US" altLang="zh-TW" sz="3600" dirty="0">
              <a:latin typeface="標楷體" panose="03000509000000000000" pitchFamily="65" charset="-120"/>
              <a:ea typeface="標楷體" panose="03000509000000000000" pitchFamily="65" charset="-120"/>
            </a:endParaRPr>
          </a:p>
          <a:p>
            <a:pPr>
              <a:lnSpc>
                <a:spcPts val="4800"/>
              </a:lnSpc>
            </a:pPr>
            <a:r>
              <a:rPr lang="zh-TW" altLang="en-US" sz="3600" dirty="0">
                <a:latin typeface="標楷體" panose="03000509000000000000" pitchFamily="65" charset="-120"/>
                <a:ea typeface="標楷體" panose="03000509000000000000" pitchFamily="65" charset="-120"/>
              </a:rPr>
              <a:t>  為數學素養的核心地位。</a:t>
            </a:r>
            <a:endParaRPr lang="en-US" altLang="zh-TW" sz="3600" dirty="0">
              <a:latin typeface="標楷體" panose="03000509000000000000" pitchFamily="65" charset="-120"/>
              <a:ea typeface="標楷體" panose="03000509000000000000" pitchFamily="65" charset="-120"/>
            </a:endParaRPr>
          </a:p>
          <a:p>
            <a:pPr>
              <a:lnSpc>
                <a:spcPts val="4800"/>
              </a:lnSpc>
            </a:pP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在數學內容方面，除了原有的數量、不確定性與</a:t>
            </a:r>
            <a:endParaRPr lang="en-US" altLang="zh-TW" sz="3600" dirty="0">
              <a:latin typeface="標楷體" panose="03000509000000000000" pitchFamily="65" charset="-120"/>
              <a:ea typeface="標楷體" panose="03000509000000000000" pitchFamily="65" charset="-120"/>
            </a:endParaRPr>
          </a:p>
          <a:p>
            <a:pPr>
              <a:lnSpc>
                <a:spcPts val="4800"/>
              </a:lnSpc>
            </a:pPr>
            <a:r>
              <a:rPr lang="zh-TW" altLang="en-US" sz="3600" dirty="0">
                <a:latin typeface="標楷體" panose="03000509000000000000" pitchFamily="65" charset="-120"/>
                <a:ea typeface="標楷體" panose="03000509000000000000" pitchFamily="65" charset="-120"/>
              </a:rPr>
              <a:t>  資料、變化與關係、空間與形狀外，特別強調</a:t>
            </a:r>
            <a:endParaRPr lang="en-US" altLang="zh-TW" sz="3600" dirty="0">
              <a:latin typeface="標楷體" panose="03000509000000000000" pitchFamily="65" charset="-120"/>
              <a:ea typeface="標楷體" panose="03000509000000000000" pitchFamily="65" charset="-120"/>
            </a:endParaRPr>
          </a:p>
          <a:p>
            <a:pPr>
              <a:lnSpc>
                <a:spcPts val="4800"/>
              </a:lnSpc>
            </a:pPr>
            <a:r>
              <a:rPr lang="zh-TW" altLang="en-US" sz="3600" dirty="0">
                <a:solidFill>
                  <a:srgbClr val="FF0000"/>
                </a:solidFill>
                <a:latin typeface="標楷體" panose="03000509000000000000" pitchFamily="65" charset="-120"/>
                <a:ea typeface="標楷體" panose="03000509000000000000" pitchFamily="65" charset="-120"/>
              </a:rPr>
              <a:t>  「電腦模擬」</a:t>
            </a:r>
            <a:r>
              <a:rPr lang="zh-TW" altLang="en-US" sz="3600" dirty="0">
                <a:latin typeface="標楷體" panose="03000509000000000000" pitchFamily="65" charset="-120"/>
                <a:ea typeface="標楷體" panose="03000509000000000000" pitchFamily="65" charset="-120"/>
              </a:rPr>
              <a:t>、有條件的決策、增長現象、幾何</a:t>
            </a:r>
            <a:endParaRPr lang="en-US" altLang="zh-TW" sz="3600" dirty="0">
              <a:latin typeface="標楷體" panose="03000509000000000000" pitchFamily="65" charset="-120"/>
              <a:ea typeface="標楷體" panose="03000509000000000000" pitchFamily="65" charset="-120"/>
            </a:endParaRPr>
          </a:p>
          <a:p>
            <a:pPr>
              <a:lnSpc>
                <a:spcPts val="4800"/>
              </a:lnSpc>
            </a:pPr>
            <a:r>
              <a:rPr lang="zh-TW" altLang="en-US" sz="3600" dirty="0">
                <a:latin typeface="標楷體" panose="03000509000000000000" pitchFamily="65" charset="-120"/>
                <a:ea typeface="標楷體" panose="03000509000000000000" pitchFamily="65" charset="-120"/>
              </a:rPr>
              <a:t>  逼近。</a:t>
            </a:r>
            <a:endParaRPr lang="en-US" altLang="zh-TW" sz="3600" dirty="0">
              <a:latin typeface="標楷體" panose="03000509000000000000" pitchFamily="65" charset="-120"/>
              <a:ea typeface="標楷體" panose="03000509000000000000" pitchFamily="65" charset="-120"/>
            </a:endParaRPr>
          </a:p>
          <a:p>
            <a:pPr>
              <a:lnSpc>
                <a:spcPts val="4800"/>
              </a:lnSpc>
            </a:pPr>
            <a:r>
              <a:rPr lang="en-US" altLang="zh-TW" sz="3600" dirty="0">
                <a:latin typeface="標楷體" panose="03000509000000000000" pitchFamily="65" charset="-120"/>
                <a:ea typeface="標楷體" panose="03000509000000000000" pitchFamily="65" charset="-120"/>
              </a:rPr>
              <a:t>▓</a:t>
            </a:r>
            <a:r>
              <a:rPr lang="en-US" altLang="zh-TW" sz="3600" dirty="0" err="1">
                <a:latin typeface="標楷體" panose="03000509000000000000" pitchFamily="65" charset="-120"/>
                <a:ea typeface="標楷體" panose="03000509000000000000" pitchFamily="65" charset="-120"/>
              </a:rPr>
              <a:t>PISA2022</a:t>
            </a:r>
            <a:r>
              <a:rPr lang="zh-TW" altLang="en-US" sz="3600" dirty="0">
                <a:latin typeface="標楷體" panose="03000509000000000000" pitchFamily="65" charset="-120"/>
                <a:ea typeface="標楷體" panose="03000509000000000000" pitchFamily="65" charset="-120"/>
              </a:rPr>
              <a:t>在架構中也納入了</a:t>
            </a:r>
            <a:r>
              <a:rPr lang="en-US" altLang="zh-TW" sz="3600" dirty="0">
                <a:latin typeface="標楷體" panose="03000509000000000000" pitchFamily="65" charset="-120"/>
                <a:ea typeface="標楷體" panose="03000509000000000000" pitchFamily="65" charset="-120"/>
              </a:rPr>
              <a:t>21</a:t>
            </a:r>
            <a:r>
              <a:rPr lang="zh-TW" altLang="en-US" sz="3600" dirty="0">
                <a:latin typeface="標楷體" panose="03000509000000000000" pitchFamily="65" charset="-120"/>
                <a:ea typeface="標楷體" panose="03000509000000000000" pitchFamily="65" charset="-120"/>
              </a:rPr>
              <a:t>世紀應具備的技能。</a:t>
            </a:r>
          </a:p>
        </p:txBody>
      </p:sp>
    </p:spTree>
    <p:extLst>
      <p:ext uri="{BB962C8B-B14F-4D97-AF65-F5344CB8AC3E}">
        <p14:creationId xmlns:p14="http://schemas.microsoft.com/office/powerpoint/2010/main" val="33150755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F6512D-D425-488C-9405-A75A1030C6DB}"/>
              </a:ext>
            </a:extLst>
          </p:cNvPr>
          <p:cNvSpPr>
            <a:spLocks noGrp="1"/>
          </p:cNvSpPr>
          <p:nvPr>
            <p:ph type="title"/>
          </p:nvPr>
        </p:nvSpPr>
        <p:spPr>
          <a:xfrm>
            <a:off x="600296" y="1122292"/>
            <a:ext cx="10991408" cy="1431229"/>
          </a:xfrm>
        </p:spPr>
        <p:txBody>
          <a:bodyPr>
            <a:noAutofit/>
          </a:bodyPr>
          <a:lstStyle/>
          <a:p>
            <a:r>
              <a:rPr lang="en-US" altLang="zh-TW" sz="3200" dirty="0">
                <a:latin typeface="標楷體" panose="03000509000000000000" pitchFamily="65" charset="-120"/>
                <a:ea typeface="標楷體" panose="03000509000000000000" pitchFamily="65" charset="-120"/>
              </a:rPr>
              <a:t>PISA</a:t>
            </a:r>
            <a:r>
              <a:rPr lang="zh-TW" altLang="en-US" sz="3200" dirty="0">
                <a:latin typeface="標楷體" panose="03000509000000000000" pitchFamily="65" charset="-120"/>
                <a:ea typeface="標楷體" panose="03000509000000000000" pitchFamily="65" charset="-120"/>
              </a:rPr>
              <a:t>的調查方式，是透過詢問學生以下三個問題，再根據學生回答的同意程度，計算害怕失敗指數（</a:t>
            </a:r>
            <a:r>
              <a:rPr lang="en-US" altLang="zh-TW" sz="3200" dirty="0">
                <a:latin typeface="標楷體" panose="03000509000000000000" pitchFamily="65" charset="-120"/>
                <a:ea typeface="標楷體" panose="03000509000000000000" pitchFamily="65" charset="-120"/>
              </a:rPr>
              <a:t>Index of fear of failure</a:t>
            </a:r>
            <a:r>
              <a:rPr lang="zh-TW" altLang="en-US" sz="3200" dirty="0">
                <a:latin typeface="標楷體" panose="03000509000000000000" pitchFamily="65" charset="-120"/>
                <a:ea typeface="標楷體" panose="03000509000000000000" pitchFamily="65" charset="-120"/>
              </a:rPr>
              <a:t>）。</a:t>
            </a:r>
            <a:endParaRPr lang="zh-TW" altLang="en-US" sz="3200" b="1"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A6D4A880-5A33-4645-8EE3-15D5A6D85C85}"/>
              </a:ext>
            </a:extLst>
          </p:cNvPr>
          <p:cNvSpPr>
            <a:spLocks noGrp="1"/>
          </p:cNvSpPr>
          <p:nvPr>
            <p:ph type="body" idx="1"/>
          </p:nvPr>
        </p:nvSpPr>
        <p:spPr>
          <a:xfrm>
            <a:off x="348342" y="2795734"/>
            <a:ext cx="11680747" cy="3857314"/>
          </a:xfrm>
        </p:spPr>
        <p:txBody>
          <a:bodyPr>
            <a:noAutofit/>
          </a:bodyPr>
          <a:lstStyle/>
          <a:p>
            <a:pPr fontAlgn="base"/>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當我失敗，我擔心其他人怎麼看我。</a:t>
            </a:r>
            <a:endParaRPr lang="en-US" altLang="zh-TW" sz="2800" b="1" dirty="0">
              <a:solidFill>
                <a:srgbClr val="FF0000"/>
              </a:solidFill>
              <a:latin typeface="標楷體" panose="03000509000000000000" pitchFamily="65" charset="-120"/>
              <a:ea typeface="標楷體" panose="03000509000000000000" pitchFamily="65" charset="-120"/>
            </a:endParaRPr>
          </a:p>
          <a:p>
            <a:pPr fontAlgn="base"/>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When I am failing, I worry about what others think of me</a:t>
            </a:r>
            <a:r>
              <a:rPr lang="zh-TW" altLang="en-US" sz="2800" dirty="0">
                <a:solidFill>
                  <a:schemeClr val="tx1"/>
                </a:solidFill>
                <a:latin typeface="標楷體" panose="03000509000000000000" pitchFamily="65" charset="-120"/>
                <a:ea typeface="標楷體" panose="03000509000000000000" pitchFamily="65" charset="-120"/>
              </a:rPr>
              <a:t>）</a:t>
            </a:r>
          </a:p>
          <a:p>
            <a:pPr fontAlgn="base"/>
            <a:r>
              <a:rPr lang="en-US" altLang="zh-TW" sz="2800" dirty="0">
                <a:solidFill>
                  <a:schemeClr val="tx1"/>
                </a:solidFill>
                <a:latin typeface="標楷體" panose="03000509000000000000" pitchFamily="65" charset="-120"/>
                <a:ea typeface="標楷體" panose="03000509000000000000" pitchFamily="65" charset="-120"/>
              </a:rPr>
              <a:t>2</a:t>
            </a:r>
            <a:r>
              <a:rPr lang="zh-TW" altLang="en-US" sz="2800" dirty="0">
                <a:solidFill>
                  <a:schemeClr val="tx1"/>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當我失敗，我怕其實自己沒天分。</a:t>
            </a:r>
            <a:endParaRPr lang="en-US" altLang="zh-TW" sz="2800" b="1" dirty="0">
              <a:solidFill>
                <a:srgbClr val="FF0000"/>
              </a:solidFill>
              <a:latin typeface="標楷體" panose="03000509000000000000" pitchFamily="65" charset="-120"/>
              <a:ea typeface="標楷體" panose="03000509000000000000" pitchFamily="65" charset="-120"/>
            </a:endParaRPr>
          </a:p>
          <a:p>
            <a:pPr fontAlgn="base"/>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When I am failing, I am afraid that I might not have enough talent</a:t>
            </a:r>
            <a:r>
              <a:rPr lang="zh-TW" altLang="en-US" sz="2800" dirty="0">
                <a:solidFill>
                  <a:schemeClr val="tx1"/>
                </a:solidFill>
                <a:latin typeface="標楷體" panose="03000509000000000000" pitchFamily="65" charset="-120"/>
                <a:ea typeface="標楷體" panose="03000509000000000000" pitchFamily="65" charset="-120"/>
              </a:rPr>
              <a:t>）</a:t>
            </a:r>
          </a:p>
          <a:p>
            <a:pPr fontAlgn="base"/>
            <a:r>
              <a:rPr lang="en-US" altLang="zh-TW" sz="2800" dirty="0">
                <a:solidFill>
                  <a:schemeClr val="tx1"/>
                </a:solidFill>
                <a:latin typeface="標楷體" panose="03000509000000000000" pitchFamily="65" charset="-120"/>
                <a:ea typeface="標楷體" panose="03000509000000000000" pitchFamily="65" charset="-120"/>
              </a:rPr>
              <a:t>3</a:t>
            </a:r>
            <a:r>
              <a:rPr lang="zh-TW" altLang="en-US" sz="2800" dirty="0">
                <a:solidFill>
                  <a:schemeClr val="tx1"/>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當我失敗，我會質疑自己的未來規劃。</a:t>
            </a:r>
            <a:endParaRPr lang="en-US" altLang="zh-TW" sz="2800" b="1" dirty="0">
              <a:solidFill>
                <a:srgbClr val="FF0000"/>
              </a:solidFill>
              <a:latin typeface="標楷體" panose="03000509000000000000" pitchFamily="65" charset="-120"/>
              <a:ea typeface="標楷體" panose="03000509000000000000" pitchFamily="65" charset="-120"/>
            </a:endParaRPr>
          </a:p>
          <a:p>
            <a:pPr fontAlgn="base"/>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When I am failing, this makes me doubt my plans for the future</a:t>
            </a:r>
            <a:r>
              <a:rPr lang="zh-TW" altLang="en-US" sz="2800" dirty="0">
                <a:solidFill>
                  <a:schemeClr val="tx1"/>
                </a:solidFill>
                <a:latin typeface="標楷體" panose="03000509000000000000" pitchFamily="65" charset="-120"/>
                <a:ea typeface="標楷體" panose="03000509000000000000" pitchFamily="65" charset="-120"/>
              </a:rPr>
              <a:t>）</a:t>
            </a:r>
          </a:p>
          <a:p>
            <a:endParaRPr lang="zh-TW" altLang="en-US" sz="2800" dirty="0"/>
          </a:p>
        </p:txBody>
      </p:sp>
      <p:sp>
        <p:nvSpPr>
          <p:cNvPr id="4" name="矩形 3">
            <a:extLst>
              <a:ext uri="{FF2B5EF4-FFF2-40B4-BE49-F238E27FC236}">
                <a16:creationId xmlns:a16="http://schemas.microsoft.com/office/drawing/2014/main" id="{9EF00F75-1BB5-4663-BF1D-EFD846CD3268}"/>
              </a:ext>
            </a:extLst>
          </p:cNvPr>
          <p:cNvSpPr/>
          <p:nvPr/>
        </p:nvSpPr>
        <p:spPr>
          <a:xfrm>
            <a:off x="600296" y="414406"/>
            <a:ext cx="4570574" cy="707886"/>
          </a:xfrm>
          <a:prstGeom prst="rect">
            <a:avLst/>
          </a:prstGeom>
        </p:spPr>
        <p:txBody>
          <a:bodyPr wrap="square">
            <a:spAutoFit/>
          </a:bodyPr>
          <a:lstStyle/>
          <a:p>
            <a:r>
              <a:rPr lang="zh-TW" altLang="en-US" sz="4000" b="1" dirty="0">
                <a:solidFill>
                  <a:srgbClr val="222222"/>
                </a:solidFill>
                <a:latin typeface="標楷體" panose="03000509000000000000" pitchFamily="65" charset="-120"/>
                <a:ea typeface="標楷體" panose="03000509000000000000" pitchFamily="65" charset="-120"/>
              </a:rPr>
              <a:t>害怕失敗的指數</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881955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71D8F7-5D0B-4404-A424-A1E773D99DB0}"/>
              </a:ext>
            </a:extLst>
          </p:cNvPr>
          <p:cNvSpPr/>
          <p:nvPr/>
        </p:nvSpPr>
        <p:spPr>
          <a:xfrm>
            <a:off x="831850" y="414406"/>
            <a:ext cx="4570574" cy="707886"/>
          </a:xfrm>
          <a:prstGeom prst="rect">
            <a:avLst/>
          </a:prstGeom>
        </p:spPr>
        <p:txBody>
          <a:bodyPr wrap="square">
            <a:spAutoFit/>
          </a:bodyPr>
          <a:lstStyle/>
          <a:p>
            <a:r>
              <a:rPr lang="zh-TW" altLang="en-US" sz="4000" b="1" dirty="0">
                <a:solidFill>
                  <a:srgbClr val="222222"/>
                </a:solidFill>
                <a:latin typeface="標楷體" panose="03000509000000000000" pitchFamily="65" charset="-120"/>
                <a:ea typeface="標楷體" panose="03000509000000000000" pitchFamily="65" charset="-120"/>
              </a:rPr>
              <a:t>害怕失敗的指數</a:t>
            </a:r>
            <a:endParaRPr lang="zh-TW" altLang="en-US" sz="4000" b="1" dirty="0">
              <a:latin typeface="標楷體" panose="03000509000000000000" pitchFamily="65" charset="-120"/>
              <a:ea typeface="標楷體" panose="03000509000000000000" pitchFamily="65" charset="-120"/>
            </a:endParaRPr>
          </a:p>
        </p:txBody>
      </p:sp>
      <p:pic>
        <p:nvPicPr>
          <p:cNvPr id="5" name="圖片 4" descr="男女學生各國害怕失敗圖表">
            <a:extLst>
              <a:ext uri="{FF2B5EF4-FFF2-40B4-BE49-F238E27FC236}">
                <a16:creationId xmlns:a16="http://schemas.microsoft.com/office/drawing/2014/main" id="{9E9AD947-559C-41CF-8262-5DA0036623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683" y="1297266"/>
            <a:ext cx="8513484" cy="5146328"/>
          </a:xfrm>
          <a:prstGeom prst="rect">
            <a:avLst/>
          </a:prstGeom>
          <a:noFill/>
          <a:ln>
            <a:noFill/>
          </a:ln>
        </p:spPr>
      </p:pic>
    </p:spTree>
    <p:extLst>
      <p:ext uri="{BB962C8B-B14F-4D97-AF65-F5344CB8AC3E}">
        <p14:creationId xmlns:p14="http://schemas.microsoft.com/office/powerpoint/2010/main" val="16585501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F8574C-5040-441C-BFEE-9792D50E1417}"/>
              </a:ext>
            </a:extLst>
          </p:cNvPr>
          <p:cNvSpPr>
            <a:spLocks noGrp="1"/>
          </p:cNvSpPr>
          <p:nvPr>
            <p:ph type="title"/>
          </p:nvPr>
        </p:nvSpPr>
        <p:spPr>
          <a:xfrm>
            <a:off x="838200" y="1402472"/>
            <a:ext cx="10515600" cy="1628690"/>
          </a:xfrm>
        </p:spPr>
        <p:txBody>
          <a:bodyPr>
            <a:noAutofit/>
          </a:bodyPr>
          <a:lstStyle/>
          <a:p>
            <a:pPr marL="536575" indent="-536575">
              <a:lnSpc>
                <a:spcPts val="4500"/>
              </a:lnSpc>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、亞洲國家學生對失敗的恐懼最大，歐洲國家學生則較少；在幾乎所有教育系統中，女孩都比男孩對失敗的恐懼更大，而且這種性別差距在表現最好的學生中更廣泛。</a:t>
            </a:r>
          </a:p>
        </p:txBody>
      </p:sp>
      <p:sp>
        <p:nvSpPr>
          <p:cNvPr id="4" name="矩形 3">
            <a:extLst>
              <a:ext uri="{FF2B5EF4-FFF2-40B4-BE49-F238E27FC236}">
                <a16:creationId xmlns:a16="http://schemas.microsoft.com/office/drawing/2014/main" id="{F8E0741E-FB68-4754-B4A5-737AEB1C5440}"/>
              </a:ext>
            </a:extLst>
          </p:cNvPr>
          <p:cNvSpPr/>
          <p:nvPr/>
        </p:nvSpPr>
        <p:spPr>
          <a:xfrm>
            <a:off x="831850" y="414406"/>
            <a:ext cx="4570574" cy="707886"/>
          </a:xfrm>
          <a:prstGeom prst="rect">
            <a:avLst/>
          </a:prstGeom>
        </p:spPr>
        <p:txBody>
          <a:bodyPr wrap="square">
            <a:spAutoFit/>
          </a:bodyPr>
          <a:lstStyle/>
          <a:p>
            <a:r>
              <a:rPr lang="zh-TW" altLang="en-US" sz="4000" b="1" dirty="0">
                <a:solidFill>
                  <a:srgbClr val="222222"/>
                </a:solidFill>
                <a:latin typeface="標楷體" panose="03000509000000000000" pitchFamily="65" charset="-120"/>
                <a:ea typeface="標楷體" panose="03000509000000000000" pitchFamily="65" charset="-120"/>
              </a:rPr>
              <a:t>害怕失敗的指數</a:t>
            </a:r>
            <a:endParaRPr lang="zh-TW" altLang="en-US" sz="4000" b="1" dirty="0">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1E0062E5-E2EF-4956-ACE7-9AAAB469A79C}"/>
              </a:ext>
            </a:extLst>
          </p:cNvPr>
          <p:cNvSpPr/>
          <p:nvPr/>
        </p:nvSpPr>
        <p:spPr>
          <a:xfrm>
            <a:off x="831850" y="3311342"/>
            <a:ext cx="10433180" cy="2342244"/>
          </a:xfrm>
          <a:prstGeom prst="rect">
            <a:avLst/>
          </a:prstGeom>
        </p:spPr>
        <p:txBody>
          <a:bodyPr wrap="square">
            <a:spAutoFit/>
          </a:bodyPr>
          <a:lstStyle/>
          <a:p>
            <a:pPr marL="536575" indent="-536575">
              <a:lnSpc>
                <a:spcPts val="4500"/>
              </a:lnSpc>
            </a:pPr>
            <a:r>
              <a:rPr lang="en-US" altLang="zh-TW" sz="2800" dirty="0">
                <a:solidFill>
                  <a:schemeClr val="tx1"/>
                </a:solidFill>
                <a:latin typeface="標楷體" panose="03000509000000000000" pitchFamily="65" charset="-120"/>
                <a:ea typeface="標楷體" panose="03000509000000000000" pitchFamily="65" charset="-120"/>
              </a:rPr>
              <a:t>2</a:t>
            </a:r>
            <a:r>
              <a:rPr lang="zh-TW" altLang="en-US" sz="2800" dirty="0">
                <a:solidFill>
                  <a:schemeClr val="tx1"/>
                </a:solidFill>
                <a:latin typeface="標楷體" panose="03000509000000000000" pitchFamily="65" charset="-120"/>
                <a:ea typeface="標楷體" panose="03000509000000000000" pitchFamily="65" charset="-120"/>
              </a:rPr>
              <a:t>、其中，台灣學生在上面三題中分別拿到</a:t>
            </a:r>
            <a:r>
              <a:rPr lang="en-US" altLang="zh-TW" sz="2800" dirty="0">
                <a:solidFill>
                  <a:schemeClr val="tx1"/>
                </a:solidFill>
                <a:latin typeface="標楷體" panose="03000509000000000000" pitchFamily="65" charset="-120"/>
                <a:ea typeface="標楷體" panose="03000509000000000000" pitchFamily="65" charset="-120"/>
              </a:rPr>
              <a:t>89</a:t>
            </a:r>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84</a:t>
            </a:r>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77</a:t>
            </a:r>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2</a:t>
            </a:r>
            <a:r>
              <a:rPr lang="zh-TW" altLang="en-US" sz="2800" dirty="0">
                <a:solidFill>
                  <a:schemeClr val="tx1"/>
                </a:solidFill>
                <a:latin typeface="標楷體" panose="03000509000000000000" pitchFamily="65" charset="-120"/>
                <a:ea typeface="標楷體" panose="03000509000000000000" pitchFamily="65" charset="-120"/>
              </a:rPr>
              <a:t>）的分數，在所有國家</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地區中都排名第一，只有第三題輸給新加坡的</a:t>
            </a:r>
            <a:r>
              <a:rPr lang="en-US" altLang="zh-TW" sz="2800" dirty="0">
                <a:solidFill>
                  <a:schemeClr val="tx1"/>
                </a:solidFill>
                <a:latin typeface="標楷體" panose="03000509000000000000" pitchFamily="65" charset="-120"/>
                <a:ea typeface="標楷體" panose="03000509000000000000" pitchFamily="65" charset="-120"/>
              </a:rPr>
              <a:t>78</a:t>
            </a:r>
            <a:r>
              <a:rPr lang="zh-TW" altLang="en-US"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）。因此，在「害怕失敗」上，台灣可以說是世界第一。</a:t>
            </a:r>
          </a:p>
        </p:txBody>
      </p:sp>
    </p:spTree>
    <p:extLst>
      <p:ext uri="{BB962C8B-B14F-4D97-AF65-F5344CB8AC3E}">
        <p14:creationId xmlns:p14="http://schemas.microsoft.com/office/powerpoint/2010/main" val="818032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8744" y="2766218"/>
            <a:ext cx="10515600" cy="1325563"/>
          </a:xfrm>
        </p:spPr>
        <p:txBody>
          <a:bodyPr/>
          <a:lstStyle/>
          <a:p>
            <a:r>
              <a:rPr lang="zh-TW" altLang="en-US" b="1" dirty="0"/>
              <a:t>互動式數學素養導向題型特色與範例</a:t>
            </a:r>
            <a:endParaRPr lang="zh-TW" altLang="en-US" dirty="0"/>
          </a:p>
        </p:txBody>
      </p:sp>
    </p:spTree>
    <p:extLst>
      <p:ext uri="{BB962C8B-B14F-4D97-AF65-F5344CB8AC3E}">
        <p14:creationId xmlns:p14="http://schemas.microsoft.com/office/powerpoint/2010/main" val="154535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fontAlgn="base"/>
            <a:r>
              <a:rPr lang="zh-TW" altLang="en-US" b="1" dirty="0"/>
              <a:t>互動式數學素養導向題型特色</a:t>
            </a:r>
            <a:endParaRPr lang="zh-TW" altLang="zh-TW" dirty="0"/>
          </a:p>
        </p:txBody>
      </p:sp>
      <p:sp>
        <p:nvSpPr>
          <p:cNvPr id="3" name="內容版面配置區 2"/>
          <p:cNvSpPr>
            <a:spLocks noGrp="1"/>
          </p:cNvSpPr>
          <p:nvPr>
            <p:ph idx="1"/>
          </p:nvPr>
        </p:nvSpPr>
        <p:spPr>
          <a:xfrm>
            <a:off x="838657" y="1825764"/>
            <a:ext cx="10514687" cy="4841883"/>
          </a:xfrm>
        </p:spPr>
        <p:txBody>
          <a:bodyPr>
            <a:normAutofit/>
          </a:bodyPr>
          <a:lstStyle/>
          <a:p>
            <a:r>
              <a:rPr lang="zh-TW" altLang="zh-TW" dirty="0">
                <a:latin typeface="標楷體" panose="03000509000000000000" pitchFamily="65" charset="-120"/>
                <a:ea typeface="標楷體" panose="03000509000000000000" pitchFamily="65" charset="-120"/>
              </a:rPr>
              <a:t>透過科技輔具，可以呈現新的題目型式，如</a:t>
            </a:r>
            <a:r>
              <a:rPr lang="zh-TW" altLang="zh-TW" dirty="0">
                <a:solidFill>
                  <a:srgbClr val="0070C0"/>
                </a:solidFill>
                <a:latin typeface="標楷體" panose="03000509000000000000" pitchFamily="65" charset="-120"/>
                <a:ea typeface="標楷體" panose="03000509000000000000" pitchFamily="65" charset="-120"/>
              </a:rPr>
              <a:t>拖曳、</a:t>
            </a:r>
            <a:r>
              <a:rPr lang="en-US" altLang="zh-TW" dirty="0">
                <a:solidFill>
                  <a:srgbClr val="0070C0"/>
                </a:solidFill>
                <a:latin typeface="標楷體" panose="03000509000000000000" pitchFamily="65" charset="-120"/>
                <a:ea typeface="標楷體" panose="03000509000000000000" pitchFamily="65" charset="-120"/>
              </a:rPr>
              <a:t>3D</a:t>
            </a:r>
            <a:r>
              <a:rPr lang="zh-TW" altLang="zh-TW" dirty="0">
                <a:solidFill>
                  <a:srgbClr val="0070C0"/>
                </a:solidFill>
                <a:latin typeface="標楷體" panose="03000509000000000000" pitchFamily="65" charset="-120"/>
                <a:ea typeface="標楷體" panose="03000509000000000000" pitchFamily="65" charset="-120"/>
              </a:rPr>
              <a:t>圖形</a:t>
            </a:r>
            <a:r>
              <a:rPr lang="zh-TW" altLang="zh-TW" dirty="0">
                <a:latin typeface="標楷體" panose="03000509000000000000" pitchFamily="65" charset="-120"/>
                <a:ea typeface="標楷體" panose="03000509000000000000" pitchFamily="65" charset="-120"/>
              </a:rPr>
              <a:t>的觀察、</a:t>
            </a:r>
            <a:r>
              <a:rPr lang="zh-TW" altLang="zh-TW" dirty="0">
                <a:solidFill>
                  <a:srgbClr val="0070C0"/>
                </a:solidFill>
                <a:latin typeface="標楷體" panose="03000509000000000000" pitchFamily="65" charset="-120"/>
                <a:ea typeface="標楷體" panose="03000509000000000000" pitchFamily="65" charset="-120"/>
              </a:rPr>
              <a:t>頁面搜尋引擎</a:t>
            </a:r>
            <a:r>
              <a:rPr lang="zh-TW" altLang="zh-TW" dirty="0">
                <a:latin typeface="標楷體" panose="03000509000000000000" pitchFamily="65" charset="-120"/>
                <a:ea typeface="標楷體" panose="03000509000000000000" pitchFamily="65" charset="-120"/>
              </a:rPr>
              <a:t>的利用、真實世界數據的連結呈現等</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學生也可以透過電腦互動，例如</a:t>
            </a:r>
            <a:r>
              <a:rPr lang="zh-TW" altLang="zh-TW" dirty="0">
                <a:solidFill>
                  <a:srgbClr val="00B050"/>
                </a:solidFill>
                <a:latin typeface="標楷體" panose="03000509000000000000" pitchFamily="65" charset="-120"/>
                <a:ea typeface="標楷體" panose="03000509000000000000" pitchFamily="65" charset="-120"/>
              </a:rPr>
              <a:t>排序數據集</a:t>
            </a:r>
            <a:r>
              <a:rPr lang="zh-TW" altLang="zh-TW" dirty="0">
                <a:latin typeface="標楷體" panose="03000509000000000000" pitchFamily="65" charset="-120"/>
                <a:ea typeface="標楷體" panose="03000509000000000000" pitchFamily="65" charset="-120"/>
              </a:rPr>
              <a:t>、</a:t>
            </a:r>
            <a:r>
              <a:rPr lang="zh-TW" altLang="zh-TW" dirty="0">
                <a:solidFill>
                  <a:srgbClr val="00B050"/>
                </a:solidFill>
                <a:latin typeface="標楷體" panose="03000509000000000000" pitchFamily="65" charset="-120"/>
                <a:ea typeface="標楷體" panose="03000509000000000000" pitchFamily="65" charset="-120"/>
              </a:rPr>
              <a:t>改變量數值來探索</a:t>
            </a:r>
            <a:r>
              <a:rPr lang="zh-TW" altLang="zh-TW" dirty="0">
                <a:latin typeface="標楷體" panose="03000509000000000000" pitchFamily="65" charset="-120"/>
                <a:ea typeface="標楷體" panose="03000509000000000000" pitchFamily="65" charset="-120"/>
              </a:rPr>
              <a:t>並創建模型或模擬，曲線擬合並使用最佳擬合曲線進行預測等</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科技工具不僅可以以使評量題目或教材對學生更具吸引力、更加豐富多彩、也更容易理解，更可提供廣泛的問題類型和學習機會</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結合推理與探究歷程，幫助學生提升高層次能力</a:t>
            </a:r>
            <a:endParaRPr lang="en-US" altLang="zh-TW" dirty="0">
              <a:latin typeface="標楷體" panose="03000509000000000000" pitchFamily="65" charset="-120"/>
              <a:ea typeface="標楷體" panose="03000509000000000000" pitchFamily="65" charset="-120"/>
            </a:endParaRPr>
          </a:p>
          <a:p>
            <a:endParaRPr lang="en-US" altLang="zh-TW" dirty="0"/>
          </a:p>
          <a:p>
            <a:endParaRPr lang="zh-TW" altLang="en-US" dirty="0"/>
          </a:p>
        </p:txBody>
      </p:sp>
      <p:sp>
        <p:nvSpPr>
          <p:cNvPr id="4" name="Freeform 5"/>
          <p:cNvSpPr/>
          <p:nvPr/>
        </p:nvSpPr>
        <p:spPr bwMode="auto">
          <a:xfrm flipH="1">
            <a:off x="530" y="-12982"/>
            <a:ext cx="409397" cy="832075"/>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0505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rotWithShape="1">
          <a:blip r:embed="rId3" cstate="print"/>
          <a:srcRect b="8852"/>
          <a:stretch/>
        </p:blipFill>
        <p:spPr bwMode="auto">
          <a:xfrm>
            <a:off x="3867507" y="2319793"/>
            <a:ext cx="4781337" cy="4356443"/>
          </a:xfrm>
          <a:prstGeom prst="rect">
            <a:avLst/>
          </a:prstGeom>
          <a:ln>
            <a:noFill/>
          </a:ln>
          <a:extLst>
            <a:ext uri="{53640926-AAD7-44D8-BBD7-CCE9431645EC}">
              <a14:shadowObscured xmlns:a14="http://schemas.microsoft.com/office/drawing/2010/main"/>
            </a:ext>
          </a:ex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772" y="284110"/>
            <a:ext cx="3122413" cy="3577337"/>
          </a:xfrm>
          <a:prstGeom prst="rect">
            <a:avLst/>
          </a:prstGeom>
        </p:spPr>
      </p:pic>
      <p:pic>
        <p:nvPicPr>
          <p:cNvPr id="1026" name="Picture 2" descr="https://encrypted-tbn0.gstatic.com/images?q=tbn%3AANd9GcRx5u6UfDwdsGrDWCSZpfWp0sOMRgtTH2F6_PqjymaRz70cGg0GzdcONLPFFxs&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1775" y="284110"/>
            <a:ext cx="3389452" cy="3389452"/>
          </a:xfrm>
          <a:prstGeom prst="rect">
            <a:avLst/>
          </a:prstGeom>
          <a:noFill/>
          <a:extLst>
            <a:ext uri="{909E8E84-426E-40DD-AFC4-6F175D3DCCD1}">
              <a14:hiddenFill xmlns:a14="http://schemas.microsoft.com/office/drawing/2010/main">
                <a:solidFill>
                  <a:srgbClr val="FFFFFF"/>
                </a:solidFill>
              </a14:hiddenFill>
            </a:ext>
          </a:extLst>
        </p:spPr>
      </p:pic>
      <p:sp>
        <p:nvSpPr>
          <p:cNvPr id="7" name="十字形 6"/>
          <p:cNvSpPr/>
          <p:nvPr/>
        </p:nvSpPr>
        <p:spPr>
          <a:xfrm>
            <a:off x="5625589" y="1063693"/>
            <a:ext cx="1265172" cy="117883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sp>
        <p:nvSpPr>
          <p:cNvPr id="2" name="文字方塊 1"/>
          <p:cNvSpPr txBox="1"/>
          <p:nvPr/>
        </p:nvSpPr>
        <p:spPr>
          <a:xfrm>
            <a:off x="437141" y="4498015"/>
            <a:ext cx="3262432" cy="830997"/>
          </a:xfrm>
          <a:prstGeom prst="rect">
            <a:avLst/>
          </a:prstGeom>
          <a:noFill/>
        </p:spPr>
        <p:txBody>
          <a:bodyPr wrap="none" rtlCol="0">
            <a:spAutoFit/>
          </a:bodyPr>
          <a:lstStyle/>
          <a:p>
            <a:r>
              <a:rPr lang="zh-TW" altLang="en-US" sz="4800" dirty="0"/>
              <a:t>十二年國教</a:t>
            </a:r>
          </a:p>
        </p:txBody>
      </p:sp>
      <p:sp>
        <p:nvSpPr>
          <p:cNvPr id="8" name="文字方塊 7"/>
          <p:cNvSpPr txBox="1"/>
          <p:nvPr/>
        </p:nvSpPr>
        <p:spPr>
          <a:xfrm>
            <a:off x="8313823" y="4338821"/>
            <a:ext cx="3877985" cy="830997"/>
          </a:xfrm>
          <a:prstGeom prst="rect">
            <a:avLst/>
          </a:prstGeom>
          <a:noFill/>
        </p:spPr>
        <p:txBody>
          <a:bodyPr wrap="none" rtlCol="0">
            <a:spAutoFit/>
          </a:bodyPr>
          <a:lstStyle/>
          <a:p>
            <a:r>
              <a:rPr lang="zh-TW" altLang="en-US" sz="4800" dirty="0"/>
              <a:t>資訊科技素養</a:t>
            </a:r>
          </a:p>
        </p:txBody>
      </p:sp>
    </p:spTree>
    <p:extLst>
      <p:ext uri="{BB962C8B-B14F-4D97-AF65-F5344CB8AC3E}">
        <p14:creationId xmlns:p14="http://schemas.microsoft.com/office/powerpoint/2010/main" val="5332935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rotWithShape="1">
          <a:blip r:embed="rId2"/>
          <a:srcRect l="48921" t="16927" b="11187"/>
          <a:stretch/>
        </p:blipFill>
        <p:spPr>
          <a:xfrm>
            <a:off x="265105" y="568460"/>
            <a:ext cx="3410727" cy="25613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圖片 10"/>
          <p:cNvPicPr>
            <a:picLocks noChangeAspect="1"/>
          </p:cNvPicPr>
          <p:nvPr/>
        </p:nvPicPr>
        <p:blipFill>
          <a:blip r:embed="rId3"/>
          <a:stretch>
            <a:fillRect/>
          </a:stretch>
        </p:blipFill>
        <p:spPr>
          <a:xfrm>
            <a:off x="255451" y="3804608"/>
            <a:ext cx="3420380" cy="29102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圖片 11"/>
          <p:cNvPicPr>
            <a:picLocks noChangeAspect="1"/>
          </p:cNvPicPr>
          <p:nvPr/>
        </p:nvPicPr>
        <p:blipFill>
          <a:blip r:embed="rId4"/>
          <a:stretch>
            <a:fillRect/>
          </a:stretch>
        </p:blipFill>
        <p:spPr>
          <a:xfrm>
            <a:off x="8616280" y="593853"/>
            <a:ext cx="3030337" cy="25359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圖片 12"/>
          <p:cNvPicPr>
            <a:picLocks noChangeAspect="1"/>
          </p:cNvPicPr>
          <p:nvPr/>
        </p:nvPicPr>
        <p:blipFill>
          <a:blip r:embed="rId5"/>
          <a:stretch>
            <a:fillRect/>
          </a:stretch>
        </p:blipFill>
        <p:spPr>
          <a:xfrm>
            <a:off x="4415813" y="593854"/>
            <a:ext cx="3473935" cy="25503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圖片 13"/>
          <p:cNvPicPr>
            <a:picLocks noChangeAspect="1"/>
          </p:cNvPicPr>
          <p:nvPr/>
        </p:nvPicPr>
        <p:blipFill>
          <a:blip r:embed="rId6"/>
          <a:stretch>
            <a:fillRect/>
          </a:stretch>
        </p:blipFill>
        <p:spPr>
          <a:xfrm>
            <a:off x="4530894" y="3733656"/>
            <a:ext cx="7110789" cy="32031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文字方塊 14"/>
          <p:cNvSpPr txBox="1"/>
          <p:nvPr/>
        </p:nvSpPr>
        <p:spPr>
          <a:xfrm>
            <a:off x="255452" y="6766"/>
            <a:ext cx="3499423" cy="5027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667" b="1" dirty="0"/>
              <a:t>鋼琴鍵盤</a:t>
            </a:r>
            <a:r>
              <a:rPr lang="en-US" altLang="zh-TW" sz="2667" b="1" dirty="0"/>
              <a:t>-</a:t>
            </a:r>
            <a:r>
              <a:rPr lang="zh-TW" altLang="en-US" sz="2667" b="1" dirty="0"/>
              <a:t>圖形推理</a:t>
            </a:r>
          </a:p>
        </p:txBody>
      </p:sp>
      <p:sp>
        <p:nvSpPr>
          <p:cNvPr id="16" name="文字方塊 15"/>
          <p:cNvSpPr txBox="1"/>
          <p:nvPr/>
        </p:nvSpPr>
        <p:spPr>
          <a:xfrm>
            <a:off x="4325803" y="4365"/>
            <a:ext cx="3660407" cy="5027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defRPr sz="4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2667" dirty="0"/>
              <a:t>取球模擬</a:t>
            </a:r>
            <a:r>
              <a:rPr lang="en-US" altLang="zh-TW" sz="2667" dirty="0"/>
              <a:t>-</a:t>
            </a:r>
            <a:r>
              <a:rPr lang="zh-TW" altLang="en-US" sz="2667" dirty="0"/>
              <a:t>數學探究</a:t>
            </a:r>
          </a:p>
        </p:txBody>
      </p:sp>
      <p:sp>
        <p:nvSpPr>
          <p:cNvPr id="17" name="文字方塊 16"/>
          <p:cNvSpPr txBox="1"/>
          <p:nvPr/>
        </p:nvSpPr>
        <p:spPr>
          <a:xfrm>
            <a:off x="179120" y="3414758"/>
            <a:ext cx="3575755" cy="5027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667" b="1" dirty="0"/>
              <a:t>頁面切換</a:t>
            </a:r>
            <a:r>
              <a:rPr lang="en-US" altLang="zh-TW" sz="2667" b="1" dirty="0"/>
              <a:t>-</a:t>
            </a:r>
            <a:r>
              <a:rPr lang="zh-TW" altLang="en-US" sz="2667" b="1" dirty="0"/>
              <a:t>訊息整合</a:t>
            </a:r>
          </a:p>
        </p:txBody>
      </p:sp>
      <p:sp>
        <p:nvSpPr>
          <p:cNvPr id="18" name="文字方塊 17"/>
          <p:cNvSpPr txBox="1"/>
          <p:nvPr/>
        </p:nvSpPr>
        <p:spPr>
          <a:xfrm>
            <a:off x="8557139" y="4365"/>
            <a:ext cx="3145993" cy="5027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667" b="1" dirty="0"/>
              <a:t>排序資料</a:t>
            </a:r>
            <a:r>
              <a:rPr lang="en-US" altLang="zh-TW" sz="2667" b="1" dirty="0"/>
              <a:t>-</a:t>
            </a:r>
            <a:r>
              <a:rPr lang="zh-TW" altLang="en-US" sz="2667" b="1" dirty="0"/>
              <a:t>詮釋評估</a:t>
            </a:r>
          </a:p>
        </p:txBody>
      </p:sp>
      <p:sp>
        <p:nvSpPr>
          <p:cNvPr id="19" name="文字方塊 18"/>
          <p:cNvSpPr txBox="1"/>
          <p:nvPr/>
        </p:nvSpPr>
        <p:spPr>
          <a:xfrm>
            <a:off x="6361980" y="3332684"/>
            <a:ext cx="3110147" cy="50276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TW" altLang="en-US" sz="2667" b="1" dirty="0"/>
              <a:t>數學幾何</a:t>
            </a:r>
            <a:r>
              <a:rPr lang="en-US" altLang="zh-TW" sz="2667" b="1" dirty="0"/>
              <a:t>-</a:t>
            </a:r>
            <a:r>
              <a:rPr lang="zh-TW" altLang="en-US" sz="2667" b="1" dirty="0"/>
              <a:t> 運算思維</a:t>
            </a:r>
          </a:p>
        </p:txBody>
      </p:sp>
    </p:spTree>
    <p:extLst>
      <p:ext uri="{BB962C8B-B14F-4D97-AF65-F5344CB8AC3E}">
        <p14:creationId xmlns:p14="http://schemas.microsoft.com/office/powerpoint/2010/main" val="40091593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rotWithShape="1">
          <a:blip r:embed="rId2"/>
          <a:srcRect b="7809"/>
          <a:stretch/>
        </p:blipFill>
        <p:spPr>
          <a:xfrm>
            <a:off x="979614" y="743295"/>
            <a:ext cx="10297166" cy="3985723"/>
          </a:xfrm>
          <a:prstGeom prst="rect">
            <a:avLst/>
          </a:prstGeom>
        </p:spPr>
      </p:pic>
      <p:sp>
        <p:nvSpPr>
          <p:cNvPr id="3" name="矩形 2"/>
          <p:cNvSpPr/>
          <p:nvPr/>
        </p:nvSpPr>
        <p:spPr>
          <a:xfrm>
            <a:off x="198369" y="150152"/>
            <a:ext cx="5929828" cy="523220"/>
          </a:xfrm>
          <a:prstGeom prst="rect">
            <a:avLst/>
          </a:prstGeom>
        </p:spPr>
        <p:txBody>
          <a:bodyPr wrap="none">
            <a:spAutoFit/>
          </a:bodyPr>
          <a:lstStyle/>
          <a:p>
            <a:r>
              <a:rPr lang="zh-TW" altLang="zh-TW" sz="2800" b="1" dirty="0">
                <a:latin typeface="Arial" panose="020B0604020202020204" pitchFamily="34" charset="0"/>
                <a:ea typeface="標楷體" panose="03000509000000000000" pitchFamily="65" charset="-120"/>
                <a:cs typeface="Times New Roman" panose="02020603050405020304" pitchFamily="18" charset="0"/>
              </a:rPr>
              <a:t>大麥克指數數學互動式試題題型範例</a:t>
            </a:r>
            <a:endParaRPr lang="zh-TW" altLang="en-US" sz="2800" b="1" dirty="0"/>
          </a:p>
        </p:txBody>
      </p:sp>
      <p:sp>
        <p:nvSpPr>
          <p:cNvPr id="4" name="矩形 3"/>
          <p:cNvSpPr/>
          <p:nvPr/>
        </p:nvSpPr>
        <p:spPr>
          <a:xfrm>
            <a:off x="6261993" y="4898500"/>
            <a:ext cx="5846880" cy="1631216"/>
          </a:xfrm>
          <a:prstGeom prst="rect">
            <a:avLst/>
          </a:prstGeom>
        </p:spPr>
        <p:txBody>
          <a:bodyPr wrap="square">
            <a:spAutoFit/>
          </a:bodyPr>
          <a:lstStyle/>
          <a:p>
            <a:r>
              <a:rPr lang="zh-TW" altLang="zh-TW" sz="2000" dirty="0">
                <a:ea typeface="標楷體" panose="03000509000000000000" pitchFamily="65" charset="-120"/>
                <a:cs typeface="Times New Roman" panose="02020603050405020304" pitchFamily="18" charset="0"/>
              </a:rPr>
              <a:t>評量內容說明</a:t>
            </a:r>
            <a:r>
              <a:rPr lang="zh-TW" altLang="en-US" sz="2000" dirty="0">
                <a:ea typeface="標楷體" panose="03000509000000000000" pitchFamily="65" charset="-120"/>
                <a:cs typeface="Times New Roman" panose="02020603050405020304" pitchFamily="18" charset="0"/>
              </a:rPr>
              <a:t>：</a:t>
            </a:r>
            <a:endParaRPr lang="en-US" altLang="zh-TW" sz="2000" dirty="0">
              <a:ea typeface="標楷體" panose="03000509000000000000" pitchFamily="65" charset="-120"/>
              <a:cs typeface="Times New Roman" panose="02020603050405020304" pitchFamily="18" charset="0"/>
            </a:endParaRPr>
          </a:p>
          <a:p>
            <a:r>
              <a:rPr lang="zh-TW" altLang="zh-TW" sz="2000" dirty="0">
                <a:ea typeface="標楷體" panose="03000509000000000000" pitchFamily="65" charset="-120"/>
                <a:cs typeface="Times New Roman" panose="02020603050405020304" pitchFamily="18" charset="0"/>
              </a:rPr>
              <a:t>本題評量內容是屬於比例範圍，內容是相對大小的數字描述，以及比例和比例推理在解決問題中的應用。此題運用電腦提供的排序功能，</a:t>
            </a:r>
            <a:r>
              <a:rPr lang="zh-TW" altLang="zh-TW" sz="2000" dirty="0">
                <a:solidFill>
                  <a:srgbClr val="FF0000"/>
                </a:solidFill>
                <a:ea typeface="標楷體" panose="03000509000000000000" pitchFamily="65" charset="-120"/>
                <a:cs typeface="Times New Roman" panose="02020603050405020304" pitchFamily="18" charset="0"/>
              </a:rPr>
              <a:t>詮釋評估</a:t>
            </a:r>
            <a:r>
              <a:rPr lang="zh-TW" altLang="zh-TW" sz="2000" dirty="0">
                <a:ea typeface="標楷體" panose="03000509000000000000" pitchFamily="65" charset="-120"/>
                <a:cs typeface="Times New Roman" panose="02020603050405020304" pitchFamily="18" charset="0"/>
              </a:rPr>
              <a:t>資料的意義。</a:t>
            </a:r>
            <a:endParaRPr lang="zh-TW" altLang="en-US" sz="2000" dirty="0"/>
          </a:p>
        </p:txBody>
      </p:sp>
      <p:graphicFrame>
        <p:nvGraphicFramePr>
          <p:cNvPr id="6" name="表格 5"/>
          <p:cNvGraphicFramePr>
            <a:graphicFrameLocks noGrp="1"/>
          </p:cNvGraphicFramePr>
          <p:nvPr/>
        </p:nvGraphicFramePr>
        <p:xfrm>
          <a:off x="142861" y="5314678"/>
          <a:ext cx="6040843" cy="1137920"/>
        </p:xfrm>
        <a:graphic>
          <a:graphicData uri="http://schemas.openxmlformats.org/drawingml/2006/table">
            <a:tbl>
              <a:tblPr firstRow="1" bandRow="1">
                <a:tableStyleId>{073A0DAA-6AF3-43AB-8588-CEC1D06C72B9}</a:tableStyleId>
              </a:tblPr>
              <a:tblGrid>
                <a:gridCol w="591389">
                  <a:extLst>
                    <a:ext uri="{9D8B030D-6E8A-4147-A177-3AD203B41FA5}">
                      <a16:colId xmlns:a16="http://schemas.microsoft.com/office/drawing/2014/main" val="3147709544"/>
                    </a:ext>
                  </a:extLst>
                </a:gridCol>
                <a:gridCol w="1607127">
                  <a:extLst>
                    <a:ext uri="{9D8B030D-6E8A-4147-A177-3AD203B41FA5}">
                      <a16:colId xmlns:a16="http://schemas.microsoft.com/office/drawing/2014/main" val="677156043"/>
                    </a:ext>
                  </a:extLst>
                </a:gridCol>
                <a:gridCol w="2235200">
                  <a:extLst>
                    <a:ext uri="{9D8B030D-6E8A-4147-A177-3AD203B41FA5}">
                      <a16:colId xmlns:a16="http://schemas.microsoft.com/office/drawing/2014/main" val="2844675562"/>
                    </a:ext>
                  </a:extLst>
                </a:gridCol>
                <a:gridCol w="1607127">
                  <a:extLst>
                    <a:ext uri="{9D8B030D-6E8A-4147-A177-3AD203B41FA5}">
                      <a16:colId xmlns:a16="http://schemas.microsoft.com/office/drawing/2014/main" val="3191283707"/>
                    </a:ext>
                  </a:extLst>
                </a:gridCol>
              </a:tblGrid>
              <a:tr h="370840">
                <a:tc gridSpan="4">
                  <a:txBody>
                    <a:bodyPr/>
                    <a:lstStyle/>
                    <a:p>
                      <a:pPr algn="ctr"/>
                      <a:r>
                        <a:rPr lang="zh-TW" altLang="en-US" sz="2000" b="1" dirty="0">
                          <a:solidFill>
                            <a:schemeClr val="tx1"/>
                          </a:solidFill>
                          <a:latin typeface="標楷體" panose="03000509000000000000" pitchFamily="65" charset="-120"/>
                          <a:ea typeface="標楷體" panose="03000509000000000000" pitchFamily="65" charset="-120"/>
                        </a:rPr>
                        <a:t>教材版本對應</a:t>
                      </a:r>
                    </a:p>
                  </a:txBody>
                  <a:tcPr>
                    <a:solidFill>
                      <a:schemeClr val="accent5">
                        <a:lumMod val="60000"/>
                        <a:lumOff val="40000"/>
                      </a:schemeClr>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989157919"/>
                  </a:ext>
                </a:extLst>
              </a:tr>
              <a:tr h="370840">
                <a:tc>
                  <a:txBody>
                    <a:bodyPr/>
                    <a:lstStyle/>
                    <a:p>
                      <a:pPr algn="l"/>
                      <a:r>
                        <a:rPr lang="zh-TW" altLang="en-US" sz="1600" b="1" dirty="0">
                          <a:latin typeface="標楷體" panose="03000509000000000000" pitchFamily="65" charset="-120"/>
                          <a:ea typeface="標楷體" panose="03000509000000000000" pitchFamily="65" charset="-120"/>
                        </a:rPr>
                        <a:t>年級</a:t>
                      </a:r>
                    </a:p>
                  </a:txBody>
                  <a:tcPr>
                    <a:solidFill>
                      <a:schemeClr val="accent4">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南一</a:t>
                      </a:r>
                    </a:p>
                  </a:txBody>
                  <a:tcPr>
                    <a:solidFill>
                      <a:schemeClr val="accent6">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康軒</a:t>
                      </a:r>
                    </a:p>
                  </a:txBody>
                  <a:tcPr>
                    <a:solidFill>
                      <a:schemeClr val="accent6">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翰林</a:t>
                      </a:r>
                    </a:p>
                  </a:txBody>
                  <a:tcPr>
                    <a:solidFill>
                      <a:schemeClr val="accent6">
                        <a:lumMod val="60000"/>
                        <a:lumOff val="40000"/>
                      </a:schemeClr>
                    </a:solidFill>
                  </a:tcPr>
                </a:tc>
                <a:extLst>
                  <a:ext uri="{0D108BD9-81ED-4DB2-BD59-A6C34878D82A}">
                    <a16:rowId xmlns:a16="http://schemas.microsoft.com/office/drawing/2014/main" val="3969043342"/>
                  </a:ext>
                </a:extLst>
              </a:tr>
              <a:tr h="370840">
                <a:tc>
                  <a:txBody>
                    <a:bodyPr/>
                    <a:lstStyle/>
                    <a:p>
                      <a:pPr algn="l"/>
                      <a:r>
                        <a:rPr lang="zh-TW" altLang="en-US" sz="1600" b="1" dirty="0">
                          <a:latin typeface="標楷體" panose="03000509000000000000" pitchFamily="65" charset="-120"/>
                          <a:ea typeface="標楷體" panose="03000509000000000000" pitchFamily="65" charset="-120"/>
                        </a:rPr>
                        <a:t>七下</a:t>
                      </a:r>
                    </a:p>
                  </a:txBody>
                  <a:tcPr/>
                </a:tc>
                <a:tc>
                  <a:txBody>
                    <a:bodyPr/>
                    <a:lstStyle/>
                    <a:p>
                      <a:pPr algn="l"/>
                      <a:r>
                        <a:rPr lang="zh-TW" altLang="en-US" sz="1600" b="1" dirty="0">
                          <a:latin typeface="標楷體" panose="03000509000000000000" pitchFamily="65" charset="-120"/>
                          <a:ea typeface="標楷體" panose="03000509000000000000" pitchFamily="65" charset="-120"/>
                        </a:rPr>
                        <a:t>第二單元：比例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第四單元：比與比例式</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第三單元：比例</a:t>
                      </a:r>
                    </a:p>
                  </a:txBody>
                  <a:tcPr/>
                </a:tc>
                <a:extLst>
                  <a:ext uri="{0D108BD9-81ED-4DB2-BD59-A6C34878D82A}">
                    <a16:rowId xmlns:a16="http://schemas.microsoft.com/office/drawing/2014/main" val="2764813228"/>
                  </a:ext>
                </a:extLst>
              </a:tr>
            </a:tbl>
          </a:graphicData>
        </a:graphic>
      </p:graphicFrame>
      <p:sp>
        <p:nvSpPr>
          <p:cNvPr id="7" name="矩形 6"/>
          <p:cNvSpPr/>
          <p:nvPr/>
        </p:nvSpPr>
        <p:spPr>
          <a:xfrm>
            <a:off x="142861" y="4815374"/>
            <a:ext cx="2236510" cy="499304"/>
          </a:xfrm>
          <a:prstGeom prst="rect">
            <a:avLst/>
          </a:prstGeom>
        </p:spPr>
        <p:txBody>
          <a:bodyPr wrap="none">
            <a:spAutoFit/>
          </a:bodyPr>
          <a:lstStyle/>
          <a:p>
            <a:pPr algn="just">
              <a:lnSpc>
                <a:spcPct val="150000"/>
              </a:lnSpc>
              <a:spcAft>
                <a:spcPts val="0"/>
              </a:spcAft>
            </a:pPr>
            <a:r>
              <a:rPr lang="zh-TW" altLang="zh-TW" sz="2000" b="1" kern="100" dirty="0">
                <a:latin typeface="Arial" panose="020B0604020202020204" pitchFamily="34" charset="0"/>
                <a:ea typeface="標楷體" panose="03000509000000000000" pitchFamily="65" charset="-120"/>
                <a:cs typeface="Times New Roman" panose="02020603050405020304" pitchFamily="18" charset="0"/>
              </a:rPr>
              <a:t>數學主題</a:t>
            </a:r>
            <a:r>
              <a:rPr lang="zh-TW" altLang="en-US" sz="2000" b="1" kern="100" dirty="0">
                <a:latin typeface="Arial" panose="020B0604020202020204" pitchFamily="34" charset="0"/>
                <a:ea typeface="標楷體" panose="03000509000000000000" pitchFamily="65" charset="-120"/>
                <a:cs typeface="Times New Roman" panose="02020603050405020304" pitchFamily="18" charset="0"/>
              </a:rPr>
              <a:t>：</a:t>
            </a:r>
            <a:r>
              <a:rPr lang="zh-TW" altLang="zh-TW" sz="2000" b="1" kern="100" dirty="0">
                <a:latin typeface="Arial" panose="020B0604020202020204" pitchFamily="34" charset="0"/>
                <a:ea typeface="標楷體" panose="03000509000000000000" pitchFamily="65" charset="-120"/>
                <a:cs typeface="Times New Roman" panose="02020603050405020304" pitchFamily="18" charset="0"/>
              </a:rPr>
              <a:t>數與量</a:t>
            </a:r>
            <a:endParaRPr lang="zh-TW" altLang="zh-TW" sz="2400" b="1" kern="100" dirty="0">
              <a:effectLst/>
              <a:latin typeface="Arial" panose="020B0604020202020204" pitchFamily="34"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598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1424" y="159388"/>
            <a:ext cx="8985152" cy="523220"/>
          </a:xfrm>
          <a:prstGeom prst="rect">
            <a:avLst/>
          </a:prstGeom>
        </p:spPr>
        <p:txBody>
          <a:bodyPr wrap="none">
            <a:spAutoFit/>
          </a:bodyPr>
          <a:lstStyle/>
          <a:p>
            <a:r>
              <a:rPr lang="zh-TW" altLang="zh-TW" sz="2800" b="1" dirty="0">
                <a:latin typeface="Arial" panose="020B0604020202020204" pitchFamily="34" charset="0"/>
                <a:ea typeface="標楷體" panose="03000509000000000000" pitchFamily="65" charset="-120"/>
                <a:cs typeface="Times New Roman" panose="02020603050405020304" pitchFamily="18" charset="0"/>
              </a:rPr>
              <a:t>廣島原子彈</a:t>
            </a:r>
            <a:r>
              <a:rPr lang="en-US" altLang="zh-TW" sz="2800" b="1" dirty="0">
                <a:latin typeface="Arial" panose="020B0604020202020204" pitchFamily="34" charset="0"/>
                <a:ea typeface="標楷體" panose="03000509000000000000" pitchFamily="65" charset="-120"/>
                <a:cs typeface="Times New Roman" panose="02020603050405020304" pitchFamily="18" charset="0"/>
              </a:rPr>
              <a:t>(B29</a:t>
            </a:r>
            <a:r>
              <a:rPr lang="zh-TW" altLang="en-US" sz="2800" b="1" dirty="0">
                <a:latin typeface="Arial" panose="020B0604020202020204" pitchFamily="34" charset="0"/>
                <a:ea typeface="標楷體" panose="03000509000000000000" pitchFamily="65" charset="-120"/>
                <a:cs typeface="Times New Roman" panose="02020603050405020304" pitchFamily="18" charset="0"/>
              </a:rPr>
              <a:t>超級空中堡壘</a:t>
            </a:r>
            <a:r>
              <a:rPr lang="en-US" altLang="zh-TW" sz="2800" b="1" dirty="0">
                <a:latin typeface="Arial" panose="020B0604020202020204" pitchFamily="34" charset="0"/>
                <a:ea typeface="標楷體" panose="03000509000000000000" pitchFamily="65" charset="-120"/>
                <a:cs typeface="Times New Roman" panose="02020603050405020304" pitchFamily="18" charset="0"/>
              </a:rPr>
              <a:t>)</a:t>
            </a:r>
            <a:r>
              <a:rPr lang="zh-TW" altLang="zh-TW" sz="2800" b="1" dirty="0">
                <a:latin typeface="Arial" panose="020B0604020202020204" pitchFamily="34" charset="0"/>
                <a:ea typeface="標楷體" panose="03000509000000000000" pitchFamily="65" charset="-120"/>
                <a:cs typeface="Times New Roman" panose="02020603050405020304" pitchFamily="18" charset="0"/>
              </a:rPr>
              <a:t>數學互動式試題題型範例</a:t>
            </a:r>
            <a:endParaRPr lang="zh-TW" altLang="en-US" sz="2800" b="1" dirty="0"/>
          </a:p>
        </p:txBody>
      </p:sp>
      <p:sp>
        <p:nvSpPr>
          <p:cNvPr id="4" name="矩形 3"/>
          <p:cNvSpPr/>
          <p:nvPr/>
        </p:nvSpPr>
        <p:spPr>
          <a:xfrm>
            <a:off x="6375289" y="5026533"/>
            <a:ext cx="5467927" cy="1631216"/>
          </a:xfrm>
          <a:prstGeom prst="rect">
            <a:avLst/>
          </a:prstGeom>
        </p:spPr>
        <p:txBody>
          <a:bodyPr wrap="square">
            <a:spAutoFit/>
          </a:bodyPr>
          <a:lstStyle/>
          <a:p>
            <a:r>
              <a:rPr lang="zh-TW" altLang="zh-TW" sz="2000" dirty="0">
                <a:ea typeface="標楷體" panose="03000509000000000000" pitchFamily="65" charset="-120"/>
                <a:cs typeface="Times New Roman" panose="02020603050405020304" pitchFamily="18" charset="0"/>
              </a:rPr>
              <a:t>評量內容說明</a:t>
            </a:r>
            <a:r>
              <a:rPr lang="zh-TW" altLang="en-US" sz="2000" dirty="0">
                <a:ea typeface="標楷體" panose="03000509000000000000" pitchFamily="65" charset="-120"/>
                <a:cs typeface="Times New Roman" panose="02020603050405020304" pitchFamily="18" charset="0"/>
              </a:rPr>
              <a:t>：</a:t>
            </a:r>
            <a:endParaRPr lang="en-US" altLang="zh-TW" sz="2000" dirty="0">
              <a:ea typeface="標楷體" panose="03000509000000000000" pitchFamily="65" charset="-120"/>
              <a:cs typeface="Times New Roman" panose="02020603050405020304" pitchFamily="18" charset="0"/>
            </a:endParaRPr>
          </a:p>
          <a:p>
            <a:r>
              <a:rPr lang="zh-TW" altLang="zh-TW" sz="2000" dirty="0">
                <a:ea typeface="標楷體" panose="03000509000000000000" pitchFamily="65" charset="-120"/>
                <a:cs typeface="Times New Roman" panose="02020603050405020304" pitchFamily="18" charset="0"/>
              </a:rPr>
              <a:t>本題評量內容是屬於</a:t>
            </a:r>
            <a:r>
              <a:rPr lang="zh-TW" altLang="zh-TW" sz="2000" dirty="0">
                <a:solidFill>
                  <a:srgbClr val="FF0000"/>
                </a:solidFill>
                <a:ea typeface="標楷體" panose="03000509000000000000" pitchFamily="65" charset="-120"/>
                <a:cs typeface="Times New Roman" panose="02020603050405020304" pitchFamily="18" charset="0"/>
              </a:rPr>
              <a:t>二次函數</a:t>
            </a:r>
            <a:r>
              <a:rPr lang="zh-TW" altLang="zh-TW" sz="2000" dirty="0">
                <a:ea typeface="標楷體" panose="03000509000000000000" pitchFamily="65" charset="-120"/>
                <a:cs typeface="Times New Roman" panose="02020603050405020304" pitchFamily="18" charset="0"/>
              </a:rPr>
              <a:t>，內容是探討二次函數</a:t>
            </a:r>
            <a:r>
              <a:rPr lang="en-US" altLang="zh-TW" sz="2000" dirty="0">
                <a:ea typeface="標楷體" panose="03000509000000000000" pitchFamily="65" charset="-120"/>
                <a:cs typeface="Times New Roman" panose="02020603050405020304" pitchFamily="18" charset="0"/>
              </a:rPr>
              <a:t>x</a:t>
            </a:r>
            <a:r>
              <a:rPr lang="zh-TW" altLang="zh-TW" sz="2000" dirty="0">
                <a:ea typeface="標楷體" panose="03000509000000000000" pitchFamily="65" charset="-120"/>
                <a:cs typeface="Times New Roman" panose="02020603050405020304" pitchFamily="18" charset="0"/>
              </a:rPr>
              <a:t>與</a:t>
            </a:r>
            <a:r>
              <a:rPr lang="en-US" altLang="zh-TW" sz="2000" dirty="0">
                <a:ea typeface="標楷體" panose="03000509000000000000" pitchFamily="65" charset="-120"/>
                <a:cs typeface="Times New Roman" panose="02020603050405020304" pitchFamily="18" charset="0"/>
              </a:rPr>
              <a:t>y</a:t>
            </a:r>
            <a:r>
              <a:rPr lang="zh-TW" altLang="zh-TW" sz="2000" dirty="0">
                <a:ea typeface="標楷體" panose="03000509000000000000" pitchFamily="65" charset="-120"/>
                <a:cs typeface="Times New Roman" panose="02020603050405020304" pitchFamily="18" charset="0"/>
              </a:rPr>
              <a:t>的關係。此題是</a:t>
            </a:r>
            <a:r>
              <a:rPr lang="zh-TW" altLang="zh-TW" sz="2000" u="sng" dirty="0">
                <a:solidFill>
                  <a:srgbClr val="FF0000"/>
                </a:solidFill>
                <a:ea typeface="標楷體" panose="03000509000000000000" pitchFamily="65" charset="-120"/>
                <a:cs typeface="Times New Roman" panose="02020603050405020304" pitchFamily="18" charset="0"/>
              </a:rPr>
              <a:t>結合</a:t>
            </a:r>
            <a:r>
              <a:rPr lang="en-US" altLang="zh-TW" sz="2000" u="sng" dirty="0" err="1">
                <a:solidFill>
                  <a:srgbClr val="FF0000"/>
                </a:solidFill>
                <a:ea typeface="標楷體" panose="03000509000000000000" pitchFamily="65" charset="-120"/>
                <a:cs typeface="Times New Roman" panose="02020603050405020304" pitchFamily="18" charset="0"/>
              </a:rPr>
              <a:t>geogebra</a:t>
            </a:r>
            <a:r>
              <a:rPr lang="zh-TW" altLang="zh-TW" sz="2000" u="sng" dirty="0">
                <a:solidFill>
                  <a:srgbClr val="FF0000"/>
                </a:solidFill>
                <a:ea typeface="標楷體" panose="03000509000000000000" pitchFamily="65" charset="-120"/>
                <a:cs typeface="Times New Roman" panose="02020603050405020304" pitchFamily="18" charset="0"/>
              </a:rPr>
              <a:t>軟體</a:t>
            </a:r>
            <a:r>
              <a:rPr lang="zh-TW" altLang="zh-TW" sz="2000" dirty="0">
                <a:ea typeface="標楷體" panose="03000509000000000000" pitchFamily="65" charset="-120"/>
                <a:cs typeface="Times New Roman" panose="02020603050405020304" pitchFamily="18" charset="0"/>
              </a:rPr>
              <a:t>，學生透過視覺化的呈現，</a:t>
            </a:r>
            <a:r>
              <a:rPr lang="zh-TW" altLang="en-US" sz="2000" dirty="0">
                <a:ea typeface="標楷體" panose="03000509000000000000" pitchFamily="65" charset="-120"/>
                <a:cs typeface="Times New Roman" panose="02020603050405020304" pitchFamily="18" charset="0"/>
              </a:rPr>
              <a:t>運用</a:t>
            </a:r>
            <a:r>
              <a:rPr lang="zh-TW" altLang="zh-TW" sz="2000" dirty="0">
                <a:ea typeface="標楷體" panose="03000509000000000000" pitchFamily="65" charset="-120"/>
                <a:cs typeface="Times New Roman" panose="02020603050405020304" pitchFamily="18" charset="0"/>
              </a:rPr>
              <a:t>二次函數的對應關係並解題</a:t>
            </a:r>
            <a:r>
              <a:rPr lang="zh-TW" altLang="en-US" sz="2000" dirty="0">
                <a:ea typeface="標楷體" panose="03000509000000000000" pitchFamily="65" charset="-120"/>
                <a:cs typeface="Times New Roman" panose="02020603050405020304" pitchFamily="18" charset="0"/>
              </a:rPr>
              <a:t>。</a:t>
            </a:r>
            <a:endParaRPr lang="zh-TW" altLang="en-US" sz="2000" dirty="0"/>
          </a:p>
        </p:txBody>
      </p:sp>
      <p:sp>
        <p:nvSpPr>
          <p:cNvPr id="5" name="矩形 4"/>
          <p:cNvSpPr/>
          <p:nvPr/>
        </p:nvSpPr>
        <p:spPr>
          <a:xfrm>
            <a:off x="396859" y="4776881"/>
            <a:ext cx="1980029" cy="499304"/>
          </a:xfrm>
          <a:prstGeom prst="rect">
            <a:avLst/>
          </a:prstGeom>
        </p:spPr>
        <p:txBody>
          <a:bodyPr wrap="none">
            <a:spAutoFit/>
          </a:bodyPr>
          <a:lstStyle/>
          <a:p>
            <a:pPr algn="just">
              <a:lnSpc>
                <a:spcPct val="150000"/>
              </a:lnSpc>
              <a:spcAft>
                <a:spcPts val="0"/>
              </a:spcAft>
            </a:pPr>
            <a:r>
              <a:rPr lang="zh-TW" altLang="zh-TW" sz="2000" b="1" kern="100" dirty="0">
                <a:latin typeface="Arial" panose="020B0604020202020204" pitchFamily="34" charset="0"/>
                <a:ea typeface="標楷體" panose="03000509000000000000" pitchFamily="65" charset="-120"/>
                <a:cs typeface="Times New Roman" panose="02020603050405020304" pitchFamily="18" charset="0"/>
              </a:rPr>
              <a:t>數學主題</a:t>
            </a:r>
            <a:r>
              <a:rPr lang="zh-TW" altLang="en-US" sz="2000" b="1" kern="100" dirty="0">
                <a:latin typeface="Arial" panose="020B0604020202020204" pitchFamily="34" charset="0"/>
                <a:ea typeface="標楷體" panose="03000509000000000000" pitchFamily="65" charset="-120"/>
                <a:cs typeface="Times New Roman" panose="02020603050405020304" pitchFamily="18" charset="0"/>
              </a:rPr>
              <a:t>：</a:t>
            </a:r>
            <a:r>
              <a:rPr lang="zh-TW" altLang="zh-TW" sz="2000" b="1" kern="100" dirty="0">
                <a:latin typeface="Arial" panose="020B0604020202020204" pitchFamily="34" charset="0"/>
                <a:ea typeface="標楷體" panose="03000509000000000000" pitchFamily="65" charset="-120"/>
                <a:cs typeface="Times New Roman" panose="02020603050405020304" pitchFamily="18" charset="0"/>
              </a:rPr>
              <a:t>函數</a:t>
            </a:r>
            <a:endParaRPr lang="zh-TW" altLang="zh-TW" sz="2400" b="1" kern="100" dirty="0">
              <a:effectLst/>
              <a:latin typeface="Arial" panose="020B0604020202020204" pitchFamily="34" charset="0"/>
              <a:ea typeface="標楷體" panose="03000509000000000000" pitchFamily="65" charset="-120"/>
              <a:cs typeface="Times New Roman" panose="02020603050405020304" pitchFamily="18" charset="0"/>
            </a:endParaRPr>
          </a:p>
        </p:txBody>
      </p:sp>
      <p:graphicFrame>
        <p:nvGraphicFramePr>
          <p:cNvPr id="6" name="表格 5"/>
          <p:cNvGraphicFramePr>
            <a:graphicFrameLocks noGrp="1"/>
          </p:cNvGraphicFramePr>
          <p:nvPr/>
        </p:nvGraphicFramePr>
        <p:xfrm>
          <a:off x="396859" y="5311549"/>
          <a:ext cx="5398957" cy="1346200"/>
        </p:xfrm>
        <a:graphic>
          <a:graphicData uri="http://schemas.openxmlformats.org/drawingml/2006/table">
            <a:tbl>
              <a:tblPr firstRow="1" bandRow="1">
                <a:tableStyleId>{073A0DAA-6AF3-43AB-8588-CEC1D06C72B9}</a:tableStyleId>
              </a:tblPr>
              <a:tblGrid>
                <a:gridCol w="591389">
                  <a:extLst>
                    <a:ext uri="{9D8B030D-6E8A-4147-A177-3AD203B41FA5}">
                      <a16:colId xmlns:a16="http://schemas.microsoft.com/office/drawing/2014/main" val="3147709544"/>
                    </a:ext>
                  </a:extLst>
                </a:gridCol>
                <a:gridCol w="1547132">
                  <a:extLst>
                    <a:ext uri="{9D8B030D-6E8A-4147-A177-3AD203B41FA5}">
                      <a16:colId xmlns:a16="http://schemas.microsoft.com/office/drawing/2014/main" val="677156043"/>
                    </a:ext>
                  </a:extLst>
                </a:gridCol>
                <a:gridCol w="1634836">
                  <a:extLst>
                    <a:ext uri="{9D8B030D-6E8A-4147-A177-3AD203B41FA5}">
                      <a16:colId xmlns:a16="http://schemas.microsoft.com/office/drawing/2014/main" val="2844675562"/>
                    </a:ext>
                  </a:extLst>
                </a:gridCol>
                <a:gridCol w="1625600">
                  <a:extLst>
                    <a:ext uri="{9D8B030D-6E8A-4147-A177-3AD203B41FA5}">
                      <a16:colId xmlns:a16="http://schemas.microsoft.com/office/drawing/2014/main" val="3191283707"/>
                    </a:ext>
                  </a:extLst>
                </a:gridCol>
              </a:tblGrid>
              <a:tr h="370840">
                <a:tc gridSpan="4">
                  <a:txBody>
                    <a:bodyPr/>
                    <a:lstStyle/>
                    <a:p>
                      <a:pPr algn="ctr"/>
                      <a:r>
                        <a:rPr lang="zh-TW" altLang="en-US" sz="2000" b="1" dirty="0">
                          <a:solidFill>
                            <a:schemeClr val="tx1"/>
                          </a:solidFill>
                          <a:latin typeface="標楷體" panose="03000509000000000000" pitchFamily="65" charset="-120"/>
                          <a:ea typeface="標楷體" panose="03000509000000000000" pitchFamily="65" charset="-120"/>
                        </a:rPr>
                        <a:t>教材版本對應</a:t>
                      </a:r>
                    </a:p>
                  </a:txBody>
                  <a:tcPr>
                    <a:solidFill>
                      <a:schemeClr val="accent5">
                        <a:lumMod val="60000"/>
                        <a:lumOff val="40000"/>
                      </a:schemeClr>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989157919"/>
                  </a:ext>
                </a:extLst>
              </a:tr>
              <a:tr h="370840">
                <a:tc>
                  <a:txBody>
                    <a:bodyPr/>
                    <a:lstStyle/>
                    <a:p>
                      <a:pPr algn="l"/>
                      <a:r>
                        <a:rPr lang="zh-TW" altLang="en-US" sz="1600" b="1" dirty="0">
                          <a:latin typeface="標楷體" panose="03000509000000000000" pitchFamily="65" charset="-120"/>
                          <a:ea typeface="標楷體" panose="03000509000000000000" pitchFamily="65" charset="-120"/>
                        </a:rPr>
                        <a:t>年級</a:t>
                      </a:r>
                    </a:p>
                  </a:txBody>
                  <a:tcPr>
                    <a:solidFill>
                      <a:schemeClr val="accent4">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南一</a:t>
                      </a:r>
                    </a:p>
                  </a:txBody>
                  <a:tcPr>
                    <a:solidFill>
                      <a:schemeClr val="accent6">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康軒</a:t>
                      </a:r>
                    </a:p>
                  </a:txBody>
                  <a:tcPr>
                    <a:solidFill>
                      <a:schemeClr val="accent6">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翰林</a:t>
                      </a:r>
                    </a:p>
                  </a:txBody>
                  <a:tcPr>
                    <a:solidFill>
                      <a:schemeClr val="accent6">
                        <a:lumMod val="60000"/>
                        <a:lumOff val="40000"/>
                      </a:schemeClr>
                    </a:solidFill>
                  </a:tcPr>
                </a:tc>
                <a:extLst>
                  <a:ext uri="{0D108BD9-81ED-4DB2-BD59-A6C34878D82A}">
                    <a16:rowId xmlns:a16="http://schemas.microsoft.com/office/drawing/2014/main" val="3969043342"/>
                  </a:ext>
                </a:extLst>
              </a:tr>
              <a:tr h="370840">
                <a:tc>
                  <a:txBody>
                    <a:bodyPr/>
                    <a:lstStyle/>
                    <a:p>
                      <a:pPr algn="l"/>
                      <a:r>
                        <a:rPr lang="zh-TW" altLang="en-US" sz="1600" b="1" dirty="0">
                          <a:latin typeface="標楷體" panose="03000509000000000000" pitchFamily="65" charset="-120"/>
                          <a:ea typeface="標楷體" panose="03000509000000000000" pitchFamily="65" charset="-120"/>
                        </a:rPr>
                        <a:t>九下</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第一單元：</a:t>
                      </a:r>
                      <a:endParaRPr lang="en-US" altLang="zh-TW" sz="1600" b="1" dirty="0">
                        <a:latin typeface="標楷體" panose="03000509000000000000" pitchFamily="65" charset="-120"/>
                        <a:ea typeface="標楷體" panose="03000509000000000000" pitchFamily="65" charset="-120"/>
                      </a:endParaRPr>
                    </a:p>
                    <a:p>
                      <a:pPr algn="l"/>
                      <a:r>
                        <a:rPr lang="zh-TW" altLang="en-US" sz="1600" b="1" dirty="0">
                          <a:latin typeface="標楷體" panose="03000509000000000000" pitchFamily="65" charset="-120"/>
                          <a:ea typeface="標楷體" panose="03000509000000000000" pitchFamily="65" charset="-120"/>
                        </a:rPr>
                        <a:t>二次函數</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第一單元：</a:t>
                      </a:r>
                      <a:endParaRPr lang="en-US" altLang="zh-TW" sz="1600" b="1" dirty="0">
                        <a:latin typeface="標楷體" panose="03000509000000000000" pitchFamily="65" charset="-120"/>
                        <a:ea typeface="標楷體" panose="03000509000000000000" pitchFamily="65" charset="-120"/>
                      </a:endParaRPr>
                    </a:p>
                    <a:p>
                      <a:pPr algn="l"/>
                      <a:r>
                        <a:rPr lang="zh-TW" altLang="en-US" sz="1600" b="1" dirty="0">
                          <a:latin typeface="標楷體" panose="03000509000000000000" pitchFamily="65" charset="-120"/>
                          <a:ea typeface="標楷體" panose="03000509000000000000" pitchFamily="65" charset="-120"/>
                        </a:rPr>
                        <a:t>二次函數</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第一單元：</a:t>
                      </a:r>
                      <a:endParaRPr lang="en-US" altLang="zh-TW" sz="1600" b="1" dirty="0">
                        <a:latin typeface="標楷體" panose="03000509000000000000" pitchFamily="65" charset="-120"/>
                        <a:ea typeface="標楷體" panose="03000509000000000000" pitchFamily="65" charset="-120"/>
                      </a:endParaRPr>
                    </a:p>
                    <a:p>
                      <a:pPr algn="l"/>
                      <a:r>
                        <a:rPr lang="zh-TW" altLang="en-US" sz="1600" b="1" dirty="0">
                          <a:latin typeface="標楷體" panose="03000509000000000000" pitchFamily="65" charset="-120"/>
                          <a:ea typeface="標楷體" panose="03000509000000000000" pitchFamily="65" charset="-120"/>
                        </a:rPr>
                        <a:t>二次函數</a:t>
                      </a:r>
                    </a:p>
                  </a:txBody>
                  <a:tcPr/>
                </a:tc>
                <a:extLst>
                  <a:ext uri="{0D108BD9-81ED-4DB2-BD59-A6C34878D82A}">
                    <a16:rowId xmlns:a16="http://schemas.microsoft.com/office/drawing/2014/main" val="2764813228"/>
                  </a:ext>
                </a:extLst>
              </a:tr>
            </a:tbl>
          </a:graphicData>
        </a:graphic>
      </p:graphicFrame>
      <p:pic>
        <p:nvPicPr>
          <p:cNvPr id="7" name="圖片 6"/>
          <p:cNvPicPr>
            <a:picLocks noChangeAspect="1"/>
          </p:cNvPicPr>
          <p:nvPr/>
        </p:nvPicPr>
        <p:blipFill>
          <a:blip r:embed="rId2"/>
          <a:stretch>
            <a:fillRect/>
          </a:stretch>
        </p:blipFill>
        <p:spPr>
          <a:xfrm>
            <a:off x="1243814" y="632895"/>
            <a:ext cx="9634876" cy="4284467"/>
          </a:xfrm>
          <a:prstGeom prst="rect">
            <a:avLst/>
          </a:prstGeom>
        </p:spPr>
      </p:pic>
    </p:spTree>
    <p:extLst>
      <p:ext uri="{BB962C8B-B14F-4D97-AF65-F5344CB8AC3E}">
        <p14:creationId xmlns:p14="http://schemas.microsoft.com/office/powerpoint/2010/main" val="90570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rotWithShape="1">
          <a:blip r:embed="rId2"/>
          <a:srcRect b="6381"/>
          <a:stretch/>
        </p:blipFill>
        <p:spPr>
          <a:xfrm>
            <a:off x="1087336" y="886079"/>
            <a:ext cx="9935477" cy="4148009"/>
          </a:xfrm>
          <a:prstGeom prst="rect">
            <a:avLst/>
          </a:prstGeom>
        </p:spPr>
      </p:pic>
      <p:sp>
        <p:nvSpPr>
          <p:cNvPr id="3" name="矩形 2"/>
          <p:cNvSpPr/>
          <p:nvPr/>
        </p:nvSpPr>
        <p:spPr>
          <a:xfrm>
            <a:off x="249949" y="233280"/>
            <a:ext cx="5211683" cy="523220"/>
          </a:xfrm>
          <a:prstGeom prst="rect">
            <a:avLst/>
          </a:prstGeom>
        </p:spPr>
        <p:txBody>
          <a:bodyPr wrap="none">
            <a:spAutoFit/>
          </a:bodyPr>
          <a:lstStyle/>
          <a:p>
            <a:r>
              <a:rPr lang="zh-TW" altLang="zh-TW" sz="2800" b="1" dirty="0">
                <a:latin typeface="Arial" panose="020B0604020202020204" pitchFamily="34" charset="0"/>
                <a:ea typeface="標楷體" panose="03000509000000000000" pitchFamily="65" charset="-120"/>
                <a:cs typeface="Times New Roman" panose="02020603050405020304" pitchFamily="18" charset="0"/>
              </a:rPr>
              <a:t>等差牌數學互動式試題題型範例</a:t>
            </a:r>
            <a:endParaRPr lang="zh-TW" altLang="en-US" sz="2800" b="1" dirty="0"/>
          </a:p>
        </p:txBody>
      </p:sp>
      <p:sp>
        <p:nvSpPr>
          <p:cNvPr id="4" name="矩形 3"/>
          <p:cNvSpPr/>
          <p:nvPr/>
        </p:nvSpPr>
        <p:spPr>
          <a:xfrm>
            <a:off x="6469581" y="5283740"/>
            <a:ext cx="5316019" cy="1323439"/>
          </a:xfrm>
          <a:prstGeom prst="rect">
            <a:avLst/>
          </a:prstGeom>
        </p:spPr>
        <p:txBody>
          <a:bodyPr wrap="square">
            <a:spAutoFit/>
          </a:bodyPr>
          <a:lstStyle/>
          <a:p>
            <a:r>
              <a:rPr lang="zh-TW" altLang="zh-TW" sz="2000" dirty="0">
                <a:ea typeface="標楷體" panose="03000509000000000000" pitchFamily="65" charset="-120"/>
                <a:cs typeface="Times New Roman" panose="02020603050405020304" pitchFamily="18" charset="0"/>
              </a:rPr>
              <a:t>評量內容說明</a:t>
            </a:r>
            <a:r>
              <a:rPr lang="zh-TW" altLang="en-US" sz="2000" dirty="0">
                <a:ea typeface="標楷體" panose="03000509000000000000" pitchFamily="65" charset="-120"/>
                <a:cs typeface="Times New Roman" panose="02020603050405020304" pitchFamily="18" charset="0"/>
              </a:rPr>
              <a:t>：</a:t>
            </a:r>
            <a:endParaRPr lang="en-US" altLang="zh-TW" sz="2000" dirty="0">
              <a:ea typeface="標楷體" panose="03000509000000000000" pitchFamily="65" charset="-120"/>
              <a:cs typeface="Times New Roman" panose="02020603050405020304" pitchFamily="18" charset="0"/>
            </a:endParaRPr>
          </a:p>
          <a:p>
            <a:r>
              <a:rPr lang="zh-TW" altLang="zh-TW" sz="2000" dirty="0">
                <a:ea typeface="標楷體" panose="03000509000000000000" pitchFamily="65" charset="-120"/>
                <a:cs typeface="Times New Roman" panose="02020603050405020304" pitchFamily="18" charset="0"/>
              </a:rPr>
              <a:t>本題評量內容是屬於數列與級數的範圍</a:t>
            </a:r>
            <a:r>
              <a:rPr lang="zh-TW" altLang="en-US" sz="2000" dirty="0">
                <a:ea typeface="標楷體" panose="03000509000000000000" pitchFamily="65" charset="-120"/>
                <a:cs typeface="Times New Roman" panose="02020603050405020304" pitchFamily="18" charset="0"/>
              </a:rPr>
              <a:t>。</a:t>
            </a:r>
            <a:r>
              <a:rPr lang="zh-TW" altLang="zh-TW" sz="2000" dirty="0">
                <a:ea typeface="標楷體" panose="03000509000000000000" pitchFamily="65" charset="-120"/>
                <a:cs typeface="Times New Roman" panose="02020603050405020304" pitchFamily="18" charset="0"/>
              </a:rPr>
              <a:t>此題是透過數字推理，</a:t>
            </a:r>
            <a:r>
              <a:rPr lang="zh-TW" altLang="en-US" sz="2000" dirty="0">
                <a:solidFill>
                  <a:srgbClr val="FF0000"/>
                </a:solidFill>
                <a:ea typeface="標楷體" panose="03000509000000000000" pitchFamily="65" charset="-120"/>
                <a:cs typeface="Times New Roman" panose="02020603050405020304" pitchFamily="18" charset="0"/>
              </a:rPr>
              <a:t>運用</a:t>
            </a:r>
            <a:r>
              <a:rPr lang="zh-TW" altLang="zh-TW" sz="2000" dirty="0">
                <a:solidFill>
                  <a:srgbClr val="FF0000"/>
                </a:solidFill>
                <a:ea typeface="標楷體" panose="03000509000000000000" pitchFamily="65" charset="-120"/>
                <a:cs typeface="Times New Roman" panose="02020603050405020304" pitchFamily="18" charset="0"/>
              </a:rPr>
              <a:t>數列規則</a:t>
            </a:r>
            <a:r>
              <a:rPr lang="zh-TW" altLang="zh-TW" sz="2000" dirty="0">
                <a:ea typeface="標楷體" panose="03000509000000000000" pitchFamily="65" charset="-120"/>
                <a:cs typeface="Times New Roman" panose="02020603050405020304" pitchFamily="18" charset="0"/>
              </a:rPr>
              <a:t>，學生透過</a:t>
            </a:r>
            <a:r>
              <a:rPr lang="zh-TW" altLang="zh-TW" sz="2000" u="sng" dirty="0">
                <a:ea typeface="標楷體" panose="03000509000000000000" pitchFamily="65" charset="-120"/>
                <a:cs typeface="Times New Roman" panose="02020603050405020304" pitchFamily="18" charset="0"/>
              </a:rPr>
              <a:t>拖曳數字卡</a:t>
            </a:r>
            <a:r>
              <a:rPr lang="zh-TW" altLang="zh-TW" sz="2000" dirty="0">
                <a:ea typeface="標楷體" panose="03000509000000000000" pitchFamily="65" charset="-120"/>
                <a:cs typeface="Times New Roman" panose="02020603050405020304" pitchFamily="18" charset="0"/>
              </a:rPr>
              <a:t>作答。</a:t>
            </a:r>
            <a:endParaRPr lang="zh-TW" altLang="en-US" sz="2000" dirty="0"/>
          </a:p>
        </p:txBody>
      </p:sp>
      <p:graphicFrame>
        <p:nvGraphicFramePr>
          <p:cNvPr id="5" name="表格 4"/>
          <p:cNvGraphicFramePr>
            <a:graphicFrameLocks noGrp="1"/>
          </p:cNvGraphicFramePr>
          <p:nvPr/>
        </p:nvGraphicFramePr>
        <p:xfrm>
          <a:off x="364533" y="5283740"/>
          <a:ext cx="5611394" cy="1346200"/>
        </p:xfrm>
        <a:graphic>
          <a:graphicData uri="http://schemas.openxmlformats.org/drawingml/2006/table">
            <a:tbl>
              <a:tblPr firstRow="1" bandRow="1">
                <a:tableStyleId>{073A0DAA-6AF3-43AB-8588-CEC1D06C72B9}</a:tableStyleId>
              </a:tblPr>
              <a:tblGrid>
                <a:gridCol w="591389">
                  <a:extLst>
                    <a:ext uri="{9D8B030D-6E8A-4147-A177-3AD203B41FA5}">
                      <a16:colId xmlns:a16="http://schemas.microsoft.com/office/drawing/2014/main" val="3147709544"/>
                    </a:ext>
                  </a:extLst>
                </a:gridCol>
                <a:gridCol w="1607127">
                  <a:extLst>
                    <a:ext uri="{9D8B030D-6E8A-4147-A177-3AD203B41FA5}">
                      <a16:colId xmlns:a16="http://schemas.microsoft.com/office/drawing/2014/main" val="677156043"/>
                    </a:ext>
                  </a:extLst>
                </a:gridCol>
                <a:gridCol w="1851932">
                  <a:extLst>
                    <a:ext uri="{9D8B030D-6E8A-4147-A177-3AD203B41FA5}">
                      <a16:colId xmlns:a16="http://schemas.microsoft.com/office/drawing/2014/main" val="2844675562"/>
                    </a:ext>
                  </a:extLst>
                </a:gridCol>
                <a:gridCol w="1560946">
                  <a:extLst>
                    <a:ext uri="{9D8B030D-6E8A-4147-A177-3AD203B41FA5}">
                      <a16:colId xmlns:a16="http://schemas.microsoft.com/office/drawing/2014/main" val="3191283707"/>
                    </a:ext>
                  </a:extLst>
                </a:gridCol>
              </a:tblGrid>
              <a:tr h="370840">
                <a:tc gridSpan="4">
                  <a:txBody>
                    <a:bodyPr/>
                    <a:lstStyle/>
                    <a:p>
                      <a:pPr algn="ctr"/>
                      <a:r>
                        <a:rPr lang="zh-TW" altLang="en-US" sz="2000" b="1" dirty="0">
                          <a:solidFill>
                            <a:schemeClr val="tx1"/>
                          </a:solidFill>
                          <a:latin typeface="標楷體" panose="03000509000000000000" pitchFamily="65" charset="-120"/>
                          <a:ea typeface="標楷體" panose="03000509000000000000" pitchFamily="65" charset="-120"/>
                        </a:rPr>
                        <a:t>教材版本對應</a:t>
                      </a:r>
                    </a:p>
                  </a:txBody>
                  <a:tcPr>
                    <a:solidFill>
                      <a:schemeClr val="accent5">
                        <a:lumMod val="60000"/>
                        <a:lumOff val="40000"/>
                      </a:schemeClr>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989157919"/>
                  </a:ext>
                </a:extLst>
              </a:tr>
              <a:tr h="370840">
                <a:tc>
                  <a:txBody>
                    <a:bodyPr/>
                    <a:lstStyle/>
                    <a:p>
                      <a:pPr algn="l"/>
                      <a:r>
                        <a:rPr lang="zh-TW" altLang="en-US" sz="1600" b="1" dirty="0">
                          <a:latin typeface="標楷體" panose="03000509000000000000" pitchFamily="65" charset="-120"/>
                          <a:ea typeface="標楷體" panose="03000509000000000000" pitchFamily="65" charset="-120"/>
                        </a:rPr>
                        <a:t>年級</a:t>
                      </a:r>
                    </a:p>
                  </a:txBody>
                  <a:tcPr>
                    <a:solidFill>
                      <a:schemeClr val="accent4">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南一</a:t>
                      </a:r>
                    </a:p>
                  </a:txBody>
                  <a:tcPr>
                    <a:solidFill>
                      <a:schemeClr val="accent6">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康軒</a:t>
                      </a:r>
                    </a:p>
                  </a:txBody>
                  <a:tcPr>
                    <a:solidFill>
                      <a:schemeClr val="accent6">
                        <a:lumMod val="60000"/>
                        <a:lumOff val="40000"/>
                      </a:schemeClr>
                    </a:solidFill>
                  </a:tcPr>
                </a:tc>
                <a:tc>
                  <a:txBody>
                    <a:bodyPr/>
                    <a:lstStyle/>
                    <a:p>
                      <a:pPr algn="l"/>
                      <a:r>
                        <a:rPr lang="zh-TW" altLang="en-US" sz="1600" b="1" dirty="0">
                          <a:latin typeface="標楷體" panose="03000509000000000000" pitchFamily="65" charset="-120"/>
                          <a:ea typeface="標楷體" panose="03000509000000000000" pitchFamily="65" charset="-120"/>
                        </a:rPr>
                        <a:t>翰林</a:t>
                      </a:r>
                    </a:p>
                  </a:txBody>
                  <a:tcPr>
                    <a:solidFill>
                      <a:schemeClr val="accent6">
                        <a:lumMod val="60000"/>
                        <a:lumOff val="40000"/>
                      </a:schemeClr>
                    </a:solidFill>
                  </a:tcPr>
                </a:tc>
                <a:extLst>
                  <a:ext uri="{0D108BD9-81ED-4DB2-BD59-A6C34878D82A}">
                    <a16:rowId xmlns:a16="http://schemas.microsoft.com/office/drawing/2014/main" val="3969043342"/>
                  </a:ext>
                </a:extLst>
              </a:tr>
              <a:tr h="370840">
                <a:tc>
                  <a:txBody>
                    <a:bodyPr/>
                    <a:lstStyle/>
                    <a:p>
                      <a:pPr algn="l"/>
                      <a:r>
                        <a:rPr lang="zh-TW" altLang="en-US" sz="1600" b="1" dirty="0">
                          <a:latin typeface="標楷體" panose="03000509000000000000" pitchFamily="65" charset="-120"/>
                          <a:ea typeface="標楷體" panose="03000509000000000000" pitchFamily="65" charset="-120"/>
                        </a:rPr>
                        <a:t>八下</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第一單元：</a:t>
                      </a:r>
                      <a:endParaRPr lang="en-US" altLang="zh-TW" sz="1600" b="1" dirty="0">
                        <a:latin typeface="標楷體" panose="03000509000000000000" pitchFamily="65" charset="-120"/>
                        <a:ea typeface="標楷體" panose="03000509000000000000" pitchFamily="65" charset="-120"/>
                      </a:endParaRPr>
                    </a:p>
                    <a:p>
                      <a:pPr algn="l"/>
                      <a:r>
                        <a:rPr lang="zh-TW" altLang="en-US" sz="1600" b="1" dirty="0">
                          <a:latin typeface="標楷體" panose="03000509000000000000" pitchFamily="65" charset="-120"/>
                          <a:ea typeface="標楷體" panose="03000509000000000000" pitchFamily="65" charset="-120"/>
                        </a:rPr>
                        <a:t>數列與級數</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第一單元：</a:t>
                      </a:r>
                      <a:endParaRPr lang="en-US" altLang="zh-TW" sz="1600" b="1" dirty="0">
                        <a:latin typeface="標楷體" panose="03000509000000000000" pitchFamily="65" charset="-120"/>
                        <a:ea typeface="標楷體" panose="03000509000000000000" pitchFamily="65" charset="-120"/>
                      </a:endParaRPr>
                    </a:p>
                    <a:p>
                      <a:pPr algn="l"/>
                      <a:r>
                        <a:rPr lang="zh-TW" altLang="en-US" sz="1600" b="1" dirty="0">
                          <a:latin typeface="標楷體" panose="03000509000000000000" pitchFamily="65" charset="-120"/>
                          <a:ea typeface="標楷體" panose="03000509000000000000" pitchFamily="65" charset="-120"/>
                        </a:rPr>
                        <a:t>數列與級數</a:t>
                      </a:r>
                    </a:p>
                  </a:txBody>
                  <a:tcPr/>
                </a:tc>
                <a:tc>
                  <a:txBody>
                    <a:bodyPr/>
                    <a:lstStyle/>
                    <a:p>
                      <a:pPr algn="l"/>
                      <a:r>
                        <a:rPr lang="zh-TW" altLang="en-US" sz="1600" b="1" dirty="0">
                          <a:latin typeface="標楷體" panose="03000509000000000000" pitchFamily="65" charset="-120"/>
                          <a:ea typeface="標楷體" panose="03000509000000000000" pitchFamily="65" charset="-120"/>
                        </a:rPr>
                        <a:t>第一單元：</a:t>
                      </a:r>
                      <a:endParaRPr lang="en-US" altLang="zh-TW" sz="1600" b="1" dirty="0">
                        <a:latin typeface="標楷體" panose="03000509000000000000" pitchFamily="65" charset="-120"/>
                        <a:ea typeface="標楷體" panose="03000509000000000000" pitchFamily="65" charset="-120"/>
                      </a:endParaRPr>
                    </a:p>
                    <a:p>
                      <a:pPr algn="l"/>
                      <a:r>
                        <a:rPr lang="zh-TW" altLang="en-US" sz="1600" b="1" dirty="0">
                          <a:latin typeface="標楷體" panose="03000509000000000000" pitchFamily="65" charset="-120"/>
                          <a:ea typeface="標楷體" panose="03000509000000000000" pitchFamily="65" charset="-120"/>
                        </a:rPr>
                        <a:t>數列與級數</a:t>
                      </a:r>
                    </a:p>
                  </a:txBody>
                  <a:tcPr/>
                </a:tc>
                <a:extLst>
                  <a:ext uri="{0D108BD9-81ED-4DB2-BD59-A6C34878D82A}">
                    <a16:rowId xmlns:a16="http://schemas.microsoft.com/office/drawing/2014/main" val="2764813228"/>
                  </a:ext>
                </a:extLst>
              </a:tr>
            </a:tbl>
          </a:graphicData>
        </a:graphic>
      </p:graphicFrame>
      <p:sp>
        <p:nvSpPr>
          <p:cNvPr id="6" name="矩形 5"/>
          <p:cNvSpPr/>
          <p:nvPr/>
        </p:nvSpPr>
        <p:spPr>
          <a:xfrm>
            <a:off x="364533" y="4784436"/>
            <a:ext cx="2236510" cy="499304"/>
          </a:xfrm>
          <a:prstGeom prst="rect">
            <a:avLst/>
          </a:prstGeom>
        </p:spPr>
        <p:txBody>
          <a:bodyPr wrap="none">
            <a:spAutoFit/>
          </a:bodyPr>
          <a:lstStyle/>
          <a:p>
            <a:pPr algn="just">
              <a:lnSpc>
                <a:spcPct val="150000"/>
              </a:lnSpc>
              <a:spcAft>
                <a:spcPts val="0"/>
              </a:spcAft>
            </a:pPr>
            <a:r>
              <a:rPr lang="zh-TW" altLang="zh-TW" sz="2000" b="1" kern="100" dirty="0">
                <a:latin typeface="Arial" panose="020B0604020202020204" pitchFamily="34" charset="0"/>
                <a:ea typeface="標楷體" panose="03000509000000000000" pitchFamily="65" charset="-120"/>
                <a:cs typeface="Times New Roman" panose="02020603050405020304" pitchFamily="18" charset="0"/>
              </a:rPr>
              <a:t>數學主題</a:t>
            </a:r>
            <a:r>
              <a:rPr lang="zh-TW" altLang="en-US" sz="2000" b="1" kern="100" dirty="0">
                <a:latin typeface="Arial" panose="020B0604020202020204" pitchFamily="34" charset="0"/>
                <a:ea typeface="標楷體" panose="03000509000000000000" pitchFamily="65" charset="-120"/>
                <a:cs typeface="Times New Roman" panose="02020603050405020304" pitchFamily="18" charset="0"/>
              </a:rPr>
              <a:t>：</a:t>
            </a:r>
            <a:r>
              <a:rPr lang="zh-TW" altLang="zh-TW" sz="2000" b="1" kern="100" dirty="0">
                <a:latin typeface="Arial" panose="020B0604020202020204" pitchFamily="34" charset="0"/>
                <a:ea typeface="標楷體" panose="03000509000000000000" pitchFamily="65" charset="-120"/>
                <a:cs typeface="Times New Roman" panose="02020603050405020304" pitchFamily="18" charset="0"/>
              </a:rPr>
              <a:t>數與量</a:t>
            </a:r>
            <a:endParaRPr lang="zh-TW" altLang="zh-TW" sz="2400" b="1" kern="100" dirty="0">
              <a:effectLst/>
              <a:latin typeface="Arial" panose="020B0604020202020204" pitchFamily="34"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43033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1"/>
          </p:nvPr>
        </p:nvSpPr>
        <p:spPr>
          <a:xfrm>
            <a:off x="11581816" y="6394245"/>
            <a:ext cx="604861" cy="365125"/>
          </a:xfrm>
        </p:spPr>
        <p:txBody>
          <a:bodyPr/>
          <a:lstStyle/>
          <a:p>
            <a:fld id="{387164BF-D67A-46C0-81D2-5BAF67C00C80}" type="slidenum">
              <a:rPr lang="en-US" smtClean="0"/>
              <a:pPr/>
              <a:t>24</a:t>
            </a:fld>
            <a:endParaRPr lang="en-US" dirty="0"/>
          </a:p>
        </p:txBody>
      </p:sp>
      <p:pic>
        <p:nvPicPr>
          <p:cNvPr id="3" name="圖片 2"/>
          <p:cNvPicPr>
            <a:picLocks noChangeAspect="1"/>
          </p:cNvPicPr>
          <p:nvPr/>
        </p:nvPicPr>
        <p:blipFill>
          <a:blip r:embed="rId2"/>
          <a:stretch>
            <a:fillRect/>
          </a:stretch>
        </p:blipFill>
        <p:spPr>
          <a:xfrm>
            <a:off x="305357" y="1208753"/>
            <a:ext cx="11402783" cy="5049180"/>
          </a:xfrm>
          <a:prstGeom prst="rect">
            <a:avLst/>
          </a:prstGeom>
        </p:spPr>
      </p:pic>
      <p:sp>
        <p:nvSpPr>
          <p:cNvPr id="4" name="圓角矩形 3"/>
          <p:cNvSpPr/>
          <p:nvPr/>
        </p:nvSpPr>
        <p:spPr>
          <a:xfrm>
            <a:off x="9906423" y="1208754"/>
            <a:ext cx="1080121" cy="510057"/>
          </a:xfrm>
          <a:prstGeom prst="roundRect">
            <a:avLst/>
          </a:prstGeom>
          <a:noFill/>
          <a:ln w="130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
        <p:nvSpPr>
          <p:cNvPr id="5" name="圓角矩形 4"/>
          <p:cNvSpPr/>
          <p:nvPr/>
        </p:nvSpPr>
        <p:spPr>
          <a:xfrm>
            <a:off x="1205457" y="1208754"/>
            <a:ext cx="1080121" cy="510057"/>
          </a:xfrm>
          <a:prstGeom prst="roundRect">
            <a:avLst/>
          </a:prstGeom>
          <a:noFill/>
          <a:ln w="130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
        <p:nvSpPr>
          <p:cNvPr id="7" name="テキスト プレースホルダー 5"/>
          <p:cNvSpPr>
            <a:spLocks noGrp="1"/>
          </p:cNvSpPr>
          <p:nvPr>
            <p:ph type="body" sz="quarter" idx="4294967295"/>
          </p:nvPr>
        </p:nvSpPr>
        <p:spPr>
          <a:xfrm>
            <a:off x="2425006" y="1042487"/>
            <a:ext cx="5040560" cy="913805"/>
          </a:xfrm>
          <a:prstGeom prst="rect">
            <a:avLst/>
          </a:prstGeom>
          <a:solidFill>
            <a:srgbClr val="F8F8F8">
              <a:alpha val="65882"/>
            </a:srgbClr>
          </a:solidFill>
        </p:spPr>
        <p:txBody>
          <a:bodyPr>
            <a:normAutofit fontScale="70000" lnSpcReduction="20000"/>
          </a:bodyPr>
          <a:lstStyle/>
          <a:p>
            <a:r>
              <a:rPr kumimoji="1" lang="zh-TW" altLang="en-US" sz="4400" b="1" dirty="0">
                <a:solidFill>
                  <a:srgbClr val="C00000"/>
                </a:solidFill>
                <a:latin typeface="源泉圓體 H" panose="020B0A00000000000000" pitchFamily="34" charset="-120"/>
                <a:ea typeface="源泉圓體 H" panose="020B0A00000000000000" pitchFamily="34" charset="-120"/>
              </a:rPr>
              <a:t>此題組有三個框表示有</a:t>
            </a:r>
            <a:r>
              <a:rPr kumimoji="1" lang="en-US" altLang="zh-TW" sz="4400" b="1" dirty="0">
                <a:solidFill>
                  <a:srgbClr val="C00000"/>
                </a:solidFill>
                <a:latin typeface="源泉圓體 H" panose="020B0A00000000000000" pitchFamily="34" charset="-120"/>
                <a:ea typeface="源泉圓體 H" panose="020B0A00000000000000" pitchFamily="34" charset="-120"/>
              </a:rPr>
              <a:t>3</a:t>
            </a:r>
            <a:r>
              <a:rPr kumimoji="1" lang="zh-TW" altLang="en-US" sz="4400" b="1" dirty="0">
                <a:solidFill>
                  <a:srgbClr val="C00000"/>
                </a:solidFill>
                <a:latin typeface="源泉圓體 H" panose="020B0A00000000000000" pitchFamily="34" charset="-120"/>
                <a:ea typeface="源泉圓體 H" panose="020B0A00000000000000" pitchFamily="34" charset="-120"/>
              </a:rPr>
              <a:t>題，</a:t>
            </a:r>
            <a:endParaRPr kumimoji="1" lang="en-US" altLang="zh-TW" sz="4400" b="1" dirty="0">
              <a:solidFill>
                <a:srgbClr val="C00000"/>
              </a:solidFill>
              <a:latin typeface="源泉圓體 H" panose="020B0A00000000000000" pitchFamily="34" charset="-120"/>
              <a:ea typeface="源泉圓體 H" panose="020B0A00000000000000" pitchFamily="34" charset="-120"/>
            </a:endParaRPr>
          </a:p>
          <a:p>
            <a:r>
              <a:rPr kumimoji="1" lang="zh-TW" altLang="en-US" sz="4400" b="1" dirty="0">
                <a:solidFill>
                  <a:srgbClr val="C00000"/>
                </a:solidFill>
                <a:latin typeface="源泉圓體 H" panose="020B0A00000000000000" pitchFamily="34" charset="-120"/>
                <a:ea typeface="源泉圓體 H" panose="020B0A00000000000000" pitchFamily="34" charset="-120"/>
              </a:rPr>
              <a:t>白框顯示目前頁面為第</a:t>
            </a:r>
            <a:r>
              <a:rPr kumimoji="1" lang="en-US" altLang="zh-TW" sz="4400" b="1" dirty="0">
                <a:solidFill>
                  <a:srgbClr val="C00000"/>
                </a:solidFill>
                <a:latin typeface="源泉圓體 H" panose="020B0A00000000000000" pitchFamily="34" charset="-120"/>
                <a:ea typeface="源泉圓體 H" panose="020B0A00000000000000" pitchFamily="34" charset="-120"/>
              </a:rPr>
              <a:t>1</a:t>
            </a:r>
            <a:r>
              <a:rPr kumimoji="1" lang="zh-TW" altLang="en-US" sz="4400" b="1" dirty="0">
                <a:solidFill>
                  <a:srgbClr val="C00000"/>
                </a:solidFill>
                <a:latin typeface="源泉圓體 H" panose="020B0A00000000000000" pitchFamily="34" charset="-120"/>
                <a:ea typeface="源泉圓體 H" panose="020B0A00000000000000" pitchFamily="34" charset="-120"/>
              </a:rPr>
              <a:t>題</a:t>
            </a:r>
            <a:endParaRPr kumimoji="1" lang="ja-JP" altLang="en-US" sz="4400" b="1" dirty="0">
              <a:solidFill>
                <a:srgbClr val="C00000"/>
              </a:solidFill>
              <a:latin typeface="源泉圓體 H" panose="020B0A00000000000000" pitchFamily="34" charset="-120"/>
              <a:ea typeface="源泉圓體 H" panose="020B0A00000000000000" pitchFamily="34" charset="-120"/>
            </a:endParaRPr>
          </a:p>
        </p:txBody>
      </p:sp>
      <p:sp>
        <p:nvSpPr>
          <p:cNvPr id="9" name="テキスト プレースホルダー 5"/>
          <p:cNvSpPr>
            <a:spLocks noGrp="1"/>
          </p:cNvSpPr>
          <p:nvPr>
            <p:ph type="body" sz="quarter" idx="4294967295"/>
          </p:nvPr>
        </p:nvSpPr>
        <p:spPr>
          <a:xfrm>
            <a:off x="815413" y="538877"/>
            <a:ext cx="780087" cy="913805"/>
          </a:xfrm>
          <a:prstGeom prst="rect">
            <a:avLst/>
          </a:prstGeom>
        </p:spPr>
        <p:txBody>
          <a:bodyPr>
            <a:normAutofit/>
          </a:bodyPr>
          <a:lstStyle/>
          <a:p>
            <a:r>
              <a:rPr kumimoji="1" lang="en-US" altLang="zh-TW" sz="4400" b="1" dirty="0">
                <a:solidFill>
                  <a:srgbClr val="FF0000"/>
                </a:solidFill>
                <a:latin typeface="源泉圓體 H" panose="020B0A00000000000000" pitchFamily="34" charset="-120"/>
                <a:ea typeface="源泉圓體 H" panose="020B0A00000000000000" pitchFamily="34" charset="-120"/>
              </a:rPr>
              <a:t>1.</a:t>
            </a:r>
            <a:endParaRPr kumimoji="1" lang="ja-JP" altLang="en-US" sz="4400" b="1" dirty="0">
              <a:solidFill>
                <a:srgbClr val="FF0000"/>
              </a:solidFill>
              <a:latin typeface="源泉圓體 H" panose="020B0A00000000000000" pitchFamily="34" charset="-120"/>
              <a:ea typeface="源泉圓體 H" panose="020B0A00000000000000" pitchFamily="34" charset="-120"/>
            </a:endParaRPr>
          </a:p>
        </p:txBody>
      </p:sp>
      <p:sp>
        <p:nvSpPr>
          <p:cNvPr id="10" name="テキスト プレースホルダー 5"/>
          <p:cNvSpPr>
            <a:spLocks noGrp="1"/>
          </p:cNvSpPr>
          <p:nvPr>
            <p:ph type="body" sz="quarter" idx="4294967295"/>
          </p:nvPr>
        </p:nvSpPr>
        <p:spPr>
          <a:xfrm>
            <a:off x="10177212" y="460201"/>
            <a:ext cx="780087" cy="913805"/>
          </a:xfrm>
          <a:prstGeom prst="rect">
            <a:avLst/>
          </a:prstGeom>
        </p:spPr>
        <p:txBody>
          <a:bodyPr>
            <a:normAutofit/>
          </a:bodyPr>
          <a:lstStyle/>
          <a:p>
            <a:r>
              <a:rPr kumimoji="1" lang="en-US" altLang="zh-TW" sz="4400" b="1" dirty="0">
                <a:solidFill>
                  <a:srgbClr val="FF0000"/>
                </a:solidFill>
                <a:latin typeface="源泉圓體 H" panose="020B0A00000000000000" pitchFamily="34" charset="-120"/>
                <a:ea typeface="源泉圓體 H" panose="020B0A00000000000000" pitchFamily="34" charset="-120"/>
              </a:rPr>
              <a:t>2.</a:t>
            </a:r>
            <a:endParaRPr kumimoji="1" lang="ja-JP" altLang="en-US" sz="4400" b="1" dirty="0">
              <a:solidFill>
                <a:srgbClr val="FF0000"/>
              </a:solidFill>
              <a:latin typeface="源泉圓體 H" panose="020B0A00000000000000" pitchFamily="34" charset="-120"/>
              <a:ea typeface="源泉圓體 H" panose="020B0A00000000000000" pitchFamily="34" charset="-120"/>
            </a:endParaRPr>
          </a:p>
        </p:txBody>
      </p:sp>
      <p:sp>
        <p:nvSpPr>
          <p:cNvPr id="11" name="テキスト プレースホルダー 5"/>
          <p:cNvSpPr>
            <a:spLocks noGrp="1"/>
          </p:cNvSpPr>
          <p:nvPr>
            <p:ph type="body" sz="quarter" idx="4294967295"/>
          </p:nvPr>
        </p:nvSpPr>
        <p:spPr>
          <a:xfrm>
            <a:off x="7600961" y="1843396"/>
            <a:ext cx="4107179" cy="913805"/>
          </a:xfrm>
          <a:prstGeom prst="rect">
            <a:avLst/>
          </a:prstGeom>
          <a:solidFill>
            <a:srgbClr val="F8F8F8">
              <a:alpha val="78039"/>
            </a:srgbClr>
          </a:solidFill>
        </p:spPr>
        <p:txBody>
          <a:bodyPr>
            <a:normAutofit fontScale="55000" lnSpcReduction="20000"/>
          </a:bodyPr>
          <a:lstStyle/>
          <a:p>
            <a:r>
              <a:rPr kumimoji="1" lang="zh-TW" altLang="en-US" sz="4400" b="1" dirty="0">
                <a:solidFill>
                  <a:srgbClr val="C00000"/>
                </a:solidFill>
                <a:latin typeface="源泉圓體 H" panose="020B0A00000000000000" pitchFamily="34" charset="-120"/>
                <a:ea typeface="源泉圓體 H" panose="020B0A00000000000000" pitchFamily="34" charset="-120"/>
              </a:rPr>
              <a:t>每題皆附有計算機可使用</a:t>
            </a:r>
            <a:endParaRPr kumimoji="1" lang="en-US" altLang="zh-TW" sz="4400" b="1" dirty="0">
              <a:solidFill>
                <a:srgbClr val="C00000"/>
              </a:solidFill>
              <a:latin typeface="源泉圓體 H" panose="020B0A00000000000000" pitchFamily="34" charset="-120"/>
              <a:ea typeface="源泉圓體 H" panose="020B0A00000000000000" pitchFamily="34" charset="-120"/>
            </a:endParaRPr>
          </a:p>
          <a:p>
            <a:r>
              <a:rPr kumimoji="1" lang="zh-TW" altLang="en-US" sz="4400" b="1" dirty="0">
                <a:solidFill>
                  <a:srgbClr val="C00000"/>
                </a:solidFill>
                <a:latin typeface="源泉圓體 H" panose="020B0A00000000000000" pitchFamily="34" charset="-120"/>
                <a:ea typeface="源泉圓體 H" panose="020B0A00000000000000" pitchFamily="34" charset="-120"/>
              </a:rPr>
              <a:t>，點擊會跳出計算機</a:t>
            </a:r>
            <a:endParaRPr kumimoji="1" lang="ja-JP" altLang="en-US" sz="4400" b="1" dirty="0">
              <a:solidFill>
                <a:srgbClr val="C00000"/>
              </a:solidFill>
              <a:latin typeface="源泉圓體 H" panose="020B0A00000000000000" pitchFamily="34" charset="-120"/>
              <a:ea typeface="源泉圓體 H" panose="020B0A00000000000000" pitchFamily="34" charset="-120"/>
            </a:endParaRPr>
          </a:p>
        </p:txBody>
      </p:sp>
      <p:sp>
        <p:nvSpPr>
          <p:cNvPr id="12" name="圓角矩形 11"/>
          <p:cNvSpPr/>
          <p:nvPr/>
        </p:nvSpPr>
        <p:spPr>
          <a:xfrm>
            <a:off x="1328330" y="3673525"/>
            <a:ext cx="1767337" cy="1225638"/>
          </a:xfrm>
          <a:prstGeom prst="roundRect">
            <a:avLst/>
          </a:prstGeom>
          <a:noFill/>
          <a:ln w="130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
        <p:nvSpPr>
          <p:cNvPr id="13" name="テキスト プレースホルダー 5"/>
          <p:cNvSpPr>
            <a:spLocks noGrp="1"/>
          </p:cNvSpPr>
          <p:nvPr>
            <p:ph type="body" sz="quarter" idx="4294967295"/>
          </p:nvPr>
        </p:nvSpPr>
        <p:spPr>
          <a:xfrm>
            <a:off x="6336027" y="5663154"/>
            <a:ext cx="2370263" cy="913805"/>
          </a:xfrm>
          <a:prstGeom prst="rect">
            <a:avLst/>
          </a:prstGeom>
        </p:spPr>
        <p:txBody>
          <a:bodyPr>
            <a:normAutofit fontScale="85000" lnSpcReduction="10000"/>
          </a:bodyPr>
          <a:lstStyle/>
          <a:p>
            <a:r>
              <a:rPr kumimoji="1" lang="en-US" altLang="zh-TW" sz="4400" b="1" dirty="0">
                <a:solidFill>
                  <a:srgbClr val="FF0000"/>
                </a:solidFill>
                <a:latin typeface="源泉圓體 H" panose="020B0A00000000000000" pitchFamily="34" charset="-120"/>
                <a:ea typeface="源泉圓體 H" panose="020B0A00000000000000" pitchFamily="34" charset="-120"/>
              </a:rPr>
              <a:t>4.</a:t>
            </a:r>
            <a:r>
              <a:rPr kumimoji="1" lang="zh-TW" altLang="en-US" sz="4400" b="1" dirty="0">
                <a:solidFill>
                  <a:srgbClr val="FF0000"/>
                </a:solidFill>
                <a:latin typeface="源泉圓體 H" panose="020B0A00000000000000" pitchFamily="34" charset="-120"/>
                <a:ea typeface="源泉圓體 H" panose="020B0A00000000000000" pitchFamily="34" charset="-120"/>
              </a:rPr>
              <a:t>互動區</a:t>
            </a:r>
            <a:endParaRPr kumimoji="1" lang="ja-JP" altLang="en-US" sz="4400" b="1" dirty="0">
              <a:solidFill>
                <a:srgbClr val="FF0000"/>
              </a:solidFill>
              <a:latin typeface="源泉圓體 H" panose="020B0A00000000000000" pitchFamily="34" charset="-120"/>
              <a:ea typeface="源泉圓體 H" panose="020B0A00000000000000" pitchFamily="34" charset="-120"/>
            </a:endParaRPr>
          </a:p>
        </p:txBody>
      </p:sp>
      <p:sp>
        <p:nvSpPr>
          <p:cNvPr id="14" name="テキスト プレースホルダー 5"/>
          <p:cNvSpPr>
            <a:spLocks noGrp="1"/>
          </p:cNvSpPr>
          <p:nvPr>
            <p:ph type="body" sz="quarter" idx="4294967295"/>
          </p:nvPr>
        </p:nvSpPr>
        <p:spPr>
          <a:xfrm>
            <a:off x="3294724" y="3780489"/>
            <a:ext cx="2681263" cy="913805"/>
          </a:xfrm>
          <a:prstGeom prst="rect">
            <a:avLst/>
          </a:prstGeom>
          <a:solidFill>
            <a:srgbClr val="F8F8F8">
              <a:alpha val="78039"/>
            </a:srgbClr>
          </a:solidFill>
        </p:spPr>
        <p:txBody>
          <a:bodyPr>
            <a:normAutofit/>
          </a:bodyPr>
          <a:lstStyle/>
          <a:p>
            <a:r>
              <a:rPr kumimoji="1" lang="zh-TW" altLang="en-US" sz="4400" b="1" dirty="0">
                <a:solidFill>
                  <a:srgbClr val="C00000"/>
                </a:solidFill>
                <a:latin typeface="源泉圓體 H" panose="020B0A00000000000000" pitchFamily="34" charset="-120"/>
                <a:ea typeface="源泉圓體 H" panose="020B0A00000000000000" pitchFamily="34" charset="-120"/>
              </a:rPr>
              <a:t>作答區</a:t>
            </a:r>
            <a:endParaRPr kumimoji="1" lang="ja-JP" altLang="en-US" sz="4400" b="1" dirty="0">
              <a:solidFill>
                <a:srgbClr val="C00000"/>
              </a:solidFill>
              <a:latin typeface="源泉圓體 H" panose="020B0A00000000000000" pitchFamily="34" charset="-120"/>
              <a:ea typeface="源泉圓體 H" panose="020B0A00000000000000" pitchFamily="34" charset="-120"/>
            </a:endParaRPr>
          </a:p>
        </p:txBody>
      </p:sp>
      <p:sp>
        <p:nvSpPr>
          <p:cNvPr id="8" name="矩形 7"/>
          <p:cNvSpPr/>
          <p:nvPr/>
        </p:nvSpPr>
        <p:spPr>
          <a:xfrm>
            <a:off x="1426998" y="173283"/>
            <a:ext cx="6289182" cy="543675"/>
          </a:xfrm>
          <a:prstGeom prst="rect">
            <a:avLst/>
          </a:prstGeom>
        </p:spPr>
        <p:txBody>
          <a:bodyPr wrap="square">
            <a:spAutoFit/>
          </a:bodyPr>
          <a:lstStyle/>
          <a:p>
            <a:pPr algn="ctr"/>
            <a:r>
              <a:rPr lang="zh-TW" altLang="en-US" sz="2933" b="1" dirty="0">
                <a:latin typeface="源泉圓體 H" panose="020B0A00000000000000" pitchFamily="34" charset="-120"/>
                <a:ea typeface="源泉圓體 H" panose="020B0A00000000000000" pitchFamily="34" charset="-120"/>
              </a:rPr>
              <a:t>互動式 數學素養導向題型作答頁面</a:t>
            </a:r>
            <a:endParaRPr kumimoji="1" lang="ja-JP" altLang="en-US" sz="2933" b="1" dirty="0">
              <a:latin typeface="源泉圓體 H" panose="020B0A00000000000000" pitchFamily="34" charset="-120"/>
              <a:ea typeface="源泉圓體 H" panose="020B0A00000000000000" pitchFamily="34" charset="-120"/>
            </a:endParaRPr>
          </a:p>
        </p:txBody>
      </p:sp>
      <p:sp>
        <p:nvSpPr>
          <p:cNvPr id="15" name="圓角矩形 14"/>
          <p:cNvSpPr/>
          <p:nvPr/>
        </p:nvSpPr>
        <p:spPr>
          <a:xfrm>
            <a:off x="6175044" y="3251479"/>
            <a:ext cx="5171539" cy="2247751"/>
          </a:xfrm>
          <a:prstGeom prst="roundRect">
            <a:avLst/>
          </a:prstGeom>
          <a:noFill/>
          <a:ln w="130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
        <p:nvSpPr>
          <p:cNvPr id="16" name="テキスト プレースホルダー 5"/>
          <p:cNvSpPr>
            <a:spLocks noGrp="1"/>
          </p:cNvSpPr>
          <p:nvPr>
            <p:ph type="body" sz="quarter" idx="4294967295"/>
          </p:nvPr>
        </p:nvSpPr>
        <p:spPr>
          <a:xfrm>
            <a:off x="560385" y="4053514"/>
            <a:ext cx="2370263" cy="913805"/>
          </a:xfrm>
          <a:prstGeom prst="rect">
            <a:avLst/>
          </a:prstGeom>
        </p:spPr>
        <p:txBody>
          <a:bodyPr>
            <a:normAutofit/>
          </a:bodyPr>
          <a:lstStyle/>
          <a:p>
            <a:r>
              <a:rPr kumimoji="1" lang="en-US" altLang="zh-TW" sz="4400" b="1" dirty="0">
                <a:solidFill>
                  <a:srgbClr val="FF0000"/>
                </a:solidFill>
                <a:latin typeface="源泉圓體 H" panose="020B0A00000000000000" pitchFamily="34" charset="-120"/>
                <a:ea typeface="源泉圓體 H" panose="020B0A00000000000000" pitchFamily="34" charset="-120"/>
              </a:rPr>
              <a:t>3.</a:t>
            </a:r>
            <a:endParaRPr kumimoji="1" lang="ja-JP" altLang="en-US" sz="4400" b="1" dirty="0">
              <a:solidFill>
                <a:srgbClr val="FF0000"/>
              </a:solidFill>
              <a:latin typeface="源泉圓體 H" panose="020B0A00000000000000" pitchFamily="34" charset="-120"/>
              <a:ea typeface="源泉圓體 H" panose="020B0A00000000000000" pitchFamily="34" charset="-120"/>
            </a:endParaRPr>
          </a:p>
        </p:txBody>
      </p:sp>
    </p:spTree>
    <p:extLst>
      <p:ext uri="{BB962C8B-B14F-4D97-AF65-F5344CB8AC3E}">
        <p14:creationId xmlns:p14="http://schemas.microsoft.com/office/powerpoint/2010/main" val="1782531489"/>
      </p:ext>
    </p:extLst>
  </p:cSld>
  <p:clrMapOvr>
    <a:masterClrMapping/>
  </p:clrMapOvr>
  <p:transition spd="slow" advClick="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1"/>
          </p:nvPr>
        </p:nvSpPr>
        <p:spPr>
          <a:xfrm>
            <a:off x="11581816" y="6394245"/>
            <a:ext cx="604861" cy="365125"/>
          </a:xfrm>
        </p:spPr>
        <p:txBody>
          <a:bodyPr/>
          <a:lstStyle/>
          <a:p>
            <a:fld id="{387164BF-D67A-46C0-81D2-5BAF67C00C80}" type="slidenum">
              <a:rPr lang="en-US" smtClean="0"/>
              <a:pPr/>
              <a:t>25</a:t>
            </a:fld>
            <a:endParaRPr lang="en-US" dirty="0"/>
          </a:p>
        </p:txBody>
      </p:sp>
      <p:pic>
        <p:nvPicPr>
          <p:cNvPr id="4" name="圖片 3"/>
          <p:cNvPicPr>
            <a:picLocks noChangeAspect="1"/>
          </p:cNvPicPr>
          <p:nvPr/>
        </p:nvPicPr>
        <p:blipFill>
          <a:blip r:embed="rId2"/>
          <a:stretch>
            <a:fillRect/>
          </a:stretch>
        </p:blipFill>
        <p:spPr>
          <a:xfrm>
            <a:off x="245350" y="1028734"/>
            <a:ext cx="11427516" cy="5139190"/>
          </a:xfrm>
          <a:prstGeom prst="rect">
            <a:avLst/>
          </a:prstGeom>
        </p:spPr>
      </p:pic>
      <p:sp>
        <p:nvSpPr>
          <p:cNvPr id="7" name="圓角矩形 6"/>
          <p:cNvSpPr/>
          <p:nvPr/>
        </p:nvSpPr>
        <p:spPr>
          <a:xfrm>
            <a:off x="3875753" y="2888940"/>
            <a:ext cx="2580287" cy="3278983"/>
          </a:xfrm>
          <a:prstGeom prst="roundRect">
            <a:avLst/>
          </a:prstGeom>
          <a:noFill/>
          <a:ln w="130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
        <p:nvSpPr>
          <p:cNvPr id="8" name="テキスト プレースホルダー 5"/>
          <p:cNvSpPr>
            <a:spLocks noGrp="1"/>
          </p:cNvSpPr>
          <p:nvPr>
            <p:ph type="body" sz="quarter" idx="4294967295"/>
          </p:nvPr>
        </p:nvSpPr>
        <p:spPr>
          <a:xfrm>
            <a:off x="3365697" y="2362585"/>
            <a:ext cx="6527602" cy="600067"/>
          </a:xfrm>
          <a:prstGeom prst="rect">
            <a:avLst/>
          </a:prstGeom>
          <a:solidFill>
            <a:srgbClr val="F8F8F8">
              <a:alpha val="65882"/>
            </a:srgbClr>
          </a:solidFill>
        </p:spPr>
        <p:txBody>
          <a:bodyPr>
            <a:normAutofit fontScale="62500" lnSpcReduction="20000"/>
          </a:bodyPr>
          <a:lstStyle/>
          <a:p>
            <a:pPr algn="ctr"/>
            <a:r>
              <a:rPr kumimoji="1" lang="zh-TW" altLang="en-US" sz="4400" b="1" dirty="0">
                <a:solidFill>
                  <a:srgbClr val="FF0000"/>
                </a:solidFill>
                <a:latin typeface="源泉圓體 H" panose="020B0A00000000000000" pitchFamily="34" charset="-120"/>
                <a:ea typeface="源泉圓體 H" panose="020B0A00000000000000" pitchFamily="34" charset="-120"/>
              </a:rPr>
              <a:t>再點擊一次右上計算機圖示即可取消</a:t>
            </a:r>
            <a:endParaRPr kumimoji="1" lang="ja-JP" altLang="en-US" sz="4400" b="1" dirty="0">
              <a:solidFill>
                <a:srgbClr val="FF0000"/>
              </a:solidFill>
              <a:latin typeface="源泉圓體 H" panose="020B0A00000000000000" pitchFamily="34" charset="-120"/>
              <a:ea typeface="源泉圓體 H" panose="020B0A00000000000000" pitchFamily="34" charset="-120"/>
            </a:endParaRPr>
          </a:p>
        </p:txBody>
      </p:sp>
      <p:sp>
        <p:nvSpPr>
          <p:cNvPr id="3" name="向右箭號 2"/>
          <p:cNvSpPr/>
          <p:nvPr/>
        </p:nvSpPr>
        <p:spPr>
          <a:xfrm rot="19604723">
            <a:off x="9149467" y="1727617"/>
            <a:ext cx="1177651" cy="326619"/>
          </a:xfrm>
          <a:prstGeom prst="rightArrow">
            <a:avLst/>
          </a:prstGeom>
          <a:solidFill>
            <a:srgbClr val="FF0000"/>
          </a:solid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Tree>
    <p:extLst>
      <p:ext uri="{BB962C8B-B14F-4D97-AF65-F5344CB8AC3E}">
        <p14:creationId xmlns:p14="http://schemas.microsoft.com/office/powerpoint/2010/main" val="3318579624"/>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291780" y="3186983"/>
            <a:ext cx="542249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t>如何登入因材網</a:t>
            </a:r>
            <a:endParaRPr lang="zh-TW" altLang="en-US" dirty="0"/>
          </a:p>
        </p:txBody>
      </p:sp>
    </p:spTree>
    <p:extLst>
      <p:ext uri="{BB962C8B-B14F-4D97-AF65-F5344CB8AC3E}">
        <p14:creationId xmlns:p14="http://schemas.microsoft.com/office/powerpoint/2010/main" val="296985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2" cy="6858001"/>
          </a:xfrm>
          <a:prstGeom prst="rect">
            <a:avLst/>
          </a:prstGeom>
        </p:spPr>
      </p:pic>
      <p:sp>
        <p:nvSpPr>
          <p:cNvPr id="222" name="Google Shape;222;p12"/>
          <p:cNvSpPr/>
          <p:nvPr/>
        </p:nvSpPr>
        <p:spPr>
          <a:xfrm>
            <a:off x="10038522" y="95476"/>
            <a:ext cx="1399610" cy="49093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圓角矩形圖說文字 2"/>
          <p:cNvSpPr/>
          <p:nvPr/>
        </p:nvSpPr>
        <p:spPr>
          <a:xfrm>
            <a:off x="6212984" y="1432459"/>
            <a:ext cx="4050367" cy="899663"/>
          </a:xfrm>
          <a:prstGeom prst="wedgeRoundRectCallout">
            <a:avLst>
              <a:gd name="adj1" fmla="val 55029"/>
              <a:gd name="adj2" fmla="val -130420"/>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點擊右上方「登入」</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2922" y="64859"/>
            <a:ext cx="10334629" cy="1325448"/>
          </a:xfrm>
        </p:spPr>
        <p:txBody>
          <a:bodyPr>
            <a:normAutofit/>
          </a:bodyPr>
          <a:lstStyle/>
          <a:p>
            <a:r>
              <a:rPr lang="zh-TW" altLang="en-US" sz="4000" b="1" dirty="0"/>
              <a:t>因材網多種登入選擇</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05623" y="1051131"/>
            <a:ext cx="11949225" cy="5449141"/>
          </a:xfrm>
          <a:prstGeom prst="rect">
            <a:avLst/>
          </a:prstGeom>
        </p:spPr>
      </p:pic>
      <p:sp>
        <p:nvSpPr>
          <p:cNvPr id="5" name="矩形 4"/>
          <p:cNvSpPr/>
          <p:nvPr/>
        </p:nvSpPr>
        <p:spPr>
          <a:xfrm>
            <a:off x="1475487" y="758744"/>
            <a:ext cx="3344057" cy="584775"/>
          </a:xfrm>
          <a:prstGeom prst="rect">
            <a:avLst/>
          </a:prstGeom>
        </p:spPr>
        <p:txBody>
          <a:bodyPr wrap="none">
            <a:spAutoFit/>
          </a:bodyPr>
          <a:lstStyle/>
          <a:p>
            <a:r>
              <a:rPr lang="zh-TW" altLang="en-US" sz="3200" b="1" dirty="0"/>
              <a:t>https://adl.edu.tw</a:t>
            </a:r>
          </a:p>
        </p:txBody>
      </p:sp>
      <p:sp>
        <p:nvSpPr>
          <p:cNvPr id="6" name="橢圓 5">
            <a:extLst>
              <a:ext uri="{FF2B5EF4-FFF2-40B4-BE49-F238E27FC236}">
                <a16:creationId xmlns:a16="http://schemas.microsoft.com/office/drawing/2014/main" id="{8437B04C-67CD-4276-A337-E970EB9F3121}"/>
              </a:ext>
            </a:extLst>
          </p:cNvPr>
          <p:cNvSpPr/>
          <p:nvPr/>
        </p:nvSpPr>
        <p:spPr>
          <a:xfrm>
            <a:off x="263478" y="1896740"/>
            <a:ext cx="5596758" cy="23017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C167F5F5-141A-4F13-94CC-44FE691FCC8F}"/>
              </a:ext>
            </a:extLst>
          </p:cNvPr>
          <p:cNvSpPr/>
          <p:nvPr/>
        </p:nvSpPr>
        <p:spPr>
          <a:xfrm>
            <a:off x="6107566" y="4198506"/>
            <a:ext cx="5596758" cy="23017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圖說文字 5">
            <a:extLst>
              <a:ext uri="{FF2B5EF4-FFF2-40B4-BE49-F238E27FC236}">
                <a16:creationId xmlns:a16="http://schemas.microsoft.com/office/drawing/2014/main" id="{4ED68B10-6942-441F-A23C-DF7E113126AC}"/>
              </a:ext>
            </a:extLst>
          </p:cNvPr>
          <p:cNvSpPr/>
          <p:nvPr/>
        </p:nvSpPr>
        <p:spPr>
          <a:xfrm>
            <a:off x="1025772" y="4750491"/>
            <a:ext cx="3451635" cy="888117"/>
          </a:xfrm>
          <a:prstGeom prst="wedgeRoundRectCallout">
            <a:avLst>
              <a:gd name="adj1" fmla="val 24298"/>
              <a:gd name="adj2" fmla="val -101688"/>
              <a:gd name="adj3" fmla="val 16667"/>
            </a:avLst>
          </a:prstGeom>
          <a:solidFill>
            <a:srgbClr val="FF0000"/>
          </a:solid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b="1" dirty="0">
                <a:solidFill>
                  <a:schemeClr val="bg1"/>
                </a:solidFill>
                <a:effectLst>
                  <a:outerShdw blurRad="38100" dist="38100" dir="2700000" algn="tl">
                    <a:srgbClr val="000000">
                      <a:alpha val="43137"/>
                    </a:srgbClr>
                  </a:outerShdw>
                </a:effectLst>
              </a:rPr>
              <a:t>使用</a:t>
            </a:r>
            <a:r>
              <a:rPr lang="en-US" altLang="zh-TW" sz="3600" b="1" dirty="0">
                <a:solidFill>
                  <a:schemeClr val="bg1"/>
                </a:solidFill>
                <a:effectLst>
                  <a:outerShdw blurRad="38100" dist="38100" dir="2700000" algn="tl">
                    <a:srgbClr val="000000">
                      <a:alpha val="43137"/>
                    </a:srgbClr>
                  </a:outerShdw>
                </a:effectLst>
              </a:rPr>
              <a:t>OPEN ID</a:t>
            </a:r>
            <a:endParaRPr lang="zh-TW" altLang="en-US" sz="3600" b="1" dirty="0">
              <a:solidFill>
                <a:schemeClr val="bg1"/>
              </a:solidFill>
              <a:effectLst>
                <a:outerShdw blurRad="38100" dist="38100" dir="2700000" algn="tl">
                  <a:srgbClr val="000000">
                    <a:alpha val="43137"/>
                  </a:srgbClr>
                </a:outerShdw>
              </a:effectLst>
            </a:endParaRPr>
          </a:p>
        </p:txBody>
      </p:sp>
      <p:sp>
        <p:nvSpPr>
          <p:cNvPr id="9" name="圓角矩形圖說文字 5">
            <a:extLst>
              <a:ext uri="{FF2B5EF4-FFF2-40B4-BE49-F238E27FC236}">
                <a16:creationId xmlns:a16="http://schemas.microsoft.com/office/drawing/2014/main" id="{D979A202-7545-436B-BA24-5967F6332DFE}"/>
              </a:ext>
            </a:extLst>
          </p:cNvPr>
          <p:cNvSpPr/>
          <p:nvPr/>
        </p:nvSpPr>
        <p:spPr>
          <a:xfrm>
            <a:off x="6807228" y="2875071"/>
            <a:ext cx="3944854" cy="888117"/>
          </a:xfrm>
          <a:prstGeom prst="wedgeRoundRectCallout">
            <a:avLst>
              <a:gd name="adj1" fmla="val 22014"/>
              <a:gd name="adj2" fmla="val 91805"/>
              <a:gd name="adj3" fmla="val 16667"/>
            </a:avLst>
          </a:prstGeom>
          <a:solidFill>
            <a:srgbClr val="FF0000"/>
          </a:solid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b="1" dirty="0">
                <a:solidFill>
                  <a:schemeClr val="bg1"/>
                </a:solidFill>
                <a:effectLst>
                  <a:outerShdw blurRad="38100" dist="38100" dir="2700000" algn="tl">
                    <a:srgbClr val="000000">
                      <a:alpha val="43137"/>
                    </a:srgbClr>
                  </a:outerShdw>
                </a:effectLst>
              </a:rPr>
              <a:t>使用因材網帳號</a:t>
            </a:r>
          </a:p>
        </p:txBody>
      </p:sp>
    </p:spTree>
    <p:extLst>
      <p:ext uri="{BB962C8B-B14F-4D97-AF65-F5344CB8AC3E}">
        <p14:creationId xmlns:p14="http://schemas.microsoft.com/office/powerpoint/2010/main" val="10984270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3EFC780C-3291-41BE-9EA5-CBD0BDEE39B7}"/>
              </a:ext>
            </a:extLst>
          </p:cNvPr>
          <p:cNvPicPr>
            <a:picLocks noChangeAspect="1"/>
          </p:cNvPicPr>
          <p:nvPr/>
        </p:nvPicPr>
        <p:blipFill>
          <a:blip r:embed="rId2"/>
          <a:stretch>
            <a:fillRect/>
          </a:stretch>
        </p:blipFill>
        <p:spPr>
          <a:xfrm>
            <a:off x="0" y="1429379"/>
            <a:ext cx="12192000" cy="5250700"/>
          </a:xfrm>
          <a:prstGeom prst="rect">
            <a:avLst/>
          </a:prstGeom>
        </p:spPr>
      </p:pic>
      <p:sp>
        <p:nvSpPr>
          <p:cNvPr id="4" name="圓角化對角線角落矩形 3"/>
          <p:cNvSpPr/>
          <p:nvPr/>
        </p:nvSpPr>
        <p:spPr>
          <a:xfrm>
            <a:off x="8141800" y="1324811"/>
            <a:ext cx="1364807" cy="616971"/>
          </a:xfrm>
          <a:prstGeom prst="round2Diag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3200"/>
          </a:p>
        </p:txBody>
      </p:sp>
      <p:sp>
        <p:nvSpPr>
          <p:cNvPr id="6" name="圓角矩形圖說文字 5"/>
          <p:cNvSpPr/>
          <p:nvPr/>
        </p:nvSpPr>
        <p:spPr>
          <a:xfrm>
            <a:off x="4146331" y="4075829"/>
            <a:ext cx="7151838" cy="1053596"/>
          </a:xfrm>
          <a:prstGeom prst="wedgeRoundRectCallout">
            <a:avLst>
              <a:gd name="adj1" fmla="val 32518"/>
              <a:gd name="adj2" fmla="val -87816"/>
              <a:gd name="adj3" fmla="val 16667"/>
            </a:avLst>
          </a:prstGeom>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b="1" dirty="0">
                <a:effectLst>
                  <a:outerShdw blurRad="38100" dist="38100" dir="2700000" algn="tl">
                    <a:srgbClr val="000000">
                      <a:alpha val="43137"/>
                    </a:srgbClr>
                  </a:outerShdw>
                </a:effectLst>
              </a:rPr>
              <a:t>步驟二：特色專區</a:t>
            </a:r>
            <a:r>
              <a:rPr lang="en-US" altLang="zh-TW" sz="3600" b="1" dirty="0">
                <a:effectLst>
                  <a:outerShdw blurRad="38100" dist="38100" dir="2700000" algn="tl">
                    <a:srgbClr val="000000">
                      <a:alpha val="43137"/>
                    </a:srgbClr>
                  </a:outerShdw>
                </a:effectLst>
              </a:rPr>
              <a:t>-</a:t>
            </a:r>
            <a:r>
              <a:rPr lang="zh-TW" altLang="en-US" sz="3600" b="1" dirty="0">
                <a:effectLst>
                  <a:outerShdw blurRad="38100" dist="38100" dir="2700000" algn="tl">
                    <a:srgbClr val="000000">
                      <a:alpha val="43137"/>
                    </a:srgbClr>
                  </a:outerShdw>
                </a:effectLst>
              </a:rPr>
              <a:t>學科素養</a:t>
            </a:r>
            <a:r>
              <a:rPr lang="en-US" altLang="zh-TW" sz="3600" b="1" dirty="0">
                <a:effectLst>
                  <a:outerShdw blurRad="38100" dist="38100" dir="2700000" algn="tl">
                    <a:srgbClr val="000000">
                      <a:alpha val="43137"/>
                    </a:srgbClr>
                  </a:outerShdw>
                </a:effectLst>
              </a:rPr>
              <a:t>-</a:t>
            </a:r>
            <a:r>
              <a:rPr lang="zh-TW" altLang="en-US" sz="3600" b="1" dirty="0">
                <a:effectLst>
                  <a:outerShdw blurRad="38100" dist="38100" dir="2700000" algn="tl">
                    <a:srgbClr val="000000">
                      <a:alpha val="43137"/>
                    </a:srgbClr>
                  </a:outerShdw>
                </a:effectLst>
              </a:rPr>
              <a:t>數學</a:t>
            </a:r>
          </a:p>
        </p:txBody>
      </p:sp>
      <p:sp>
        <p:nvSpPr>
          <p:cNvPr id="8" name="圓角矩形圖說文字 5">
            <a:extLst>
              <a:ext uri="{FF2B5EF4-FFF2-40B4-BE49-F238E27FC236}">
                <a16:creationId xmlns:a16="http://schemas.microsoft.com/office/drawing/2014/main" id="{2BDDF080-4765-412B-9282-E67980479D4F}"/>
              </a:ext>
            </a:extLst>
          </p:cNvPr>
          <p:cNvSpPr/>
          <p:nvPr/>
        </p:nvSpPr>
        <p:spPr>
          <a:xfrm>
            <a:off x="4464291" y="177921"/>
            <a:ext cx="5202169" cy="888117"/>
          </a:xfrm>
          <a:prstGeom prst="wedgeRoundRectCallout">
            <a:avLst>
              <a:gd name="adj1" fmla="val 34418"/>
              <a:gd name="adj2" fmla="val 75828"/>
              <a:gd name="adj3" fmla="val 16667"/>
            </a:avLst>
          </a:prstGeom>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b="1" dirty="0">
                <a:effectLst>
                  <a:outerShdw blurRad="38100" dist="38100" dir="2700000" algn="tl">
                    <a:srgbClr val="000000">
                      <a:alpha val="43137"/>
                    </a:srgbClr>
                  </a:outerShdw>
                </a:effectLst>
              </a:rPr>
              <a:t>步驟一：課程總覽</a:t>
            </a:r>
          </a:p>
        </p:txBody>
      </p:sp>
      <p:sp>
        <p:nvSpPr>
          <p:cNvPr id="9" name="圓角化對角線角落矩形 3">
            <a:extLst>
              <a:ext uri="{FF2B5EF4-FFF2-40B4-BE49-F238E27FC236}">
                <a16:creationId xmlns:a16="http://schemas.microsoft.com/office/drawing/2014/main" id="{5AE32DCE-EB1A-4A1C-B465-9F1926790F74}"/>
              </a:ext>
            </a:extLst>
          </p:cNvPr>
          <p:cNvSpPr/>
          <p:nvPr/>
        </p:nvSpPr>
        <p:spPr>
          <a:xfrm>
            <a:off x="9666460" y="2943404"/>
            <a:ext cx="1022562" cy="635368"/>
          </a:xfrm>
          <a:prstGeom prst="round2Diag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3200"/>
          </a:p>
        </p:txBody>
      </p:sp>
    </p:spTree>
    <p:extLst>
      <p:ext uri="{BB962C8B-B14F-4D97-AF65-F5344CB8AC3E}">
        <p14:creationId xmlns:p14="http://schemas.microsoft.com/office/powerpoint/2010/main" val="13503957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894490" y="418913"/>
            <a:ext cx="8403020" cy="685800"/>
          </a:xfrm>
        </p:spPr>
        <p:txBody>
          <a:bodyPr>
            <a:noAutofit/>
          </a:bodyPr>
          <a:lstStyle/>
          <a:p>
            <a:r>
              <a:rPr lang="zh-TW" altLang="en-US" sz="4400" dirty="0">
                <a:latin typeface="標楷體" panose="03000509000000000000" pitchFamily="65" charset="-120"/>
                <a:ea typeface="標楷體" panose="03000509000000000000" pitchFamily="65" charset="-120"/>
              </a:rPr>
              <a:t>國際學生能力評量計畫</a:t>
            </a:r>
            <a:r>
              <a:rPr lang="en-US" altLang="zh-TW" sz="4400" dirty="0">
                <a:latin typeface="標楷體" panose="03000509000000000000" pitchFamily="65" charset="-120"/>
                <a:ea typeface="標楷體" panose="03000509000000000000" pitchFamily="65" charset="-120"/>
              </a:rPr>
              <a:t>(PISA)</a:t>
            </a:r>
            <a:endParaRPr lang="zh-TW" altLang="en-US" sz="4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5323" y="1202990"/>
            <a:ext cx="11341584" cy="5236097"/>
          </a:xfrm>
          <a:prstGeom prst="rect">
            <a:avLst/>
          </a:prstGeom>
        </p:spPr>
      </p:pic>
    </p:spTree>
    <p:extLst>
      <p:ext uri="{BB962C8B-B14F-4D97-AF65-F5344CB8AC3E}">
        <p14:creationId xmlns:p14="http://schemas.microsoft.com/office/powerpoint/2010/main" val="37251412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797F744-A7E1-41B9-9880-91EA92C2D32A}"/>
              </a:ext>
            </a:extLst>
          </p:cNvPr>
          <p:cNvPicPr>
            <a:picLocks noChangeAspect="1"/>
          </p:cNvPicPr>
          <p:nvPr/>
        </p:nvPicPr>
        <p:blipFill>
          <a:blip r:embed="rId2"/>
          <a:stretch>
            <a:fillRect/>
          </a:stretch>
        </p:blipFill>
        <p:spPr>
          <a:xfrm>
            <a:off x="-530" y="0"/>
            <a:ext cx="12192000" cy="6858000"/>
          </a:xfrm>
          <a:prstGeom prst="rect">
            <a:avLst/>
          </a:prstGeom>
        </p:spPr>
      </p:pic>
      <p:sp>
        <p:nvSpPr>
          <p:cNvPr id="7" name="Freeform 5"/>
          <p:cNvSpPr/>
          <p:nvPr/>
        </p:nvSpPr>
        <p:spPr bwMode="auto">
          <a:xfrm flipH="1">
            <a:off x="530" y="-12982"/>
            <a:ext cx="409397" cy="832075"/>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8" name="圓角矩形 5">
            <a:extLst>
              <a:ext uri="{FF2B5EF4-FFF2-40B4-BE49-F238E27FC236}">
                <a16:creationId xmlns:a16="http://schemas.microsoft.com/office/drawing/2014/main" id="{1928D0D3-9363-48D5-8B54-FEBA556EFD52}"/>
              </a:ext>
            </a:extLst>
          </p:cNvPr>
          <p:cNvSpPr/>
          <p:nvPr/>
        </p:nvSpPr>
        <p:spPr>
          <a:xfrm>
            <a:off x="1961815" y="1314274"/>
            <a:ext cx="1914069" cy="2797891"/>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TW" altLang="en-US" sz="1200">
              <a:solidFill>
                <a:schemeClr val="tx1"/>
              </a:solidFill>
            </a:endParaRPr>
          </a:p>
        </p:txBody>
      </p:sp>
    </p:spTree>
    <p:extLst>
      <p:ext uri="{BB962C8B-B14F-4D97-AF65-F5344CB8AC3E}">
        <p14:creationId xmlns:p14="http://schemas.microsoft.com/office/powerpoint/2010/main" val="7551822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10C506DE-E11E-42EC-8F2D-6A3929A5DE6F}"/>
              </a:ext>
            </a:extLst>
          </p:cNvPr>
          <p:cNvPicPr>
            <a:picLocks noChangeAspect="1"/>
          </p:cNvPicPr>
          <p:nvPr/>
        </p:nvPicPr>
        <p:blipFill>
          <a:blip r:embed="rId2"/>
          <a:stretch>
            <a:fillRect/>
          </a:stretch>
        </p:blipFill>
        <p:spPr>
          <a:xfrm>
            <a:off x="117250" y="520262"/>
            <a:ext cx="12074750" cy="5817476"/>
          </a:xfrm>
          <a:prstGeom prst="rect">
            <a:avLst/>
          </a:prstGeom>
        </p:spPr>
      </p:pic>
      <p:sp>
        <p:nvSpPr>
          <p:cNvPr id="5" name="圓角矩形圖說文字 4"/>
          <p:cNvSpPr/>
          <p:nvPr/>
        </p:nvSpPr>
        <p:spPr>
          <a:xfrm>
            <a:off x="3753976" y="951667"/>
            <a:ext cx="6198133" cy="1328171"/>
          </a:xfrm>
          <a:prstGeom prst="wedgeRoundRectCallout">
            <a:avLst>
              <a:gd name="adj1" fmla="val -76436"/>
              <a:gd name="adj2" fmla="val 83232"/>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200" b="1" dirty="0"/>
              <a:t>現場老師可以選擇學生使用的教材版本，選擇適合的題目</a:t>
            </a:r>
          </a:p>
        </p:txBody>
      </p:sp>
      <p:sp>
        <p:nvSpPr>
          <p:cNvPr id="6" name="圓角矩形 5"/>
          <p:cNvSpPr/>
          <p:nvPr/>
        </p:nvSpPr>
        <p:spPr>
          <a:xfrm>
            <a:off x="117250" y="951667"/>
            <a:ext cx="1914069" cy="2797891"/>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TW" altLang="en-US" sz="1200">
              <a:solidFill>
                <a:schemeClr val="tx1"/>
              </a:solidFill>
            </a:endParaRPr>
          </a:p>
        </p:txBody>
      </p:sp>
    </p:spTree>
    <p:extLst>
      <p:ext uri="{BB962C8B-B14F-4D97-AF65-F5344CB8AC3E}">
        <p14:creationId xmlns:p14="http://schemas.microsoft.com/office/powerpoint/2010/main" val="27139455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1148" y="189951"/>
            <a:ext cx="7863440" cy="899940"/>
          </a:xfrm>
        </p:spPr>
        <p:txBody>
          <a:bodyPr>
            <a:normAutofit/>
          </a:bodyPr>
          <a:lstStyle/>
          <a:p>
            <a:r>
              <a:rPr lang="zh-TW" altLang="en-US" sz="5400" dirty="0"/>
              <a:t>結合</a:t>
            </a:r>
            <a:r>
              <a:rPr lang="en-US" altLang="zh-TW" sz="5400" dirty="0"/>
              <a:t>108</a:t>
            </a:r>
            <a:r>
              <a:rPr lang="zh-TW" altLang="en-US" sz="5400" dirty="0"/>
              <a:t>數學領綱</a:t>
            </a:r>
            <a:r>
              <a:rPr lang="en-US" altLang="zh-TW" sz="5400" dirty="0"/>
              <a:t>(</a:t>
            </a:r>
            <a:r>
              <a:rPr lang="zh-TW" altLang="en-US" sz="5400" dirty="0"/>
              <a:t>國中</a:t>
            </a:r>
            <a:r>
              <a:rPr lang="en-US" altLang="zh-TW" sz="5400" dirty="0"/>
              <a:t>)</a:t>
            </a:r>
            <a:endParaRPr lang="zh-TW" altLang="en-US" sz="5400" dirty="0"/>
          </a:p>
        </p:txBody>
      </p:sp>
      <p:sp>
        <p:nvSpPr>
          <p:cNvPr id="5" name="TextBox 76"/>
          <p:cNvSpPr txBox="1"/>
          <p:nvPr/>
        </p:nvSpPr>
        <p:spPr>
          <a:xfrm>
            <a:off x="443585" y="173615"/>
            <a:ext cx="2492990" cy="784830"/>
          </a:xfrm>
          <a:prstGeom prst="rect">
            <a:avLst/>
          </a:prstGeom>
          <a:noFill/>
        </p:spPr>
        <p:txBody>
          <a:bodyPr wrap="none" rtlCol="0">
            <a:spAutoFit/>
          </a:bodyPr>
          <a:lstStyle/>
          <a:p>
            <a:r>
              <a:rPr lang="zh-TW" altLang="en-US" sz="4500" dirty="0">
                <a:solidFill>
                  <a:srgbClr val="ED4022"/>
                </a:solidFill>
                <a:latin typeface="微软雅黑" panose="020B0503020204020204" pitchFamily="34" charset="-122"/>
                <a:ea typeface="微软雅黑" panose="020B0503020204020204" pitchFamily="34" charset="-122"/>
              </a:rPr>
              <a:t>題組特性</a:t>
            </a:r>
            <a:endParaRPr lang="zh-CN" altLang="en-US" sz="4500" dirty="0">
              <a:solidFill>
                <a:srgbClr val="ED4022"/>
              </a:solidFill>
              <a:latin typeface="微软雅黑" panose="020B0503020204020204" pitchFamily="34" charset="-122"/>
              <a:ea typeface="微软雅黑" panose="020B0503020204020204" pitchFamily="34" charset="-122"/>
            </a:endParaRPr>
          </a:p>
        </p:txBody>
      </p:sp>
      <p:sp>
        <p:nvSpPr>
          <p:cNvPr id="6"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graphicFrame>
        <p:nvGraphicFramePr>
          <p:cNvPr id="7" name="表格 6"/>
          <p:cNvGraphicFramePr>
            <a:graphicFrameLocks noGrp="1"/>
          </p:cNvGraphicFramePr>
          <p:nvPr/>
        </p:nvGraphicFramePr>
        <p:xfrm>
          <a:off x="409433" y="1505527"/>
          <a:ext cx="11517747" cy="4700191"/>
        </p:xfrm>
        <a:graphic>
          <a:graphicData uri="http://schemas.openxmlformats.org/drawingml/2006/table">
            <a:tbl>
              <a:tblPr>
                <a:tableStyleId>{5C22544A-7EE6-4342-B048-85BDC9FD1C3A}</a:tableStyleId>
              </a:tblPr>
              <a:tblGrid>
                <a:gridCol w="2967763">
                  <a:extLst>
                    <a:ext uri="{9D8B030D-6E8A-4147-A177-3AD203B41FA5}">
                      <a16:colId xmlns:a16="http://schemas.microsoft.com/office/drawing/2014/main" val="2236207758"/>
                    </a:ext>
                  </a:extLst>
                </a:gridCol>
                <a:gridCol w="1695865">
                  <a:extLst>
                    <a:ext uri="{9D8B030D-6E8A-4147-A177-3AD203B41FA5}">
                      <a16:colId xmlns:a16="http://schemas.microsoft.com/office/drawing/2014/main" val="1860784130"/>
                    </a:ext>
                  </a:extLst>
                </a:gridCol>
                <a:gridCol w="1607539">
                  <a:extLst>
                    <a:ext uri="{9D8B030D-6E8A-4147-A177-3AD203B41FA5}">
                      <a16:colId xmlns:a16="http://schemas.microsoft.com/office/drawing/2014/main" val="1093916229"/>
                    </a:ext>
                  </a:extLst>
                </a:gridCol>
                <a:gridCol w="2172826">
                  <a:extLst>
                    <a:ext uri="{9D8B030D-6E8A-4147-A177-3AD203B41FA5}">
                      <a16:colId xmlns:a16="http://schemas.microsoft.com/office/drawing/2014/main" val="447653845"/>
                    </a:ext>
                  </a:extLst>
                </a:gridCol>
                <a:gridCol w="3073754">
                  <a:extLst>
                    <a:ext uri="{9D8B030D-6E8A-4147-A177-3AD203B41FA5}">
                      <a16:colId xmlns:a16="http://schemas.microsoft.com/office/drawing/2014/main" val="2745359083"/>
                    </a:ext>
                  </a:extLst>
                </a:gridCol>
              </a:tblGrid>
              <a:tr h="374518">
                <a:tc>
                  <a:txBody>
                    <a:bodyPr/>
                    <a:lstStyle/>
                    <a:p>
                      <a:pPr algn="l" fontAlgn="ctr"/>
                      <a:r>
                        <a:rPr lang="zh-TW" altLang="en-US" sz="2800" b="1" u="none" strike="noStrike" dirty="0">
                          <a:solidFill>
                            <a:srgbClr val="0070C0"/>
                          </a:solidFill>
                          <a:effectLst/>
                        </a:rPr>
                        <a:t>評量名稱</a:t>
                      </a:r>
                      <a:endParaRPr lang="zh-TW" altLang="en-US" sz="28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800" b="1" u="none" strike="noStrike" dirty="0">
                          <a:solidFill>
                            <a:srgbClr val="0070C0"/>
                          </a:solidFill>
                          <a:effectLst/>
                        </a:rPr>
                        <a:t>年級</a:t>
                      </a:r>
                      <a:r>
                        <a:rPr lang="en-US" altLang="zh-TW" sz="2800" b="1" u="none" strike="noStrike" dirty="0">
                          <a:solidFill>
                            <a:srgbClr val="0070C0"/>
                          </a:solidFill>
                          <a:effectLst/>
                        </a:rPr>
                        <a:t>(</a:t>
                      </a:r>
                      <a:r>
                        <a:rPr lang="zh-TW" altLang="en-US" sz="2800" b="1" u="none" strike="noStrike" dirty="0">
                          <a:solidFill>
                            <a:srgbClr val="0070C0"/>
                          </a:solidFill>
                          <a:effectLst/>
                        </a:rPr>
                        <a:t>冊</a:t>
                      </a:r>
                      <a:r>
                        <a:rPr lang="en-US" altLang="zh-TW" sz="2800" b="1" u="none" strike="noStrike" dirty="0">
                          <a:solidFill>
                            <a:srgbClr val="0070C0"/>
                          </a:solidFill>
                          <a:effectLst/>
                        </a:rPr>
                        <a:t>)</a:t>
                      </a:r>
                      <a:endParaRPr lang="en-US" altLang="zh-TW" sz="28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800" b="1" u="none" strike="noStrike" dirty="0">
                          <a:solidFill>
                            <a:srgbClr val="0070C0"/>
                          </a:solidFill>
                          <a:effectLst/>
                        </a:rPr>
                        <a:t>南一</a:t>
                      </a:r>
                      <a:endParaRPr lang="zh-TW" altLang="en-US" sz="28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800" b="1" u="none" strike="noStrike" dirty="0">
                          <a:solidFill>
                            <a:srgbClr val="0070C0"/>
                          </a:solidFill>
                          <a:effectLst/>
                        </a:rPr>
                        <a:t>康軒</a:t>
                      </a:r>
                      <a:endParaRPr lang="zh-TW" altLang="en-US" sz="28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800" b="1" u="none" strike="noStrike" dirty="0">
                          <a:solidFill>
                            <a:srgbClr val="0070C0"/>
                          </a:solidFill>
                          <a:effectLst/>
                        </a:rPr>
                        <a:t>翰林</a:t>
                      </a:r>
                      <a:endParaRPr lang="zh-TW" altLang="en-US" sz="28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extLst>
                  <a:ext uri="{0D108BD9-81ED-4DB2-BD59-A6C34878D82A}">
                    <a16:rowId xmlns:a16="http://schemas.microsoft.com/office/drawing/2014/main" val="3602685038"/>
                  </a:ext>
                </a:extLst>
              </a:tr>
              <a:tr h="592619">
                <a:tc>
                  <a:txBody>
                    <a:bodyPr/>
                    <a:lstStyle/>
                    <a:p>
                      <a:pPr algn="l" fontAlgn="ctr"/>
                      <a:r>
                        <a:rPr lang="zh-TW" altLang="en-US" sz="1800" u="none" strike="noStrike" dirty="0">
                          <a:effectLst/>
                        </a:rPr>
                        <a:t>代數</a:t>
                      </a:r>
                      <a:r>
                        <a:rPr lang="en-US" altLang="zh-TW" sz="1800" u="none" strike="noStrike" dirty="0">
                          <a:effectLst/>
                        </a:rPr>
                        <a:t>-</a:t>
                      </a:r>
                      <a:r>
                        <a:rPr lang="zh-TW" altLang="en-US" sz="1800" u="none" strike="noStrike" dirty="0">
                          <a:effectLst/>
                        </a:rPr>
                        <a:t>客單價</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a:effectLst/>
                        </a:rPr>
                        <a:t>七下</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a:effectLst/>
                        </a:rPr>
                        <a:t>(5) </a:t>
                      </a:r>
                      <a:r>
                        <a:rPr lang="zh-TW" altLang="en-US" sz="1800" u="none" strike="noStrike">
                          <a:effectLst/>
                        </a:rPr>
                        <a:t>統計圖表與資料分析</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統計</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(5) </a:t>
                      </a:r>
                      <a:r>
                        <a:rPr lang="zh-TW" altLang="en-US" sz="1800" u="none" strike="noStrike">
                          <a:effectLst/>
                        </a:rPr>
                        <a:t>統計圖表與統計數據</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518122745"/>
                  </a:ext>
                </a:extLst>
              </a:tr>
              <a:tr h="374518">
                <a:tc>
                  <a:txBody>
                    <a:bodyPr/>
                    <a:lstStyle/>
                    <a:p>
                      <a:pPr algn="l" fontAlgn="ctr"/>
                      <a:r>
                        <a:rPr lang="zh-TW" altLang="en-US" sz="1800" u="none" strike="noStrike">
                          <a:effectLst/>
                        </a:rPr>
                        <a:t>數與量</a:t>
                      </a:r>
                      <a:r>
                        <a:rPr lang="en-US" altLang="zh-TW" sz="1800" u="none" strike="noStrike">
                          <a:effectLst/>
                        </a:rPr>
                        <a:t>-</a:t>
                      </a:r>
                      <a:r>
                        <a:rPr lang="zh-TW" altLang="en-US" sz="1800" u="none" strike="noStrike">
                          <a:effectLst/>
                        </a:rPr>
                        <a:t>鋼琴鍵盤</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dirty="0">
                          <a:effectLst/>
                        </a:rPr>
                        <a:t>八下</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數列與級數</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數列與級數</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數列與級數</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2796472177"/>
                  </a:ext>
                </a:extLst>
              </a:tr>
              <a:tr h="592619">
                <a:tc>
                  <a:txBody>
                    <a:bodyPr/>
                    <a:lstStyle/>
                    <a:p>
                      <a:pPr algn="l" fontAlgn="ctr"/>
                      <a:r>
                        <a:rPr lang="zh-TW" altLang="en-US" sz="1800" u="none" strike="noStrike">
                          <a:effectLst/>
                        </a:rPr>
                        <a:t>資料與不確定性</a:t>
                      </a:r>
                      <a:r>
                        <a:rPr lang="en-US" altLang="zh-TW" sz="1800" u="none" strike="noStrike">
                          <a:effectLst/>
                        </a:rPr>
                        <a:t>-</a:t>
                      </a:r>
                      <a:r>
                        <a:rPr lang="zh-TW" altLang="en-US" sz="1800" u="none" strike="noStrike">
                          <a:effectLst/>
                        </a:rPr>
                        <a:t>臺灣手機銷售量</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dirty="0">
                          <a:effectLst/>
                        </a:rPr>
                        <a:t>七下</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dirty="0">
                          <a:effectLst/>
                        </a:rPr>
                        <a:t>(5) </a:t>
                      </a:r>
                      <a:r>
                        <a:rPr lang="zh-TW" altLang="en-US" sz="1800" u="none" strike="noStrike" dirty="0">
                          <a:effectLst/>
                        </a:rPr>
                        <a:t>統計圖表與資料分析</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統計</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(5) </a:t>
                      </a:r>
                      <a:r>
                        <a:rPr lang="zh-TW" altLang="en-US" sz="1800" u="none" strike="noStrike">
                          <a:effectLst/>
                        </a:rPr>
                        <a:t>統計圖表與統計數據</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405911718"/>
                  </a:ext>
                </a:extLst>
              </a:tr>
              <a:tr h="374518">
                <a:tc>
                  <a:txBody>
                    <a:bodyPr/>
                    <a:lstStyle/>
                    <a:p>
                      <a:pPr algn="l" fontAlgn="ctr"/>
                      <a:r>
                        <a:rPr lang="zh-TW" altLang="en-US" sz="1800" u="none" strike="noStrike">
                          <a:effectLst/>
                        </a:rPr>
                        <a:t>資料與不確定性</a:t>
                      </a:r>
                      <a:r>
                        <a:rPr lang="en-US" altLang="zh-TW" sz="1800" u="none" strike="noStrike">
                          <a:effectLst/>
                        </a:rPr>
                        <a:t>-</a:t>
                      </a:r>
                      <a:r>
                        <a:rPr lang="zh-TW" altLang="en-US" sz="1800" u="none" strike="noStrike">
                          <a:effectLst/>
                        </a:rPr>
                        <a:t>箱內取球</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a:effectLst/>
                        </a:rPr>
                        <a:t>高一上</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dirty="0">
                          <a:effectLst/>
                        </a:rPr>
                        <a:t>(1) </a:t>
                      </a:r>
                      <a:r>
                        <a:rPr lang="zh-TW" altLang="en-US" sz="1800" u="none" strike="noStrike" dirty="0">
                          <a:effectLst/>
                        </a:rPr>
                        <a:t>實數與指對數</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800" u="none" strike="noStrike" dirty="0">
                          <a:effectLst/>
                        </a:rPr>
                        <a:t>　</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數與式</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728522438"/>
                  </a:ext>
                </a:extLst>
              </a:tr>
              <a:tr h="592619">
                <a:tc>
                  <a:txBody>
                    <a:bodyPr/>
                    <a:lstStyle/>
                    <a:p>
                      <a:pPr algn="l" fontAlgn="ctr"/>
                      <a:r>
                        <a:rPr lang="zh-TW" altLang="en-US" sz="1800" u="none" strike="noStrike">
                          <a:effectLst/>
                        </a:rPr>
                        <a:t>資料與不確定性</a:t>
                      </a:r>
                      <a:r>
                        <a:rPr lang="en-US" altLang="zh-TW" sz="1800" u="none" strike="noStrike">
                          <a:effectLst/>
                        </a:rPr>
                        <a:t>-</a:t>
                      </a:r>
                      <a:r>
                        <a:rPr lang="zh-TW" altLang="en-US" sz="1800" u="none" strike="noStrike">
                          <a:effectLst/>
                        </a:rPr>
                        <a:t>薪資長條圖</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a:effectLst/>
                        </a:rPr>
                        <a:t>七下</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a:effectLst/>
                        </a:rPr>
                        <a:t>(5) </a:t>
                      </a:r>
                      <a:r>
                        <a:rPr lang="zh-TW" altLang="en-US" sz="1800" u="none" strike="noStrike">
                          <a:effectLst/>
                        </a:rPr>
                        <a:t>統計圖表與資料分析</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dirty="0">
                          <a:effectLst/>
                        </a:rPr>
                        <a:t>(1) </a:t>
                      </a:r>
                      <a:r>
                        <a:rPr lang="zh-TW" altLang="en-US" sz="1800" u="none" strike="noStrike" dirty="0">
                          <a:effectLst/>
                        </a:rPr>
                        <a:t>統計</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(5) </a:t>
                      </a:r>
                      <a:r>
                        <a:rPr lang="zh-TW" altLang="en-US" sz="1800" u="none" strike="noStrike">
                          <a:effectLst/>
                        </a:rPr>
                        <a:t>統計圖表與統計數據</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16947549"/>
                  </a:ext>
                </a:extLst>
              </a:tr>
              <a:tr h="592619">
                <a:tc>
                  <a:txBody>
                    <a:bodyPr/>
                    <a:lstStyle/>
                    <a:p>
                      <a:pPr algn="l" fontAlgn="ctr"/>
                      <a:r>
                        <a:rPr lang="zh-TW" altLang="en-US" sz="1800" u="none" strike="noStrike">
                          <a:effectLst/>
                        </a:rPr>
                        <a:t>數與量</a:t>
                      </a:r>
                      <a:r>
                        <a:rPr lang="en-US" altLang="zh-TW" sz="1800" u="none" strike="noStrike">
                          <a:effectLst/>
                        </a:rPr>
                        <a:t>-</a:t>
                      </a:r>
                      <a:r>
                        <a:rPr lang="zh-TW" altLang="en-US" sz="1800" u="none" strike="noStrike">
                          <a:effectLst/>
                        </a:rPr>
                        <a:t>印刷店</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a:effectLst/>
                        </a:rPr>
                        <a:t>七上</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a:effectLst/>
                        </a:rPr>
                        <a:t>(1)</a:t>
                      </a:r>
                      <a:r>
                        <a:rPr lang="zh-TW" altLang="en-US" sz="1800" u="none" strike="noStrike">
                          <a:effectLst/>
                        </a:rPr>
                        <a:t>整數運算與科學記號</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dirty="0">
                          <a:effectLst/>
                        </a:rPr>
                        <a:t>(1)</a:t>
                      </a:r>
                      <a:r>
                        <a:rPr lang="zh-TW" altLang="en-US" sz="1800" u="none" strike="noStrike" dirty="0">
                          <a:effectLst/>
                        </a:rPr>
                        <a:t>整數的運算</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dirty="0">
                          <a:effectLst/>
                        </a:rPr>
                        <a:t>(1)</a:t>
                      </a:r>
                      <a:r>
                        <a:rPr lang="zh-TW" altLang="en-US" sz="1800" u="none" strike="noStrike" dirty="0">
                          <a:effectLst/>
                        </a:rPr>
                        <a:t>數與數線</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922421935"/>
                  </a:ext>
                </a:extLst>
              </a:tr>
              <a:tr h="592619">
                <a:tc>
                  <a:txBody>
                    <a:bodyPr/>
                    <a:lstStyle/>
                    <a:p>
                      <a:pPr algn="l" fontAlgn="ctr"/>
                      <a:r>
                        <a:rPr lang="zh-TW" altLang="en-US" sz="1800" u="none" strike="noStrike">
                          <a:effectLst/>
                        </a:rPr>
                        <a:t>數與量</a:t>
                      </a:r>
                      <a:r>
                        <a:rPr lang="en-US" altLang="zh-TW" sz="1800" u="none" strike="noStrike">
                          <a:effectLst/>
                        </a:rPr>
                        <a:t>-</a:t>
                      </a:r>
                      <a:r>
                        <a:rPr lang="zh-TW" altLang="en-US" sz="1800" u="none" strike="noStrike">
                          <a:effectLst/>
                        </a:rPr>
                        <a:t>一定不一定一定不</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a:effectLst/>
                        </a:rPr>
                        <a:t>八上</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乘法公式與多項式</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(1) </a:t>
                      </a:r>
                      <a:r>
                        <a:rPr lang="zh-TW" altLang="en-US" sz="1800" u="none" strike="noStrike">
                          <a:effectLst/>
                        </a:rPr>
                        <a:t>乘法公式與多項式</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dirty="0">
                          <a:effectLst/>
                        </a:rPr>
                        <a:t>(1) </a:t>
                      </a:r>
                      <a:r>
                        <a:rPr lang="zh-TW" altLang="en-US" sz="1800" u="none" strike="noStrike" dirty="0">
                          <a:effectLst/>
                        </a:rPr>
                        <a:t>乘法公式與多項式</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2428313534"/>
                  </a:ext>
                </a:extLst>
              </a:tr>
              <a:tr h="374518">
                <a:tc>
                  <a:txBody>
                    <a:bodyPr/>
                    <a:lstStyle/>
                    <a:p>
                      <a:pPr algn="l" fontAlgn="ctr"/>
                      <a:r>
                        <a:rPr lang="zh-TW" altLang="en-US" sz="1800" u="none" strike="noStrike">
                          <a:effectLst/>
                        </a:rPr>
                        <a:t>數與量</a:t>
                      </a:r>
                      <a:r>
                        <a:rPr lang="en-US" altLang="zh-TW" sz="1800" u="none" strike="noStrike">
                          <a:effectLst/>
                        </a:rPr>
                        <a:t>-</a:t>
                      </a:r>
                      <a:r>
                        <a:rPr lang="zh-TW" altLang="en-US" sz="1800" u="none" strike="noStrike">
                          <a:effectLst/>
                        </a:rPr>
                        <a:t>大麥克指數</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1800" u="none" strike="noStrike">
                          <a:effectLst/>
                        </a:rPr>
                        <a:t>七下</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1800" u="none" strike="noStrike">
                          <a:effectLst/>
                        </a:rPr>
                        <a:t>(2) </a:t>
                      </a:r>
                      <a:r>
                        <a:rPr lang="zh-TW" altLang="en-US" sz="1800" u="none" strike="noStrike">
                          <a:effectLst/>
                        </a:rPr>
                        <a:t>比例</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a:effectLst/>
                        </a:rPr>
                        <a:t>(4) </a:t>
                      </a:r>
                      <a:r>
                        <a:rPr lang="zh-TW" altLang="en-US" sz="1800" u="none" strike="noStrike">
                          <a:effectLst/>
                        </a:rPr>
                        <a:t>比與比例式</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1800" u="none" strike="noStrike" dirty="0">
                          <a:effectLst/>
                        </a:rPr>
                        <a:t>(3) </a:t>
                      </a:r>
                      <a:r>
                        <a:rPr lang="zh-TW" altLang="en-US" sz="1800" u="none" strike="noStrike" dirty="0">
                          <a:effectLst/>
                        </a:rPr>
                        <a:t>比例</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014666452"/>
                  </a:ext>
                </a:extLst>
              </a:tr>
            </a:tbl>
          </a:graphicData>
        </a:graphic>
      </p:graphicFrame>
    </p:spTree>
    <p:extLst>
      <p:ext uri="{BB962C8B-B14F-4D97-AF65-F5344CB8AC3E}">
        <p14:creationId xmlns:p14="http://schemas.microsoft.com/office/powerpoint/2010/main" val="2363065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1148" y="189951"/>
            <a:ext cx="7863440" cy="899940"/>
          </a:xfrm>
        </p:spPr>
        <p:txBody>
          <a:bodyPr>
            <a:normAutofit/>
          </a:bodyPr>
          <a:lstStyle/>
          <a:p>
            <a:r>
              <a:rPr lang="zh-TW" altLang="en-US" sz="5400" dirty="0"/>
              <a:t>結合</a:t>
            </a:r>
            <a:r>
              <a:rPr lang="en-US" altLang="zh-TW" sz="5400" dirty="0"/>
              <a:t>108</a:t>
            </a:r>
            <a:r>
              <a:rPr lang="zh-TW" altLang="en-US" sz="5400" dirty="0"/>
              <a:t>數學領綱</a:t>
            </a:r>
            <a:r>
              <a:rPr lang="en-US" altLang="zh-TW" sz="5400" dirty="0"/>
              <a:t>(</a:t>
            </a:r>
            <a:r>
              <a:rPr lang="zh-TW" altLang="en-US" sz="5400" dirty="0"/>
              <a:t>高中</a:t>
            </a:r>
            <a:r>
              <a:rPr lang="en-US" altLang="zh-TW" sz="5400" dirty="0"/>
              <a:t>)</a:t>
            </a:r>
            <a:endParaRPr lang="zh-TW" altLang="en-US" sz="5400" dirty="0"/>
          </a:p>
        </p:txBody>
      </p:sp>
      <p:sp>
        <p:nvSpPr>
          <p:cNvPr id="5" name="TextBox 76"/>
          <p:cNvSpPr txBox="1"/>
          <p:nvPr/>
        </p:nvSpPr>
        <p:spPr>
          <a:xfrm>
            <a:off x="443585" y="173615"/>
            <a:ext cx="2492990" cy="784830"/>
          </a:xfrm>
          <a:prstGeom prst="rect">
            <a:avLst/>
          </a:prstGeom>
          <a:noFill/>
        </p:spPr>
        <p:txBody>
          <a:bodyPr wrap="none" rtlCol="0">
            <a:spAutoFit/>
          </a:bodyPr>
          <a:lstStyle/>
          <a:p>
            <a:r>
              <a:rPr lang="zh-TW" altLang="en-US" sz="4500" dirty="0">
                <a:solidFill>
                  <a:srgbClr val="ED4022"/>
                </a:solidFill>
                <a:latin typeface="微软雅黑" panose="020B0503020204020204" pitchFamily="34" charset="-122"/>
                <a:ea typeface="微软雅黑" panose="020B0503020204020204" pitchFamily="34" charset="-122"/>
              </a:rPr>
              <a:t>題組特性</a:t>
            </a:r>
            <a:endParaRPr lang="zh-CN" altLang="en-US" sz="4500" dirty="0">
              <a:solidFill>
                <a:srgbClr val="ED4022"/>
              </a:solidFill>
              <a:latin typeface="微软雅黑" panose="020B0503020204020204" pitchFamily="34" charset="-122"/>
              <a:ea typeface="微软雅黑" panose="020B0503020204020204" pitchFamily="34" charset="-122"/>
            </a:endParaRPr>
          </a:p>
        </p:txBody>
      </p:sp>
      <p:sp>
        <p:nvSpPr>
          <p:cNvPr id="6"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graphicFrame>
        <p:nvGraphicFramePr>
          <p:cNvPr id="2" name="表格 1"/>
          <p:cNvGraphicFramePr>
            <a:graphicFrameLocks noGrp="1"/>
          </p:cNvGraphicFramePr>
          <p:nvPr/>
        </p:nvGraphicFramePr>
        <p:xfrm>
          <a:off x="314037" y="1874837"/>
          <a:ext cx="11711708" cy="4296623"/>
        </p:xfrm>
        <a:graphic>
          <a:graphicData uri="http://schemas.openxmlformats.org/drawingml/2006/table">
            <a:tbl>
              <a:tblPr>
                <a:tableStyleId>{5C22544A-7EE6-4342-B048-85BDC9FD1C3A}</a:tableStyleId>
              </a:tblPr>
              <a:tblGrid>
                <a:gridCol w="2315105">
                  <a:extLst>
                    <a:ext uri="{9D8B030D-6E8A-4147-A177-3AD203B41FA5}">
                      <a16:colId xmlns:a16="http://schemas.microsoft.com/office/drawing/2014/main" val="2900873318"/>
                    </a:ext>
                  </a:extLst>
                </a:gridCol>
                <a:gridCol w="3132201">
                  <a:extLst>
                    <a:ext uri="{9D8B030D-6E8A-4147-A177-3AD203B41FA5}">
                      <a16:colId xmlns:a16="http://schemas.microsoft.com/office/drawing/2014/main" val="4245205554"/>
                    </a:ext>
                  </a:extLst>
                </a:gridCol>
                <a:gridCol w="3132201">
                  <a:extLst>
                    <a:ext uri="{9D8B030D-6E8A-4147-A177-3AD203B41FA5}">
                      <a16:colId xmlns:a16="http://schemas.microsoft.com/office/drawing/2014/main" val="2170164193"/>
                    </a:ext>
                  </a:extLst>
                </a:gridCol>
                <a:gridCol w="3132201">
                  <a:extLst>
                    <a:ext uri="{9D8B030D-6E8A-4147-A177-3AD203B41FA5}">
                      <a16:colId xmlns:a16="http://schemas.microsoft.com/office/drawing/2014/main" val="2918777670"/>
                    </a:ext>
                  </a:extLst>
                </a:gridCol>
              </a:tblGrid>
              <a:tr h="305965">
                <a:tc>
                  <a:txBody>
                    <a:bodyPr/>
                    <a:lstStyle/>
                    <a:p>
                      <a:pPr algn="l" fontAlgn="ctr"/>
                      <a:r>
                        <a:rPr lang="zh-TW" altLang="en-US" sz="2000" b="1" u="none" strike="noStrike" dirty="0">
                          <a:solidFill>
                            <a:srgbClr val="0070C0"/>
                          </a:solidFill>
                          <a:effectLst/>
                        </a:rPr>
                        <a:t>評量名稱</a:t>
                      </a:r>
                      <a:endParaRPr lang="zh-TW" altLang="en-US" sz="20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000" b="1" u="none" strike="noStrike" dirty="0">
                          <a:solidFill>
                            <a:srgbClr val="0070C0"/>
                          </a:solidFill>
                          <a:effectLst/>
                        </a:rPr>
                        <a:t>三民</a:t>
                      </a:r>
                      <a:r>
                        <a:rPr lang="en-US" altLang="zh-TW" sz="2000" b="1" u="none" strike="noStrike" dirty="0">
                          <a:solidFill>
                            <a:srgbClr val="0070C0"/>
                          </a:solidFill>
                          <a:effectLst/>
                        </a:rPr>
                        <a:t>(</a:t>
                      </a:r>
                      <a:r>
                        <a:rPr lang="zh-TW" altLang="en-US" sz="2000" b="1" u="none" strike="noStrike" dirty="0">
                          <a:solidFill>
                            <a:srgbClr val="0070C0"/>
                          </a:solidFill>
                          <a:effectLst/>
                        </a:rPr>
                        <a:t>高中</a:t>
                      </a:r>
                      <a:r>
                        <a:rPr lang="en-US" altLang="zh-TW" sz="2000" b="1" u="none" strike="noStrike" dirty="0">
                          <a:solidFill>
                            <a:srgbClr val="0070C0"/>
                          </a:solidFill>
                          <a:effectLst/>
                        </a:rPr>
                        <a:t>)</a:t>
                      </a:r>
                      <a:endParaRPr lang="en-US" altLang="zh-TW" sz="20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000" b="1" u="none" strike="noStrike" dirty="0">
                          <a:solidFill>
                            <a:srgbClr val="0070C0"/>
                          </a:solidFill>
                          <a:effectLst/>
                        </a:rPr>
                        <a:t>泰宇</a:t>
                      </a:r>
                      <a:r>
                        <a:rPr lang="en-US" altLang="zh-TW" sz="2000" b="1" u="none" strike="noStrike" dirty="0">
                          <a:solidFill>
                            <a:srgbClr val="0070C0"/>
                          </a:solidFill>
                          <a:effectLst/>
                        </a:rPr>
                        <a:t>(</a:t>
                      </a:r>
                      <a:r>
                        <a:rPr lang="zh-TW" altLang="en-US" sz="2000" b="1" u="none" strike="noStrike" dirty="0">
                          <a:solidFill>
                            <a:srgbClr val="0070C0"/>
                          </a:solidFill>
                          <a:effectLst/>
                        </a:rPr>
                        <a:t>高中</a:t>
                      </a:r>
                      <a:r>
                        <a:rPr lang="en-US" altLang="zh-TW" sz="2000" b="1" u="none" strike="noStrike" dirty="0">
                          <a:solidFill>
                            <a:srgbClr val="0070C0"/>
                          </a:solidFill>
                          <a:effectLst/>
                        </a:rPr>
                        <a:t>)</a:t>
                      </a:r>
                      <a:endParaRPr lang="en-US" altLang="zh-TW" sz="20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zh-TW" altLang="en-US" sz="2000" b="1" u="none" strike="noStrike" dirty="0">
                          <a:solidFill>
                            <a:srgbClr val="0070C0"/>
                          </a:solidFill>
                          <a:effectLst/>
                        </a:rPr>
                        <a:t>龍騰</a:t>
                      </a:r>
                      <a:r>
                        <a:rPr lang="en-US" altLang="zh-TW" sz="2000" b="1" u="none" strike="noStrike" dirty="0">
                          <a:solidFill>
                            <a:srgbClr val="0070C0"/>
                          </a:solidFill>
                          <a:effectLst/>
                        </a:rPr>
                        <a:t>(</a:t>
                      </a:r>
                      <a:r>
                        <a:rPr lang="zh-TW" altLang="en-US" sz="2000" b="1" u="none" strike="noStrike" dirty="0">
                          <a:solidFill>
                            <a:srgbClr val="0070C0"/>
                          </a:solidFill>
                          <a:effectLst/>
                        </a:rPr>
                        <a:t>高中</a:t>
                      </a:r>
                      <a:r>
                        <a:rPr lang="en-US" altLang="zh-TW" sz="2000" b="1" u="none" strike="noStrike" dirty="0">
                          <a:solidFill>
                            <a:srgbClr val="0070C0"/>
                          </a:solidFill>
                          <a:effectLst/>
                        </a:rPr>
                        <a:t>)</a:t>
                      </a:r>
                      <a:endParaRPr lang="en-US" altLang="zh-TW" sz="2000" b="1" i="0" u="none" strike="noStrike" dirty="0">
                        <a:solidFill>
                          <a:srgbClr val="0070C0"/>
                        </a:solidFill>
                        <a:effectLst/>
                        <a:latin typeface="新細明體" panose="02020500000000000000" pitchFamily="18" charset="-120"/>
                        <a:ea typeface="新細明體" panose="02020500000000000000" pitchFamily="18" charset="-120"/>
                      </a:endParaRPr>
                    </a:p>
                  </a:txBody>
                  <a:tcPr marL="6350" marR="6350" marT="6350" marB="0" anchor="ctr"/>
                </a:tc>
                <a:extLst>
                  <a:ext uri="{0D108BD9-81ED-4DB2-BD59-A6C34878D82A}">
                    <a16:rowId xmlns:a16="http://schemas.microsoft.com/office/drawing/2014/main" val="2939060022"/>
                  </a:ext>
                </a:extLst>
              </a:tr>
              <a:tr h="1043879">
                <a:tc rowSpan="2">
                  <a:txBody>
                    <a:bodyPr/>
                    <a:lstStyle/>
                    <a:p>
                      <a:pPr algn="l" fontAlgn="ct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代數</a:t>
                      </a:r>
                      <a:r>
                        <a:rPr lang="en-US" altLang="zh-TW" sz="20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sz="2000" b="0" i="0" u="none" strike="noStrike" dirty="0">
                          <a:solidFill>
                            <a:srgbClr val="000000"/>
                          </a:solidFill>
                          <a:effectLst/>
                          <a:latin typeface="新細明體" panose="02020500000000000000" pitchFamily="18" charset="-120"/>
                          <a:ea typeface="新細明體" panose="02020500000000000000" pitchFamily="18" charset="-120"/>
                        </a:rPr>
                        <a:t>卡洛格轉換</a:t>
                      </a:r>
                    </a:p>
                  </a:txBody>
                  <a:tcPr marL="6350" marR="6350" marT="6350" marB="0" anchor="ctr"/>
                </a:tc>
                <a:tc>
                  <a:txBody>
                    <a:bodyPr/>
                    <a:lstStyle/>
                    <a:p>
                      <a:pPr algn="l" fontAlgn="ctr"/>
                      <a:r>
                        <a:rPr lang="en-US" altLang="zh-TW" sz="2000" u="none" strike="noStrike" dirty="0">
                          <a:effectLst/>
                        </a:rPr>
                        <a:t>(2) </a:t>
                      </a:r>
                      <a:r>
                        <a:rPr lang="zh-TW" altLang="en-US" sz="2000" u="none" strike="noStrike" dirty="0">
                          <a:effectLst/>
                        </a:rPr>
                        <a:t>數列與級數</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(2) </a:t>
                      </a:r>
                      <a:r>
                        <a:rPr lang="zh-TW" altLang="en-US" sz="2000" u="none" strike="noStrike" dirty="0">
                          <a:effectLst/>
                        </a:rPr>
                        <a:t>數列與級數</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(1) </a:t>
                      </a:r>
                      <a:r>
                        <a:rPr lang="zh-TW" altLang="en-US" sz="2000" u="none" strike="noStrike" dirty="0">
                          <a:effectLst/>
                        </a:rPr>
                        <a:t>數列與遞迴關係 </a:t>
                      </a:r>
                      <a:br>
                        <a:rPr lang="zh-TW" altLang="en-US" sz="2000" u="none" strike="noStrike" dirty="0">
                          <a:effectLst/>
                        </a:rPr>
                      </a:br>
                      <a:r>
                        <a:rPr lang="en-US" altLang="zh-TW" sz="2000" u="none" strike="noStrike" dirty="0">
                          <a:effectLst/>
                        </a:rPr>
                        <a:t>(2) </a:t>
                      </a:r>
                      <a:r>
                        <a:rPr lang="zh-TW" altLang="en-US" sz="2000" u="none" strike="noStrike" dirty="0">
                          <a:effectLst/>
                        </a:rPr>
                        <a:t>級數</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1067066058"/>
                  </a:ext>
                </a:extLst>
              </a:tr>
              <a:tr h="484144">
                <a:tc vMerge="1">
                  <a:txBody>
                    <a:bodyPr/>
                    <a:lstStyle/>
                    <a:p>
                      <a:endParaRPr lang="zh-TW" altLang="en-US"/>
                    </a:p>
                  </a:txBody>
                  <a:tcPr/>
                </a:tc>
                <a:tc>
                  <a:txBody>
                    <a:bodyPr/>
                    <a:lstStyle/>
                    <a:p>
                      <a:pPr algn="l" fontAlgn="ctr"/>
                      <a:r>
                        <a:rPr lang="en-US" altLang="zh-TW" sz="2000" u="none" strike="noStrike" dirty="0">
                          <a:effectLst/>
                        </a:rPr>
                        <a:t>(1)  </a:t>
                      </a:r>
                      <a:r>
                        <a:rPr lang="zh-TW" altLang="en-US" sz="2000" u="none" strike="noStrike" dirty="0">
                          <a:effectLst/>
                        </a:rPr>
                        <a:t>數與式</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(1)  </a:t>
                      </a:r>
                      <a:r>
                        <a:rPr lang="zh-TW" altLang="en-US" sz="2000" u="none" strike="noStrike" dirty="0">
                          <a:effectLst/>
                        </a:rPr>
                        <a:t>數與式</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a:effectLst/>
                        </a:rPr>
                        <a:t>(1) </a:t>
                      </a:r>
                      <a:r>
                        <a:rPr lang="zh-TW" altLang="en-US" sz="2000" u="none" strike="noStrike">
                          <a:effectLst/>
                        </a:rPr>
                        <a:t>實數</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079872457"/>
                  </a:ext>
                </a:extLst>
              </a:tr>
              <a:tr h="521939">
                <a:tc>
                  <a:txBody>
                    <a:bodyPr/>
                    <a:lstStyle/>
                    <a:p>
                      <a:pPr algn="l" fontAlgn="ctr"/>
                      <a:r>
                        <a:rPr lang="zh-TW" altLang="en-US" sz="2000" u="none" strike="noStrike">
                          <a:effectLst/>
                        </a:rPr>
                        <a:t>空間與形狀</a:t>
                      </a:r>
                      <a:r>
                        <a:rPr lang="en-US" altLang="zh-TW" sz="2000" u="none" strike="noStrike">
                          <a:effectLst/>
                        </a:rPr>
                        <a:t>-</a:t>
                      </a:r>
                      <a:r>
                        <a:rPr lang="zh-TW" altLang="en-US" sz="2000" u="none" strike="noStrike">
                          <a:effectLst/>
                        </a:rPr>
                        <a:t>七橋問題</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2000" u="none" strike="noStrike" dirty="0">
                          <a:effectLst/>
                        </a:rPr>
                        <a:t>(4)</a:t>
                      </a:r>
                      <a:r>
                        <a:rPr lang="zh-TW" altLang="en-US" sz="2000" u="none" strike="noStrike" dirty="0">
                          <a:effectLst/>
                        </a:rPr>
                        <a:t>排列組合與機率</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(3)</a:t>
                      </a:r>
                      <a:r>
                        <a:rPr lang="zh-TW" altLang="en-US" sz="2000" u="none" strike="noStrike" dirty="0">
                          <a:effectLst/>
                        </a:rPr>
                        <a:t>排列組合與機率</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a:effectLst/>
                        </a:rPr>
                        <a:t>(4) </a:t>
                      </a:r>
                      <a:r>
                        <a:rPr lang="zh-TW" altLang="en-US" sz="2000" u="none" strike="noStrike">
                          <a:effectLst/>
                        </a:rPr>
                        <a:t>排列</a:t>
                      </a:r>
                      <a:br>
                        <a:rPr lang="zh-TW" altLang="en-US" sz="2000" u="none" strike="noStrike">
                          <a:effectLst/>
                        </a:rPr>
                      </a:br>
                      <a:r>
                        <a:rPr lang="en-US" altLang="zh-TW" sz="2000" u="none" strike="noStrike">
                          <a:effectLst/>
                        </a:rPr>
                        <a:t>(5) </a:t>
                      </a:r>
                      <a:r>
                        <a:rPr lang="zh-TW" altLang="en-US" sz="2000" u="none" strike="noStrike">
                          <a:effectLst/>
                        </a:rPr>
                        <a:t>組合</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1280800856"/>
                  </a:ext>
                </a:extLst>
              </a:tr>
              <a:tr h="782909">
                <a:tc>
                  <a:txBody>
                    <a:bodyPr/>
                    <a:lstStyle/>
                    <a:p>
                      <a:pPr algn="l" fontAlgn="ctr"/>
                      <a:r>
                        <a:rPr lang="zh-TW" altLang="en-US" sz="2000" u="none" strike="noStrike" dirty="0">
                          <a:effectLst/>
                        </a:rPr>
                        <a:t>資料與不確定性</a:t>
                      </a:r>
                      <a:r>
                        <a:rPr lang="en-US" altLang="zh-TW" sz="2000" u="none" strike="noStrike" dirty="0">
                          <a:effectLst/>
                        </a:rPr>
                        <a:t>-</a:t>
                      </a:r>
                      <a:r>
                        <a:rPr lang="zh-TW" altLang="en-US" sz="2000" u="none" strike="noStrike" dirty="0">
                          <a:effectLst/>
                        </a:rPr>
                        <a:t>普篩貝氏定理</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2000" u="none" strike="noStrike">
                          <a:effectLst/>
                        </a:rPr>
                        <a:t>(4)</a:t>
                      </a:r>
                      <a:r>
                        <a:rPr lang="zh-TW" altLang="en-US" sz="2000" u="none" strike="noStrike">
                          <a:effectLst/>
                        </a:rPr>
                        <a:t>排列組合與機率</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(3)</a:t>
                      </a:r>
                      <a:r>
                        <a:rPr lang="zh-TW" altLang="en-US" sz="2000" u="none" strike="noStrike" dirty="0">
                          <a:effectLst/>
                        </a:rPr>
                        <a:t>排列組合與機率</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a:effectLst/>
                        </a:rPr>
                        <a:t>(4)</a:t>
                      </a:r>
                      <a:r>
                        <a:rPr lang="zh-TW" altLang="en-US" sz="2000" u="none" strike="noStrike">
                          <a:effectLst/>
                        </a:rPr>
                        <a:t>排列</a:t>
                      </a:r>
                      <a:br>
                        <a:rPr lang="zh-TW" altLang="en-US" sz="2000" u="none" strike="noStrike">
                          <a:effectLst/>
                        </a:rPr>
                      </a:br>
                      <a:r>
                        <a:rPr lang="en-US" altLang="zh-TW" sz="2000" u="none" strike="noStrike">
                          <a:effectLst/>
                        </a:rPr>
                        <a:t>(5) </a:t>
                      </a:r>
                      <a:r>
                        <a:rPr lang="zh-TW" altLang="en-US" sz="2000" u="none" strike="noStrike">
                          <a:effectLst/>
                        </a:rPr>
                        <a:t>組合</a:t>
                      </a:r>
                      <a:br>
                        <a:rPr lang="zh-TW" altLang="en-US" sz="2000" u="none" strike="noStrike">
                          <a:effectLst/>
                        </a:rPr>
                      </a:br>
                      <a:r>
                        <a:rPr lang="en-US" altLang="zh-TW" sz="2000" u="none" strike="noStrike">
                          <a:effectLst/>
                        </a:rPr>
                        <a:t>(6)</a:t>
                      </a:r>
                      <a:r>
                        <a:rPr lang="zh-TW" altLang="en-US" sz="2000" u="none" strike="noStrike">
                          <a:effectLst/>
                        </a:rPr>
                        <a:t>古典機率</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2673915783"/>
                  </a:ext>
                </a:extLst>
              </a:tr>
              <a:tr h="782909">
                <a:tc>
                  <a:txBody>
                    <a:bodyPr/>
                    <a:lstStyle/>
                    <a:p>
                      <a:pPr algn="l" fontAlgn="ctr"/>
                      <a:r>
                        <a:rPr lang="zh-TW" altLang="en-US" sz="2000" u="none" strike="noStrike">
                          <a:effectLst/>
                        </a:rPr>
                        <a:t>函數</a:t>
                      </a:r>
                      <a:r>
                        <a:rPr lang="en-US" altLang="zh-TW" sz="2000" u="none" strike="noStrike">
                          <a:effectLst/>
                        </a:rPr>
                        <a:t>-</a:t>
                      </a:r>
                      <a:r>
                        <a:rPr lang="zh-TW" altLang="en-US" sz="2000" u="none" strike="noStrike">
                          <a:effectLst/>
                        </a:rPr>
                        <a:t>長方形拼圖</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l" fontAlgn="ctr"/>
                      <a:r>
                        <a:rPr lang="en-US" altLang="zh-TW" sz="2000" u="none" strike="noStrike">
                          <a:effectLst/>
                        </a:rPr>
                        <a:t>(1) </a:t>
                      </a:r>
                      <a:r>
                        <a:rPr lang="zh-TW" altLang="en-US" sz="2000" u="none" strike="noStrike">
                          <a:effectLst/>
                        </a:rPr>
                        <a:t>三角</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(1) </a:t>
                      </a:r>
                      <a:r>
                        <a:rPr lang="zh-TW" altLang="en-US" sz="2000" u="none" strike="noStrike" dirty="0">
                          <a:effectLst/>
                        </a:rPr>
                        <a:t>三角比值及應用    </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en-US" altLang="zh-TW" sz="2000" u="none" strike="noStrike" dirty="0">
                          <a:effectLst/>
                        </a:rPr>
                        <a:t>(10) </a:t>
                      </a:r>
                      <a:r>
                        <a:rPr lang="zh-TW" altLang="en-US" sz="2000" u="none" strike="noStrike" dirty="0">
                          <a:effectLst/>
                        </a:rPr>
                        <a:t>直角三角形的三角比</a:t>
                      </a:r>
                      <a:br>
                        <a:rPr lang="zh-TW" altLang="en-US" sz="2000" u="none" strike="noStrike" dirty="0">
                          <a:effectLst/>
                        </a:rPr>
                      </a:br>
                      <a:r>
                        <a:rPr lang="en-US" altLang="zh-TW" sz="2000" u="none" strike="noStrike" dirty="0">
                          <a:effectLst/>
                        </a:rPr>
                        <a:t>(11) </a:t>
                      </a:r>
                      <a:r>
                        <a:rPr lang="zh-TW" altLang="en-US" sz="2000" u="none" strike="noStrike" dirty="0">
                          <a:effectLst/>
                        </a:rPr>
                        <a:t>廣義角三角比與極坐標</a:t>
                      </a:r>
                      <a:br>
                        <a:rPr lang="zh-TW" altLang="en-US" sz="2000" u="none" strike="noStrike" dirty="0">
                          <a:effectLst/>
                        </a:rPr>
                      </a:br>
                      <a:r>
                        <a:rPr lang="en-US" altLang="zh-TW" sz="2000" u="none" strike="noStrike" dirty="0">
                          <a:effectLst/>
                        </a:rPr>
                        <a:t>(12) </a:t>
                      </a:r>
                      <a:r>
                        <a:rPr lang="zh-TW" altLang="en-US" sz="2000" u="none" strike="noStrike" dirty="0">
                          <a:effectLst/>
                        </a:rPr>
                        <a:t>三角比的性質</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578327690"/>
                  </a:ext>
                </a:extLst>
              </a:tr>
            </a:tbl>
          </a:graphicData>
        </a:graphic>
      </p:graphicFrame>
    </p:spTree>
    <p:extLst>
      <p:ext uri="{BB962C8B-B14F-4D97-AF65-F5344CB8AC3E}">
        <p14:creationId xmlns:p14="http://schemas.microsoft.com/office/powerpoint/2010/main" val="309767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1148" y="189951"/>
            <a:ext cx="7863440" cy="899940"/>
          </a:xfrm>
        </p:spPr>
        <p:txBody>
          <a:bodyPr>
            <a:normAutofit/>
          </a:bodyPr>
          <a:lstStyle/>
          <a:p>
            <a:r>
              <a:rPr lang="zh-TW" altLang="en-US" sz="5400" dirty="0"/>
              <a:t>結合</a:t>
            </a:r>
            <a:r>
              <a:rPr lang="en-US" altLang="zh-TW" sz="5400" dirty="0"/>
              <a:t>108</a:t>
            </a:r>
            <a:r>
              <a:rPr lang="zh-TW" altLang="en-US" sz="5400" dirty="0"/>
              <a:t>數學領綱</a:t>
            </a:r>
            <a:r>
              <a:rPr lang="en-US" altLang="zh-TW" sz="5400" dirty="0"/>
              <a:t>(</a:t>
            </a:r>
            <a:r>
              <a:rPr lang="zh-TW" altLang="en-US" sz="5400" dirty="0"/>
              <a:t>高職</a:t>
            </a:r>
            <a:r>
              <a:rPr lang="en-US" altLang="zh-TW" sz="5400" dirty="0"/>
              <a:t>)</a:t>
            </a:r>
            <a:endParaRPr lang="zh-TW" altLang="en-US" sz="5400" dirty="0"/>
          </a:p>
        </p:txBody>
      </p:sp>
      <p:sp>
        <p:nvSpPr>
          <p:cNvPr id="5" name="TextBox 76"/>
          <p:cNvSpPr txBox="1"/>
          <p:nvPr/>
        </p:nvSpPr>
        <p:spPr>
          <a:xfrm>
            <a:off x="443585" y="173615"/>
            <a:ext cx="2492990" cy="784830"/>
          </a:xfrm>
          <a:prstGeom prst="rect">
            <a:avLst/>
          </a:prstGeom>
          <a:noFill/>
        </p:spPr>
        <p:txBody>
          <a:bodyPr wrap="none" rtlCol="0">
            <a:spAutoFit/>
          </a:bodyPr>
          <a:lstStyle/>
          <a:p>
            <a:r>
              <a:rPr lang="zh-TW" altLang="en-US" sz="4500" dirty="0">
                <a:solidFill>
                  <a:srgbClr val="ED4022"/>
                </a:solidFill>
                <a:latin typeface="微软雅黑" panose="020B0503020204020204" pitchFamily="34" charset="-122"/>
                <a:ea typeface="微软雅黑" panose="020B0503020204020204" pitchFamily="34" charset="-122"/>
              </a:rPr>
              <a:t>題組特性</a:t>
            </a:r>
            <a:endParaRPr lang="zh-CN" altLang="en-US" sz="4500" dirty="0">
              <a:solidFill>
                <a:srgbClr val="ED4022"/>
              </a:solidFill>
              <a:latin typeface="微软雅黑" panose="020B0503020204020204" pitchFamily="34" charset="-122"/>
              <a:ea typeface="微软雅黑" panose="020B0503020204020204" pitchFamily="34" charset="-122"/>
            </a:endParaRPr>
          </a:p>
        </p:txBody>
      </p:sp>
      <p:sp>
        <p:nvSpPr>
          <p:cNvPr id="6"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graphicFrame>
        <p:nvGraphicFramePr>
          <p:cNvPr id="4" name="表格 3"/>
          <p:cNvGraphicFramePr>
            <a:graphicFrameLocks noGrp="1"/>
          </p:cNvGraphicFramePr>
          <p:nvPr/>
        </p:nvGraphicFramePr>
        <p:xfrm>
          <a:off x="-3" y="1106227"/>
          <a:ext cx="12098958" cy="5467528"/>
        </p:xfrm>
        <a:graphic>
          <a:graphicData uri="http://schemas.openxmlformats.org/drawingml/2006/table">
            <a:tbl>
              <a:tblPr>
                <a:tableStyleId>{5C22544A-7EE6-4342-B048-85BDC9FD1C3A}</a:tableStyleId>
              </a:tblPr>
              <a:tblGrid>
                <a:gridCol w="2849081">
                  <a:extLst>
                    <a:ext uri="{9D8B030D-6E8A-4147-A177-3AD203B41FA5}">
                      <a16:colId xmlns:a16="http://schemas.microsoft.com/office/drawing/2014/main" val="236563764"/>
                    </a:ext>
                  </a:extLst>
                </a:gridCol>
                <a:gridCol w="2983831">
                  <a:extLst>
                    <a:ext uri="{9D8B030D-6E8A-4147-A177-3AD203B41FA5}">
                      <a16:colId xmlns:a16="http://schemas.microsoft.com/office/drawing/2014/main" val="861179741"/>
                    </a:ext>
                  </a:extLst>
                </a:gridCol>
                <a:gridCol w="2983832">
                  <a:extLst>
                    <a:ext uri="{9D8B030D-6E8A-4147-A177-3AD203B41FA5}">
                      <a16:colId xmlns:a16="http://schemas.microsoft.com/office/drawing/2014/main" val="108941877"/>
                    </a:ext>
                  </a:extLst>
                </a:gridCol>
                <a:gridCol w="3282214">
                  <a:extLst>
                    <a:ext uri="{9D8B030D-6E8A-4147-A177-3AD203B41FA5}">
                      <a16:colId xmlns:a16="http://schemas.microsoft.com/office/drawing/2014/main" val="2051558195"/>
                    </a:ext>
                  </a:extLst>
                </a:gridCol>
              </a:tblGrid>
              <a:tr h="301636">
                <a:tc>
                  <a:txBody>
                    <a:bodyPr/>
                    <a:lstStyle/>
                    <a:p>
                      <a:pPr algn="l" fontAlgn="ctr"/>
                      <a:r>
                        <a:rPr lang="zh-TW" altLang="en-US" sz="2400" u="none" strike="noStrike" dirty="0">
                          <a:solidFill>
                            <a:srgbClr val="0070C0"/>
                          </a:solidFill>
                          <a:effectLst/>
                        </a:rPr>
                        <a:t>評量名稱</a:t>
                      </a:r>
                      <a:endParaRPr lang="zh-TW" altLang="en-US" sz="2400" b="0" i="0" u="none" strike="noStrike" dirty="0">
                        <a:solidFill>
                          <a:srgbClr val="0070C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solidFill>
                            <a:srgbClr val="0070C0"/>
                          </a:solidFill>
                          <a:effectLst/>
                        </a:rPr>
                        <a:t>高職</a:t>
                      </a:r>
                      <a:r>
                        <a:rPr lang="en-US" sz="2400" u="none" strike="noStrike" dirty="0">
                          <a:solidFill>
                            <a:srgbClr val="0070C0"/>
                          </a:solidFill>
                          <a:effectLst/>
                        </a:rPr>
                        <a:t>A</a:t>
                      </a:r>
                      <a:endParaRPr lang="en-US" sz="2400" b="0" i="0" u="none" strike="noStrike" dirty="0">
                        <a:solidFill>
                          <a:srgbClr val="0070C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solidFill>
                            <a:srgbClr val="0070C0"/>
                          </a:solidFill>
                          <a:effectLst/>
                        </a:rPr>
                        <a:t>高職</a:t>
                      </a:r>
                      <a:r>
                        <a:rPr lang="en-US" altLang="zh-TW" sz="2400" u="none" strike="noStrike" dirty="0">
                          <a:solidFill>
                            <a:srgbClr val="0070C0"/>
                          </a:solidFill>
                          <a:effectLst/>
                        </a:rPr>
                        <a:t>B</a:t>
                      </a:r>
                      <a:endParaRPr lang="en-US" sz="2400" b="0" i="0" u="none" strike="noStrike" dirty="0">
                        <a:solidFill>
                          <a:srgbClr val="0070C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solidFill>
                            <a:srgbClr val="0070C0"/>
                          </a:solidFill>
                          <a:effectLst/>
                        </a:rPr>
                        <a:t>高職</a:t>
                      </a:r>
                      <a:r>
                        <a:rPr lang="en-US" sz="2400" u="none" strike="noStrike" dirty="0">
                          <a:solidFill>
                            <a:srgbClr val="0070C0"/>
                          </a:solidFill>
                          <a:effectLst/>
                        </a:rPr>
                        <a:t>C</a:t>
                      </a:r>
                      <a:endParaRPr lang="en-US" sz="2400" b="0" i="0" u="none" strike="noStrike" dirty="0">
                        <a:solidFill>
                          <a:srgbClr val="0070C0"/>
                        </a:solidFill>
                        <a:effectLst/>
                        <a:latin typeface="新細明體" panose="02020500000000000000" pitchFamily="18" charset="-120"/>
                        <a:ea typeface="新細明體" panose="02020500000000000000" pitchFamily="18" charset="-120"/>
                      </a:endParaRPr>
                    </a:p>
                  </a:txBody>
                  <a:tcPr marL="2953" marR="2953" marT="2953" marB="0" anchor="ctr"/>
                </a:tc>
                <a:extLst>
                  <a:ext uri="{0D108BD9-81ED-4DB2-BD59-A6C34878D82A}">
                    <a16:rowId xmlns:a16="http://schemas.microsoft.com/office/drawing/2014/main" val="3487438285"/>
                  </a:ext>
                </a:extLst>
              </a:tr>
              <a:tr h="900075">
                <a:tc>
                  <a:txBody>
                    <a:bodyPr/>
                    <a:lstStyle/>
                    <a:p>
                      <a:pPr algn="l" fontAlgn="ctr"/>
                      <a:r>
                        <a:rPr lang="zh-TW" altLang="en-US" sz="2400" u="none" strike="noStrike" dirty="0">
                          <a:effectLst/>
                        </a:rPr>
                        <a:t>代數</a:t>
                      </a:r>
                      <a:r>
                        <a:rPr lang="en-US" altLang="zh-TW" sz="2400" u="none" strike="noStrike" dirty="0">
                          <a:effectLst/>
                        </a:rPr>
                        <a:t>-</a:t>
                      </a:r>
                      <a:r>
                        <a:rPr lang="zh-TW" altLang="en-US" sz="2400" u="none" strike="noStrike" dirty="0">
                          <a:effectLst/>
                        </a:rPr>
                        <a:t>卡洛格轉換</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第二冊 </a:t>
                      </a:r>
                      <a:r>
                        <a:rPr lang="en-US" altLang="zh-TW" sz="2400" u="none" strike="noStrike" dirty="0">
                          <a:effectLst/>
                        </a:rPr>
                        <a:t>(3) </a:t>
                      </a:r>
                      <a:r>
                        <a:rPr lang="zh-TW" altLang="en-US" sz="2400" u="none" strike="noStrike" dirty="0">
                          <a:effectLst/>
                        </a:rPr>
                        <a:t>數列與級數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第二冊 </a:t>
                      </a:r>
                      <a:r>
                        <a:rPr lang="en-US" altLang="zh-TW" sz="2400" u="none" strike="noStrike" dirty="0">
                          <a:effectLst/>
                        </a:rPr>
                        <a:t>(4) </a:t>
                      </a:r>
                      <a:r>
                        <a:rPr lang="zh-TW" altLang="en-US" sz="2400" u="none" strike="noStrike" dirty="0">
                          <a:effectLst/>
                        </a:rPr>
                        <a:t>數列與級數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第二冊 </a:t>
                      </a:r>
                      <a:r>
                        <a:rPr lang="en-US" altLang="zh-TW" sz="2400" u="none" strike="noStrike" dirty="0">
                          <a:effectLst/>
                        </a:rPr>
                        <a:t>(3) </a:t>
                      </a:r>
                      <a:r>
                        <a:rPr lang="zh-TW" altLang="en-US" sz="2400" u="none" strike="noStrike" dirty="0">
                          <a:effectLst/>
                        </a:rPr>
                        <a:t>數列與級數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extLst>
                  <a:ext uri="{0D108BD9-81ED-4DB2-BD59-A6C34878D82A}">
                    <a16:rowId xmlns:a16="http://schemas.microsoft.com/office/drawing/2014/main" val="4014696394"/>
                  </a:ext>
                </a:extLst>
              </a:tr>
              <a:tr h="1199295">
                <a:tc>
                  <a:txBody>
                    <a:bodyPr/>
                    <a:lstStyle/>
                    <a:p>
                      <a:pPr algn="l" fontAlgn="ctr"/>
                      <a:r>
                        <a:rPr lang="zh-TW" altLang="en-US" sz="2400" u="none" strike="noStrike" dirty="0">
                          <a:effectLst/>
                        </a:rPr>
                        <a:t>數與量</a:t>
                      </a:r>
                      <a:r>
                        <a:rPr lang="en-US" altLang="zh-TW" sz="2400" u="none" strike="noStrike" dirty="0">
                          <a:effectLst/>
                        </a:rPr>
                        <a:t>-</a:t>
                      </a:r>
                      <a:r>
                        <a:rPr lang="zh-TW" altLang="en-US" sz="2400" u="none" strike="noStrike" dirty="0">
                          <a:effectLst/>
                        </a:rPr>
                        <a:t>口罩</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第一冊</a:t>
                      </a:r>
                      <a:r>
                        <a:rPr lang="en-US" altLang="zh-TW" sz="2400" u="none" strike="noStrike" dirty="0">
                          <a:effectLst/>
                        </a:rPr>
                        <a:t>(1) </a:t>
                      </a:r>
                      <a:r>
                        <a:rPr lang="zh-TW" altLang="en-US" sz="2400" u="none" strike="noStrike" dirty="0">
                          <a:effectLst/>
                        </a:rPr>
                        <a:t>坐標系與函數圖形</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第一冊</a:t>
                      </a:r>
                      <a:r>
                        <a:rPr lang="en-US" altLang="zh-TW" sz="2400" u="none" strike="noStrike" dirty="0">
                          <a:effectLst/>
                        </a:rPr>
                        <a:t>(1) </a:t>
                      </a:r>
                      <a:r>
                        <a:rPr lang="zh-TW" altLang="en-US" sz="2400" u="none" strike="noStrike" dirty="0">
                          <a:effectLst/>
                        </a:rPr>
                        <a:t>坐標系與函數圖形</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第一冊</a:t>
                      </a:r>
                      <a:r>
                        <a:rPr lang="en-US" altLang="zh-TW" sz="2400" u="none" strike="noStrike" dirty="0">
                          <a:effectLst/>
                        </a:rPr>
                        <a:t>(1) </a:t>
                      </a:r>
                      <a:r>
                        <a:rPr lang="zh-TW" altLang="en-US" sz="2400" u="none" strike="noStrike" dirty="0">
                          <a:effectLst/>
                        </a:rPr>
                        <a:t>坐標系與函數圖形</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extLst>
                  <a:ext uri="{0D108BD9-81ED-4DB2-BD59-A6C34878D82A}">
                    <a16:rowId xmlns:a16="http://schemas.microsoft.com/office/drawing/2014/main" val="673938515"/>
                  </a:ext>
                </a:extLst>
              </a:tr>
              <a:tr h="900075">
                <a:tc>
                  <a:txBody>
                    <a:bodyPr/>
                    <a:lstStyle/>
                    <a:p>
                      <a:pPr algn="l" fontAlgn="ctr"/>
                      <a:r>
                        <a:rPr lang="zh-TW" altLang="en-US" sz="2400" u="none" strike="noStrike" dirty="0">
                          <a:effectLst/>
                        </a:rPr>
                        <a:t>空間與形狀</a:t>
                      </a:r>
                      <a:r>
                        <a:rPr lang="en-US" altLang="zh-TW" sz="2400" u="none" strike="noStrike" dirty="0">
                          <a:effectLst/>
                        </a:rPr>
                        <a:t>-</a:t>
                      </a:r>
                      <a:r>
                        <a:rPr lang="zh-TW" altLang="en-US" sz="2400" u="none" strike="noStrike" dirty="0">
                          <a:effectLst/>
                        </a:rPr>
                        <a:t>八角星</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第二冊</a:t>
                      </a:r>
                      <a:r>
                        <a:rPr lang="en-US" altLang="zh-TW" sz="2400" u="none" strike="noStrike" dirty="0">
                          <a:effectLst/>
                        </a:rPr>
                        <a:t>(1) </a:t>
                      </a:r>
                      <a:r>
                        <a:rPr lang="zh-TW" altLang="en-US" sz="2400" u="none" strike="noStrike" dirty="0">
                          <a:effectLst/>
                        </a:rPr>
                        <a:t>三角函數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第二冊</a:t>
                      </a:r>
                      <a:r>
                        <a:rPr lang="en-US" altLang="zh-TW" sz="2400" u="none" strike="noStrike" dirty="0">
                          <a:effectLst/>
                        </a:rPr>
                        <a:t>(1) </a:t>
                      </a:r>
                      <a:r>
                        <a:rPr lang="zh-TW" altLang="en-US" sz="2400" u="none" strike="noStrike" dirty="0">
                          <a:effectLst/>
                        </a:rPr>
                        <a:t>三角函數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第一冊</a:t>
                      </a:r>
                      <a:r>
                        <a:rPr lang="en-US" altLang="zh-TW" sz="2400" u="none" strike="noStrike" dirty="0">
                          <a:effectLst/>
                        </a:rPr>
                        <a:t>(2) </a:t>
                      </a:r>
                      <a:r>
                        <a:rPr lang="zh-TW" altLang="en-US" sz="2400" u="none" strike="noStrike" dirty="0">
                          <a:effectLst/>
                        </a:rPr>
                        <a:t>三角函數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extLst>
                  <a:ext uri="{0D108BD9-81ED-4DB2-BD59-A6C34878D82A}">
                    <a16:rowId xmlns:a16="http://schemas.microsoft.com/office/drawing/2014/main" val="151203083"/>
                  </a:ext>
                </a:extLst>
              </a:tr>
              <a:tr h="1199295">
                <a:tc>
                  <a:txBody>
                    <a:bodyPr/>
                    <a:lstStyle/>
                    <a:p>
                      <a:pPr algn="l" fontAlgn="ctr"/>
                      <a:r>
                        <a:rPr lang="zh-TW" altLang="en-US" sz="2400" u="none" strike="noStrike" dirty="0">
                          <a:effectLst/>
                        </a:rPr>
                        <a:t>函數</a:t>
                      </a:r>
                      <a:r>
                        <a:rPr lang="en-US" altLang="zh-TW" sz="2400" u="none" strike="noStrike" dirty="0">
                          <a:effectLst/>
                        </a:rPr>
                        <a:t>-</a:t>
                      </a:r>
                      <a:r>
                        <a:rPr lang="zh-TW" altLang="en-US" sz="2400" u="none" strike="noStrike" dirty="0">
                          <a:effectLst/>
                        </a:rPr>
                        <a:t>調整分數</a:t>
                      </a:r>
                      <a:endParaRPr lang="zh-TW" altLang="en-US" sz="2400" b="0" i="0" u="none" strike="noStrike" dirty="0">
                        <a:solidFill>
                          <a:srgbClr val="000000"/>
                        </a:solidFill>
                        <a:effectLst/>
                        <a:latin typeface="Arial" panose="020B0604020202020204" pitchFamily="34" charset="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第一冊</a:t>
                      </a:r>
                      <a:r>
                        <a:rPr lang="en-US" altLang="zh-TW" sz="2400" u="none" strike="noStrike" dirty="0">
                          <a:effectLst/>
                        </a:rPr>
                        <a:t>(1) </a:t>
                      </a:r>
                      <a:r>
                        <a:rPr lang="zh-TW" altLang="en-US" sz="2400" u="none" strike="noStrike" dirty="0">
                          <a:effectLst/>
                        </a:rPr>
                        <a:t>坐標系與函數圖形</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a:effectLst/>
                        </a:rPr>
                        <a:t>第一冊</a:t>
                      </a:r>
                      <a:r>
                        <a:rPr lang="en-US" altLang="zh-TW" sz="2400" u="none" strike="noStrike">
                          <a:effectLst/>
                        </a:rPr>
                        <a:t>(1) </a:t>
                      </a:r>
                      <a:r>
                        <a:rPr lang="zh-TW" altLang="en-US" sz="2400" u="none" strike="noStrike">
                          <a:effectLst/>
                        </a:rPr>
                        <a:t>坐標系與函數圖形</a:t>
                      </a:r>
                      <a:endParaRPr lang="zh-TW" altLang="en-US" sz="2400" b="0" i="0" u="none" strike="noStrike">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a:effectLst/>
                        </a:rPr>
                        <a:t>第一冊</a:t>
                      </a:r>
                      <a:r>
                        <a:rPr lang="en-US" altLang="zh-TW" sz="2400" u="none" strike="noStrike">
                          <a:effectLst/>
                        </a:rPr>
                        <a:t>(1) </a:t>
                      </a:r>
                      <a:r>
                        <a:rPr lang="zh-TW" altLang="en-US" sz="2400" u="none" strike="noStrike">
                          <a:effectLst/>
                        </a:rPr>
                        <a:t>坐標系與函數圖形</a:t>
                      </a:r>
                      <a:endParaRPr lang="zh-TW" altLang="en-US" sz="2400" b="0" i="0" u="none" strike="noStrike">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extLst>
                  <a:ext uri="{0D108BD9-81ED-4DB2-BD59-A6C34878D82A}">
                    <a16:rowId xmlns:a16="http://schemas.microsoft.com/office/drawing/2014/main" val="2144144183"/>
                  </a:ext>
                </a:extLst>
              </a:tr>
              <a:tr h="900075">
                <a:tc>
                  <a:txBody>
                    <a:bodyPr/>
                    <a:lstStyle/>
                    <a:p>
                      <a:pPr algn="l" fontAlgn="ctr"/>
                      <a:r>
                        <a:rPr lang="zh-TW" altLang="en-US" sz="2400" u="none" strike="noStrike">
                          <a:effectLst/>
                        </a:rPr>
                        <a:t>空間與形狀</a:t>
                      </a:r>
                      <a:r>
                        <a:rPr lang="en-US" altLang="zh-TW" sz="2400" u="none" strike="noStrike">
                          <a:effectLst/>
                        </a:rPr>
                        <a:t>-</a:t>
                      </a:r>
                      <a:r>
                        <a:rPr lang="zh-TW" altLang="en-US" sz="2400" u="none" strike="noStrike">
                          <a:effectLst/>
                        </a:rPr>
                        <a:t>咖啡廳</a:t>
                      </a:r>
                      <a:endParaRPr lang="zh-TW" altLang="en-US" sz="2400" b="0" i="0" u="none" strike="noStrike">
                        <a:solidFill>
                          <a:srgbClr val="000000"/>
                        </a:solidFill>
                        <a:effectLst/>
                        <a:latin typeface="Arial" panose="020B0604020202020204" pitchFamily="34" charset="0"/>
                        <a:ea typeface="新細明體" panose="02020500000000000000" pitchFamily="18" charset="-120"/>
                      </a:endParaRPr>
                    </a:p>
                  </a:txBody>
                  <a:tcPr marL="2953" marR="2953" marT="2953" marB="0" anchor="ctr"/>
                </a:tc>
                <a:tc>
                  <a:txBody>
                    <a:bodyPr/>
                    <a:lstStyle/>
                    <a:p>
                      <a:pPr algn="l" fontAlgn="ctr"/>
                      <a:r>
                        <a:rPr lang="zh-TW" altLang="en-US" sz="2400" u="none" strike="noStrike">
                          <a:effectLst/>
                        </a:rPr>
                        <a:t>第二冊 </a:t>
                      </a:r>
                      <a:r>
                        <a:rPr lang="en-US" altLang="zh-TW" sz="2400" u="none" strike="noStrike">
                          <a:effectLst/>
                        </a:rPr>
                        <a:t>(3) </a:t>
                      </a:r>
                      <a:r>
                        <a:rPr lang="zh-TW" altLang="en-US" sz="2400" u="none" strike="noStrike">
                          <a:effectLst/>
                        </a:rPr>
                        <a:t>數列與級數</a:t>
                      </a:r>
                      <a:endParaRPr lang="zh-TW" altLang="en-US" sz="2400" b="0" i="0" u="none" strike="noStrike">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a:effectLst/>
                        </a:rPr>
                        <a:t>第二冊 </a:t>
                      </a:r>
                      <a:r>
                        <a:rPr lang="en-US" altLang="zh-TW" sz="2400" u="none" strike="noStrike">
                          <a:effectLst/>
                        </a:rPr>
                        <a:t>(4) </a:t>
                      </a:r>
                      <a:r>
                        <a:rPr lang="zh-TW" altLang="en-US" sz="2400" u="none" strike="noStrike">
                          <a:effectLst/>
                        </a:rPr>
                        <a:t>數列與級數</a:t>
                      </a:r>
                      <a:endParaRPr lang="zh-TW" altLang="en-US" sz="2400" b="0" i="0" u="none" strike="noStrike">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tc>
                  <a:txBody>
                    <a:bodyPr/>
                    <a:lstStyle/>
                    <a:p>
                      <a:pPr algn="l" fontAlgn="ctr"/>
                      <a:r>
                        <a:rPr lang="zh-TW" altLang="en-US" sz="2400" u="none" strike="noStrike" dirty="0">
                          <a:effectLst/>
                        </a:rPr>
                        <a:t>第二冊 </a:t>
                      </a:r>
                      <a:r>
                        <a:rPr lang="en-US" altLang="zh-TW" sz="2400" u="none" strike="noStrike" dirty="0">
                          <a:effectLst/>
                        </a:rPr>
                        <a:t>(3) </a:t>
                      </a:r>
                      <a:r>
                        <a:rPr lang="zh-TW" altLang="en-US" sz="2400" u="none" strike="noStrike" dirty="0">
                          <a:effectLst/>
                        </a:rPr>
                        <a:t>數列與級數</a:t>
                      </a:r>
                      <a:endParaRPr lang="zh-TW" altLang="en-US" sz="2400" b="0" i="0" u="none" strike="noStrike" dirty="0">
                        <a:solidFill>
                          <a:srgbClr val="FF0000"/>
                        </a:solidFill>
                        <a:effectLst/>
                        <a:latin typeface="新細明體" panose="02020500000000000000" pitchFamily="18" charset="-120"/>
                        <a:ea typeface="新細明體" panose="02020500000000000000" pitchFamily="18" charset="-120"/>
                      </a:endParaRPr>
                    </a:p>
                  </a:txBody>
                  <a:tcPr marL="2953" marR="2953" marT="2953" marB="0" anchor="ctr"/>
                </a:tc>
                <a:extLst>
                  <a:ext uri="{0D108BD9-81ED-4DB2-BD59-A6C34878D82A}">
                    <a16:rowId xmlns:a16="http://schemas.microsoft.com/office/drawing/2014/main" val="1267335433"/>
                  </a:ext>
                </a:extLst>
              </a:tr>
            </a:tbl>
          </a:graphicData>
        </a:graphic>
      </p:graphicFrame>
    </p:spTree>
    <p:extLst>
      <p:ext uri="{BB962C8B-B14F-4D97-AF65-F5344CB8AC3E}">
        <p14:creationId xmlns:p14="http://schemas.microsoft.com/office/powerpoint/2010/main" val="293815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fld id="{387164BF-D67A-46C0-81D2-5BAF67C00C80}" type="slidenum">
              <a:rPr lang="en-US" smtClean="0"/>
              <a:pPr/>
              <a:t>35</a:t>
            </a:fld>
            <a:endParaRPr lang="en-US" dirty="0"/>
          </a:p>
        </p:txBody>
      </p:sp>
      <p:graphicFrame>
        <p:nvGraphicFramePr>
          <p:cNvPr id="11" name="資料庫圖表 10"/>
          <p:cNvGraphicFramePr/>
          <p:nvPr>
            <p:extLst>
              <p:ext uri="{D42A27DB-BD31-4B8C-83A1-F6EECF244321}">
                <p14:modId xmlns:p14="http://schemas.microsoft.com/office/powerpoint/2010/main" val="3352133427"/>
              </p:ext>
            </p:extLst>
          </p:nvPr>
        </p:nvGraphicFramePr>
        <p:xfrm>
          <a:off x="1854905" y="719901"/>
          <a:ext cx="8127295" cy="541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10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7" name="Google Shape;307;p21"/>
          <p:cNvSpPr txBox="1"/>
          <p:nvPr/>
        </p:nvSpPr>
        <p:spPr>
          <a:xfrm>
            <a:off x="6009751" y="3429000"/>
            <a:ext cx="5469945" cy="1897699"/>
          </a:xfrm>
          <a:prstGeom prst="rect">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zh-TW" sz="2933" b="1" dirty="0">
                <a:solidFill>
                  <a:schemeClr val="lt1"/>
                </a:solidFill>
                <a:latin typeface="Calibri"/>
                <a:ea typeface="Calibri"/>
                <a:cs typeface="Calibri"/>
                <a:sym typeface="Calibri"/>
              </a:rPr>
              <a:t>步驟一 選擇任務(素養導向試題)</a:t>
            </a:r>
            <a:endParaRPr dirty="0"/>
          </a:p>
          <a:p>
            <a:pPr marL="0" marR="0" lvl="0" indent="0" algn="l" rtl="0">
              <a:spcBef>
                <a:spcPts val="0"/>
              </a:spcBef>
              <a:spcAft>
                <a:spcPts val="0"/>
              </a:spcAft>
              <a:buNone/>
            </a:pPr>
            <a:r>
              <a:rPr lang="zh-TW" sz="2933" b="1" dirty="0">
                <a:solidFill>
                  <a:schemeClr val="lt1"/>
                </a:solidFill>
                <a:latin typeface="Calibri"/>
                <a:ea typeface="Calibri"/>
                <a:cs typeface="Calibri"/>
                <a:sym typeface="Calibri"/>
              </a:rPr>
              <a:t>步驟二:建立任務</a:t>
            </a:r>
            <a:r>
              <a:rPr lang="zh-TW" altLang="en-US" sz="2933" b="1" dirty="0">
                <a:solidFill>
                  <a:schemeClr val="lt1"/>
                </a:solidFill>
                <a:latin typeface="Calibri"/>
                <a:ea typeface="Calibri"/>
                <a:cs typeface="Calibri"/>
                <a:sym typeface="Calibri"/>
              </a:rPr>
              <a:t>內容</a:t>
            </a:r>
            <a:endParaRPr sz="2933" b="1" dirty="0">
              <a:solidFill>
                <a:schemeClr val="lt1"/>
              </a:solidFill>
              <a:latin typeface="Calibri"/>
              <a:ea typeface="Calibri"/>
              <a:cs typeface="Calibri"/>
              <a:sym typeface="Calibri"/>
            </a:endParaRPr>
          </a:p>
          <a:p>
            <a:pPr marL="0" marR="0" lvl="0" indent="0" algn="l" rtl="0">
              <a:spcBef>
                <a:spcPts val="0"/>
              </a:spcBef>
              <a:spcAft>
                <a:spcPts val="0"/>
              </a:spcAft>
              <a:buNone/>
            </a:pPr>
            <a:r>
              <a:rPr lang="zh-TW" sz="2933" b="1" dirty="0">
                <a:solidFill>
                  <a:schemeClr val="lt1"/>
                </a:solidFill>
                <a:latin typeface="Calibri"/>
                <a:ea typeface="Calibri"/>
                <a:cs typeface="Calibri"/>
                <a:sym typeface="Calibri"/>
              </a:rPr>
              <a:t>步驟三:任務</a:t>
            </a:r>
            <a:r>
              <a:rPr lang="zh-TW" altLang="en-US" sz="2933" b="1" dirty="0">
                <a:solidFill>
                  <a:schemeClr val="lt1"/>
                </a:solidFill>
                <a:latin typeface="Calibri"/>
                <a:ea typeface="Calibri"/>
                <a:cs typeface="Calibri"/>
                <a:sym typeface="Calibri"/>
              </a:rPr>
              <a:t>設定</a:t>
            </a:r>
            <a:endParaRPr sz="2933" b="1" dirty="0">
              <a:solidFill>
                <a:schemeClr val="lt1"/>
              </a:solidFill>
              <a:latin typeface="Calibri"/>
              <a:ea typeface="Calibri"/>
              <a:cs typeface="Calibri"/>
              <a:sym typeface="Calibri"/>
            </a:endParaRPr>
          </a:p>
          <a:p>
            <a:pPr marL="0" marR="0" lvl="0" indent="0" algn="l" rtl="0">
              <a:spcBef>
                <a:spcPts val="0"/>
              </a:spcBef>
              <a:spcAft>
                <a:spcPts val="0"/>
              </a:spcAft>
              <a:buNone/>
            </a:pPr>
            <a:r>
              <a:rPr lang="zh-TW" sz="2933" b="1" dirty="0">
                <a:solidFill>
                  <a:schemeClr val="lt1"/>
                </a:solidFill>
                <a:latin typeface="Calibri"/>
                <a:ea typeface="Calibri"/>
                <a:cs typeface="Calibri"/>
                <a:sym typeface="Calibri"/>
              </a:rPr>
              <a:t>完成</a:t>
            </a:r>
            <a:endParaRPr dirty="0"/>
          </a:p>
        </p:txBody>
      </p:sp>
      <p:sp>
        <p:nvSpPr>
          <p:cNvPr id="8" name="圓角矩形圖說文字 7"/>
          <p:cNvSpPr/>
          <p:nvPr/>
        </p:nvSpPr>
        <p:spPr>
          <a:xfrm>
            <a:off x="7543801" y="1858616"/>
            <a:ext cx="3836504" cy="1059062"/>
          </a:xfrm>
          <a:prstGeom prst="wedgeRoundRectCallout">
            <a:avLst>
              <a:gd name="adj1" fmla="val -1941"/>
              <a:gd name="adj2" fmla="val -184489"/>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zh-TW" altLang="en-US" sz="2400" b="1" dirty="0">
                <a:solidFill>
                  <a:schemeClr val="bg1"/>
                </a:solidFill>
                <a:latin typeface="Calibri"/>
                <a:ea typeface="Calibri"/>
                <a:cs typeface="Calibri"/>
                <a:sym typeface="Calibri"/>
              </a:rPr>
              <a:t>「指派任務」 可安排作業</a:t>
            </a:r>
            <a:endParaRPr lang="en-US" altLang="zh-TW" sz="2400" b="1" dirty="0">
              <a:solidFill>
                <a:schemeClr val="bg1"/>
              </a:solidFill>
              <a:latin typeface="Calibri"/>
              <a:ea typeface="Calibri"/>
              <a:cs typeface="Calibri"/>
              <a:sym typeface="Calibri"/>
            </a:endParaRPr>
          </a:p>
        </p:txBody>
      </p:sp>
      <p:sp>
        <p:nvSpPr>
          <p:cNvPr id="9" name="Google Shape;222;p12"/>
          <p:cNvSpPr/>
          <p:nvPr/>
        </p:nvSpPr>
        <p:spPr>
          <a:xfrm>
            <a:off x="8696740" y="0"/>
            <a:ext cx="1321904" cy="51683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圓角矩形 8">
            <a:extLst>
              <a:ext uri="{FF2B5EF4-FFF2-40B4-BE49-F238E27FC236}">
                <a16:creationId xmlns:a16="http://schemas.microsoft.com/office/drawing/2014/main" id="{22448796-C8D6-4434-8618-54D5B3090D75}"/>
              </a:ext>
            </a:extLst>
          </p:cNvPr>
          <p:cNvSpPr/>
          <p:nvPr/>
        </p:nvSpPr>
        <p:spPr>
          <a:xfrm>
            <a:off x="3711999" y="3799490"/>
            <a:ext cx="1868994" cy="788450"/>
          </a:xfrm>
          <a:prstGeom prst="roundRect">
            <a:avLst/>
          </a:prstGeom>
          <a:noFill/>
          <a:ln w="130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zh-TW" altLang="en-US" sz="120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9" y="9939"/>
            <a:ext cx="12174331" cy="6848061"/>
          </a:xfrm>
          <a:prstGeom prst="rect">
            <a:avLst/>
          </a:prstGeom>
        </p:spPr>
      </p:pic>
      <p:sp>
        <p:nvSpPr>
          <p:cNvPr id="8" name="圓角矩形圖說文字 7"/>
          <p:cNvSpPr/>
          <p:nvPr/>
        </p:nvSpPr>
        <p:spPr>
          <a:xfrm>
            <a:off x="2476500" y="1284907"/>
            <a:ext cx="4822934" cy="1300638"/>
          </a:xfrm>
          <a:prstGeom prst="wedgeRoundRectCallout">
            <a:avLst>
              <a:gd name="adj1" fmla="val -63712"/>
              <a:gd name="adj2" fmla="val -9662"/>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zh-TW" altLang="en-US" sz="2800" b="1" dirty="0">
                <a:solidFill>
                  <a:schemeClr val="bg1"/>
                </a:solidFill>
                <a:latin typeface="Calibri"/>
                <a:ea typeface="Calibri"/>
                <a:cs typeface="Calibri"/>
                <a:sym typeface="Calibri"/>
              </a:rPr>
              <a:t>點擊「任務儀表板」會出現指派的任務</a:t>
            </a:r>
            <a:endParaRPr lang="en-US" altLang="zh-TW" sz="2800" b="1" dirty="0">
              <a:solidFill>
                <a:schemeClr val="bg1"/>
              </a:solidFill>
              <a:latin typeface="Calibri"/>
              <a:ea typeface="Calibri"/>
              <a:cs typeface="Calibri"/>
              <a:sym typeface="Calibri"/>
            </a:endParaRPr>
          </a:p>
        </p:txBody>
      </p:sp>
      <p:sp>
        <p:nvSpPr>
          <p:cNvPr id="13" name="Google Shape;222;p12"/>
          <p:cNvSpPr/>
          <p:nvPr/>
        </p:nvSpPr>
        <p:spPr>
          <a:xfrm>
            <a:off x="208723" y="1480931"/>
            <a:ext cx="1590260" cy="51683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222;p12"/>
          <p:cNvSpPr/>
          <p:nvPr/>
        </p:nvSpPr>
        <p:spPr>
          <a:xfrm>
            <a:off x="2269435" y="4527820"/>
            <a:ext cx="9657521" cy="1962432"/>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 name="圓角矩形圖說文字 14"/>
          <p:cNvSpPr/>
          <p:nvPr/>
        </p:nvSpPr>
        <p:spPr>
          <a:xfrm>
            <a:off x="7551682" y="2464531"/>
            <a:ext cx="4060993" cy="1059062"/>
          </a:xfrm>
          <a:prstGeom prst="wedgeRoundRectCallout">
            <a:avLst>
              <a:gd name="adj1" fmla="val -73071"/>
              <a:gd name="adj2" fmla="val 174951"/>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zh-TW" altLang="en-US" sz="2800" b="1" dirty="0">
                <a:solidFill>
                  <a:schemeClr val="bg1"/>
                </a:solidFill>
                <a:latin typeface="Calibri"/>
                <a:ea typeface="Calibri"/>
                <a:cs typeface="Calibri"/>
                <a:sym typeface="Calibri"/>
              </a:rPr>
              <a:t>可檢視或修改任務，</a:t>
            </a:r>
            <a:endParaRPr lang="en-US" altLang="zh-TW" sz="2800" b="1" dirty="0">
              <a:solidFill>
                <a:schemeClr val="bg1"/>
              </a:solidFill>
              <a:latin typeface="Calibri"/>
              <a:ea typeface="Calibri"/>
              <a:cs typeface="Calibri"/>
              <a:sym typeface="Calibri"/>
            </a:endParaRPr>
          </a:p>
          <a:p>
            <a:pPr lvl="0"/>
            <a:r>
              <a:rPr lang="zh-TW" altLang="en-US" sz="2800" b="1" dirty="0">
                <a:solidFill>
                  <a:schemeClr val="bg1"/>
                </a:solidFill>
                <a:latin typeface="Calibri"/>
                <a:ea typeface="Calibri"/>
                <a:cs typeface="Calibri"/>
                <a:sym typeface="Calibri"/>
              </a:rPr>
              <a:t>也可查看學生作答情形</a:t>
            </a:r>
            <a:endParaRPr lang="en-US" altLang="zh-TW" sz="2800" b="1" dirty="0">
              <a:solidFill>
                <a:schemeClr val="bg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8" name="圓角矩形圖說文字 7"/>
          <p:cNvSpPr/>
          <p:nvPr/>
        </p:nvSpPr>
        <p:spPr>
          <a:xfrm>
            <a:off x="2476500" y="1212350"/>
            <a:ext cx="5323297" cy="1152477"/>
          </a:xfrm>
          <a:prstGeom prst="wedgeRoundRectCallout">
            <a:avLst>
              <a:gd name="adj1" fmla="val -65512"/>
              <a:gd name="adj2" fmla="val -9411"/>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zh-TW" altLang="en-US" sz="2800" b="1" dirty="0">
                <a:solidFill>
                  <a:schemeClr val="bg1"/>
                </a:solidFill>
                <a:latin typeface="Calibri"/>
                <a:ea typeface="Calibri"/>
                <a:cs typeface="Calibri"/>
                <a:sym typeface="Calibri"/>
              </a:rPr>
              <a:t>學生登入後點擊「我的任務」，</a:t>
            </a:r>
            <a:endParaRPr lang="en-US" altLang="zh-TW" sz="2800" b="1" dirty="0">
              <a:solidFill>
                <a:schemeClr val="bg1"/>
              </a:solidFill>
              <a:latin typeface="Calibri"/>
              <a:ea typeface="Calibri"/>
              <a:cs typeface="Calibri"/>
              <a:sym typeface="Calibri"/>
            </a:endParaRPr>
          </a:p>
          <a:p>
            <a:pPr lvl="0"/>
            <a:r>
              <a:rPr lang="zh-TW" altLang="en-US" sz="2800" b="1" dirty="0">
                <a:solidFill>
                  <a:schemeClr val="bg1"/>
                </a:solidFill>
                <a:latin typeface="Calibri"/>
                <a:ea typeface="Calibri"/>
                <a:cs typeface="Calibri"/>
                <a:sym typeface="Calibri"/>
              </a:rPr>
              <a:t>會出現老師指派的任務</a:t>
            </a:r>
            <a:endParaRPr lang="en-US" altLang="zh-TW" sz="2800" b="1" dirty="0">
              <a:solidFill>
                <a:schemeClr val="bg1"/>
              </a:solidFill>
              <a:latin typeface="Calibri"/>
              <a:ea typeface="Calibri"/>
              <a:cs typeface="Calibri"/>
              <a:sym typeface="Calibri"/>
            </a:endParaRPr>
          </a:p>
        </p:txBody>
      </p:sp>
      <p:sp>
        <p:nvSpPr>
          <p:cNvPr id="9" name="Google Shape;222;p12"/>
          <p:cNvSpPr/>
          <p:nvPr/>
        </p:nvSpPr>
        <p:spPr>
          <a:xfrm>
            <a:off x="2345636" y="4214192"/>
            <a:ext cx="6387398" cy="1868109"/>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22;p12"/>
          <p:cNvSpPr/>
          <p:nvPr/>
        </p:nvSpPr>
        <p:spPr>
          <a:xfrm>
            <a:off x="268543" y="1560892"/>
            <a:ext cx="1272581" cy="379998"/>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圓角矩形圖說文字 10"/>
          <p:cNvSpPr/>
          <p:nvPr/>
        </p:nvSpPr>
        <p:spPr>
          <a:xfrm>
            <a:off x="8430417" y="2513058"/>
            <a:ext cx="2904989" cy="1552904"/>
          </a:xfrm>
          <a:prstGeom prst="wedgeRoundRectCallout">
            <a:avLst>
              <a:gd name="adj1" fmla="val -84114"/>
              <a:gd name="adj2" fmla="val 128715"/>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zh-TW" altLang="en-US" sz="2800" b="1" dirty="0">
                <a:solidFill>
                  <a:schemeClr val="bg1"/>
                </a:solidFill>
                <a:latin typeface="Calibri"/>
                <a:ea typeface="Calibri"/>
                <a:cs typeface="Calibri"/>
                <a:sym typeface="Calibri"/>
              </a:rPr>
              <a:t>任務名稱顯示老師指派的作業，點選進入</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p:cNvSpPr txBox="1"/>
          <p:nvPr/>
        </p:nvSpPr>
        <p:spPr>
          <a:xfrm>
            <a:off x="444076" y="173898"/>
            <a:ext cx="3647152" cy="784830"/>
          </a:xfrm>
          <a:prstGeom prst="rect">
            <a:avLst/>
          </a:prstGeom>
          <a:noFill/>
        </p:spPr>
        <p:txBody>
          <a:bodyPr wrap="none" rtlCol="0">
            <a:spAutoFit/>
          </a:bodyPr>
          <a:lstStyle/>
          <a:p>
            <a:r>
              <a:rPr lang="zh-TW" altLang="en-US" sz="4500" dirty="0">
                <a:latin typeface="微软雅黑" panose="020B0503020204020204" pitchFamily="34" charset="-122"/>
                <a:ea typeface="微软雅黑" panose="020B0503020204020204" pitchFamily="34" charset="-122"/>
              </a:rPr>
              <a:t>計畫執行團隊</a:t>
            </a:r>
            <a:endParaRPr lang="zh-CN" altLang="en-US" sz="4500" dirty="0">
              <a:latin typeface="微软雅黑" panose="020B0503020204020204" pitchFamily="34" charset="-122"/>
              <a:ea typeface="微软雅黑" panose="020B0503020204020204" pitchFamily="34" charset="-122"/>
            </a:endParaRPr>
          </a:p>
        </p:txBody>
      </p:sp>
      <p:sp>
        <p:nvSpPr>
          <p:cNvPr id="4" name="Freeform 5"/>
          <p:cNvSpPr/>
          <p:nvPr/>
        </p:nvSpPr>
        <p:spPr bwMode="auto">
          <a:xfrm flipH="1">
            <a:off x="530" y="-12982"/>
            <a:ext cx="409397" cy="832075"/>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5" name="圆角矩形 4"/>
          <p:cNvSpPr/>
          <p:nvPr/>
        </p:nvSpPr>
        <p:spPr bwMode="auto">
          <a:xfrm>
            <a:off x="264704" y="2306928"/>
            <a:ext cx="358744" cy="230167"/>
          </a:xfrm>
          <a:prstGeom prst="roundRect">
            <a:avLst/>
          </a:prstGeom>
          <a:solidFill>
            <a:srgbClr val="ED4022"/>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a:endParaRPr lang="zh-CN" altLang="en-US" sz="1600" kern="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3304309" y="2306784"/>
            <a:ext cx="358744" cy="230167"/>
          </a:xfrm>
          <a:prstGeom prst="roundRect">
            <a:avLst/>
          </a:prstGeom>
          <a:solidFill>
            <a:srgbClr val="ED4022"/>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a:endParaRPr lang="zh-CN" altLang="en-US" sz="1600" kern="0">
              <a:solidFill>
                <a:schemeClr val="bg1">
                  <a:lumMod val="95000"/>
                </a:schemeClr>
              </a:solidFill>
              <a:latin typeface="微软雅黑" panose="020B0503020204020204" pitchFamily="34" charset="-122"/>
              <a:ea typeface="微软雅黑" panose="020B0503020204020204" pitchFamily="34" charset="-122"/>
            </a:endParaRPr>
          </a:p>
        </p:txBody>
      </p:sp>
      <p:pic>
        <p:nvPicPr>
          <p:cNvPr id="3" name="圖片 2"/>
          <p:cNvPicPr>
            <a:picLocks noChangeAspect="1"/>
          </p:cNvPicPr>
          <p:nvPr/>
        </p:nvPicPr>
        <p:blipFill>
          <a:blip r:embed="rId2"/>
          <a:stretch>
            <a:fillRect/>
          </a:stretch>
        </p:blipFill>
        <p:spPr>
          <a:xfrm>
            <a:off x="1011603" y="2802520"/>
            <a:ext cx="1886397" cy="2046203"/>
          </a:xfrm>
          <a:prstGeom prst="rect">
            <a:avLst/>
          </a:prstGeom>
        </p:spPr>
      </p:pic>
      <p:sp>
        <p:nvSpPr>
          <p:cNvPr id="9" name="圆角矩形 6"/>
          <p:cNvSpPr/>
          <p:nvPr/>
        </p:nvSpPr>
        <p:spPr bwMode="auto">
          <a:xfrm>
            <a:off x="6319159" y="2306783"/>
            <a:ext cx="358744" cy="230167"/>
          </a:xfrm>
          <a:prstGeom prst="roundRect">
            <a:avLst/>
          </a:prstGeom>
          <a:solidFill>
            <a:srgbClr val="ED4022"/>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a:endParaRPr lang="zh-CN" altLang="en-US" sz="1600" kern="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圆角矩形 4"/>
          <p:cNvSpPr/>
          <p:nvPr/>
        </p:nvSpPr>
        <p:spPr bwMode="auto">
          <a:xfrm>
            <a:off x="9254457" y="2306783"/>
            <a:ext cx="358744" cy="230167"/>
          </a:xfrm>
          <a:prstGeom prst="roundRect">
            <a:avLst/>
          </a:prstGeom>
          <a:solidFill>
            <a:srgbClr val="ED4022"/>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a:endParaRPr lang="zh-CN" altLang="en-US" sz="1600" kern="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文字方塊 5"/>
          <p:cNvSpPr txBox="1"/>
          <p:nvPr/>
        </p:nvSpPr>
        <p:spPr>
          <a:xfrm>
            <a:off x="926636" y="2239191"/>
            <a:ext cx="2100255" cy="461665"/>
          </a:xfrm>
          <a:prstGeom prst="rect">
            <a:avLst/>
          </a:prstGeom>
          <a:noFill/>
        </p:spPr>
        <p:txBody>
          <a:bodyPr wrap="none" rtlCol="0">
            <a:spAutoFit/>
          </a:bodyPr>
          <a:lstStyle/>
          <a:p>
            <a:r>
              <a:rPr lang="zh-TW" altLang="en-US" sz="2400" dirty="0"/>
              <a:t>主持人 吳慧珉</a:t>
            </a:r>
          </a:p>
        </p:txBody>
      </p:sp>
      <p:sp>
        <p:nvSpPr>
          <p:cNvPr id="13" name="文字方塊 12"/>
          <p:cNvSpPr txBox="1"/>
          <p:nvPr/>
        </p:nvSpPr>
        <p:spPr>
          <a:xfrm>
            <a:off x="3698445" y="2239191"/>
            <a:ext cx="2646878" cy="461665"/>
          </a:xfrm>
          <a:prstGeom prst="rect">
            <a:avLst/>
          </a:prstGeom>
          <a:noFill/>
        </p:spPr>
        <p:txBody>
          <a:bodyPr wrap="none" rtlCol="0">
            <a:spAutoFit/>
          </a:bodyPr>
          <a:lstStyle/>
          <a:p>
            <a:r>
              <a:rPr lang="zh-TW" altLang="en-US" sz="2400" dirty="0"/>
              <a:t>共同主持人施淑娟</a:t>
            </a:r>
          </a:p>
        </p:txBody>
      </p:sp>
      <p:sp>
        <p:nvSpPr>
          <p:cNvPr id="15" name="文字方塊 14"/>
          <p:cNvSpPr txBox="1"/>
          <p:nvPr/>
        </p:nvSpPr>
        <p:spPr>
          <a:xfrm>
            <a:off x="6728945" y="2206423"/>
            <a:ext cx="2646878" cy="461665"/>
          </a:xfrm>
          <a:prstGeom prst="rect">
            <a:avLst/>
          </a:prstGeom>
          <a:noFill/>
        </p:spPr>
        <p:txBody>
          <a:bodyPr wrap="none" rtlCol="0">
            <a:spAutoFit/>
          </a:bodyPr>
          <a:lstStyle/>
          <a:p>
            <a:r>
              <a:rPr lang="zh-TW" altLang="en-US" sz="2400" dirty="0"/>
              <a:t>共同主持人林素微</a:t>
            </a:r>
          </a:p>
        </p:txBody>
      </p:sp>
      <p:sp>
        <p:nvSpPr>
          <p:cNvPr id="16" name="文字方塊 15"/>
          <p:cNvSpPr txBox="1"/>
          <p:nvPr/>
        </p:nvSpPr>
        <p:spPr>
          <a:xfrm>
            <a:off x="9606148" y="2206423"/>
            <a:ext cx="2646878" cy="461665"/>
          </a:xfrm>
          <a:prstGeom prst="rect">
            <a:avLst/>
          </a:prstGeom>
          <a:noFill/>
        </p:spPr>
        <p:txBody>
          <a:bodyPr wrap="none" rtlCol="0">
            <a:spAutoFit/>
          </a:bodyPr>
          <a:lstStyle/>
          <a:p>
            <a:r>
              <a:rPr lang="zh-TW" altLang="en-US" sz="2400" dirty="0"/>
              <a:t>共同主持人莊鈞翔</a:t>
            </a:r>
          </a:p>
        </p:txBody>
      </p:sp>
      <p:sp>
        <p:nvSpPr>
          <p:cNvPr id="17" name="文字方塊 16"/>
          <p:cNvSpPr txBox="1"/>
          <p:nvPr/>
        </p:nvSpPr>
        <p:spPr>
          <a:xfrm>
            <a:off x="639114" y="5288811"/>
            <a:ext cx="2646878" cy="83099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zh-TW" altLang="en-US" sz="2400" dirty="0"/>
              <a:t>國立臺中教育大學</a:t>
            </a:r>
            <a:endParaRPr lang="en-US" altLang="zh-TW" sz="2400" dirty="0"/>
          </a:p>
          <a:p>
            <a:pPr algn="ctr"/>
            <a:r>
              <a:rPr lang="zh-TW" altLang="en-US" sz="2400" dirty="0"/>
              <a:t>助理教授</a:t>
            </a:r>
          </a:p>
        </p:txBody>
      </p:sp>
      <p:sp>
        <p:nvSpPr>
          <p:cNvPr id="18" name="文字方塊 17"/>
          <p:cNvSpPr txBox="1"/>
          <p:nvPr/>
        </p:nvSpPr>
        <p:spPr>
          <a:xfrm>
            <a:off x="3882177" y="5288810"/>
            <a:ext cx="2726543"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zh-TW" altLang="en-US" sz="2400" dirty="0"/>
              <a:t>國立臺中教育大學</a:t>
            </a:r>
            <a:endParaRPr lang="en-US" altLang="zh-TW" sz="2400" dirty="0"/>
          </a:p>
          <a:p>
            <a:pPr algn="ctr"/>
            <a:r>
              <a:rPr lang="zh-TW" altLang="en-US" sz="2400" dirty="0"/>
              <a:t>教授</a:t>
            </a:r>
          </a:p>
        </p:txBody>
      </p:sp>
      <p:sp>
        <p:nvSpPr>
          <p:cNvPr id="19" name="文字方塊 18"/>
          <p:cNvSpPr txBox="1"/>
          <p:nvPr/>
        </p:nvSpPr>
        <p:spPr>
          <a:xfrm>
            <a:off x="7013262" y="5301492"/>
            <a:ext cx="246921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zh-TW" altLang="en-US" sz="2400" dirty="0"/>
              <a:t>國立臺南大學教授</a:t>
            </a:r>
          </a:p>
        </p:txBody>
      </p:sp>
      <p:sp>
        <p:nvSpPr>
          <p:cNvPr id="20" name="文字方塊 19"/>
          <p:cNvSpPr txBox="1"/>
          <p:nvPr/>
        </p:nvSpPr>
        <p:spPr>
          <a:xfrm>
            <a:off x="9772788" y="5288810"/>
            <a:ext cx="2301313"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2400" dirty="0"/>
              <a:t>國立清華大學助理教授</a:t>
            </a:r>
          </a:p>
        </p:txBody>
      </p:sp>
      <p:pic>
        <p:nvPicPr>
          <p:cNvPr id="8" name="圖片 7"/>
          <p:cNvPicPr>
            <a:picLocks noChangeAspect="1"/>
          </p:cNvPicPr>
          <p:nvPr/>
        </p:nvPicPr>
        <p:blipFill>
          <a:blip r:embed="rId3"/>
          <a:stretch>
            <a:fillRect/>
          </a:stretch>
        </p:blipFill>
        <p:spPr>
          <a:xfrm>
            <a:off x="3882177" y="2802520"/>
            <a:ext cx="2012570" cy="2112133"/>
          </a:xfrm>
          <a:prstGeom prst="rect">
            <a:avLst/>
          </a:prstGeom>
        </p:spPr>
      </p:pic>
      <p:pic>
        <p:nvPicPr>
          <p:cNvPr id="21" name="圖片 20"/>
          <p:cNvPicPr>
            <a:picLocks noChangeAspect="1"/>
          </p:cNvPicPr>
          <p:nvPr/>
        </p:nvPicPr>
        <p:blipFill>
          <a:blip r:embed="rId4"/>
          <a:stretch>
            <a:fillRect/>
          </a:stretch>
        </p:blipFill>
        <p:spPr>
          <a:xfrm>
            <a:off x="7013262" y="2776685"/>
            <a:ext cx="1698725" cy="2286215"/>
          </a:xfrm>
          <a:prstGeom prst="rect">
            <a:avLst/>
          </a:prstGeom>
        </p:spPr>
        <p:style>
          <a:lnRef idx="2">
            <a:schemeClr val="accent1"/>
          </a:lnRef>
          <a:fillRef idx="1">
            <a:schemeClr val="lt1"/>
          </a:fillRef>
          <a:effectRef idx="0">
            <a:schemeClr val="accent1"/>
          </a:effectRef>
          <a:fontRef idx="minor">
            <a:schemeClr val="dk1"/>
          </a:fontRef>
        </p:style>
      </p:pic>
      <p:pic>
        <p:nvPicPr>
          <p:cNvPr id="22" name="圖片 21"/>
          <p:cNvPicPr>
            <a:picLocks noChangeAspect="1"/>
          </p:cNvPicPr>
          <p:nvPr/>
        </p:nvPicPr>
        <p:blipFill>
          <a:blip r:embed="rId5"/>
          <a:stretch>
            <a:fillRect/>
          </a:stretch>
        </p:blipFill>
        <p:spPr>
          <a:xfrm>
            <a:off x="9779505" y="2717165"/>
            <a:ext cx="1725504" cy="2332701"/>
          </a:xfrm>
          <a:prstGeom prst="rect">
            <a:avLst/>
          </a:prstGeom>
        </p:spPr>
      </p:pic>
    </p:spTree>
    <p:extLst>
      <p:ext uri="{BB962C8B-B14F-4D97-AF65-F5344CB8AC3E}">
        <p14:creationId xmlns:p14="http://schemas.microsoft.com/office/powerpoint/2010/main" val="40427658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813734"/>
            <a:ext cx="10231820" cy="4525963"/>
          </a:xfrm>
        </p:spPr>
        <p:txBody>
          <a:bodyPr/>
          <a:lstStyle/>
          <a:p>
            <a:r>
              <a:rPr lang="zh-TW" altLang="en-US" sz="3600" dirty="0">
                <a:latin typeface="標楷體" panose="03000509000000000000" pitchFamily="65" charset="-120"/>
                <a:ea typeface="標楷體" panose="03000509000000000000" pitchFamily="65" charset="-120"/>
              </a:rPr>
              <a:t>什麼是</a:t>
            </a:r>
            <a:r>
              <a:rPr lang="en-US" altLang="zh-TW" sz="3600" dirty="0">
                <a:latin typeface="標楷體" panose="03000509000000000000" pitchFamily="65" charset="-120"/>
                <a:ea typeface="標楷體" panose="03000509000000000000" pitchFamily="65" charset="-120"/>
              </a:rPr>
              <a:t>PISA</a:t>
            </a:r>
            <a:r>
              <a:rPr lang="zh-TW" altLang="en-US" sz="3600" dirty="0">
                <a:latin typeface="標楷體" panose="03000509000000000000" pitchFamily="65" charset="-120"/>
                <a:ea typeface="標楷體" panose="03000509000000000000" pitchFamily="65" charset="-120"/>
              </a:rPr>
              <a:t>素養評量</a:t>
            </a:r>
            <a:r>
              <a:rPr lang="en-US" altLang="zh-TW" sz="3600" dirty="0">
                <a:latin typeface="標楷體" panose="03000509000000000000" pitchFamily="65" charset="-120"/>
                <a:ea typeface="標楷體" panose="03000509000000000000" pitchFamily="65" charset="-120"/>
              </a:rPr>
              <a:t>?</a:t>
            </a:r>
          </a:p>
          <a:p>
            <a:pPr marL="0" indent="0">
              <a:buNone/>
            </a:pPr>
            <a:r>
              <a:rPr lang="en-US" altLang="zh-TW" sz="3600" dirty="0">
                <a:latin typeface="標楷體" panose="03000509000000000000" pitchFamily="65" charset="-120"/>
                <a:ea typeface="標楷體" panose="03000509000000000000" pitchFamily="65" charset="-120"/>
              </a:rPr>
              <a:t>    The </a:t>
            </a:r>
            <a:r>
              <a:rPr lang="en-US" altLang="zh-TW" sz="3600" u="sng" dirty="0" err="1">
                <a:solidFill>
                  <a:srgbClr val="FF0000"/>
                </a:solidFill>
                <a:latin typeface="標楷體" panose="03000509000000000000" pitchFamily="65" charset="-120"/>
                <a:ea typeface="標楷體" panose="03000509000000000000" pitchFamily="65" charset="-120"/>
              </a:rPr>
              <a:t>P</a:t>
            </a:r>
            <a:r>
              <a:rPr lang="en-US" altLang="zh-TW" sz="3600" dirty="0" err="1">
                <a:latin typeface="標楷體" panose="03000509000000000000" pitchFamily="65" charset="-120"/>
                <a:ea typeface="標楷體" panose="03000509000000000000" pitchFamily="65" charset="-120"/>
              </a:rPr>
              <a:t>rogramme</a:t>
            </a:r>
            <a:r>
              <a:rPr lang="en-US" altLang="zh-TW" sz="3600" dirty="0">
                <a:latin typeface="標楷體" panose="03000509000000000000" pitchFamily="65" charset="-120"/>
                <a:ea typeface="標楷體" panose="03000509000000000000" pitchFamily="65" charset="-120"/>
              </a:rPr>
              <a:t> for </a:t>
            </a:r>
            <a:r>
              <a:rPr lang="en-US" altLang="zh-TW" sz="3600" u="sng" dirty="0">
                <a:solidFill>
                  <a:srgbClr val="FF0000"/>
                </a:solidFill>
                <a:latin typeface="標楷體" panose="03000509000000000000" pitchFamily="65" charset="-120"/>
                <a:ea typeface="標楷體" panose="03000509000000000000" pitchFamily="65" charset="-120"/>
              </a:rPr>
              <a:t>I</a:t>
            </a:r>
            <a:r>
              <a:rPr lang="en-US" altLang="zh-TW" sz="3600" dirty="0">
                <a:latin typeface="標楷體" panose="03000509000000000000" pitchFamily="65" charset="-120"/>
                <a:ea typeface="標楷體" panose="03000509000000000000" pitchFamily="65" charset="-120"/>
              </a:rPr>
              <a:t>nternational </a:t>
            </a:r>
            <a:r>
              <a:rPr lang="en-US" altLang="zh-TW" sz="3600" u="sng" dirty="0">
                <a:solidFill>
                  <a:srgbClr val="FF0000"/>
                </a:solidFill>
                <a:latin typeface="標楷體" panose="03000509000000000000" pitchFamily="65" charset="-120"/>
                <a:ea typeface="標楷體" panose="03000509000000000000" pitchFamily="65" charset="-120"/>
              </a:rPr>
              <a:t>S</a:t>
            </a:r>
            <a:r>
              <a:rPr lang="en-US" altLang="zh-TW" sz="3600" dirty="0">
                <a:latin typeface="標楷體" panose="03000509000000000000" pitchFamily="65" charset="-120"/>
                <a:ea typeface="標楷體" panose="03000509000000000000" pitchFamily="65" charset="-120"/>
              </a:rPr>
              <a:t>tudent  </a:t>
            </a:r>
          </a:p>
          <a:p>
            <a:pPr marL="0" indent="0">
              <a:buNone/>
            </a:pPr>
            <a:r>
              <a:rPr lang="en-US" altLang="zh-TW" sz="3600" dirty="0">
                <a:latin typeface="標楷體" panose="03000509000000000000" pitchFamily="65" charset="-120"/>
                <a:ea typeface="標楷體" panose="03000509000000000000" pitchFamily="65" charset="-120"/>
              </a:rPr>
              <a:t>    </a:t>
            </a:r>
            <a:r>
              <a:rPr lang="en-US" altLang="zh-TW" sz="3600" u="sng" dirty="0">
                <a:solidFill>
                  <a:srgbClr val="FF0000"/>
                </a:solidFill>
                <a:latin typeface="標楷體" panose="03000509000000000000" pitchFamily="65" charset="-120"/>
                <a:ea typeface="標楷體" panose="03000509000000000000" pitchFamily="65" charset="-120"/>
              </a:rPr>
              <a:t>A</a:t>
            </a:r>
            <a:r>
              <a:rPr lang="en-US" altLang="zh-TW" sz="3600" dirty="0">
                <a:latin typeface="標楷體" panose="03000509000000000000" pitchFamily="65" charset="-120"/>
                <a:ea typeface="標楷體" panose="03000509000000000000" pitchFamily="65" charset="-120"/>
              </a:rPr>
              <a:t>ssessment</a:t>
            </a:r>
          </a:p>
          <a:p>
            <a:pPr marL="0" indent="0">
              <a:buNone/>
            </a:pP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它和傳統評量有何不同</a:t>
            </a:r>
            <a:r>
              <a:rPr lang="en-US" altLang="zh-TW" sz="3600" dirty="0">
                <a:latin typeface="標楷體" panose="03000509000000000000" pitchFamily="65" charset="-120"/>
                <a:ea typeface="標楷體" panose="03000509000000000000" pitchFamily="65" charset="-120"/>
              </a:rPr>
              <a:t>?</a:t>
            </a:r>
            <a:endParaRPr lang="en-US" altLang="zh-TW" dirty="0"/>
          </a:p>
          <a:p>
            <a:endParaRPr lang="zh-TW" altLang="en-US" dirty="0"/>
          </a:p>
        </p:txBody>
      </p:sp>
      <p:sp>
        <p:nvSpPr>
          <p:cNvPr id="2" name="標題 1"/>
          <p:cNvSpPr>
            <a:spLocks noGrp="1"/>
          </p:cNvSpPr>
          <p:nvPr>
            <p:ph type="title"/>
          </p:nvPr>
        </p:nvSpPr>
        <p:spPr/>
        <p:txBody>
          <a:bodyPr>
            <a:noAutofit/>
          </a:bodyPr>
          <a:lstStyle/>
          <a:p>
            <a:r>
              <a:rPr lang="en-US" altLang="zh-TW" dirty="0">
                <a:latin typeface="標楷體" panose="03000509000000000000" pitchFamily="65" charset="-120"/>
                <a:ea typeface="標楷體" panose="03000509000000000000" pitchFamily="65" charset="-120"/>
              </a:rPr>
              <a:t>PISA</a:t>
            </a:r>
            <a:r>
              <a:rPr lang="zh-TW" altLang="en-US" dirty="0">
                <a:latin typeface="標楷體" panose="03000509000000000000" pitchFamily="65" charset="-120"/>
                <a:ea typeface="標楷體" panose="03000509000000000000" pitchFamily="65" charset="-120"/>
              </a:rPr>
              <a:t>素養評量</a:t>
            </a:r>
          </a:p>
        </p:txBody>
      </p:sp>
    </p:spTree>
    <p:extLst>
      <p:ext uri="{BB962C8B-B14F-4D97-AF65-F5344CB8AC3E}">
        <p14:creationId xmlns:p14="http://schemas.microsoft.com/office/powerpoint/2010/main" val="36759499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7" name="圆角矩形 4"/>
          <p:cNvSpPr/>
          <p:nvPr/>
        </p:nvSpPr>
        <p:spPr bwMode="auto">
          <a:xfrm>
            <a:off x="4309498" y="1096187"/>
            <a:ext cx="358775" cy="230187"/>
          </a:xfrm>
          <a:prstGeom prst="roundRect">
            <a:avLst/>
          </a:prstGeom>
          <a:solidFill>
            <a:srgbClr val="ED4022"/>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a:endParaRPr lang="zh-CN" altLang="en-US" sz="1600" kern="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4857930" y="818866"/>
            <a:ext cx="1338828" cy="784830"/>
          </a:xfrm>
          <a:prstGeom prst="rect">
            <a:avLst/>
          </a:prstGeom>
          <a:noFill/>
        </p:spPr>
        <p:txBody>
          <a:bodyPr wrap="none" rtlCol="0">
            <a:spAutoFit/>
          </a:bodyPr>
          <a:lstStyle/>
          <a:p>
            <a:r>
              <a:rPr lang="zh-TW" altLang="en-US" sz="4500" dirty="0">
                <a:solidFill>
                  <a:srgbClr val="ED4022"/>
                </a:solidFill>
                <a:latin typeface="微软雅黑" panose="020B0503020204020204" pitchFamily="34" charset="-122"/>
                <a:ea typeface="微软雅黑" panose="020B0503020204020204" pitchFamily="34" charset="-122"/>
              </a:rPr>
              <a:t>感謝</a:t>
            </a:r>
            <a:endParaRPr lang="zh-CN" altLang="en-US" sz="4500" dirty="0">
              <a:solidFill>
                <a:srgbClr val="ED4022"/>
              </a:solidFill>
              <a:latin typeface="微软雅黑" panose="020B0503020204020204" pitchFamily="34" charset="-122"/>
              <a:ea typeface="微软雅黑" panose="020B0503020204020204" pitchFamily="34" charset="-122"/>
            </a:endParaRPr>
          </a:p>
        </p:txBody>
      </p:sp>
      <p:sp>
        <p:nvSpPr>
          <p:cNvPr id="5" name="TextBox 76"/>
          <p:cNvSpPr txBox="1"/>
          <p:nvPr/>
        </p:nvSpPr>
        <p:spPr>
          <a:xfrm>
            <a:off x="4309498" y="2248669"/>
            <a:ext cx="4382343" cy="3539430"/>
          </a:xfrm>
          <a:prstGeom prst="rect">
            <a:avLst/>
          </a:prstGeom>
          <a:noFill/>
        </p:spPr>
        <p:txBody>
          <a:bodyPr wrap="square" rtlCol="0">
            <a:spAutoFit/>
          </a:bodyPr>
          <a:lstStyle/>
          <a:p>
            <a:r>
              <a:rPr lang="zh-TW" altLang="en-US" sz="2800" dirty="0">
                <a:solidFill>
                  <a:srgbClr val="B35FD1"/>
                </a:solidFill>
                <a:latin typeface="微软雅黑" panose="020B0503020204020204" pitchFamily="34" charset="-122"/>
                <a:ea typeface="微软雅黑" panose="020B0503020204020204" pitchFamily="34" charset="-122"/>
              </a:rPr>
              <a:t>教育部資科司</a:t>
            </a:r>
            <a:endParaRPr lang="en-US" altLang="zh-TW" sz="2800" dirty="0">
              <a:solidFill>
                <a:srgbClr val="B35FD1"/>
              </a:solidFill>
              <a:latin typeface="微软雅黑" panose="020B0503020204020204" pitchFamily="34" charset="-122"/>
              <a:ea typeface="微软雅黑" panose="020B0503020204020204" pitchFamily="34" charset="-122"/>
            </a:endParaRPr>
          </a:p>
          <a:p>
            <a:r>
              <a:rPr lang="zh-TW" altLang="en-US" sz="2800" dirty="0">
                <a:solidFill>
                  <a:srgbClr val="B35FD1"/>
                </a:solidFill>
                <a:latin typeface="微软雅黑" panose="020B0503020204020204" pitchFamily="34" charset="-122"/>
                <a:ea typeface="微软雅黑" panose="020B0503020204020204" pitchFamily="34" charset="-122"/>
              </a:rPr>
              <a:t>數學領域學</a:t>
            </a:r>
            <a:r>
              <a:rPr lang="en-US" altLang="zh-TW" sz="2800" dirty="0">
                <a:solidFill>
                  <a:srgbClr val="B35FD1"/>
                </a:solidFill>
                <a:latin typeface="微软雅黑" panose="020B0503020204020204" pitchFamily="34" charset="-122"/>
                <a:ea typeface="微软雅黑" panose="020B0503020204020204" pitchFamily="34" charset="-122"/>
              </a:rPr>
              <a:t>(</a:t>
            </a:r>
            <a:r>
              <a:rPr lang="zh-TW" altLang="en-US" sz="2800" dirty="0">
                <a:solidFill>
                  <a:srgbClr val="B35FD1"/>
                </a:solidFill>
                <a:latin typeface="微软雅黑" panose="020B0503020204020204" pitchFamily="34" charset="-122"/>
                <a:ea typeface="微软雅黑" panose="020B0503020204020204" pitchFamily="34" charset="-122"/>
              </a:rPr>
              <a:t>群</a:t>
            </a:r>
            <a:r>
              <a:rPr lang="en-US" altLang="zh-TW" sz="2800" dirty="0">
                <a:solidFill>
                  <a:srgbClr val="B35FD1"/>
                </a:solidFill>
                <a:latin typeface="微软雅黑" panose="020B0503020204020204" pitchFamily="34" charset="-122"/>
                <a:ea typeface="微软雅黑" panose="020B0503020204020204" pitchFamily="34" charset="-122"/>
              </a:rPr>
              <a:t>)</a:t>
            </a:r>
            <a:r>
              <a:rPr lang="zh-TW" altLang="en-US" sz="2800" dirty="0">
                <a:solidFill>
                  <a:srgbClr val="B35FD1"/>
                </a:solidFill>
                <a:latin typeface="微软雅黑" panose="020B0503020204020204" pitchFamily="34" charset="-122"/>
                <a:ea typeface="微软雅黑" panose="020B0503020204020204" pitchFamily="34" charset="-122"/>
              </a:rPr>
              <a:t>科中心老師</a:t>
            </a:r>
            <a:endParaRPr lang="en-US" altLang="zh-TW" sz="2800" dirty="0">
              <a:solidFill>
                <a:srgbClr val="B35FD1"/>
              </a:solidFill>
              <a:latin typeface="微软雅黑" panose="020B0503020204020204" pitchFamily="34" charset="-122"/>
              <a:ea typeface="微软雅黑" panose="020B0503020204020204" pitchFamily="34" charset="-122"/>
            </a:endParaRPr>
          </a:p>
          <a:p>
            <a:r>
              <a:rPr lang="zh-TW" altLang="en-US" sz="2800" dirty="0">
                <a:solidFill>
                  <a:srgbClr val="B35FD1"/>
                </a:solidFill>
                <a:latin typeface="微软雅黑" panose="020B0503020204020204" pitchFamily="34" charset="-122"/>
                <a:ea typeface="微软雅黑" panose="020B0503020204020204" pitchFamily="34" charset="-122"/>
              </a:rPr>
              <a:t>央團數學老師</a:t>
            </a:r>
            <a:endParaRPr lang="en-US" altLang="zh-TW" sz="2800" dirty="0">
              <a:solidFill>
                <a:srgbClr val="B35FD1"/>
              </a:solidFill>
              <a:latin typeface="微软雅黑" panose="020B0503020204020204" pitchFamily="34" charset="-122"/>
              <a:ea typeface="微软雅黑" panose="020B0503020204020204" pitchFamily="34" charset="-122"/>
            </a:endParaRPr>
          </a:p>
          <a:p>
            <a:r>
              <a:rPr lang="zh-TW" altLang="en-US" sz="2800" dirty="0">
                <a:solidFill>
                  <a:srgbClr val="B35FD1"/>
                </a:solidFill>
                <a:latin typeface="微软雅黑" panose="020B0503020204020204" pitchFamily="34" charset="-122"/>
                <a:ea typeface="微软雅黑" panose="020B0503020204020204" pitchFamily="34" charset="-122"/>
              </a:rPr>
              <a:t>地方輔導團數學老師</a:t>
            </a:r>
            <a:endParaRPr lang="en-US" altLang="zh-TW" sz="2800" dirty="0">
              <a:solidFill>
                <a:srgbClr val="B35FD1"/>
              </a:solidFill>
              <a:latin typeface="微软雅黑" panose="020B0503020204020204" pitchFamily="34" charset="-122"/>
              <a:ea typeface="微软雅黑" panose="020B0503020204020204" pitchFamily="34" charset="-122"/>
            </a:endParaRPr>
          </a:p>
          <a:p>
            <a:r>
              <a:rPr lang="zh-TW" altLang="en-US" sz="2800" dirty="0">
                <a:solidFill>
                  <a:srgbClr val="B35FD1"/>
                </a:solidFill>
                <a:latin typeface="微软雅黑" panose="020B0503020204020204" pitchFamily="34" charset="-122"/>
                <a:ea typeface="微软雅黑" panose="020B0503020204020204" pitchFamily="34" charset="-122"/>
              </a:rPr>
              <a:t>北區命題團隊</a:t>
            </a:r>
            <a:endParaRPr lang="en-US" altLang="zh-TW" sz="2800" dirty="0">
              <a:solidFill>
                <a:srgbClr val="B35FD1"/>
              </a:solidFill>
              <a:latin typeface="微软雅黑" panose="020B0503020204020204" pitchFamily="34" charset="-122"/>
              <a:ea typeface="微软雅黑" panose="020B0503020204020204" pitchFamily="34" charset="-122"/>
            </a:endParaRPr>
          </a:p>
          <a:p>
            <a:r>
              <a:rPr lang="zh-TW" altLang="en-US" sz="2800" dirty="0">
                <a:solidFill>
                  <a:srgbClr val="B35FD1"/>
                </a:solidFill>
                <a:latin typeface="微软雅黑" panose="020B0503020204020204" pitchFamily="34" charset="-122"/>
                <a:ea typeface="微软雅黑" panose="020B0503020204020204" pitchFamily="34" charset="-122"/>
              </a:rPr>
              <a:t>中區命題團隊</a:t>
            </a:r>
            <a:endParaRPr lang="en-US" altLang="zh-TW" sz="2800" dirty="0">
              <a:solidFill>
                <a:srgbClr val="B35FD1"/>
              </a:solidFill>
              <a:latin typeface="微软雅黑" panose="020B0503020204020204" pitchFamily="34" charset="-122"/>
              <a:ea typeface="微软雅黑" panose="020B0503020204020204" pitchFamily="34" charset="-122"/>
            </a:endParaRPr>
          </a:p>
          <a:p>
            <a:r>
              <a:rPr lang="zh-TW" altLang="en-US" sz="2800" dirty="0">
                <a:solidFill>
                  <a:srgbClr val="B35FD1"/>
                </a:solidFill>
                <a:latin typeface="微软雅黑" panose="020B0503020204020204" pitchFamily="34" charset="-122"/>
                <a:ea typeface="微软雅黑" panose="020B0503020204020204" pitchFamily="34" charset="-122"/>
              </a:rPr>
              <a:t>南區命題團隊</a:t>
            </a:r>
            <a:endParaRPr lang="en-US" altLang="zh-TW" sz="2800" dirty="0">
              <a:solidFill>
                <a:srgbClr val="B35FD1"/>
              </a:solidFill>
              <a:latin typeface="微软雅黑" panose="020B0503020204020204" pitchFamily="34" charset="-122"/>
              <a:ea typeface="微软雅黑" panose="020B0503020204020204" pitchFamily="34" charset="-122"/>
            </a:endParaRPr>
          </a:p>
          <a:p>
            <a:endParaRPr lang="en-US" altLang="zh-TW" sz="2800" dirty="0">
              <a:solidFill>
                <a:srgbClr val="B35FD1"/>
              </a:solidFill>
              <a:latin typeface="微软雅黑" panose="020B0503020204020204" pitchFamily="34" charset="-122"/>
              <a:ea typeface="微软雅黑" panose="020B0503020204020204" pitchFamily="34" charset="-122"/>
            </a:endParaRPr>
          </a:p>
        </p:txBody>
      </p:sp>
      <p:pic>
        <p:nvPicPr>
          <p:cNvPr id="2" name="圖片 1"/>
          <p:cNvPicPr>
            <a:picLocks noChangeAspect="1"/>
          </p:cNvPicPr>
          <p:nvPr/>
        </p:nvPicPr>
        <p:blipFill>
          <a:blip r:embed="rId2"/>
          <a:stretch>
            <a:fillRect/>
          </a:stretch>
        </p:blipFill>
        <p:spPr>
          <a:xfrm>
            <a:off x="0" y="5667209"/>
            <a:ext cx="1667108" cy="1190791"/>
          </a:xfrm>
          <a:prstGeom prst="rect">
            <a:avLst/>
          </a:prstGeom>
        </p:spPr>
      </p:pic>
    </p:spTree>
    <p:extLst>
      <p:ext uri="{BB962C8B-B14F-4D97-AF65-F5344CB8AC3E}">
        <p14:creationId xmlns:p14="http://schemas.microsoft.com/office/powerpoint/2010/main" val="3646963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ED4022"/>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7" name="圆角矩形 4"/>
          <p:cNvSpPr/>
          <p:nvPr/>
        </p:nvSpPr>
        <p:spPr bwMode="auto">
          <a:xfrm>
            <a:off x="3931126" y="1096187"/>
            <a:ext cx="358775" cy="230187"/>
          </a:xfrm>
          <a:prstGeom prst="roundRect">
            <a:avLst/>
          </a:prstGeom>
          <a:solidFill>
            <a:srgbClr val="ED4022"/>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a:endParaRPr lang="zh-CN" altLang="en-US" sz="1600" kern="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4289901" y="818865"/>
            <a:ext cx="3641835" cy="784830"/>
          </a:xfrm>
          <a:prstGeom prst="rect">
            <a:avLst/>
          </a:prstGeom>
          <a:noFill/>
        </p:spPr>
        <p:txBody>
          <a:bodyPr wrap="square" rtlCol="0">
            <a:spAutoFit/>
          </a:bodyPr>
          <a:lstStyle/>
          <a:p>
            <a:r>
              <a:rPr lang="zh-TW" altLang="en-US" sz="4500" dirty="0">
                <a:solidFill>
                  <a:srgbClr val="ED4022"/>
                </a:solidFill>
                <a:latin typeface="微软雅黑" panose="020B0503020204020204" pitchFamily="34" charset="-122"/>
                <a:ea typeface="微软雅黑" panose="020B0503020204020204" pitchFamily="34" charset="-122"/>
              </a:rPr>
              <a:t>請填寫回饋單</a:t>
            </a:r>
            <a:endParaRPr lang="zh-CN" altLang="en-US" sz="4500" dirty="0">
              <a:solidFill>
                <a:srgbClr val="ED4022"/>
              </a:solidFill>
              <a:latin typeface="微软雅黑" panose="020B0503020204020204" pitchFamily="34" charset="-122"/>
              <a:ea typeface="微软雅黑" panose="020B0503020204020204" pitchFamily="34" charset="-122"/>
            </a:endParaRPr>
          </a:p>
        </p:txBody>
      </p:sp>
      <p:pic>
        <p:nvPicPr>
          <p:cNvPr id="2" name="圖片 1"/>
          <p:cNvPicPr>
            <a:picLocks noChangeAspect="1"/>
          </p:cNvPicPr>
          <p:nvPr/>
        </p:nvPicPr>
        <p:blipFill>
          <a:blip r:embed="rId2"/>
          <a:stretch>
            <a:fillRect/>
          </a:stretch>
        </p:blipFill>
        <p:spPr>
          <a:xfrm>
            <a:off x="0" y="5667209"/>
            <a:ext cx="1667108" cy="1190791"/>
          </a:xfrm>
          <a:prstGeom prst="rect">
            <a:avLst/>
          </a:prstGeom>
        </p:spPr>
      </p:pic>
      <p:pic>
        <p:nvPicPr>
          <p:cNvPr id="6" name="圖片 5">
            <a:extLst>
              <a:ext uri="{FF2B5EF4-FFF2-40B4-BE49-F238E27FC236}">
                <a16:creationId xmlns:a16="http://schemas.microsoft.com/office/drawing/2014/main" id="{9F93155A-A08A-437C-9671-83CA5917C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60" y="1603695"/>
            <a:ext cx="5066479" cy="5066479"/>
          </a:xfrm>
          <a:prstGeom prst="rect">
            <a:avLst/>
          </a:prstGeom>
        </p:spPr>
      </p:pic>
    </p:spTree>
    <p:extLst>
      <p:ext uri="{BB962C8B-B14F-4D97-AF65-F5344CB8AC3E}">
        <p14:creationId xmlns:p14="http://schemas.microsoft.com/office/powerpoint/2010/main" val="406317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739" y="1527829"/>
            <a:ext cx="10883682" cy="4652254"/>
          </a:xfrm>
        </p:spPr>
        <p:txBody>
          <a:bodyPr>
            <a:noAutofit/>
          </a:bodyPr>
          <a:lstStyle/>
          <a:p>
            <a:pPr>
              <a:lnSpc>
                <a:spcPts val="5000"/>
              </a:lnSpc>
            </a:pPr>
            <a:r>
              <a:rPr lang="zh-TW" altLang="en-US" sz="3600" dirty="0">
                <a:latin typeface="標楷體" panose="03000509000000000000" pitchFamily="65" charset="-120"/>
                <a:ea typeface="標楷體" panose="03000509000000000000" pitchFamily="65" charset="-120"/>
              </a:rPr>
              <a:t>經濟暨合作發展組織（</a:t>
            </a:r>
            <a:r>
              <a:rPr lang="en-US" altLang="zh-TW" sz="3600" dirty="0">
                <a:latin typeface="標楷體" panose="03000509000000000000" pitchFamily="65" charset="-120"/>
                <a:ea typeface="標楷體" panose="03000509000000000000" pitchFamily="65" charset="-120"/>
              </a:rPr>
              <a:t>Organization for Economic Cooperation and Development, OECD</a:t>
            </a:r>
            <a:r>
              <a:rPr lang="zh-TW" altLang="en-US" sz="3600" dirty="0">
                <a:latin typeface="標楷體" panose="03000509000000000000" pitchFamily="65" charset="-120"/>
                <a:ea typeface="標楷體" panose="03000509000000000000" pitchFamily="65" charset="-120"/>
              </a:rPr>
              <a:t>）為了解不同教育系統學生的學習知能表現水準而發展。</a:t>
            </a:r>
            <a:endParaRPr lang="en-US" altLang="zh-TW" sz="3600" dirty="0">
              <a:latin typeface="標楷體" panose="03000509000000000000" pitchFamily="65" charset="-120"/>
              <a:ea typeface="標楷體" panose="03000509000000000000" pitchFamily="65" charset="-120"/>
            </a:endParaRPr>
          </a:p>
          <a:p>
            <a:pPr>
              <a:lnSpc>
                <a:spcPts val="5000"/>
              </a:lnSpc>
            </a:pPr>
            <a:r>
              <a:rPr lang="zh-TW" altLang="en-US" sz="3600" dirty="0">
                <a:latin typeface="標楷體" panose="03000509000000000000" pitchFamily="65" charset="-120"/>
                <a:ea typeface="標楷體" panose="03000509000000000000" pitchFamily="65" charset="-120"/>
              </a:rPr>
              <a:t>國際間不同教育系統效能評量與監督的參考，提供各國教育系統有關</a:t>
            </a:r>
            <a:r>
              <a:rPr lang="zh-TW" altLang="en-US" sz="3600" dirty="0">
                <a:solidFill>
                  <a:srgbClr val="FF0000"/>
                </a:solidFill>
                <a:latin typeface="標楷體" panose="03000509000000000000" pitchFamily="65" charset="-120"/>
                <a:ea typeface="標楷體" panose="03000509000000000000" pitchFamily="65" charset="-120"/>
              </a:rPr>
              <a:t>教育品質</a:t>
            </a:r>
            <a:r>
              <a:rPr lang="zh-TW" altLang="en-US" sz="3600" dirty="0">
                <a:latin typeface="標楷體" panose="03000509000000000000" pitchFamily="65" charset="-120"/>
                <a:ea typeface="標楷體" panose="03000509000000000000" pitchFamily="65" charset="-120"/>
              </a:rPr>
              <a:t>和</a:t>
            </a:r>
            <a:r>
              <a:rPr lang="zh-TW" altLang="en-US" sz="3600" dirty="0">
                <a:solidFill>
                  <a:srgbClr val="FF0000"/>
                </a:solidFill>
                <a:latin typeface="標楷體" panose="03000509000000000000" pitchFamily="65" charset="-120"/>
                <a:ea typeface="標楷體" panose="03000509000000000000" pitchFamily="65" charset="-120"/>
              </a:rPr>
              <a:t>機會均等</a:t>
            </a:r>
            <a:r>
              <a:rPr lang="zh-TW" altLang="en-US" sz="3600" dirty="0">
                <a:latin typeface="標楷體" panose="03000509000000000000" pitchFamily="65" charset="-120"/>
                <a:ea typeface="標楷體" panose="03000509000000000000" pitchFamily="65" charset="-120"/>
              </a:rPr>
              <a:t>議題</a:t>
            </a:r>
            <a:r>
              <a:rPr lang="zh-TW" altLang="en-US" sz="3600" dirty="0">
                <a:solidFill>
                  <a:srgbClr val="FF0000"/>
                </a:solidFill>
                <a:latin typeface="標楷體" panose="03000509000000000000" pitchFamily="65" charset="-120"/>
                <a:ea typeface="標楷體" panose="03000509000000000000" pitchFamily="65" charset="-120"/>
              </a:rPr>
              <a:t>省思</a:t>
            </a:r>
            <a:r>
              <a:rPr lang="zh-TW" altLang="en-US" sz="3600" dirty="0">
                <a:latin typeface="標楷體" panose="03000509000000000000" pitchFamily="65" charset="-120"/>
                <a:ea typeface="標楷體" panose="03000509000000000000" pitchFamily="65" charset="-120"/>
              </a:rPr>
              <a:t>的統計資訊。</a:t>
            </a:r>
            <a:endParaRPr lang="en-US" altLang="zh-TW" sz="3600" dirty="0">
              <a:latin typeface="標楷體" panose="03000509000000000000" pitchFamily="65" charset="-120"/>
              <a:ea typeface="標楷體" panose="03000509000000000000" pitchFamily="65" charset="-120"/>
            </a:endParaRPr>
          </a:p>
          <a:p>
            <a:pPr>
              <a:lnSpc>
                <a:spcPts val="5000"/>
              </a:lnSpc>
            </a:pPr>
            <a:r>
              <a:rPr lang="zh-TW" altLang="en-US" sz="3600" dirty="0">
                <a:latin typeface="標楷體" panose="03000509000000000000" pitchFamily="65" charset="-120"/>
                <a:ea typeface="標楷體" panose="03000509000000000000" pitchFamily="65" charset="-120"/>
              </a:rPr>
              <a:t>每三年舉行一次，涵蓋閱讀、</a:t>
            </a:r>
            <a:r>
              <a:rPr lang="zh-TW" altLang="en-US" sz="3600" dirty="0">
                <a:solidFill>
                  <a:srgbClr val="FF0000"/>
                </a:solidFill>
                <a:latin typeface="標楷體" panose="03000509000000000000" pitchFamily="65" charset="-120"/>
                <a:ea typeface="標楷體" panose="03000509000000000000" pitchFamily="65" charset="-120"/>
              </a:rPr>
              <a:t>數學</a:t>
            </a:r>
            <a:r>
              <a:rPr lang="zh-TW" altLang="en-US" sz="3600" dirty="0">
                <a:latin typeface="標楷體" panose="03000509000000000000" pitchFamily="65" charset="-120"/>
                <a:ea typeface="標楷體" panose="03000509000000000000" pitchFamily="65" charset="-120"/>
              </a:rPr>
              <a:t>與科學三科</a:t>
            </a:r>
          </a:p>
        </p:txBody>
      </p:sp>
      <p:sp>
        <p:nvSpPr>
          <p:cNvPr id="2" name="標題 1"/>
          <p:cNvSpPr>
            <a:spLocks noGrp="1"/>
          </p:cNvSpPr>
          <p:nvPr>
            <p:ph type="title"/>
          </p:nvPr>
        </p:nvSpPr>
        <p:spPr/>
        <p:txBody>
          <a:bodyPr>
            <a:noAutofit/>
          </a:bodyPr>
          <a:lstStyle/>
          <a:p>
            <a:r>
              <a:rPr lang="en-US" altLang="zh-TW" dirty="0">
                <a:latin typeface="標楷體" panose="03000509000000000000" pitchFamily="65" charset="-120"/>
                <a:ea typeface="標楷體" panose="03000509000000000000" pitchFamily="65" charset="-120"/>
              </a:rPr>
              <a:t>PISA</a:t>
            </a:r>
            <a:r>
              <a:rPr lang="zh-TW" altLang="en-US" dirty="0">
                <a:latin typeface="標楷體" panose="03000509000000000000" pitchFamily="65" charset="-120"/>
                <a:ea typeface="標楷體" panose="03000509000000000000" pitchFamily="65" charset="-120"/>
              </a:rPr>
              <a:t>緣起</a:t>
            </a:r>
          </a:p>
        </p:txBody>
      </p:sp>
    </p:spTree>
    <p:extLst>
      <p:ext uri="{BB962C8B-B14F-4D97-AF65-F5344CB8AC3E}">
        <p14:creationId xmlns:p14="http://schemas.microsoft.com/office/powerpoint/2010/main" val="29484074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375377"/>
            <a:ext cx="10686393" cy="5230374"/>
          </a:xfrm>
        </p:spPr>
        <p:txBody>
          <a:bodyPr>
            <a:normAutofit fontScale="47500" lnSpcReduction="20000"/>
          </a:bodyPr>
          <a:lstStyle/>
          <a:p>
            <a:pPr marL="114300" indent="0">
              <a:lnSpc>
                <a:spcPts val="4500"/>
              </a:lnSpc>
              <a:buNone/>
            </a:pPr>
            <a:r>
              <a:rPr lang="zh-TW" altLang="en-US" sz="6700" dirty="0">
                <a:latin typeface="標楷體" panose="03000509000000000000" pitchFamily="65" charset="-120"/>
                <a:ea typeface="標楷體" panose="03000509000000000000" pitchFamily="65" charset="-120"/>
              </a:rPr>
              <a:t>採取</a:t>
            </a:r>
            <a:r>
              <a:rPr lang="zh-TW" altLang="en-US" sz="6700" dirty="0">
                <a:solidFill>
                  <a:srgbClr val="FF0000"/>
                </a:solidFill>
                <a:latin typeface="標楷體" panose="03000509000000000000" pitchFamily="65" charset="-120"/>
                <a:ea typeface="標楷體" panose="03000509000000000000" pitchFamily="65" charset="-120"/>
              </a:rPr>
              <a:t>素養</a:t>
            </a:r>
            <a:r>
              <a:rPr lang="en-US" altLang="zh-TW" sz="6700" dirty="0">
                <a:latin typeface="標楷體" panose="03000509000000000000" pitchFamily="65" charset="-120"/>
                <a:ea typeface="標楷體" panose="03000509000000000000" pitchFamily="65" charset="-120"/>
              </a:rPr>
              <a:t>(literacy or competency)</a:t>
            </a:r>
            <a:r>
              <a:rPr lang="zh-TW" altLang="en-US" sz="6700" dirty="0">
                <a:latin typeface="標楷體" panose="03000509000000000000" pitchFamily="65" charset="-120"/>
                <a:ea typeface="標楷體" panose="03000509000000000000" pitchFamily="65" charset="-120"/>
              </a:rPr>
              <a:t>的觀點來設計測驗</a:t>
            </a:r>
            <a:endParaRPr lang="en-US" altLang="zh-TW" sz="6700" dirty="0">
              <a:latin typeface="標楷體" panose="03000509000000000000" pitchFamily="65" charset="-120"/>
              <a:ea typeface="標楷體" panose="03000509000000000000" pitchFamily="65" charset="-120"/>
            </a:endParaRPr>
          </a:p>
          <a:p>
            <a:pPr marL="274320" lvl="1">
              <a:lnSpc>
                <a:spcPts val="4500"/>
              </a:lnSpc>
            </a:pPr>
            <a:r>
              <a:rPr lang="zh-TW" altLang="en-US" sz="6700" dirty="0">
                <a:latin typeface="標楷體" panose="03000509000000000000" pitchFamily="65" charset="-120"/>
                <a:ea typeface="標楷體" panose="03000509000000000000" pitchFamily="65" charset="-120"/>
              </a:rPr>
              <a:t>數學素養</a:t>
            </a:r>
            <a:r>
              <a:rPr lang="en-US" altLang="zh-TW" sz="6700" dirty="0">
                <a:latin typeface="標楷體" panose="03000509000000000000" pitchFamily="65" charset="-120"/>
                <a:ea typeface="標楷體" panose="03000509000000000000" pitchFamily="65" charset="-120"/>
              </a:rPr>
              <a:t>(</a:t>
            </a:r>
            <a:r>
              <a:rPr lang="zh-TW" altLang="en-US" sz="6700" dirty="0">
                <a:latin typeface="標楷體" panose="03000509000000000000" pitchFamily="65" charset="-120"/>
                <a:ea typeface="標楷體" panose="03000509000000000000" pitchFamily="65" charset="-120"/>
              </a:rPr>
              <a:t>林福來</a:t>
            </a:r>
            <a:r>
              <a:rPr lang="en-US" altLang="zh-TW" sz="6700" dirty="0">
                <a:latin typeface="標楷體" panose="03000509000000000000" pitchFamily="65" charset="-120"/>
                <a:ea typeface="標楷體" panose="03000509000000000000" pitchFamily="65" charset="-120"/>
              </a:rPr>
              <a:t>)</a:t>
            </a:r>
          </a:p>
          <a:p>
            <a:pPr lvl="1">
              <a:lnSpc>
                <a:spcPts val="4500"/>
              </a:lnSpc>
            </a:pPr>
            <a:r>
              <a:rPr lang="zh-TW" altLang="en-US" sz="6700" dirty="0">
                <a:latin typeface="標楷體" panose="03000509000000000000" pitchFamily="65" charset="-120"/>
                <a:ea typeface="標楷體" panose="03000509000000000000" pitchFamily="65" charset="-120"/>
              </a:rPr>
              <a:t>個人能在多樣情境之下，將情境問題</a:t>
            </a:r>
            <a:r>
              <a:rPr lang="zh-TW" altLang="en-US" sz="6700" dirty="0">
                <a:solidFill>
                  <a:srgbClr val="FF0000"/>
                </a:solidFill>
                <a:latin typeface="標楷體" panose="03000509000000000000" pitchFamily="65" charset="-120"/>
                <a:ea typeface="標楷體" panose="03000509000000000000" pitchFamily="65" charset="-120"/>
              </a:rPr>
              <a:t>轉化</a:t>
            </a:r>
            <a:r>
              <a:rPr lang="zh-TW" altLang="en-US" sz="6700" dirty="0">
                <a:latin typeface="標楷體" panose="03000509000000000000" pitchFamily="65" charset="-120"/>
                <a:ea typeface="標楷體" panose="03000509000000000000" pitchFamily="65" charset="-120"/>
              </a:rPr>
              <a:t>成數學問題，利用習得的數學知識與數學方法</a:t>
            </a:r>
            <a:r>
              <a:rPr lang="zh-TW" altLang="en-US" sz="6700" dirty="0">
                <a:solidFill>
                  <a:srgbClr val="FF0000"/>
                </a:solidFill>
                <a:latin typeface="標楷體" pitchFamily="65" charset="-120"/>
                <a:ea typeface="標楷體" pitchFamily="65" charset="-120"/>
              </a:rPr>
              <a:t>解決問題</a:t>
            </a:r>
            <a:r>
              <a:rPr lang="zh-TW" altLang="en-US" sz="6700" dirty="0">
                <a:latin typeface="標楷體" pitchFamily="65" charset="-120"/>
                <a:ea typeface="標楷體" pitchFamily="65" charset="-120"/>
              </a:rPr>
              <a:t>，並合理</a:t>
            </a:r>
            <a:r>
              <a:rPr lang="zh-TW" altLang="en-US" sz="6700" dirty="0">
                <a:solidFill>
                  <a:srgbClr val="FF0000"/>
                </a:solidFill>
                <a:latin typeface="標楷體" pitchFamily="65" charset="-120"/>
                <a:ea typeface="標楷體" pitchFamily="65" charset="-120"/>
              </a:rPr>
              <a:t>詮釋</a:t>
            </a:r>
            <a:r>
              <a:rPr lang="zh-TW" altLang="en-US" sz="6700" dirty="0">
                <a:latin typeface="標楷體" pitchFamily="65" charset="-120"/>
                <a:ea typeface="標楷體" pitchFamily="65" charset="-120"/>
              </a:rPr>
              <a:t>情境問題的解答。包括</a:t>
            </a:r>
            <a:r>
              <a:rPr lang="zh-TW" altLang="en-US" sz="6700" dirty="0">
                <a:solidFill>
                  <a:srgbClr val="FF0000"/>
                </a:solidFill>
                <a:latin typeface="標楷體" panose="03000509000000000000" pitchFamily="65" charset="-120"/>
                <a:ea typeface="標楷體" panose="03000509000000000000" pitchFamily="65" charset="-120"/>
              </a:rPr>
              <a:t>使用數學</a:t>
            </a:r>
            <a:r>
              <a:rPr lang="zh-TW" altLang="en-US" sz="6700" dirty="0">
                <a:latin typeface="標楷體" panose="03000509000000000000" pitchFamily="65" charset="-120"/>
                <a:ea typeface="標楷體" panose="03000509000000000000" pitchFamily="65" charset="-120"/>
              </a:rPr>
              <a:t>以及</a:t>
            </a:r>
            <a:r>
              <a:rPr lang="zh-TW" altLang="en-US" sz="6700" dirty="0">
                <a:solidFill>
                  <a:srgbClr val="FF0000"/>
                </a:solidFill>
                <a:latin typeface="標楷體" panose="03000509000000000000" pitchFamily="65" charset="-120"/>
                <a:ea typeface="標楷體" panose="03000509000000000000" pitchFamily="65" charset="-120"/>
              </a:rPr>
              <a:t>詮釋數學</a:t>
            </a:r>
            <a:r>
              <a:rPr lang="zh-TW" altLang="en-US" sz="6700" dirty="0">
                <a:latin typeface="標楷體" panose="03000509000000000000" pitchFamily="65" charset="-120"/>
                <a:ea typeface="標楷體" panose="03000509000000000000" pitchFamily="65" charset="-120"/>
              </a:rPr>
              <a:t>的能力。</a:t>
            </a:r>
            <a:endParaRPr lang="en-US" altLang="zh-TW" sz="6700" dirty="0">
              <a:latin typeface="標楷體" panose="03000509000000000000" pitchFamily="65" charset="-120"/>
              <a:ea typeface="標楷體" panose="03000509000000000000" pitchFamily="65" charset="-120"/>
            </a:endParaRPr>
          </a:p>
          <a:p>
            <a:pPr lvl="1">
              <a:lnSpc>
                <a:spcPts val="4500"/>
              </a:lnSpc>
              <a:defRPr/>
            </a:pPr>
            <a:r>
              <a:rPr lang="zh-TW" altLang="en-US" sz="6700" dirty="0">
                <a:latin typeface="標楷體" panose="03000509000000000000" pitchFamily="65" charset="-120"/>
                <a:ea typeface="標楷體" panose="03000509000000000000" pitchFamily="65" charset="-120"/>
              </a:rPr>
              <a:t>它包括了數學推理及使用、應用數學概念、程序、事實、工具來解釋、描述及預測現象。</a:t>
            </a:r>
            <a:endParaRPr lang="en-US" altLang="zh-TW" sz="6700" dirty="0">
              <a:latin typeface="標楷體" panose="03000509000000000000" pitchFamily="65" charset="-120"/>
              <a:ea typeface="標楷體" panose="03000509000000000000" pitchFamily="65" charset="-120"/>
            </a:endParaRPr>
          </a:p>
          <a:p>
            <a:endParaRPr lang="en-US" altLang="zh-TW" dirty="0">
              <a:ea typeface="標楷體" pitchFamily="65" charset="-120"/>
              <a:cs typeface="Arial" charset="0"/>
            </a:endParaRPr>
          </a:p>
          <a:p>
            <a:pPr>
              <a:defRPr/>
            </a:pPr>
            <a:endParaRPr lang="en-US" altLang="zh-TW" dirty="0"/>
          </a:p>
        </p:txBody>
      </p:sp>
      <p:sp>
        <p:nvSpPr>
          <p:cNvPr id="2" name="標題 1"/>
          <p:cNvSpPr>
            <a:spLocks noGrp="1"/>
          </p:cNvSpPr>
          <p:nvPr>
            <p:ph type="title"/>
          </p:nvPr>
        </p:nvSpPr>
        <p:spPr/>
        <p:txBody>
          <a:bodyPr>
            <a:noAutofit/>
          </a:bodyPr>
          <a:lstStyle/>
          <a:p>
            <a:r>
              <a:rPr lang="en-US" altLang="zh-TW" dirty="0">
                <a:latin typeface="標楷體" panose="03000509000000000000" pitchFamily="65" charset="-120"/>
                <a:ea typeface="標楷體" panose="03000509000000000000" pitchFamily="65" charset="-120"/>
              </a:rPr>
              <a:t>PISA</a:t>
            </a:r>
            <a:r>
              <a:rPr lang="zh-TW" altLang="en-US" dirty="0">
                <a:latin typeface="標楷體" panose="03000509000000000000" pitchFamily="65" charset="-120"/>
                <a:ea typeface="標楷體" panose="03000509000000000000" pitchFamily="65" charset="-120"/>
              </a:rPr>
              <a:t>特色</a:t>
            </a:r>
          </a:p>
        </p:txBody>
      </p:sp>
    </p:spTree>
    <p:extLst>
      <p:ext uri="{BB962C8B-B14F-4D97-AF65-F5344CB8AC3E}">
        <p14:creationId xmlns:p14="http://schemas.microsoft.com/office/powerpoint/2010/main" val="10766051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438526" y="236221"/>
            <a:ext cx="9314948" cy="6385557"/>
          </a:xfrm>
          <a:prstGeom prst="rect">
            <a:avLst/>
          </a:prstGeom>
        </p:spPr>
      </p:pic>
      <p:sp>
        <p:nvSpPr>
          <p:cNvPr id="5" name="橢圓 4"/>
          <p:cNvSpPr/>
          <p:nvPr/>
        </p:nvSpPr>
        <p:spPr>
          <a:xfrm>
            <a:off x="2476887" y="2049053"/>
            <a:ext cx="3314700" cy="1775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953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5E-6 -7.40741E-7 L 0.32175 -0.00301 " pathEditMode="relative" rAng="0" ptsTypes="AA">
                                      <p:cBhvr>
                                        <p:cTn id="11" dur="2000" fill="hold"/>
                                        <p:tgtEl>
                                          <p:spTgt spid="5"/>
                                        </p:tgtEl>
                                        <p:attrNameLst>
                                          <p:attrName>ppt_x</p:attrName>
                                          <p:attrName>ppt_y</p:attrName>
                                        </p:attrNameLst>
                                      </p:cBhvr>
                                      <p:rCtr x="16146" y="-162"/>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32175 -0.00301 L 0.32305 0.33264 " pathEditMode="relative" rAng="0" ptsTypes="AA">
                                      <p:cBhvr>
                                        <p:cTn id="15" dur="2000" fill="hold"/>
                                        <p:tgtEl>
                                          <p:spTgt spid="5"/>
                                        </p:tgtEl>
                                        <p:attrNameLst>
                                          <p:attrName>ppt_x</p:attrName>
                                          <p:attrName>ppt_y</p:attrName>
                                        </p:attrNameLst>
                                      </p:cBhvr>
                                      <p:rCtr x="0" y="1643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3" nodeType="clickEffect">
                                  <p:stCondLst>
                                    <p:cond delay="0"/>
                                  </p:stCondLst>
                                  <p:childTnLst>
                                    <p:animMotion origin="layout" path="M 0.32304 0.33264 L 0.00104 0.32801 " pathEditMode="relative" rAng="0" ptsTypes="AA">
                                      <p:cBhvr>
                                        <p:cTn id="19" dur="2000" fill="hold"/>
                                        <p:tgtEl>
                                          <p:spTgt spid="5"/>
                                        </p:tgtEl>
                                        <p:attrNameLst>
                                          <p:attrName>ppt_x</p:attrName>
                                          <p:attrName>ppt_y</p:attrName>
                                        </p:attrNameLst>
                                      </p:cBhvr>
                                      <p:rCtr x="-1591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39162" y="1394304"/>
            <a:ext cx="10515600" cy="5290275"/>
          </a:xfrm>
        </p:spPr>
        <p:txBody>
          <a:bodyPr>
            <a:normAutofit/>
          </a:bodyPr>
          <a:lstStyle/>
          <a:p>
            <a:pPr>
              <a:lnSpc>
                <a:spcPts val="4500"/>
              </a:lnSpc>
            </a:pPr>
            <a:r>
              <a:rPr lang="zh-TW" altLang="en-US" sz="3200" dirty="0">
                <a:latin typeface="標楷體" panose="03000509000000000000" pitchFamily="65" charset="-120"/>
                <a:ea typeface="標楷體" panose="03000509000000000000" pitchFamily="65" charset="-120"/>
              </a:rPr>
              <a:t>關注學生能否將學校習得的知識與技能應用於真實世界所面臨的各種情境及挑戰。</a:t>
            </a:r>
            <a:endParaRPr lang="en-US" altLang="zh-TW" sz="3200" dirty="0">
              <a:latin typeface="標楷體" panose="03000509000000000000" pitchFamily="65" charset="-120"/>
              <a:ea typeface="標楷體" panose="03000509000000000000" pitchFamily="65" charset="-120"/>
            </a:endParaRPr>
          </a:p>
          <a:p>
            <a:pPr>
              <a:lnSpc>
                <a:spcPts val="4500"/>
              </a:lnSpc>
            </a:pPr>
            <a:r>
              <a:rPr lang="zh-TW" altLang="en-US" sz="3200" dirty="0">
                <a:latin typeface="標楷體" panose="03000509000000000000" pitchFamily="65" charset="-120"/>
                <a:ea typeface="標楷體" panose="03000509000000000000" pitchFamily="65" charset="-120"/>
              </a:rPr>
              <a:t>著重評量學生</a:t>
            </a:r>
            <a:r>
              <a:rPr lang="zh-TW" altLang="en-US" sz="3200" dirty="0">
                <a:solidFill>
                  <a:srgbClr val="FF0000"/>
                </a:solidFill>
                <a:latin typeface="標楷體" panose="03000509000000000000" pitchFamily="65" charset="-120"/>
                <a:ea typeface="標楷體" panose="03000509000000000000" pitchFamily="65" charset="-120"/>
              </a:rPr>
              <a:t>運用情境線索</a:t>
            </a:r>
            <a:r>
              <a:rPr lang="zh-TW" altLang="en-US" sz="3200" dirty="0">
                <a:latin typeface="標楷體" panose="03000509000000000000" pitchFamily="65" charset="-120"/>
                <a:ea typeface="標楷體" panose="03000509000000000000" pitchFamily="65" charset="-120"/>
              </a:rPr>
              <a:t>進行解題與</a:t>
            </a:r>
            <a:r>
              <a:rPr lang="zh-TW" altLang="en-US" sz="3200" dirty="0">
                <a:solidFill>
                  <a:srgbClr val="FF0000"/>
                </a:solidFill>
                <a:latin typeface="標楷體" panose="03000509000000000000" pitchFamily="65" charset="-120"/>
                <a:ea typeface="標楷體" panose="03000509000000000000" pitchFamily="65" charset="-120"/>
              </a:rPr>
              <a:t>提出論據</a:t>
            </a:r>
            <a:r>
              <a:rPr lang="zh-TW" altLang="en-US" sz="3200" dirty="0">
                <a:latin typeface="標楷體" panose="03000509000000000000" pitchFamily="65" charset="-120"/>
                <a:ea typeface="標楷體" panose="03000509000000000000" pitchFamily="65" charset="-120"/>
              </a:rPr>
              <a:t>的能力。</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與其他評量最大不同之處</a:t>
            </a:r>
            <a:r>
              <a:rPr lang="en-US" altLang="zh-TW" sz="3200" dirty="0">
                <a:latin typeface="標楷體" panose="03000509000000000000" pitchFamily="65" charset="-120"/>
                <a:ea typeface="標楷體" panose="03000509000000000000" pitchFamily="65" charset="-120"/>
              </a:rPr>
              <a:t>)</a:t>
            </a:r>
          </a:p>
          <a:p>
            <a:pPr>
              <a:lnSpc>
                <a:spcPts val="4500"/>
              </a:lnSpc>
            </a:pPr>
            <a:r>
              <a:rPr lang="en-US" altLang="zh-TW" sz="3200" dirty="0">
                <a:latin typeface="標楷體" panose="03000509000000000000" pitchFamily="65" charset="-120"/>
                <a:ea typeface="標楷體" panose="03000509000000000000" pitchFamily="65" charset="-120"/>
              </a:rPr>
              <a:t>PISA</a:t>
            </a:r>
            <a:r>
              <a:rPr lang="zh-TW" altLang="en-US" sz="3200" dirty="0">
                <a:latin typeface="標楷體" panose="03000509000000000000" pitchFamily="65" charset="-120"/>
                <a:ea typeface="標楷體" panose="03000509000000000000" pitchFamily="65" charset="-120"/>
              </a:rPr>
              <a:t>所</a:t>
            </a:r>
            <a:r>
              <a:rPr lang="zh-TW" altLang="en-US" sz="3200" dirty="0">
                <a:solidFill>
                  <a:srgbClr val="FF0000"/>
                </a:solidFill>
                <a:latin typeface="標楷體" panose="03000509000000000000" pitchFamily="65" charset="-120"/>
                <a:ea typeface="標楷體" panose="03000509000000000000" pitchFamily="65" charset="-120"/>
              </a:rPr>
              <a:t>取材的情境</a:t>
            </a:r>
            <a:r>
              <a:rPr lang="zh-TW" altLang="en-US" sz="3200" dirty="0">
                <a:latin typeface="標楷體" panose="03000509000000000000" pitchFamily="65" charset="-120"/>
                <a:ea typeface="標楷體" panose="03000509000000000000" pitchFamily="65" charset="-120"/>
              </a:rPr>
              <a:t>為個人生活、學校生活，工作以及休閒，社區及社會，以及科學情境。</a:t>
            </a:r>
            <a:endParaRPr lang="en-US" altLang="zh-TW" sz="3200" dirty="0">
              <a:latin typeface="標楷體" panose="03000509000000000000" pitchFamily="65" charset="-120"/>
              <a:ea typeface="標楷體" panose="03000509000000000000" pitchFamily="65" charset="-120"/>
            </a:endParaRPr>
          </a:p>
          <a:p>
            <a:pPr>
              <a:lnSpc>
                <a:spcPts val="4500"/>
              </a:lnSpc>
            </a:pPr>
            <a:r>
              <a:rPr lang="zh-TW" altLang="en-US" sz="3200" dirty="0">
                <a:latin typeface="標楷體" panose="03000509000000000000" pitchFamily="65" charset="-120"/>
                <a:ea typeface="標楷體" panose="03000509000000000000" pitchFamily="65" charset="-120"/>
              </a:rPr>
              <a:t>題材涵括全球暖化、溫室效應、人口成長、浮油與海洋、酸雨或運動常識等生活化課題。</a:t>
            </a:r>
            <a:endParaRPr lang="en-US" altLang="zh-TW" sz="3200" dirty="0">
              <a:latin typeface="標楷體" panose="03000509000000000000" pitchFamily="65" charset="-120"/>
              <a:ea typeface="標楷體" panose="03000509000000000000" pitchFamily="65" charset="-120"/>
            </a:endParaRPr>
          </a:p>
          <a:p>
            <a:pPr>
              <a:lnSpc>
                <a:spcPts val="4500"/>
              </a:lnSpc>
            </a:pPr>
            <a:endParaRPr lang="zh-TW" altLang="en-US" dirty="0"/>
          </a:p>
        </p:txBody>
      </p:sp>
      <p:sp>
        <p:nvSpPr>
          <p:cNvPr id="3" name="標題 2"/>
          <p:cNvSpPr>
            <a:spLocks noGrp="1"/>
          </p:cNvSpPr>
          <p:nvPr>
            <p:ph type="title"/>
          </p:nvPr>
        </p:nvSpPr>
        <p:spPr/>
        <p:txBody>
          <a:bodyPr>
            <a:noAutofit/>
          </a:bodyPr>
          <a:lstStyle/>
          <a:p>
            <a:r>
              <a:rPr lang="en-US" altLang="zh-TW" dirty="0">
                <a:latin typeface="標楷體" panose="03000509000000000000" pitchFamily="65" charset="-120"/>
                <a:ea typeface="標楷體" panose="03000509000000000000" pitchFamily="65" charset="-120"/>
              </a:rPr>
              <a:t>PISA</a:t>
            </a:r>
            <a:r>
              <a:rPr lang="zh-TW" altLang="en-US" dirty="0">
                <a:latin typeface="標楷體" panose="03000509000000000000" pitchFamily="65" charset="-120"/>
                <a:ea typeface="標楷體" panose="03000509000000000000" pitchFamily="65" charset="-120"/>
              </a:rPr>
              <a:t>特色</a:t>
            </a:r>
          </a:p>
        </p:txBody>
      </p:sp>
    </p:spTree>
    <p:extLst>
      <p:ext uri="{BB962C8B-B14F-4D97-AF65-F5344CB8AC3E}">
        <p14:creationId xmlns:p14="http://schemas.microsoft.com/office/powerpoint/2010/main" val="6588246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85189" y="1662702"/>
            <a:ext cx="11291267" cy="4557599"/>
          </a:xfrm>
        </p:spPr>
      </p:pic>
      <p:sp>
        <p:nvSpPr>
          <p:cNvPr id="4" name="標題 1"/>
          <p:cNvSpPr>
            <a:spLocks noGrp="1"/>
          </p:cNvSpPr>
          <p:nvPr>
            <p:ph type="title"/>
          </p:nvPr>
        </p:nvSpPr>
        <p:spPr>
          <a:xfrm>
            <a:off x="3616759" y="637699"/>
            <a:ext cx="4958482" cy="685800"/>
          </a:xfrm>
        </p:spPr>
        <p:txBody>
          <a:bodyPr>
            <a:noAutofit/>
          </a:bodyPr>
          <a:lstStyle/>
          <a:p>
            <a:r>
              <a:rPr lang="zh-TW" altLang="en-US" dirty="0">
                <a:latin typeface="標楷體" panose="03000509000000000000" pitchFamily="65" charset="-120"/>
                <a:ea typeface="標楷體" panose="03000509000000000000" pitchFamily="65" charset="-120"/>
              </a:rPr>
              <a:t>電腦化測驗為趨勢</a:t>
            </a:r>
          </a:p>
        </p:txBody>
      </p:sp>
    </p:spTree>
    <p:extLst>
      <p:ext uri="{BB962C8B-B14F-4D97-AF65-F5344CB8AC3E}">
        <p14:creationId xmlns:p14="http://schemas.microsoft.com/office/powerpoint/2010/main" val="15371213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2191</Words>
  <Application>Microsoft Office PowerPoint</Application>
  <PresentationFormat>寬螢幕</PresentationFormat>
  <Paragraphs>284</Paragraphs>
  <Slides>41</Slides>
  <Notes>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41</vt:i4>
      </vt:variant>
    </vt:vector>
  </HeadingPairs>
  <TitlesOfParts>
    <vt:vector size="50" baseType="lpstr">
      <vt:lpstr>微软雅黑</vt:lpstr>
      <vt:lpstr>微軟正黑體</vt:lpstr>
      <vt:lpstr>新細明體</vt:lpstr>
      <vt:lpstr>源泉圓體 H</vt:lpstr>
      <vt:lpstr>標楷體</vt:lpstr>
      <vt:lpstr>Arial</vt:lpstr>
      <vt:lpstr>Calibri</vt:lpstr>
      <vt:lpstr>Calibri Light</vt:lpstr>
      <vt:lpstr>Office 佈景主題</vt:lpstr>
      <vt:lpstr>PowerPoint 簡報</vt:lpstr>
      <vt:lpstr>PowerPoint 簡報</vt:lpstr>
      <vt:lpstr>國際學生能力評量計畫(PISA)</vt:lpstr>
      <vt:lpstr>PISA素養評量</vt:lpstr>
      <vt:lpstr>PISA緣起</vt:lpstr>
      <vt:lpstr>PISA特色</vt:lpstr>
      <vt:lpstr>PowerPoint 簡報</vt:lpstr>
      <vt:lpstr>PISA特色</vt:lpstr>
      <vt:lpstr>電腦化測驗為趨勢</vt:lpstr>
      <vt:lpstr>PISA評量規模</vt:lpstr>
      <vt:lpstr>PISA主測驗領域</vt:lpstr>
      <vt:lpstr>金融理財素養</vt:lpstr>
      <vt:lpstr>歷次測驗</vt:lpstr>
      <vt:lpstr>PISA2022數學素養的特色</vt:lpstr>
      <vt:lpstr>PISA的調查方式，是透過詢問學生以下三個問題，再根據學生回答的同意程度，計算害怕失敗指數（Index of fear of failure）。</vt:lpstr>
      <vt:lpstr>PowerPoint 簡報</vt:lpstr>
      <vt:lpstr>1、亞洲國家學生對失敗的恐懼最大，歐洲國家學生則較少；在幾乎所有教育系統中，女孩都比男孩對失敗的恐懼更大，而且這種性別差距在表現最好的學生中更廣泛。</vt:lpstr>
      <vt:lpstr>互動式數學素養導向題型特色與範例</vt:lpstr>
      <vt:lpstr>互動式數學素養導向題型特色</vt:lpstr>
      <vt:lpstr>PowerPoint 簡報</vt:lpstr>
      <vt:lpstr>PowerPoint 簡報</vt:lpstr>
      <vt:lpstr>PowerPoint 簡報</vt:lpstr>
      <vt:lpstr>PowerPoint 簡報</vt:lpstr>
      <vt:lpstr>PowerPoint 簡報</vt:lpstr>
      <vt:lpstr>PowerPoint 簡報</vt:lpstr>
      <vt:lpstr>PowerPoint 簡報</vt:lpstr>
      <vt:lpstr>PowerPoint 簡報</vt:lpstr>
      <vt:lpstr>因材網多種登入選擇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Windows 使用者</cp:lastModifiedBy>
  <cp:revision>24</cp:revision>
  <dcterms:created xsi:type="dcterms:W3CDTF">2021-05-04T06:59:35Z</dcterms:created>
  <dcterms:modified xsi:type="dcterms:W3CDTF">2022-03-01T15:01:00Z</dcterms:modified>
</cp:coreProperties>
</file>