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330" r:id="rId2"/>
    <p:sldId id="521" r:id="rId3"/>
    <p:sldId id="552" r:id="rId4"/>
    <p:sldId id="553" r:id="rId5"/>
    <p:sldId id="564" r:id="rId6"/>
    <p:sldId id="560" r:id="rId7"/>
    <p:sldId id="372" r:id="rId8"/>
    <p:sldId id="497" r:id="rId9"/>
    <p:sldId id="498" r:id="rId10"/>
    <p:sldId id="566" r:id="rId11"/>
    <p:sldId id="524" r:id="rId12"/>
    <p:sldId id="512" r:id="rId13"/>
    <p:sldId id="513" r:id="rId14"/>
    <p:sldId id="588" r:id="rId15"/>
    <p:sldId id="593" r:id="rId16"/>
    <p:sldId id="594" r:id="rId17"/>
    <p:sldId id="567" r:id="rId18"/>
    <p:sldId id="504" r:id="rId19"/>
    <p:sldId id="514" r:id="rId20"/>
    <p:sldId id="507" r:id="rId21"/>
    <p:sldId id="590" r:id="rId22"/>
    <p:sldId id="515" r:id="rId23"/>
    <p:sldId id="511" r:id="rId24"/>
    <p:sldId id="502" r:id="rId25"/>
    <p:sldId id="510" r:id="rId26"/>
    <p:sldId id="516" r:id="rId27"/>
    <p:sldId id="517" r:id="rId28"/>
    <p:sldId id="595" r:id="rId29"/>
    <p:sldId id="568" r:id="rId30"/>
    <p:sldId id="509" r:id="rId31"/>
    <p:sldId id="518" r:id="rId32"/>
    <p:sldId id="519" r:id="rId33"/>
    <p:sldId id="570" r:id="rId34"/>
    <p:sldId id="494" r:id="rId35"/>
    <p:sldId id="520" r:id="rId36"/>
    <p:sldId id="384" r:id="rId37"/>
    <p:sldId id="591" r:id="rId38"/>
    <p:sldId id="546" r:id="rId39"/>
    <p:sldId id="399" r:id="rId40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0000FF"/>
    <a:srgbClr val="CCFFCC"/>
    <a:srgbClr val="FF99FF"/>
    <a:srgbClr val="FF66FF"/>
    <a:srgbClr val="FFCCFF"/>
    <a:srgbClr val="66FF99"/>
    <a:srgbClr val="99CCFF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6" autoAdjust="0"/>
    <p:restoredTop sz="94333" autoAdjust="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14D08-7FC5-482D-B30E-AFD6C205BD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58C0A1F-B7E4-4735-AE48-FEA5DF34F7F8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44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rPr>
            <a:t>文本</a:t>
          </a:r>
          <a:endParaRPr lang="zh-TW" altLang="en-US" sz="4400" dirty="0">
            <a:solidFill>
              <a:srgbClr val="FFFF00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58155CEE-5491-4616-AF3C-DBB4D2827250}" type="parTrans" cxnId="{766E80E6-8B0D-44D9-A9C2-A7A07FCF1365}">
      <dgm:prSet/>
      <dgm:spPr/>
      <dgm:t>
        <a:bodyPr/>
        <a:lstStyle/>
        <a:p>
          <a:endParaRPr lang="zh-TW" altLang="en-US"/>
        </a:p>
      </dgm:t>
    </dgm:pt>
    <dgm:pt modelId="{E4A39894-FBAA-4270-8661-6E98712D5960}" type="sibTrans" cxnId="{766E80E6-8B0D-44D9-A9C2-A7A07FCF1365}">
      <dgm:prSet/>
      <dgm:spPr/>
      <dgm:t>
        <a:bodyPr/>
        <a:lstStyle/>
        <a:p>
          <a:endParaRPr lang="zh-TW" altLang="en-US"/>
        </a:p>
      </dgm:t>
    </dgm:pt>
    <dgm:pt modelId="{5A0E5A6A-7967-4BA9-BC88-9F64F295930D}">
      <dgm:prSet phldrT="[文字]" custT="1"/>
      <dgm:spPr>
        <a:solidFill>
          <a:srgbClr val="C00000"/>
        </a:solidFill>
      </dgm:spPr>
      <dgm:t>
        <a:bodyPr/>
        <a:lstStyle/>
        <a:p>
          <a:r>
            <a:rPr lang="zh-TW" altLang="en-US" sz="44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rPr>
            <a:t>文本</a:t>
          </a:r>
          <a:endParaRPr lang="en-US" altLang="zh-TW" sz="4400" dirty="0" smtClean="0">
            <a:solidFill>
              <a:srgbClr val="FFFF00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sz="44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rPr>
            <a:t>分析</a:t>
          </a:r>
          <a:endParaRPr lang="zh-TW" altLang="en-US" sz="4400" dirty="0">
            <a:solidFill>
              <a:srgbClr val="FFFF00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FCB22A16-2E31-44E9-A25E-78EB6D8DBEC3}" type="parTrans" cxnId="{0CF3C186-F5C8-4858-8F77-DB1305A0B78C}">
      <dgm:prSet/>
      <dgm:spPr/>
      <dgm:t>
        <a:bodyPr/>
        <a:lstStyle/>
        <a:p>
          <a:endParaRPr lang="zh-TW" altLang="en-US"/>
        </a:p>
      </dgm:t>
    </dgm:pt>
    <dgm:pt modelId="{90DBEE78-975B-4257-A31C-4E12BB7D2B39}" type="sibTrans" cxnId="{0CF3C186-F5C8-4858-8F77-DB1305A0B78C}">
      <dgm:prSet/>
      <dgm:spPr/>
      <dgm:t>
        <a:bodyPr/>
        <a:lstStyle/>
        <a:p>
          <a:endParaRPr lang="zh-TW" altLang="en-US"/>
        </a:p>
      </dgm:t>
    </dgm:pt>
    <dgm:pt modelId="{999E4946-7939-446E-B4E8-7B644006AA67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44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rPr>
            <a:t>學習</a:t>
          </a:r>
          <a:endParaRPr lang="en-US" altLang="zh-TW" sz="4400" dirty="0" smtClean="0">
            <a:solidFill>
              <a:srgbClr val="FFFF00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sz="44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rPr>
            <a:t>歷程</a:t>
          </a:r>
        </a:p>
      </dgm:t>
    </dgm:pt>
    <dgm:pt modelId="{2A5B544A-139A-4A35-B394-536255802477}" type="parTrans" cxnId="{2576D765-B509-4F58-9420-9CEEE1C0CDC7}">
      <dgm:prSet/>
      <dgm:spPr/>
      <dgm:t>
        <a:bodyPr/>
        <a:lstStyle/>
        <a:p>
          <a:endParaRPr lang="zh-TW" altLang="en-US"/>
        </a:p>
      </dgm:t>
    </dgm:pt>
    <dgm:pt modelId="{1C4D7CBE-7EB3-43EF-8263-8275D7071EDC}" type="sibTrans" cxnId="{2576D765-B509-4F58-9420-9CEEE1C0CDC7}">
      <dgm:prSet/>
      <dgm:spPr/>
      <dgm:t>
        <a:bodyPr/>
        <a:lstStyle/>
        <a:p>
          <a:endParaRPr lang="zh-TW" altLang="en-US"/>
        </a:p>
      </dgm:t>
    </dgm:pt>
    <dgm:pt modelId="{F15C765D-1F72-4222-B727-F11C6C688BED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44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rPr>
            <a:t>核心</a:t>
          </a:r>
          <a:endParaRPr lang="en-US" altLang="zh-TW" sz="4400" dirty="0" smtClean="0">
            <a:solidFill>
              <a:srgbClr val="FFFF00"/>
            </a:solidFill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sz="44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rPr>
            <a:t>素養</a:t>
          </a:r>
        </a:p>
      </dgm:t>
    </dgm:pt>
    <dgm:pt modelId="{55E1248F-6462-46C5-B9AC-7E62AB02DAF2}" type="parTrans" cxnId="{62803783-2984-47F5-A929-D6E85AE36059}">
      <dgm:prSet/>
      <dgm:spPr/>
      <dgm:t>
        <a:bodyPr/>
        <a:lstStyle/>
        <a:p>
          <a:endParaRPr lang="zh-TW" altLang="en-US"/>
        </a:p>
      </dgm:t>
    </dgm:pt>
    <dgm:pt modelId="{F11D8E96-E68A-4271-BF8F-28C7473B0873}" type="sibTrans" cxnId="{62803783-2984-47F5-A929-D6E85AE36059}">
      <dgm:prSet/>
      <dgm:spPr/>
      <dgm:t>
        <a:bodyPr/>
        <a:lstStyle/>
        <a:p>
          <a:endParaRPr lang="zh-TW" altLang="en-US"/>
        </a:p>
      </dgm:t>
    </dgm:pt>
    <dgm:pt modelId="{CF182E25-0C42-4324-88AF-D8EBFE20071C}" type="pres">
      <dgm:prSet presAssocID="{B4E14D08-7FC5-482D-B30E-AFD6C205BD9F}" presName="CompostProcess" presStyleCnt="0">
        <dgm:presLayoutVars>
          <dgm:dir/>
          <dgm:resizeHandles val="exact"/>
        </dgm:presLayoutVars>
      </dgm:prSet>
      <dgm:spPr/>
    </dgm:pt>
    <dgm:pt modelId="{BDD1C717-ACD1-43B1-AC7B-4EFD7422FC58}" type="pres">
      <dgm:prSet presAssocID="{B4E14D08-7FC5-482D-B30E-AFD6C205BD9F}" presName="arrow" presStyleLbl="bgShp" presStyleIdx="0" presStyleCnt="1"/>
      <dgm:spPr>
        <a:solidFill>
          <a:srgbClr val="003300"/>
        </a:solidFill>
      </dgm:spPr>
    </dgm:pt>
    <dgm:pt modelId="{84248B91-6F61-4131-9949-F6999CD1BF85}" type="pres">
      <dgm:prSet presAssocID="{B4E14D08-7FC5-482D-B30E-AFD6C205BD9F}" presName="linearProcess" presStyleCnt="0"/>
      <dgm:spPr/>
    </dgm:pt>
    <dgm:pt modelId="{CB4E92C3-6EEB-48E6-83EF-68FACC6FAD22}" type="pres">
      <dgm:prSet presAssocID="{E58C0A1F-B7E4-4735-AE48-FEA5DF34F7F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C58597-A80D-4181-8A3B-40386045D011}" type="pres">
      <dgm:prSet presAssocID="{E4A39894-FBAA-4270-8661-6E98712D5960}" presName="sibTrans" presStyleCnt="0"/>
      <dgm:spPr/>
    </dgm:pt>
    <dgm:pt modelId="{625957CC-8A66-439E-934A-E30A5A73A623}" type="pres">
      <dgm:prSet presAssocID="{5A0E5A6A-7967-4BA9-BC88-9F64F295930D}" presName="textNode" presStyleLbl="node1" presStyleIdx="1" presStyleCnt="4" custScaleY="1906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9B2B80-88E2-46D1-80F8-BDD63CE21D9E}" type="pres">
      <dgm:prSet presAssocID="{90DBEE78-975B-4257-A31C-4E12BB7D2B39}" presName="sibTrans" presStyleCnt="0"/>
      <dgm:spPr/>
    </dgm:pt>
    <dgm:pt modelId="{9BB40242-1FA2-4B59-8DEE-29FBE276F8AF}" type="pres">
      <dgm:prSet presAssocID="{999E4946-7939-446E-B4E8-7B644006AA6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ABB1CB-0FE1-4CF4-9822-2DD6C6254CEF}" type="pres">
      <dgm:prSet presAssocID="{1C4D7CBE-7EB3-43EF-8263-8275D7071EDC}" presName="sibTrans" presStyleCnt="0"/>
      <dgm:spPr/>
    </dgm:pt>
    <dgm:pt modelId="{9B2E8401-DEB0-46F8-87AD-52ECE906B5CD}" type="pres">
      <dgm:prSet presAssocID="{F15C765D-1F72-4222-B727-F11C6C688BE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803783-2984-47F5-A929-D6E85AE36059}" srcId="{B4E14D08-7FC5-482D-B30E-AFD6C205BD9F}" destId="{F15C765D-1F72-4222-B727-F11C6C688BED}" srcOrd="3" destOrd="0" parTransId="{55E1248F-6462-46C5-B9AC-7E62AB02DAF2}" sibTransId="{F11D8E96-E68A-4271-BF8F-28C7473B0873}"/>
    <dgm:cxn modelId="{2576D765-B509-4F58-9420-9CEEE1C0CDC7}" srcId="{B4E14D08-7FC5-482D-B30E-AFD6C205BD9F}" destId="{999E4946-7939-446E-B4E8-7B644006AA67}" srcOrd="2" destOrd="0" parTransId="{2A5B544A-139A-4A35-B394-536255802477}" sibTransId="{1C4D7CBE-7EB3-43EF-8263-8275D7071EDC}"/>
    <dgm:cxn modelId="{0CF3C186-F5C8-4858-8F77-DB1305A0B78C}" srcId="{B4E14D08-7FC5-482D-B30E-AFD6C205BD9F}" destId="{5A0E5A6A-7967-4BA9-BC88-9F64F295930D}" srcOrd="1" destOrd="0" parTransId="{FCB22A16-2E31-44E9-A25E-78EB6D8DBEC3}" sibTransId="{90DBEE78-975B-4257-A31C-4E12BB7D2B39}"/>
    <dgm:cxn modelId="{766E80E6-8B0D-44D9-A9C2-A7A07FCF1365}" srcId="{B4E14D08-7FC5-482D-B30E-AFD6C205BD9F}" destId="{E58C0A1F-B7E4-4735-AE48-FEA5DF34F7F8}" srcOrd="0" destOrd="0" parTransId="{58155CEE-5491-4616-AF3C-DBB4D2827250}" sibTransId="{E4A39894-FBAA-4270-8661-6E98712D5960}"/>
    <dgm:cxn modelId="{8A7BFDE9-E588-4589-A148-2EBD1ACD4999}" type="presOf" srcId="{999E4946-7939-446E-B4E8-7B644006AA67}" destId="{9BB40242-1FA2-4B59-8DEE-29FBE276F8AF}" srcOrd="0" destOrd="0" presId="urn:microsoft.com/office/officeart/2005/8/layout/hProcess9"/>
    <dgm:cxn modelId="{7DFB046E-A83F-4314-9761-B426D29C9576}" type="presOf" srcId="{E58C0A1F-B7E4-4735-AE48-FEA5DF34F7F8}" destId="{CB4E92C3-6EEB-48E6-83EF-68FACC6FAD22}" srcOrd="0" destOrd="0" presId="urn:microsoft.com/office/officeart/2005/8/layout/hProcess9"/>
    <dgm:cxn modelId="{499DD61F-8A15-4AB2-9736-8E3D55C42339}" type="presOf" srcId="{5A0E5A6A-7967-4BA9-BC88-9F64F295930D}" destId="{625957CC-8A66-439E-934A-E30A5A73A623}" srcOrd="0" destOrd="0" presId="urn:microsoft.com/office/officeart/2005/8/layout/hProcess9"/>
    <dgm:cxn modelId="{9F7074FD-2147-4719-98C8-7B693F6E113F}" type="presOf" srcId="{B4E14D08-7FC5-482D-B30E-AFD6C205BD9F}" destId="{CF182E25-0C42-4324-88AF-D8EBFE20071C}" srcOrd="0" destOrd="0" presId="urn:microsoft.com/office/officeart/2005/8/layout/hProcess9"/>
    <dgm:cxn modelId="{786AC14C-A5E4-4F5C-965A-7059A7A0CB41}" type="presOf" srcId="{F15C765D-1F72-4222-B727-F11C6C688BED}" destId="{9B2E8401-DEB0-46F8-87AD-52ECE906B5CD}" srcOrd="0" destOrd="0" presId="urn:microsoft.com/office/officeart/2005/8/layout/hProcess9"/>
    <dgm:cxn modelId="{04BF020F-E3B7-4D42-BC99-54E0658DA1C8}" type="presParOf" srcId="{CF182E25-0C42-4324-88AF-D8EBFE20071C}" destId="{BDD1C717-ACD1-43B1-AC7B-4EFD7422FC58}" srcOrd="0" destOrd="0" presId="urn:microsoft.com/office/officeart/2005/8/layout/hProcess9"/>
    <dgm:cxn modelId="{2242FC90-77BD-4F54-B95C-490D2A31948C}" type="presParOf" srcId="{CF182E25-0C42-4324-88AF-D8EBFE20071C}" destId="{84248B91-6F61-4131-9949-F6999CD1BF85}" srcOrd="1" destOrd="0" presId="urn:microsoft.com/office/officeart/2005/8/layout/hProcess9"/>
    <dgm:cxn modelId="{FD71EAB9-FF47-4041-855E-0259ACA3D0F3}" type="presParOf" srcId="{84248B91-6F61-4131-9949-F6999CD1BF85}" destId="{CB4E92C3-6EEB-48E6-83EF-68FACC6FAD22}" srcOrd="0" destOrd="0" presId="urn:microsoft.com/office/officeart/2005/8/layout/hProcess9"/>
    <dgm:cxn modelId="{1972B8BC-F727-4269-BCC8-D0A9062B45F3}" type="presParOf" srcId="{84248B91-6F61-4131-9949-F6999CD1BF85}" destId="{7EC58597-A80D-4181-8A3B-40386045D011}" srcOrd="1" destOrd="0" presId="urn:microsoft.com/office/officeart/2005/8/layout/hProcess9"/>
    <dgm:cxn modelId="{054AEE8A-5BFD-4C26-9E5E-A4C0D4F84094}" type="presParOf" srcId="{84248B91-6F61-4131-9949-F6999CD1BF85}" destId="{625957CC-8A66-439E-934A-E30A5A73A623}" srcOrd="2" destOrd="0" presId="urn:microsoft.com/office/officeart/2005/8/layout/hProcess9"/>
    <dgm:cxn modelId="{ABF1321B-4E15-4D09-BF45-78E80ADA99D2}" type="presParOf" srcId="{84248B91-6F61-4131-9949-F6999CD1BF85}" destId="{E79B2B80-88E2-46D1-80F8-BDD63CE21D9E}" srcOrd="3" destOrd="0" presId="urn:microsoft.com/office/officeart/2005/8/layout/hProcess9"/>
    <dgm:cxn modelId="{8FFE3956-FB1D-41EC-9A05-0A71971F4165}" type="presParOf" srcId="{84248B91-6F61-4131-9949-F6999CD1BF85}" destId="{9BB40242-1FA2-4B59-8DEE-29FBE276F8AF}" srcOrd="4" destOrd="0" presId="urn:microsoft.com/office/officeart/2005/8/layout/hProcess9"/>
    <dgm:cxn modelId="{0386B514-885D-483F-9124-F01BDD67B9FF}" type="presParOf" srcId="{84248B91-6F61-4131-9949-F6999CD1BF85}" destId="{A6ABB1CB-0FE1-4CF4-9822-2DD6C6254CEF}" srcOrd="5" destOrd="0" presId="urn:microsoft.com/office/officeart/2005/8/layout/hProcess9"/>
    <dgm:cxn modelId="{8C884441-1932-410C-9EBC-AED0B75D928E}" type="presParOf" srcId="{84248B91-6F61-4131-9949-F6999CD1BF85}" destId="{9B2E8401-DEB0-46F8-87AD-52ECE906B5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4D7B9-436A-48EE-99C3-C13406E40D5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023AAC8-7C09-4D10-BDA9-D479BAA0EEBA}">
      <dgm:prSet phldrT="[文字]" custT="1"/>
      <dgm:spPr/>
      <dgm:t>
        <a:bodyPr/>
        <a:lstStyle/>
        <a:p>
          <a:r>
            <a:rPr lang="zh-TW" altLang="en-US" sz="4000" b="1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rPr>
            <a:t>晚安，夜之美</a:t>
          </a:r>
          <a:endParaRPr lang="zh-TW" altLang="en-US" sz="4000" b="1" dirty="0">
            <a:solidFill>
              <a:srgbClr val="0000FF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A01081CC-FDA7-4202-96E9-92C5E46CE5A4}" type="parTrans" cxnId="{727126D8-56A1-4C76-B3C2-58104FFE632F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45C294F-4D0F-448F-A213-81B5F9E5FA0B}" type="sibTrans" cxnId="{727126D8-56A1-4C76-B3C2-58104FFE632F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3E96EDF-F09A-4D4D-9F22-1D8B914A08EA}">
      <dgm:prSet phldrT="[文字]" custT="1"/>
      <dgm:spPr/>
      <dgm:t>
        <a:bodyPr/>
        <a:lstStyle/>
        <a:p>
          <a:r>
            <a:rPr lang="en-US" altLang="zh-TW" sz="3600" b="0" dirty="0" smtClean="0">
              <a:latin typeface="華康中特圓體" pitchFamily="49" charset="-120"/>
              <a:ea typeface="華康中特圓體" pitchFamily="49" charset="-120"/>
            </a:rPr>
            <a:t>(</a:t>
          </a:r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深夜</a:t>
          </a:r>
          <a:r>
            <a:rPr lang="en-US" altLang="zh-TW" sz="3600" b="0" dirty="0" smtClean="0">
              <a:latin typeface="華康中特圓體" pitchFamily="49" charset="-120"/>
              <a:ea typeface="華康中特圓體" pitchFamily="49" charset="-120"/>
            </a:rPr>
            <a:t>)</a:t>
          </a:r>
        </a:p>
        <a:p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生機</a:t>
          </a:r>
          <a:endParaRPr lang="en-US" altLang="zh-TW" sz="3600" b="0" dirty="0" smtClean="0"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之美</a:t>
          </a:r>
          <a:endParaRPr lang="zh-TW" altLang="en-US" sz="3600" b="0" dirty="0">
            <a:latin typeface="華康中特圓體" pitchFamily="49" charset="-120"/>
            <a:ea typeface="華康中特圓體" pitchFamily="49" charset="-120"/>
          </a:endParaRPr>
        </a:p>
      </dgm:t>
    </dgm:pt>
    <dgm:pt modelId="{D53382E2-1C43-4DDB-9809-B6CF43E07A47}" type="parTrans" cxnId="{C96901BE-6300-41CF-91F8-8A76D42D514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44C4EF06-4761-403A-A5D2-4C7A860CC3FE}" type="sibTrans" cxnId="{C96901BE-6300-41CF-91F8-8A76D42D514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97BBEFC2-C2A3-438A-9B70-5F607600A3B9}">
      <dgm:prSet phldrT="[文字]" custT="1"/>
      <dgm:spPr/>
      <dgm:t>
        <a:bodyPr/>
        <a:lstStyle/>
        <a:p>
          <a:r>
            <a:rPr lang="en-US" altLang="zh-TW" sz="3600" b="0" dirty="0" smtClean="0">
              <a:latin typeface="華康中特圓體" pitchFamily="49" charset="-120"/>
              <a:ea typeface="華康中特圓體" pitchFamily="49" charset="-120"/>
            </a:rPr>
            <a:t>(</a:t>
          </a:r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入夜</a:t>
          </a:r>
          <a:r>
            <a:rPr lang="en-US" altLang="zh-TW" sz="3600" b="0" dirty="0" smtClean="0">
              <a:latin typeface="華康中特圓體" pitchFamily="49" charset="-120"/>
              <a:ea typeface="華康中特圓體" pitchFamily="49" charset="-120"/>
            </a:rPr>
            <a:t>)</a:t>
          </a:r>
        </a:p>
        <a:p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璀璨</a:t>
          </a:r>
          <a:endParaRPr lang="en-US" altLang="zh-TW" sz="3600" b="0" dirty="0" smtClean="0"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之美</a:t>
          </a:r>
          <a:endParaRPr lang="zh-TW" altLang="en-US" sz="3600" b="1" dirty="0">
            <a:latin typeface="標楷體" pitchFamily="65" charset="-120"/>
            <a:ea typeface="標楷體" pitchFamily="65" charset="-120"/>
          </a:endParaRPr>
        </a:p>
      </dgm:t>
    </dgm:pt>
    <dgm:pt modelId="{3EB75B43-74C3-40AF-87B5-5262A300D9FA}" type="parTrans" cxnId="{74B59BAC-EE94-4C4C-B22F-E56A2F604E74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580E99F5-09EE-4DAF-98D9-7E8576156926}" type="sibTrans" cxnId="{74B59BAC-EE94-4C4C-B22F-E56A2F604E74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16869DD-AAC2-42F5-8C07-AD8C6EA08993}">
      <dgm:prSet phldrT="[文字]" custT="1"/>
      <dgm:spPr/>
      <dgm:t>
        <a:bodyPr/>
        <a:lstStyle/>
        <a:p>
          <a:r>
            <a:rPr lang="en-US" altLang="zh-TW" sz="3600" b="0" dirty="0" smtClean="0">
              <a:latin typeface="華康中特圓體" pitchFamily="49" charset="-120"/>
              <a:ea typeface="華康中特圓體" pitchFamily="49" charset="-120"/>
            </a:rPr>
            <a:t>(</a:t>
          </a:r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黃昏</a:t>
          </a:r>
          <a:r>
            <a:rPr lang="en-US" altLang="zh-TW" sz="3600" b="0" dirty="0" smtClean="0">
              <a:latin typeface="華康中特圓體" pitchFamily="49" charset="-120"/>
              <a:ea typeface="華康中特圓體" pitchFamily="49" charset="-120"/>
            </a:rPr>
            <a:t>)</a:t>
          </a:r>
        </a:p>
        <a:p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溫馨</a:t>
          </a:r>
          <a:endParaRPr lang="en-US" altLang="zh-TW" sz="3600" b="0" dirty="0" smtClean="0"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之美</a:t>
          </a:r>
          <a:endParaRPr lang="en-US" altLang="zh-TW" sz="3600" b="0" dirty="0" smtClean="0">
            <a:latin typeface="華康中特圓體" pitchFamily="49" charset="-120"/>
            <a:ea typeface="華康中特圓體" pitchFamily="49" charset="-120"/>
          </a:endParaRPr>
        </a:p>
      </dgm:t>
    </dgm:pt>
    <dgm:pt modelId="{8E90A1BD-05B3-465D-AFA2-5B469AE081BC}" type="parTrans" cxnId="{4E405F3E-0D05-4611-A514-2F98AC4259FB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3DC434B-ED71-4CF1-8F72-5FA2E83F18DF}" type="sibTrans" cxnId="{4E405F3E-0D05-4611-A514-2F98AC4259FB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67DD77E8-1501-415E-9A4B-5CA5993C32E1}">
      <dgm:prSet custT="1"/>
      <dgm:spPr/>
      <dgm:t>
        <a:bodyPr/>
        <a:lstStyle/>
        <a:p>
          <a:r>
            <a:rPr lang="en-US" altLang="zh-TW" sz="3600" b="0" dirty="0" smtClean="0">
              <a:latin typeface="華康中特圓體" pitchFamily="49" charset="-120"/>
              <a:ea typeface="華康中特圓體" pitchFamily="49" charset="-120"/>
            </a:rPr>
            <a:t>(</a:t>
          </a:r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深夜</a:t>
          </a:r>
          <a:r>
            <a:rPr lang="en-US" altLang="zh-TW" sz="3600" b="0" dirty="0" smtClean="0">
              <a:latin typeface="華康中特圓體" pitchFamily="49" charset="-120"/>
              <a:ea typeface="華康中特圓體" pitchFamily="49" charset="-120"/>
            </a:rPr>
            <a:t>)</a:t>
          </a:r>
        </a:p>
        <a:p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人情</a:t>
          </a:r>
          <a:endParaRPr lang="en-US" altLang="zh-TW" sz="3600" b="0" dirty="0" smtClean="0">
            <a:latin typeface="華康中特圓體" pitchFamily="49" charset="-120"/>
            <a:ea typeface="華康中特圓體" pitchFamily="49" charset="-120"/>
          </a:endParaRPr>
        </a:p>
        <a:p>
          <a:r>
            <a:rPr lang="zh-TW" altLang="en-US" sz="3600" b="0" dirty="0" smtClean="0">
              <a:latin typeface="華康中特圓體" pitchFamily="49" charset="-120"/>
              <a:ea typeface="華康中特圓體" pitchFamily="49" charset="-120"/>
            </a:rPr>
            <a:t>之美</a:t>
          </a:r>
          <a:endParaRPr lang="zh-TW" altLang="en-US" sz="3600" b="0" dirty="0">
            <a:latin typeface="華康中特圓體" pitchFamily="49" charset="-120"/>
            <a:ea typeface="華康中特圓體" pitchFamily="49" charset="-120"/>
          </a:endParaRPr>
        </a:p>
      </dgm:t>
    </dgm:pt>
    <dgm:pt modelId="{782369E0-C482-4D7A-B476-FCD37D269E07}" type="parTrans" cxnId="{BA7D2F0F-B398-4DB5-8B26-C58B005A9065}">
      <dgm:prSet/>
      <dgm:spPr/>
      <dgm:t>
        <a:bodyPr/>
        <a:lstStyle/>
        <a:p>
          <a:endParaRPr lang="zh-TW" altLang="en-US"/>
        </a:p>
      </dgm:t>
    </dgm:pt>
    <dgm:pt modelId="{5E25C502-128C-489C-A4B6-C4AEC6C99A3E}" type="sibTrans" cxnId="{BA7D2F0F-B398-4DB5-8B26-C58B005A9065}">
      <dgm:prSet/>
      <dgm:spPr/>
      <dgm:t>
        <a:bodyPr/>
        <a:lstStyle/>
        <a:p>
          <a:endParaRPr lang="zh-TW" altLang="en-US"/>
        </a:p>
      </dgm:t>
    </dgm:pt>
    <dgm:pt modelId="{DA174F15-A122-4FE7-B373-E6E94DE20121}" type="pres">
      <dgm:prSet presAssocID="{D0E4D7B9-436A-48EE-99C3-C13406E40D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9868E1C-6CCE-48D8-9160-C2C3ED9812D1}" type="pres">
      <dgm:prSet presAssocID="{3023AAC8-7C09-4D10-BDA9-D479BAA0EEBA}" presName="hierRoot1" presStyleCnt="0"/>
      <dgm:spPr/>
      <dgm:t>
        <a:bodyPr/>
        <a:lstStyle/>
        <a:p>
          <a:endParaRPr lang="zh-TW" altLang="en-US"/>
        </a:p>
      </dgm:t>
    </dgm:pt>
    <dgm:pt modelId="{1F0DF3B2-8FE6-4C26-8208-1F3C0CB98AFA}" type="pres">
      <dgm:prSet presAssocID="{3023AAC8-7C09-4D10-BDA9-D479BAA0EEBA}" presName="composite" presStyleCnt="0"/>
      <dgm:spPr/>
      <dgm:t>
        <a:bodyPr/>
        <a:lstStyle/>
        <a:p>
          <a:endParaRPr lang="zh-TW" altLang="en-US"/>
        </a:p>
      </dgm:t>
    </dgm:pt>
    <dgm:pt modelId="{E3183503-CAB5-4859-95D0-2BC546EB839B}" type="pres">
      <dgm:prSet presAssocID="{3023AAC8-7C09-4D10-BDA9-D479BAA0EEBA}" presName="background" presStyleLbl="node0" presStyleIdx="0" presStyleCnt="1"/>
      <dgm:spPr/>
      <dgm:t>
        <a:bodyPr/>
        <a:lstStyle/>
        <a:p>
          <a:endParaRPr lang="zh-TW" altLang="en-US"/>
        </a:p>
      </dgm:t>
    </dgm:pt>
    <dgm:pt modelId="{255589ED-E30F-4796-889E-5C4C3388FA07}" type="pres">
      <dgm:prSet presAssocID="{3023AAC8-7C09-4D10-BDA9-D479BAA0EEBA}" presName="text" presStyleLbl="fgAcc0" presStyleIdx="0" presStyleCnt="1" custScaleX="225997" custScaleY="1250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F0053C4-3EDC-49C9-BC1E-BF3651FFD103}" type="pres">
      <dgm:prSet presAssocID="{3023AAC8-7C09-4D10-BDA9-D479BAA0EEBA}" presName="hierChild2" presStyleCnt="0"/>
      <dgm:spPr/>
      <dgm:t>
        <a:bodyPr/>
        <a:lstStyle/>
        <a:p>
          <a:endParaRPr lang="zh-TW" altLang="en-US"/>
        </a:p>
      </dgm:t>
    </dgm:pt>
    <dgm:pt modelId="{D55FC1E7-2DA7-486A-B3B5-3869704B7643}" type="pres">
      <dgm:prSet presAssocID="{D53382E2-1C43-4DDB-9809-B6CF43E07A47}" presName="Name10" presStyleLbl="parChTrans1D2" presStyleIdx="0" presStyleCnt="4"/>
      <dgm:spPr/>
      <dgm:t>
        <a:bodyPr/>
        <a:lstStyle/>
        <a:p>
          <a:endParaRPr lang="zh-TW" altLang="en-US"/>
        </a:p>
      </dgm:t>
    </dgm:pt>
    <dgm:pt modelId="{6A4D67B7-E683-4D12-809A-23CE0E382142}" type="pres">
      <dgm:prSet presAssocID="{D3E96EDF-F09A-4D4D-9F22-1D8B914A08EA}" presName="hierRoot2" presStyleCnt="0"/>
      <dgm:spPr/>
      <dgm:t>
        <a:bodyPr/>
        <a:lstStyle/>
        <a:p>
          <a:endParaRPr lang="zh-TW" altLang="en-US"/>
        </a:p>
      </dgm:t>
    </dgm:pt>
    <dgm:pt modelId="{FD1F0224-9DA9-40DF-9047-C1DC46822C1D}" type="pres">
      <dgm:prSet presAssocID="{D3E96EDF-F09A-4D4D-9F22-1D8B914A08EA}" presName="composite2" presStyleCnt="0"/>
      <dgm:spPr/>
      <dgm:t>
        <a:bodyPr/>
        <a:lstStyle/>
        <a:p>
          <a:endParaRPr lang="zh-TW" altLang="en-US"/>
        </a:p>
      </dgm:t>
    </dgm:pt>
    <dgm:pt modelId="{17F02AE8-2466-43C6-A5A5-AA02CE3D500A}" type="pres">
      <dgm:prSet presAssocID="{D3E96EDF-F09A-4D4D-9F22-1D8B914A08EA}" presName="background2" presStyleLbl="node2" presStyleIdx="0" presStyleCnt="4"/>
      <dgm:spPr/>
      <dgm:t>
        <a:bodyPr/>
        <a:lstStyle/>
        <a:p>
          <a:endParaRPr lang="zh-TW" altLang="en-US"/>
        </a:p>
      </dgm:t>
    </dgm:pt>
    <dgm:pt modelId="{C55E4A8E-3B37-402F-AE1B-09B9551BEF61}" type="pres">
      <dgm:prSet presAssocID="{D3E96EDF-F09A-4D4D-9F22-1D8B914A08EA}" presName="text2" presStyleLbl="fgAcc2" presStyleIdx="0" presStyleCnt="4" custScaleY="2774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EDD32E-9F24-4C44-A9E1-4A054172B924}" type="pres">
      <dgm:prSet presAssocID="{D3E96EDF-F09A-4D4D-9F22-1D8B914A08EA}" presName="hierChild3" presStyleCnt="0"/>
      <dgm:spPr/>
      <dgm:t>
        <a:bodyPr/>
        <a:lstStyle/>
        <a:p>
          <a:endParaRPr lang="zh-TW" altLang="en-US"/>
        </a:p>
      </dgm:t>
    </dgm:pt>
    <dgm:pt modelId="{4DD8CED9-4349-4F5A-8BD6-DD41F243E61D}" type="pres">
      <dgm:prSet presAssocID="{782369E0-C482-4D7A-B476-FCD37D269E07}" presName="Name10" presStyleLbl="parChTrans1D2" presStyleIdx="1" presStyleCnt="4"/>
      <dgm:spPr/>
      <dgm:t>
        <a:bodyPr/>
        <a:lstStyle/>
        <a:p>
          <a:endParaRPr lang="zh-TW" altLang="en-US"/>
        </a:p>
      </dgm:t>
    </dgm:pt>
    <dgm:pt modelId="{8E407C4F-C824-496F-AF0C-D446106FBC3B}" type="pres">
      <dgm:prSet presAssocID="{67DD77E8-1501-415E-9A4B-5CA5993C32E1}" presName="hierRoot2" presStyleCnt="0"/>
      <dgm:spPr/>
    </dgm:pt>
    <dgm:pt modelId="{8C63D818-2499-4167-B3E4-4AD766F75F42}" type="pres">
      <dgm:prSet presAssocID="{67DD77E8-1501-415E-9A4B-5CA5993C32E1}" presName="composite2" presStyleCnt="0"/>
      <dgm:spPr/>
    </dgm:pt>
    <dgm:pt modelId="{5E913A40-ED7D-47D5-BDAD-16814C3C6D2B}" type="pres">
      <dgm:prSet presAssocID="{67DD77E8-1501-415E-9A4B-5CA5993C32E1}" presName="background2" presStyleLbl="node2" presStyleIdx="1" presStyleCnt="4"/>
      <dgm:spPr/>
    </dgm:pt>
    <dgm:pt modelId="{78295AD0-DF63-42CC-AB0F-E9994CDE0CA2}" type="pres">
      <dgm:prSet presAssocID="{67DD77E8-1501-415E-9A4B-5CA5993C32E1}" presName="text2" presStyleLbl="fgAcc2" presStyleIdx="1" presStyleCnt="4" custScaleY="272185" custLinFactNeighborX="-2335" custLinFactNeighborY="3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45BB83-AAEE-49AB-9F6E-CD7CAA2891F4}" type="pres">
      <dgm:prSet presAssocID="{67DD77E8-1501-415E-9A4B-5CA5993C32E1}" presName="hierChild3" presStyleCnt="0"/>
      <dgm:spPr/>
    </dgm:pt>
    <dgm:pt modelId="{42A894F4-383A-4F4A-B73C-8830F053C5F9}" type="pres">
      <dgm:prSet presAssocID="{3EB75B43-74C3-40AF-87B5-5262A300D9FA}" presName="Name10" presStyleLbl="parChTrans1D2" presStyleIdx="2" presStyleCnt="4"/>
      <dgm:spPr/>
      <dgm:t>
        <a:bodyPr/>
        <a:lstStyle/>
        <a:p>
          <a:endParaRPr lang="zh-TW" altLang="en-US"/>
        </a:p>
      </dgm:t>
    </dgm:pt>
    <dgm:pt modelId="{71D2F0FA-A637-48B7-B78A-67C3762A556A}" type="pres">
      <dgm:prSet presAssocID="{97BBEFC2-C2A3-438A-9B70-5F607600A3B9}" presName="hierRoot2" presStyleCnt="0"/>
      <dgm:spPr/>
      <dgm:t>
        <a:bodyPr/>
        <a:lstStyle/>
        <a:p>
          <a:endParaRPr lang="zh-TW" altLang="en-US"/>
        </a:p>
      </dgm:t>
    </dgm:pt>
    <dgm:pt modelId="{23690833-DDC9-4970-AA8B-2A8778387C36}" type="pres">
      <dgm:prSet presAssocID="{97BBEFC2-C2A3-438A-9B70-5F607600A3B9}" presName="composite2" presStyleCnt="0"/>
      <dgm:spPr/>
      <dgm:t>
        <a:bodyPr/>
        <a:lstStyle/>
        <a:p>
          <a:endParaRPr lang="zh-TW" altLang="en-US"/>
        </a:p>
      </dgm:t>
    </dgm:pt>
    <dgm:pt modelId="{8D75754C-D9E7-46FD-8856-1F3C57CF2B82}" type="pres">
      <dgm:prSet presAssocID="{97BBEFC2-C2A3-438A-9B70-5F607600A3B9}" presName="background2" presStyleLbl="node2" presStyleIdx="2" presStyleCnt="4"/>
      <dgm:spPr/>
      <dgm:t>
        <a:bodyPr/>
        <a:lstStyle/>
        <a:p>
          <a:endParaRPr lang="zh-TW" altLang="en-US"/>
        </a:p>
      </dgm:t>
    </dgm:pt>
    <dgm:pt modelId="{85E2E649-85CC-4497-8098-FAED3D5EA25A}" type="pres">
      <dgm:prSet presAssocID="{97BBEFC2-C2A3-438A-9B70-5F607600A3B9}" presName="text2" presStyleLbl="fgAcc2" presStyleIdx="2" presStyleCnt="4" custScaleY="2764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A450E18-1CBF-4D4E-958F-37A80C26492C}" type="pres">
      <dgm:prSet presAssocID="{97BBEFC2-C2A3-438A-9B70-5F607600A3B9}" presName="hierChild3" presStyleCnt="0"/>
      <dgm:spPr/>
      <dgm:t>
        <a:bodyPr/>
        <a:lstStyle/>
        <a:p>
          <a:endParaRPr lang="zh-TW" altLang="en-US"/>
        </a:p>
      </dgm:t>
    </dgm:pt>
    <dgm:pt modelId="{1E5241D4-0736-4C4E-B278-3AEA50F50E3E}" type="pres">
      <dgm:prSet presAssocID="{8E90A1BD-05B3-465D-AFA2-5B469AE081BC}" presName="Name10" presStyleLbl="parChTrans1D2" presStyleIdx="3" presStyleCnt="4"/>
      <dgm:spPr/>
      <dgm:t>
        <a:bodyPr/>
        <a:lstStyle/>
        <a:p>
          <a:endParaRPr lang="zh-TW" altLang="en-US"/>
        </a:p>
      </dgm:t>
    </dgm:pt>
    <dgm:pt modelId="{222D3CA1-EC91-4D42-B30B-534BE35B1870}" type="pres">
      <dgm:prSet presAssocID="{E16869DD-AAC2-42F5-8C07-AD8C6EA08993}" presName="hierRoot2" presStyleCnt="0"/>
      <dgm:spPr/>
      <dgm:t>
        <a:bodyPr/>
        <a:lstStyle/>
        <a:p>
          <a:endParaRPr lang="zh-TW" altLang="en-US"/>
        </a:p>
      </dgm:t>
    </dgm:pt>
    <dgm:pt modelId="{603FF4FE-69F1-4F35-B5B4-83ADA68F38B7}" type="pres">
      <dgm:prSet presAssocID="{E16869DD-AAC2-42F5-8C07-AD8C6EA08993}" presName="composite2" presStyleCnt="0"/>
      <dgm:spPr/>
      <dgm:t>
        <a:bodyPr/>
        <a:lstStyle/>
        <a:p>
          <a:endParaRPr lang="zh-TW" altLang="en-US"/>
        </a:p>
      </dgm:t>
    </dgm:pt>
    <dgm:pt modelId="{125BA28C-994E-47B0-8CF5-78274B5FD259}" type="pres">
      <dgm:prSet presAssocID="{E16869DD-AAC2-42F5-8C07-AD8C6EA08993}" presName="background2" presStyleLbl="node2" presStyleIdx="3" presStyleCnt="4"/>
      <dgm:spPr/>
      <dgm:t>
        <a:bodyPr/>
        <a:lstStyle/>
        <a:p>
          <a:endParaRPr lang="zh-TW" altLang="en-US"/>
        </a:p>
      </dgm:t>
    </dgm:pt>
    <dgm:pt modelId="{22BC64F0-DDB5-4BC2-AF98-032FCFB83490}" type="pres">
      <dgm:prSet presAssocID="{E16869DD-AAC2-42F5-8C07-AD8C6EA08993}" presName="text2" presStyleLbl="fgAcc2" presStyleIdx="3" presStyleCnt="4" custScaleY="2691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2EEC78-FEA1-4F83-9309-7E64701AC23A}" type="pres">
      <dgm:prSet presAssocID="{E16869DD-AAC2-42F5-8C07-AD8C6EA08993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003BA4D9-729A-4688-8418-AC02177EA271}" type="presOf" srcId="{782369E0-C482-4D7A-B476-FCD37D269E07}" destId="{4DD8CED9-4349-4F5A-8BD6-DD41F243E61D}" srcOrd="0" destOrd="0" presId="urn:microsoft.com/office/officeart/2005/8/layout/hierarchy1"/>
    <dgm:cxn modelId="{4E405F3E-0D05-4611-A514-2F98AC4259FB}" srcId="{3023AAC8-7C09-4D10-BDA9-D479BAA0EEBA}" destId="{E16869DD-AAC2-42F5-8C07-AD8C6EA08993}" srcOrd="3" destOrd="0" parTransId="{8E90A1BD-05B3-465D-AFA2-5B469AE081BC}" sibTransId="{D3DC434B-ED71-4CF1-8F72-5FA2E83F18DF}"/>
    <dgm:cxn modelId="{4FB62C72-EF0B-44C6-A38D-5227329B86E2}" type="presOf" srcId="{67DD77E8-1501-415E-9A4B-5CA5993C32E1}" destId="{78295AD0-DF63-42CC-AB0F-E9994CDE0CA2}" srcOrd="0" destOrd="0" presId="urn:microsoft.com/office/officeart/2005/8/layout/hierarchy1"/>
    <dgm:cxn modelId="{BA7D2F0F-B398-4DB5-8B26-C58B005A9065}" srcId="{3023AAC8-7C09-4D10-BDA9-D479BAA0EEBA}" destId="{67DD77E8-1501-415E-9A4B-5CA5993C32E1}" srcOrd="1" destOrd="0" parTransId="{782369E0-C482-4D7A-B476-FCD37D269E07}" sibTransId="{5E25C502-128C-489C-A4B6-C4AEC6C99A3E}"/>
    <dgm:cxn modelId="{59B3E506-6F38-4FA5-8070-DE65623E5ABE}" type="presOf" srcId="{E16869DD-AAC2-42F5-8C07-AD8C6EA08993}" destId="{22BC64F0-DDB5-4BC2-AF98-032FCFB83490}" srcOrd="0" destOrd="0" presId="urn:microsoft.com/office/officeart/2005/8/layout/hierarchy1"/>
    <dgm:cxn modelId="{F7DD3C5F-74AA-47D9-92A3-667FA6EA1F04}" type="presOf" srcId="{D3E96EDF-F09A-4D4D-9F22-1D8B914A08EA}" destId="{C55E4A8E-3B37-402F-AE1B-09B9551BEF61}" srcOrd="0" destOrd="0" presId="urn:microsoft.com/office/officeart/2005/8/layout/hierarchy1"/>
    <dgm:cxn modelId="{AB42A1DE-7F5E-45DA-9778-80F080089D92}" type="presOf" srcId="{3EB75B43-74C3-40AF-87B5-5262A300D9FA}" destId="{42A894F4-383A-4F4A-B73C-8830F053C5F9}" srcOrd="0" destOrd="0" presId="urn:microsoft.com/office/officeart/2005/8/layout/hierarchy1"/>
    <dgm:cxn modelId="{C96901BE-6300-41CF-91F8-8A76D42D514A}" srcId="{3023AAC8-7C09-4D10-BDA9-D479BAA0EEBA}" destId="{D3E96EDF-F09A-4D4D-9F22-1D8B914A08EA}" srcOrd="0" destOrd="0" parTransId="{D53382E2-1C43-4DDB-9809-B6CF43E07A47}" sibTransId="{44C4EF06-4761-403A-A5D2-4C7A860CC3FE}"/>
    <dgm:cxn modelId="{E846DE56-EA9F-4E79-BE5E-A220B0803BC8}" type="presOf" srcId="{97BBEFC2-C2A3-438A-9B70-5F607600A3B9}" destId="{85E2E649-85CC-4497-8098-FAED3D5EA25A}" srcOrd="0" destOrd="0" presId="urn:microsoft.com/office/officeart/2005/8/layout/hierarchy1"/>
    <dgm:cxn modelId="{727126D8-56A1-4C76-B3C2-58104FFE632F}" srcId="{D0E4D7B9-436A-48EE-99C3-C13406E40D5F}" destId="{3023AAC8-7C09-4D10-BDA9-D479BAA0EEBA}" srcOrd="0" destOrd="0" parTransId="{A01081CC-FDA7-4202-96E9-92C5E46CE5A4}" sibTransId="{345C294F-4D0F-448F-A213-81B5F9E5FA0B}"/>
    <dgm:cxn modelId="{B66BF66D-FC6E-437A-AB55-9D44A5DA4BE8}" type="presOf" srcId="{D53382E2-1C43-4DDB-9809-B6CF43E07A47}" destId="{D55FC1E7-2DA7-486A-B3B5-3869704B7643}" srcOrd="0" destOrd="0" presId="urn:microsoft.com/office/officeart/2005/8/layout/hierarchy1"/>
    <dgm:cxn modelId="{74B59BAC-EE94-4C4C-B22F-E56A2F604E74}" srcId="{3023AAC8-7C09-4D10-BDA9-D479BAA0EEBA}" destId="{97BBEFC2-C2A3-438A-9B70-5F607600A3B9}" srcOrd="2" destOrd="0" parTransId="{3EB75B43-74C3-40AF-87B5-5262A300D9FA}" sibTransId="{580E99F5-09EE-4DAF-98D9-7E8576156926}"/>
    <dgm:cxn modelId="{886AEF23-B95B-4A46-ACCF-05D1322DAFF7}" type="presOf" srcId="{3023AAC8-7C09-4D10-BDA9-D479BAA0EEBA}" destId="{255589ED-E30F-4796-889E-5C4C3388FA07}" srcOrd="0" destOrd="0" presId="urn:microsoft.com/office/officeart/2005/8/layout/hierarchy1"/>
    <dgm:cxn modelId="{93532B16-56D5-4294-8092-AD395F9AAB08}" type="presOf" srcId="{D0E4D7B9-436A-48EE-99C3-C13406E40D5F}" destId="{DA174F15-A122-4FE7-B373-E6E94DE20121}" srcOrd="0" destOrd="0" presId="urn:microsoft.com/office/officeart/2005/8/layout/hierarchy1"/>
    <dgm:cxn modelId="{E55E7CCC-8E54-4664-9C2F-8F7F242D645C}" type="presOf" srcId="{8E90A1BD-05B3-465D-AFA2-5B469AE081BC}" destId="{1E5241D4-0736-4C4E-B278-3AEA50F50E3E}" srcOrd="0" destOrd="0" presId="urn:microsoft.com/office/officeart/2005/8/layout/hierarchy1"/>
    <dgm:cxn modelId="{08B1A16C-C061-4329-AA1F-72390CED5E90}" type="presParOf" srcId="{DA174F15-A122-4FE7-B373-E6E94DE20121}" destId="{19868E1C-6CCE-48D8-9160-C2C3ED9812D1}" srcOrd="0" destOrd="0" presId="urn:microsoft.com/office/officeart/2005/8/layout/hierarchy1"/>
    <dgm:cxn modelId="{390675CD-E2ED-496D-9C93-4136A9691340}" type="presParOf" srcId="{19868E1C-6CCE-48D8-9160-C2C3ED9812D1}" destId="{1F0DF3B2-8FE6-4C26-8208-1F3C0CB98AFA}" srcOrd="0" destOrd="0" presId="urn:microsoft.com/office/officeart/2005/8/layout/hierarchy1"/>
    <dgm:cxn modelId="{F7847EF6-A168-46C4-AB93-2A83DBBEF974}" type="presParOf" srcId="{1F0DF3B2-8FE6-4C26-8208-1F3C0CB98AFA}" destId="{E3183503-CAB5-4859-95D0-2BC546EB839B}" srcOrd="0" destOrd="0" presId="urn:microsoft.com/office/officeart/2005/8/layout/hierarchy1"/>
    <dgm:cxn modelId="{9F1D3085-DF2B-454C-AD2D-44CFFC61AAF2}" type="presParOf" srcId="{1F0DF3B2-8FE6-4C26-8208-1F3C0CB98AFA}" destId="{255589ED-E30F-4796-889E-5C4C3388FA07}" srcOrd="1" destOrd="0" presId="urn:microsoft.com/office/officeart/2005/8/layout/hierarchy1"/>
    <dgm:cxn modelId="{01EFE03E-1CA9-4CB6-83F4-EFB11C4620EB}" type="presParOf" srcId="{19868E1C-6CCE-48D8-9160-C2C3ED9812D1}" destId="{1F0053C4-3EDC-49C9-BC1E-BF3651FFD103}" srcOrd="1" destOrd="0" presId="urn:microsoft.com/office/officeart/2005/8/layout/hierarchy1"/>
    <dgm:cxn modelId="{ADC64A9A-204F-423C-92F5-37BD9D694CE0}" type="presParOf" srcId="{1F0053C4-3EDC-49C9-BC1E-BF3651FFD103}" destId="{D55FC1E7-2DA7-486A-B3B5-3869704B7643}" srcOrd="0" destOrd="0" presId="urn:microsoft.com/office/officeart/2005/8/layout/hierarchy1"/>
    <dgm:cxn modelId="{C560AB5A-3646-475F-A183-CEE10DA196D5}" type="presParOf" srcId="{1F0053C4-3EDC-49C9-BC1E-BF3651FFD103}" destId="{6A4D67B7-E683-4D12-809A-23CE0E382142}" srcOrd="1" destOrd="0" presId="urn:microsoft.com/office/officeart/2005/8/layout/hierarchy1"/>
    <dgm:cxn modelId="{D432843D-EFCC-4744-A43B-4DAE170E72E9}" type="presParOf" srcId="{6A4D67B7-E683-4D12-809A-23CE0E382142}" destId="{FD1F0224-9DA9-40DF-9047-C1DC46822C1D}" srcOrd="0" destOrd="0" presId="urn:microsoft.com/office/officeart/2005/8/layout/hierarchy1"/>
    <dgm:cxn modelId="{841876BB-F15A-4986-BE50-7C1A20DAB113}" type="presParOf" srcId="{FD1F0224-9DA9-40DF-9047-C1DC46822C1D}" destId="{17F02AE8-2466-43C6-A5A5-AA02CE3D500A}" srcOrd="0" destOrd="0" presId="urn:microsoft.com/office/officeart/2005/8/layout/hierarchy1"/>
    <dgm:cxn modelId="{386C2D87-B2EE-4C62-9414-26640D96D757}" type="presParOf" srcId="{FD1F0224-9DA9-40DF-9047-C1DC46822C1D}" destId="{C55E4A8E-3B37-402F-AE1B-09B9551BEF61}" srcOrd="1" destOrd="0" presId="urn:microsoft.com/office/officeart/2005/8/layout/hierarchy1"/>
    <dgm:cxn modelId="{AAE219A7-8B08-4557-98EE-6C4E8E26353C}" type="presParOf" srcId="{6A4D67B7-E683-4D12-809A-23CE0E382142}" destId="{3AEDD32E-9F24-4C44-A9E1-4A054172B924}" srcOrd="1" destOrd="0" presId="urn:microsoft.com/office/officeart/2005/8/layout/hierarchy1"/>
    <dgm:cxn modelId="{9359AE30-9CE4-4E62-9CD9-17D7A03A7FA5}" type="presParOf" srcId="{1F0053C4-3EDC-49C9-BC1E-BF3651FFD103}" destId="{4DD8CED9-4349-4F5A-8BD6-DD41F243E61D}" srcOrd="2" destOrd="0" presId="urn:microsoft.com/office/officeart/2005/8/layout/hierarchy1"/>
    <dgm:cxn modelId="{487264ED-67C6-4B5B-90E4-217A8985C076}" type="presParOf" srcId="{1F0053C4-3EDC-49C9-BC1E-BF3651FFD103}" destId="{8E407C4F-C824-496F-AF0C-D446106FBC3B}" srcOrd="3" destOrd="0" presId="urn:microsoft.com/office/officeart/2005/8/layout/hierarchy1"/>
    <dgm:cxn modelId="{C288B57A-23E8-4083-9623-67B5CD806BFC}" type="presParOf" srcId="{8E407C4F-C824-496F-AF0C-D446106FBC3B}" destId="{8C63D818-2499-4167-B3E4-4AD766F75F42}" srcOrd="0" destOrd="0" presId="urn:microsoft.com/office/officeart/2005/8/layout/hierarchy1"/>
    <dgm:cxn modelId="{0A10C23D-A841-4FCA-9B6A-AA2E1C53EA31}" type="presParOf" srcId="{8C63D818-2499-4167-B3E4-4AD766F75F42}" destId="{5E913A40-ED7D-47D5-BDAD-16814C3C6D2B}" srcOrd="0" destOrd="0" presId="urn:microsoft.com/office/officeart/2005/8/layout/hierarchy1"/>
    <dgm:cxn modelId="{AC64B651-4B09-4D2F-A369-A8461B274719}" type="presParOf" srcId="{8C63D818-2499-4167-B3E4-4AD766F75F42}" destId="{78295AD0-DF63-42CC-AB0F-E9994CDE0CA2}" srcOrd="1" destOrd="0" presId="urn:microsoft.com/office/officeart/2005/8/layout/hierarchy1"/>
    <dgm:cxn modelId="{2CD890D6-7CED-45EC-8DA3-7AA291B9F8D8}" type="presParOf" srcId="{8E407C4F-C824-496F-AF0C-D446106FBC3B}" destId="{8245BB83-AAEE-49AB-9F6E-CD7CAA2891F4}" srcOrd="1" destOrd="0" presId="urn:microsoft.com/office/officeart/2005/8/layout/hierarchy1"/>
    <dgm:cxn modelId="{2A022ECD-AF6B-4BBC-943C-E85B525E02A4}" type="presParOf" srcId="{1F0053C4-3EDC-49C9-BC1E-BF3651FFD103}" destId="{42A894F4-383A-4F4A-B73C-8830F053C5F9}" srcOrd="4" destOrd="0" presId="urn:microsoft.com/office/officeart/2005/8/layout/hierarchy1"/>
    <dgm:cxn modelId="{EB636224-1B52-4F2E-BE16-4635C8DC34AD}" type="presParOf" srcId="{1F0053C4-3EDC-49C9-BC1E-BF3651FFD103}" destId="{71D2F0FA-A637-48B7-B78A-67C3762A556A}" srcOrd="5" destOrd="0" presId="urn:microsoft.com/office/officeart/2005/8/layout/hierarchy1"/>
    <dgm:cxn modelId="{8BE0B508-AB8F-41C2-BEC8-175F99A03B3C}" type="presParOf" srcId="{71D2F0FA-A637-48B7-B78A-67C3762A556A}" destId="{23690833-DDC9-4970-AA8B-2A8778387C36}" srcOrd="0" destOrd="0" presId="urn:microsoft.com/office/officeart/2005/8/layout/hierarchy1"/>
    <dgm:cxn modelId="{3905C648-217B-4262-ADCC-32062EE54DBA}" type="presParOf" srcId="{23690833-DDC9-4970-AA8B-2A8778387C36}" destId="{8D75754C-D9E7-46FD-8856-1F3C57CF2B82}" srcOrd="0" destOrd="0" presId="urn:microsoft.com/office/officeart/2005/8/layout/hierarchy1"/>
    <dgm:cxn modelId="{50241BC8-675E-4C4A-A908-64B058A5CF56}" type="presParOf" srcId="{23690833-DDC9-4970-AA8B-2A8778387C36}" destId="{85E2E649-85CC-4497-8098-FAED3D5EA25A}" srcOrd="1" destOrd="0" presId="urn:microsoft.com/office/officeart/2005/8/layout/hierarchy1"/>
    <dgm:cxn modelId="{D04C5999-BA88-43C0-AE9F-7D7C0DD4DA6A}" type="presParOf" srcId="{71D2F0FA-A637-48B7-B78A-67C3762A556A}" destId="{0A450E18-1CBF-4D4E-958F-37A80C26492C}" srcOrd="1" destOrd="0" presId="urn:microsoft.com/office/officeart/2005/8/layout/hierarchy1"/>
    <dgm:cxn modelId="{F747F62D-5E48-43F8-B6AD-ECEC0F8C9F3A}" type="presParOf" srcId="{1F0053C4-3EDC-49C9-BC1E-BF3651FFD103}" destId="{1E5241D4-0736-4C4E-B278-3AEA50F50E3E}" srcOrd="6" destOrd="0" presId="urn:microsoft.com/office/officeart/2005/8/layout/hierarchy1"/>
    <dgm:cxn modelId="{BCDEA9E6-B3F4-43EF-8758-2704F8A9DB60}" type="presParOf" srcId="{1F0053C4-3EDC-49C9-BC1E-BF3651FFD103}" destId="{222D3CA1-EC91-4D42-B30B-534BE35B1870}" srcOrd="7" destOrd="0" presId="urn:microsoft.com/office/officeart/2005/8/layout/hierarchy1"/>
    <dgm:cxn modelId="{F56CD2B6-3C64-4CEF-9134-0C5CB5FD1F85}" type="presParOf" srcId="{222D3CA1-EC91-4D42-B30B-534BE35B1870}" destId="{603FF4FE-69F1-4F35-B5B4-83ADA68F38B7}" srcOrd="0" destOrd="0" presId="urn:microsoft.com/office/officeart/2005/8/layout/hierarchy1"/>
    <dgm:cxn modelId="{6DDEB281-2F86-4124-B7CB-9302CC94F3AC}" type="presParOf" srcId="{603FF4FE-69F1-4F35-B5B4-83ADA68F38B7}" destId="{125BA28C-994E-47B0-8CF5-78274B5FD259}" srcOrd="0" destOrd="0" presId="urn:microsoft.com/office/officeart/2005/8/layout/hierarchy1"/>
    <dgm:cxn modelId="{B670EAB2-FB6E-45BD-BA1A-999718FF2244}" type="presParOf" srcId="{603FF4FE-69F1-4F35-B5B4-83ADA68F38B7}" destId="{22BC64F0-DDB5-4BC2-AF98-032FCFB83490}" srcOrd="1" destOrd="0" presId="urn:microsoft.com/office/officeart/2005/8/layout/hierarchy1"/>
    <dgm:cxn modelId="{456873A9-0227-4881-874D-D002E94ED886}" type="presParOf" srcId="{222D3CA1-EC91-4D42-B30B-534BE35B1870}" destId="{122EEC78-FEA1-4F83-9309-7E64701AC2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4D7B9-436A-48EE-99C3-C13406E40D5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023AAC8-7C09-4D10-BDA9-D479BAA0EEBA}">
      <dgm:prSet phldrT="[文字]" custT="1"/>
      <dgm:spPr>
        <a:solidFill>
          <a:srgbClr val="66FFFF">
            <a:alpha val="89804"/>
          </a:srgbClr>
        </a:solidFill>
      </dgm:spPr>
      <dgm:t>
        <a:bodyPr/>
        <a:lstStyle/>
        <a:p>
          <a:r>
            <a:rPr lang="zh-TW" altLang="en-US" sz="3200" b="1" dirty="0" smtClean="0">
              <a:solidFill>
                <a:srgbClr val="002060"/>
              </a:solidFill>
              <a:latin typeface="華康中特圓體" pitchFamily="49" charset="-120"/>
              <a:ea typeface="華康中特圓體" pitchFamily="49" charset="-120"/>
            </a:rPr>
            <a:t>夏夜之</a:t>
          </a:r>
          <a:r>
            <a:rPr lang="en-US" altLang="en-US" sz="3200" b="1" dirty="0" smtClean="0">
              <a:solidFill>
                <a:srgbClr val="002060"/>
              </a:solidFill>
              <a:latin typeface="華康中特圓體" pitchFamily="49" charset="-120"/>
              <a:ea typeface="華康中特圓體" pitchFamily="49" charset="-120"/>
            </a:rPr>
            <a:t>【</a:t>
          </a:r>
          <a:r>
            <a:rPr lang="zh-TW" altLang="en-US" sz="3200" b="1" dirty="0" smtClean="0">
              <a:solidFill>
                <a:srgbClr val="002060"/>
              </a:solidFill>
              <a:latin typeface="華康中特圓體" pitchFamily="49" charset="-120"/>
              <a:ea typeface="華康中特圓體" pitchFamily="49" charset="-120"/>
            </a:rPr>
            <a:t>美</a:t>
          </a:r>
          <a:r>
            <a:rPr lang="en-US" altLang="en-US" sz="3200" b="1" dirty="0" smtClean="0">
              <a:solidFill>
                <a:srgbClr val="002060"/>
              </a:solidFill>
              <a:latin typeface="華康中特圓體" pitchFamily="49" charset="-120"/>
              <a:ea typeface="華康中特圓體" pitchFamily="49" charset="-120"/>
            </a:rPr>
            <a:t>】</a:t>
          </a:r>
          <a:endParaRPr lang="zh-TW" altLang="en-US" sz="3200" b="1" dirty="0">
            <a:solidFill>
              <a:srgbClr val="002060"/>
            </a:solidFill>
            <a:latin typeface="華康中特圓體" pitchFamily="49" charset="-120"/>
            <a:ea typeface="華康中特圓體" pitchFamily="49" charset="-120"/>
          </a:endParaRPr>
        </a:p>
      </dgm:t>
    </dgm:pt>
    <dgm:pt modelId="{A01081CC-FDA7-4202-96E9-92C5E46CE5A4}" type="parTrans" cxnId="{727126D8-56A1-4C76-B3C2-58104FFE632F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345C294F-4D0F-448F-A213-81B5F9E5FA0B}" type="sibTrans" cxnId="{727126D8-56A1-4C76-B3C2-58104FFE632F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3E96EDF-F09A-4D4D-9F22-1D8B914A08EA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800" b="0" dirty="0" smtClean="0">
              <a:latin typeface="華康中特圓體" pitchFamily="49" charset="-120"/>
              <a:ea typeface="華康中特圓體" pitchFamily="49" charset="-120"/>
            </a:rPr>
            <a:t>(</a:t>
          </a:r>
          <a:r>
            <a:rPr lang="zh-TW" altLang="en-US" sz="2800" b="0" dirty="0" smtClean="0">
              <a:latin typeface="華康中特圓體" pitchFamily="49" charset="-120"/>
              <a:ea typeface="華康中特圓體" pitchFamily="49" charset="-120"/>
            </a:rPr>
            <a:t>深夜</a:t>
          </a:r>
          <a:r>
            <a:rPr lang="en-US" altLang="zh-TW" sz="2800" b="0" dirty="0" smtClean="0">
              <a:latin typeface="華康中特圓體" pitchFamily="49" charset="-120"/>
              <a:ea typeface="華康中特圓體" pitchFamily="49" charset="-120"/>
            </a:rPr>
            <a:t>)</a:t>
          </a:r>
        </a:p>
        <a:p>
          <a:pPr>
            <a:spcAft>
              <a:spcPts val="0"/>
            </a:spcAft>
          </a:pPr>
          <a:r>
            <a:rPr lang="zh-TW" altLang="en-US" sz="2800" b="0" dirty="0" smtClean="0">
              <a:latin typeface="華康中特圓體" pitchFamily="49" charset="-120"/>
              <a:ea typeface="華康中特圓體" pitchFamily="49" charset="-120"/>
            </a:rPr>
            <a:t>生機之美</a:t>
          </a:r>
          <a:endParaRPr lang="zh-TW" altLang="en-US" sz="2800" b="0" dirty="0">
            <a:latin typeface="華康中特圓體" pitchFamily="49" charset="-120"/>
            <a:ea typeface="華康中特圓體" pitchFamily="49" charset="-120"/>
          </a:endParaRPr>
        </a:p>
      </dgm:t>
    </dgm:pt>
    <dgm:pt modelId="{D53382E2-1C43-4DDB-9809-B6CF43E07A47}" type="parTrans" cxnId="{C96901BE-6300-41CF-91F8-8A76D42D514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44C4EF06-4761-403A-A5D2-4C7A860CC3FE}" type="sibTrans" cxnId="{C96901BE-6300-41CF-91F8-8A76D42D514A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97BBEFC2-C2A3-438A-9B70-5F607600A3B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800" b="0" dirty="0" smtClean="0">
              <a:latin typeface="華康中特圓體" pitchFamily="49" charset="-120"/>
              <a:ea typeface="華康中特圓體" pitchFamily="49" charset="-120"/>
            </a:rPr>
            <a:t>(</a:t>
          </a:r>
          <a:r>
            <a:rPr lang="zh-TW" altLang="en-US" sz="2800" b="0" dirty="0" smtClean="0">
              <a:latin typeface="華康中特圓體" pitchFamily="49" charset="-120"/>
              <a:ea typeface="華康中特圓體" pitchFamily="49" charset="-120"/>
            </a:rPr>
            <a:t>入夜</a:t>
          </a:r>
          <a:r>
            <a:rPr lang="en-US" altLang="zh-TW" sz="2800" b="0" dirty="0" smtClean="0">
              <a:latin typeface="華康中特圓體" pitchFamily="49" charset="-120"/>
              <a:ea typeface="華康中特圓體" pitchFamily="49" charset="-120"/>
            </a:rPr>
            <a:t>)</a:t>
          </a:r>
        </a:p>
        <a:p>
          <a:pPr>
            <a:spcAft>
              <a:spcPts val="0"/>
            </a:spcAft>
          </a:pPr>
          <a:r>
            <a:rPr lang="zh-TW" altLang="en-US" sz="2800" b="0" dirty="0" smtClean="0">
              <a:latin typeface="華康中特圓體" pitchFamily="49" charset="-120"/>
              <a:ea typeface="華康中特圓體" pitchFamily="49" charset="-120"/>
            </a:rPr>
            <a:t>璀璨之美</a:t>
          </a:r>
          <a:endParaRPr lang="zh-TW" altLang="en-US" sz="2800" b="1" dirty="0">
            <a:latin typeface="標楷體" pitchFamily="65" charset="-120"/>
            <a:ea typeface="標楷體" pitchFamily="65" charset="-120"/>
          </a:endParaRPr>
        </a:p>
      </dgm:t>
    </dgm:pt>
    <dgm:pt modelId="{3EB75B43-74C3-40AF-87B5-5262A300D9FA}" type="parTrans" cxnId="{74B59BAC-EE94-4C4C-B22F-E56A2F604E74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580E99F5-09EE-4DAF-98D9-7E8576156926}" type="sibTrans" cxnId="{74B59BAC-EE94-4C4C-B22F-E56A2F604E74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E16869DD-AAC2-42F5-8C07-AD8C6EA08993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800" b="0" dirty="0" smtClean="0">
              <a:latin typeface="華康中特圓體" pitchFamily="49" charset="-120"/>
              <a:ea typeface="華康中特圓體" pitchFamily="49" charset="-120"/>
            </a:rPr>
            <a:t>(</a:t>
          </a:r>
          <a:r>
            <a:rPr lang="zh-TW" altLang="en-US" sz="2800" b="0" dirty="0" smtClean="0">
              <a:latin typeface="華康中特圓體" pitchFamily="49" charset="-120"/>
              <a:ea typeface="華康中特圓體" pitchFamily="49" charset="-120"/>
            </a:rPr>
            <a:t>黃昏</a:t>
          </a:r>
          <a:r>
            <a:rPr lang="en-US" altLang="zh-TW" sz="2800" b="0" dirty="0" smtClean="0">
              <a:latin typeface="華康中特圓體" pitchFamily="49" charset="-120"/>
              <a:ea typeface="華康中特圓體" pitchFamily="49" charset="-120"/>
            </a:rPr>
            <a:t>)</a:t>
          </a:r>
        </a:p>
        <a:p>
          <a:pPr>
            <a:spcAft>
              <a:spcPts val="0"/>
            </a:spcAft>
          </a:pPr>
          <a:r>
            <a:rPr lang="zh-TW" altLang="en-US" sz="2800" b="0" dirty="0" smtClean="0">
              <a:latin typeface="華康中特圓體" pitchFamily="49" charset="-120"/>
              <a:ea typeface="華康中特圓體" pitchFamily="49" charset="-120"/>
            </a:rPr>
            <a:t>溫馨之美</a:t>
          </a:r>
          <a:endParaRPr lang="en-US" altLang="zh-TW" sz="2800" b="0" dirty="0" smtClean="0">
            <a:latin typeface="華康中特圓體" pitchFamily="49" charset="-120"/>
            <a:ea typeface="華康中特圓體" pitchFamily="49" charset="-120"/>
          </a:endParaRPr>
        </a:p>
      </dgm:t>
    </dgm:pt>
    <dgm:pt modelId="{8E90A1BD-05B3-465D-AFA2-5B469AE081BC}" type="parTrans" cxnId="{4E405F3E-0D05-4611-A514-2F98AC4259FB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D3DC434B-ED71-4CF1-8F72-5FA2E83F18DF}" type="sibTrans" cxnId="{4E405F3E-0D05-4611-A514-2F98AC4259FB}">
      <dgm:prSet/>
      <dgm:spPr/>
      <dgm:t>
        <a:bodyPr/>
        <a:lstStyle/>
        <a:p>
          <a:endParaRPr lang="zh-TW" altLang="en-US" b="1">
            <a:latin typeface="標楷體" pitchFamily="65" charset="-120"/>
            <a:ea typeface="標楷體" pitchFamily="65" charset="-120"/>
          </a:endParaRPr>
        </a:p>
      </dgm:t>
    </dgm:pt>
    <dgm:pt modelId="{67DD77E8-1501-415E-9A4B-5CA5993C32E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800" b="0" dirty="0" smtClean="0">
              <a:latin typeface="華康中特圓體" pitchFamily="49" charset="-120"/>
              <a:ea typeface="華康中特圓體" pitchFamily="49" charset="-120"/>
            </a:rPr>
            <a:t>(</a:t>
          </a:r>
          <a:r>
            <a:rPr lang="zh-TW" altLang="en-US" sz="2800" b="0" dirty="0" smtClean="0">
              <a:latin typeface="華康中特圓體" pitchFamily="49" charset="-120"/>
              <a:ea typeface="華康中特圓體" pitchFamily="49" charset="-120"/>
            </a:rPr>
            <a:t>深夜</a:t>
          </a:r>
          <a:r>
            <a:rPr lang="en-US" altLang="zh-TW" sz="2800" b="0" dirty="0" smtClean="0">
              <a:latin typeface="華康中特圓體" pitchFamily="49" charset="-120"/>
              <a:ea typeface="華康中特圓體" pitchFamily="49" charset="-120"/>
            </a:rPr>
            <a:t>)</a:t>
          </a:r>
        </a:p>
        <a:p>
          <a:pPr>
            <a:spcAft>
              <a:spcPts val="0"/>
            </a:spcAft>
          </a:pPr>
          <a:r>
            <a:rPr lang="zh-TW" altLang="en-US" sz="2800" b="0" dirty="0" smtClean="0">
              <a:latin typeface="華康中特圓體" pitchFamily="49" charset="-120"/>
              <a:ea typeface="華康中特圓體" pitchFamily="49" charset="-120"/>
            </a:rPr>
            <a:t>人情之美</a:t>
          </a:r>
          <a:endParaRPr lang="zh-TW" altLang="en-US" sz="2800" b="0" dirty="0">
            <a:latin typeface="華康中特圓體" pitchFamily="49" charset="-120"/>
            <a:ea typeface="華康中特圓體" pitchFamily="49" charset="-120"/>
          </a:endParaRPr>
        </a:p>
      </dgm:t>
    </dgm:pt>
    <dgm:pt modelId="{782369E0-C482-4D7A-B476-FCD37D269E07}" type="parTrans" cxnId="{BA7D2F0F-B398-4DB5-8B26-C58B005A9065}">
      <dgm:prSet/>
      <dgm:spPr/>
      <dgm:t>
        <a:bodyPr/>
        <a:lstStyle/>
        <a:p>
          <a:endParaRPr lang="zh-TW" altLang="en-US"/>
        </a:p>
      </dgm:t>
    </dgm:pt>
    <dgm:pt modelId="{5E25C502-128C-489C-A4B6-C4AEC6C99A3E}" type="sibTrans" cxnId="{BA7D2F0F-B398-4DB5-8B26-C58B005A9065}">
      <dgm:prSet/>
      <dgm:spPr/>
      <dgm:t>
        <a:bodyPr/>
        <a:lstStyle/>
        <a:p>
          <a:endParaRPr lang="zh-TW" altLang="en-US"/>
        </a:p>
      </dgm:t>
    </dgm:pt>
    <dgm:pt modelId="{DA174F15-A122-4FE7-B373-E6E94DE20121}" type="pres">
      <dgm:prSet presAssocID="{D0E4D7B9-436A-48EE-99C3-C13406E40D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9868E1C-6CCE-48D8-9160-C2C3ED9812D1}" type="pres">
      <dgm:prSet presAssocID="{3023AAC8-7C09-4D10-BDA9-D479BAA0EEBA}" presName="hierRoot1" presStyleCnt="0"/>
      <dgm:spPr/>
      <dgm:t>
        <a:bodyPr/>
        <a:lstStyle/>
        <a:p>
          <a:endParaRPr lang="zh-TW" altLang="en-US"/>
        </a:p>
      </dgm:t>
    </dgm:pt>
    <dgm:pt modelId="{1F0DF3B2-8FE6-4C26-8208-1F3C0CB98AFA}" type="pres">
      <dgm:prSet presAssocID="{3023AAC8-7C09-4D10-BDA9-D479BAA0EEBA}" presName="composite" presStyleCnt="0"/>
      <dgm:spPr/>
      <dgm:t>
        <a:bodyPr/>
        <a:lstStyle/>
        <a:p>
          <a:endParaRPr lang="zh-TW" altLang="en-US"/>
        </a:p>
      </dgm:t>
    </dgm:pt>
    <dgm:pt modelId="{E3183503-CAB5-4859-95D0-2BC546EB839B}" type="pres">
      <dgm:prSet presAssocID="{3023AAC8-7C09-4D10-BDA9-D479BAA0EEBA}" presName="background" presStyleLbl="node0" presStyleIdx="0" presStyleCnt="1"/>
      <dgm:spPr>
        <a:solidFill>
          <a:srgbClr val="002060"/>
        </a:solidFill>
      </dgm:spPr>
      <dgm:t>
        <a:bodyPr/>
        <a:lstStyle/>
        <a:p>
          <a:endParaRPr lang="zh-TW" altLang="en-US"/>
        </a:p>
      </dgm:t>
    </dgm:pt>
    <dgm:pt modelId="{255589ED-E30F-4796-889E-5C4C3388FA07}" type="pres">
      <dgm:prSet presAssocID="{3023AAC8-7C09-4D10-BDA9-D479BAA0EEBA}" presName="text" presStyleLbl="fgAcc0" presStyleIdx="0" presStyleCnt="1" custScaleX="225997" custScaleY="6722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F0053C4-3EDC-49C9-BC1E-BF3651FFD103}" type="pres">
      <dgm:prSet presAssocID="{3023AAC8-7C09-4D10-BDA9-D479BAA0EEBA}" presName="hierChild2" presStyleCnt="0"/>
      <dgm:spPr/>
      <dgm:t>
        <a:bodyPr/>
        <a:lstStyle/>
        <a:p>
          <a:endParaRPr lang="zh-TW" altLang="en-US"/>
        </a:p>
      </dgm:t>
    </dgm:pt>
    <dgm:pt modelId="{D55FC1E7-2DA7-486A-B3B5-3869704B7643}" type="pres">
      <dgm:prSet presAssocID="{D53382E2-1C43-4DDB-9809-B6CF43E07A47}" presName="Name10" presStyleLbl="parChTrans1D2" presStyleIdx="0" presStyleCnt="4"/>
      <dgm:spPr/>
      <dgm:t>
        <a:bodyPr/>
        <a:lstStyle/>
        <a:p>
          <a:endParaRPr lang="zh-TW" altLang="en-US"/>
        </a:p>
      </dgm:t>
    </dgm:pt>
    <dgm:pt modelId="{6A4D67B7-E683-4D12-809A-23CE0E382142}" type="pres">
      <dgm:prSet presAssocID="{D3E96EDF-F09A-4D4D-9F22-1D8B914A08EA}" presName="hierRoot2" presStyleCnt="0"/>
      <dgm:spPr/>
      <dgm:t>
        <a:bodyPr/>
        <a:lstStyle/>
        <a:p>
          <a:endParaRPr lang="zh-TW" altLang="en-US"/>
        </a:p>
      </dgm:t>
    </dgm:pt>
    <dgm:pt modelId="{FD1F0224-9DA9-40DF-9047-C1DC46822C1D}" type="pres">
      <dgm:prSet presAssocID="{D3E96EDF-F09A-4D4D-9F22-1D8B914A08EA}" presName="composite2" presStyleCnt="0"/>
      <dgm:spPr/>
      <dgm:t>
        <a:bodyPr/>
        <a:lstStyle/>
        <a:p>
          <a:endParaRPr lang="zh-TW" altLang="en-US"/>
        </a:p>
      </dgm:t>
    </dgm:pt>
    <dgm:pt modelId="{17F02AE8-2466-43C6-A5A5-AA02CE3D500A}" type="pres">
      <dgm:prSet presAssocID="{D3E96EDF-F09A-4D4D-9F22-1D8B914A08EA}" presName="background2" presStyleLbl="node2" presStyleIdx="0" presStyleCnt="4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  <dgm:pt modelId="{C55E4A8E-3B37-402F-AE1B-09B9551BEF61}" type="pres">
      <dgm:prSet presAssocID="{D3E96EDF-F09A-4D4D-9F22-1D8B914A08EA}" presName="text2" presStyleLbl="fgAcc2" presStyleIdx="0" presStyleCnt="4" custScaleX="133913" custScaleY="920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EDD32E-9F24-4C44-A9E1-4A054172B924}" type="pres">
      <dgm:prSet presAssocID="{D3E96EDF-F09A-4D4D-9F22-1D8B914A08EA}" presName="hierChild3" presStyleCnt="0"/>
      <dgm:spPr/>
      <dgm:t>
        <a:bodyPr/>
        <a:lstStyle/>
        <a:p>
          <a:endParaRPr lang="zh-TW" altLang="en-US"/>
        </a:p>
      </dgm:t>
    </dgm:pt>
    <dgm:pt modelId="{4DD8CED9-4349-4F5A-8BD6-DD41F243E61D}" type="pres">
      <dgm:prSet presAssocID="{782369E0-C482-4D7A-B476-FCD37D269E07}" presName="Name10" presStyleLbl="parChTrans1D2" presStyleIdx="1" presStyleCnt="4"/>
      <dgm:spPr/>
      <dgm:t>
        <a:bodyPr/>
        <a:lstStyle/>
        <a:p>
          <a:endParaRPr lang="zh-TW" altLang="en-US"/>
        </a:p>
      </dgm:t>
    </dgm:pt>
    <dgm:pt modelId="{8E407C4F-C824-496F-AF0C-D446106FBC3B}" type="pres">
      <dgm:prSet presAssocID="{67DD77E8-1501-415E-9A4B-5CA5993C32E1}" presName="hierRoot2" presStyleCnt="0"/>
      <dgm:spPr/>
    </dgm:pt>
    <dgm:pt modelId="{8C63D818-2499-4167-B3E4-4AD766F75F42}" type="pres">
      <dgm:prSet presAssocID="{67DD77E8-1501-415E-9A4B-5CA5993C32E1}" presName="composite2" presStyleCnt="0"/>
      <dgm:spPr/>
    </dgm:pt>
    <dgm:pt modelId="{5E913A40-ED7D-47D5-BDAD-16814C3C6D2B}" type="pres">
      <dgm:prSet presAssocID="{67DD77E8-1501-415E-9A4B-5CA5993C32E1}" presName="background2" presStyleLbl="node2" presStyleIdx="1" presStyleCnt="4"/>
      <dgm:spPr>
        <a:solidFill>
          <a:srgbClr val="0070C0"/>
        </a:solidFill>
      </dgm:spPr>
      <dgm:t>
        <a:bodyPr/>
        <a:lstStyle/>
        <a:p>
          <a:endParaRPr lang="zh-TW" altLang="en-US"/>
        </a:p>
      </dgm:t>
    </dgm:pt>
    <dgm:pt modelId="{78295AD0-DF63-42CC-AB0F-E9994CDE0CA2}" type="pres">
      <dgm:prSet presAssocID="{67DD77E8-1501-415E-9A4B-5CA5993C32E1}" presName="text2" presStyleLbl="fgAcc2" presStyleIdx="1" presStyleCnt="4" custScaleX="120026" custScaleY="92078" custLinFactNeighborX="-2335" custLinFactNeighborY="33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45BB83-AAEE-49AB-9F6E-CD7CAA2891F4}" type="pres">
      <dgm:prSet presAssocID="{67DD77E8-1501-415E-9A4B-5CA5993C32E1}" presName="hierChild3" presStyleCnt="0"/>
      <dgm:spPr/>
    </dgm:pt>
    <dgm:pt modelId="{42A894F4-383A-4F4A-B73C-8830F053C5F9}" type="pres">
      <dgm:prSet presAssocID="{3EB75B43-74C3-40AF-87B5-5262A300D9FA}" presName="Name10" presStyleLbl="parChTrans1D2" presStyleIdx="2" presStyleCnt="4"/>
      <dgm:spPr/>
      <dgm:t>
        <a:bodyPr/>
        <a:lstStyle/>
        <a:p>
          <a:endParaRPr lang="zh-TW" altLang="en-US"/>
        </a:p>
      </dgm:t>
    </dgm:pt>
    <dgm:pt modelId="{71D2F0FA-A637-48B7-B78A-67C3762A556A}" type="pres">
      <dgm:prSet presAssocID="{97BBEFC2-C2A3-438A-9B70-5F607600A3B9}" presName="hierRoot2" presStyleCnt="0"/>
      <dgm:spPr/>
      <dgm:t>
        <a:bodyPr/>
        <a:lstStyle/>
        <a:p>
          <a:endParaRPr lang="zh-TW" altLang="en-US"/>
        </a:p>
      </dgm:t>
    </dgm:pt>
    <dgm:pt modelId="{23690833-DDC9-4970-AA8B-2A8778387C36}" type="pres">
      <dgm:prSet presAssocID="{97BBEFC2-C2A3-438A-9B70-5F607600A3B9}" presName="composite2" presStyleCnt="0"/>
      <dgm:spPr/>
      <dgm:t>
        <a:bodyPr/>
        <a:lstStyle/>
        <a:p>
          <a:endParaRPr lang="zh-TW" altLang="en-US"/>
        </a:p>
      </dgm:t>
    </dgm:pt>
    <dgm:pt modelId="{8D75754C-D9E7-46FD-8856-1F3C57CF2B82}" type="pres">
      <dgm:prSet presAssocID="{97BBEFC2-C2A3-438A-9B70-5F607600A3B9}" presName="background2" presStyleLbl="node2" presStyleIdx="2" presStyleCnt="4"/>
      <dgm:spPr>
        <a:solidFill>
          <a:srgbClr val="92D050"/>
        </a:solidFill>
      </dgm:spPr>
      <dgm:t>
        <a:bodyPr/>
        <a:lstStyle/>
        <a:p>
          <a:endParaRPr lang="zh-TW" altLang="en-US"/>
        </a:p>
      </dgm:t>
    </dgm:pt>
    <dgm:pt modelId="{85E2E649-85CC-4497-8098-FAED3D5EA25A}" type="pres">
      <dgm:prSet presAssocID="{97BBEFC2-C2A3-438A-9B70-5F607600A3B9}" presName="text2" presStyleLbl="fgAcc2" presStyleIdx="2" presStyleCnt="4" custScaleX="117520" custScaleY="8716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A450E18-1CBF-4D4E-958F-37A80C26492C}" type="pres">
      <dgm:prSet presAssocID="{97BBEFC2-C2A3-438A-9B70-5F607600A3B9}" presName="hierChild3" presStyleCnt="0"/>
      <dgm:spPr/>
      <dgm:t>
        <a:bodyPr/>
        <a:lstStyle/>
        <a:p>
          <a:endParaRPr lang="zh-TW" altLang="en-US"/>
        </a:p>
      </dgm:t>
    </dgm:pt>
    <dgm:pt modelId="{1E5241D4-0736-4C4E-B278-3AEA50F50E3E}" type="pres">
      <dgm:prSet presAssocID="{8E90A1BD-05B3-465D-AFA2-5B469AE081BC}" presName="Name10" presStyleLbl="parChTrans1D2" presStyleIdx="3" presStyleCnt="4"/>
      <dgm:spPr/>
      <dgm:t>
        <a:bodyPr/>
        <a:lstStyle/>
        <a:p>
          <a:endParaRPr lang="zh-TW" altLang="en-US"/>
        </a:p>
      </dgm:t>
    </dgm:pt>
    <dgm:pt modelId="{222D3CA1-EC91-4D42-B30B-534BE35B1870}" type="pres">
      <dgm:prSet presAssocID="{E16869DD-AAC2-42F5-8C07-AD8C6EA08993}" presName="hierRoot2" presStyleCnt="0"/>
      <dgm:spPr/>
      <dgm:t>
        <a:bodyPr/>
        <a:lstStyle/>
        <a:p>
          <a:endParaRPr lang="zh-TW" altLang="en-US"/>
        </a:p>
      </dgm:t>
    </dgm:pt>
    <dgm:pt modelId="{603FF4FE-69F1-4F35-B5B4-83ADA68F38B7}" type="pres">
      <dgm:prSet presAssocID="{E16869DD-AAC2-42F5-8C07-AD8C6EA08993}" presName="composite2" presStyleCnt="0"/>
      <dgm:spPr/>
      <dgm:t>
        <a:bodyPr/>
        <a:lstStyle/>
        <a:p>
          <a:endParaRPr lang="zh-TW" altLang="en-US"/>
        </a:p>
      </dgm:t>
    </dgm:pt>
    <dgm:pt modelId="{125BA28C-994E-47B0-8CF5-78274B5FD259}" type="pres">
      <dgm:prSet presAssocID="{E16869DD-AAC2-42F5-8C07-AD8C6EA08993}" presName="background2" presStyleLbl="node2" presStyleIdx="3" presStyleCnt="4"/>
      <dgm:spPr>
        <a:solidFill>
          <a:srgbClr val="FF66CC"/>
        </a:solidFill>
      </dgm:spPr>
      <dgm:t>
        <a:bodyPr/>
        <a:lstStyle/>
        <a:p>
          <a:endParaRPr lang="zh-TW" altLang="en-US"/>
        </a:p>
      </dgm:t>
    </dgm:pt>
    <dgm:pt modelId="{22BC64F0-DDB5-4BC2-AF98-032FCFB83490}" type="pres">
      <dgm:prSet presAssocID="{E16869DD-AAC2-42F5-8C07-AD8C6EA08993}" presName="text2" presStyleLbl="fgAcc2" presStyleIdx="3" presStyleCnt="4" custScaleX="114048" custScaleY="8230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2EEC78-FEA1-4F83-9309-7E64701AC23A}" type="pres">
      <dgm:prSet presAssocID="{E16869DD-AAC2-42F5-8C07-AD8C6EA08993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062BC948-132C-4B58-AB15-3C11E80D7E1A}" type="presOf" srcId="{3EB75B43-74C3-40AF-87B5-5262A300D9FA}" destId="{42A894F4-383A-4F4A-B73C-8830F053C5F9}" srcOrd="0" destOrd="0" presId="urn:microsoft.com/office/officeart/2005/8/layout/hierarchy1"/>
    <dgm:cxn modelId="{0B600724-7671-41CB-891D-1E3C5D4CB0C6}" type="presOf" srcId="{8E90A1BD-05B3-465D-AFA2-5B469AE081BC}" destId="{1E5241D4-0736-4C4E-B278-3AEA50F50E3E}" srcOrd="0" destOrd="0" presId="urn:microsoft.com/office/officeart/2005/8/layout/hierarchy1"/>
    <dgm:cxn modelId="{B527B0DF-6D1D-4802-8E9C-2310D5AC82AD}" type="presOf" srcId="{67DD77E8-1501-415E-9A4B-5CA5993C32E1}" destId="{78295AD0-DF63-42CC-AB0F-E9994CDE0CA2}" srcOrd="0" destOrd="0" presId="urn:microsoft.com/office/officeart/2005/8/layout/hierarchy1"/>
    <dgm:cxn modelId="{386BCC3F-BDD6-4310-B49A-5F9846AE7114}" type="presOf" srcId="{E16869DD-AAC2-42F5-8C07-AD8C6EA08993}" destId="{22BC64F0-DDB5-4BC2-AF98-032FCFB83490}" srcOrd="0" destOrd="0" presId="urn:microsoft.com/office/officeart/2005/8/layout/hierarchy1"/>
    <dgm:cxn modelId="{810E5AEB-8A29-4FCC-BAEB-DFE354E3D7D8}" type="presOf" srcId="{D0E4D7B9-436A-48EE-99C3-C13406E40D5F}" destId="{DA174F15-A122-4FE7-B373-E6E94DE20121}" srcOrd="0" destOrd="0" presId="urn:microsoft.com/office/officeart/2005/8/layout/hierarchy1"/>
    <dgm:cxn modelId="{4E405F3E-0D05-4611-A514-2F98AC4259FB}" srcId="{3023AAC8-7C09-4D10-BDA9-D479BAA0EEBA}" destId="{E16869DD-AAC2-42F5-8C07-AD8C6EA08993}" srcOrd="3" destOrd="0" parTransId="{8E90A1BD-05B3-465D-AFA2-5B469AE081BC}" sibTransId="{D3DC434B-ED71-4CF1-8F72-5FA2E83F18DF}"/>
    <dgm:cxn modelId="{BA7D2F0F-B398-4DB5-8B26-C58B005A9065}" srcId="{3023AAC8-7C09-4D10-BDA9-D479BAA0EEBA}" destId="{67DD77E8-1501-415E-9A4B-5CA5993C32E1}" srcOrd="1" destOrd="0" parTransId="{782369E0-C482-4D7A-B476-FCD37D269E07}" sibTransId="{5E25C502-128C-489C-A4B6-C4AEC6C99A3E}"/>
    <dgm:cxn modelId="{2408FCB1-38C2-4A6C-803C-3656505B8BDB}" type="presOf" srcId="{3023AAC8-7C09-4D10-BDA9-D479BAA0EEBA}" destId="{255589ED-E30F-4796-889E-5C4C3388FA07}" srcOrd="0" destOrd="0" presId="urn:microsoft.com/office/officeart/2005/8/layout/hierarchy1"/>
    <dgm:cxn modelId="{C96901BE-6300-41CF-91F8-8A76D42D514A}" srcId="{3023AAC8-7C09-4D10-BDA9-D479BAA0EEBA}" destId="{D3E96EDF-F09A-4D4D-9F22-1D8B914A08EA}" srcOrd="0" destOrd="0" parTransId="{D53382E2-1C43-4DDB-9809-B6CF43E07A47}" sibTransId="{44C4EF06-4761-403A-A5D2-4C7A860CC3FE}"/>
    <dgm:cxn modelId="{36DD91CC-AB53-41FA-BD80-90288FE4E70E}" type="presOf" srcId="{D53382E2-1C43-4DDB-9809-B6CF43E07A47}" destId="{D55FC1E7-2DA7-486A-B3B5-3869704B7643}" srcOrd="0" destOrd="0" presId="urn:microsoft.com/office/officeart/2005/8/layout/hierarchy1"/>
    <dgm:cxn modelId="{727126D8-56A1-4C76-B3C2-58104FFE632F}" srcId="{D0E4D7B9-436A-48EE-99C3-C13406E40D5F}" destId="{3023AAC8-7C09-4D10-BDA9-D479BAA0EEBA}" srcOrd="0" destOrd="0" parTransId="{A01081CC-FDA7-4202-96E9-92C5E46CE5A4}" sibTransId="{345C294F-4D0F-448F-A213-81B5F9E5FA0B}"/>
    <dgm:cxn modelId="{6B9444B3-EA20-4DAA-B2F5-A091B005B1CF}" type="presOf" srcId="{97BBEFC2-C2A3-438A-9B70-5F607600A3B9}" destId="{85E2E649-85CC-4497-8098-FAED3D5EA25A}" srcOrd="0" destOrd="0" presId="urn:microsoft.com/office/officeart/2005/8/layout/hierarchy1"/>
    <dgm:cxn modelId="{28DF0A1E-B564-45E6-9BF8-B5663FC3A6DC}" type="presOf" srcId="{D3E96EDF-F09A-4D4D-9F22-1D8B914A08EA}" destId="{C55E4A8E-3B37-402F-AE1B-09B9551BEF61}" srcOrd="0" destOrd="0" presId="urn:microsoft.com/office/officeart/2005/8/layout/hierarchy1"/>
    <dgm:cxn modelId="{74B59BAC-EE94-4C4C-B22F-E56A2F604E74}" srcId="{3023AAC8-7C09-4D10-BDA9-D479BAA0EEBA}" destId="{97BBEFC2-C2A3-438A-9B70-5F607600A3B9}" srcOrd="2" destOrd="0" parTransId="{3EB75B43-74C3-40AF-87B5-5262A300D9FA}" sibTransId="{580E99F5-09EE-4DAF-98D9-7E8576156926}"/>
    <dgm:cxn modelId="{9A80C9E2-12B7-4ABA-9577-7CE6CAC6D001}" type="presOf" srcId="{782369E0-C482-4D7A-B476-FCD37D269E07}" destId="{4DD8CED9-4349-4F5A-8BD6-DD41F243E61D}" srcOrd="0" destOrd="0" presId="urn:microsoft.com/office/officeart/2005/8/layout/hierarchy1"/>
    <dgm:cxn modelId="{3BCC97CD-D14D-4F99-B01A-16DF09A25125}" type="presParOf" srcId="{DA174F15-A122-4FE7-B373-E6E94DE20121}" destId="{19868E1C-6CCE-48D8-9160-C2C3ED9812D1}" srcOrd="0" destOrd="0" presId="urn:microsoft.com/office/officeart/2005/8/layout/hierarchy1"/>
    <dgm:cxn modelId="{56C495F3-02D8-4319-97E5-BBA5EE02DD02}" type="presParOf" srcId="{19868E1C-6CCE-48D8-9160-C2C3ED9812D1}" destId="{1F0DF3B2-8FE6-4C26-8208-1F3C0CB98AFA}" srcOrd="0" destOrd="0" presId="urn:microsoft.com/office/officeart/2005/8/layout/hierarchy1"/>
    <dgm:cxn modelId="{A7C9A480-EAB0-4483-9974-AA4471C8913A}" type="presParOf" srcId="{1F0DF3B2-8FE6-4C26-8208-1F3C0CB98AFA}" destId="{E3183503-CAB5-4859-95D0-2BC546EB839B}" srcOrd="0" destOrd="0" presId="urn:microsoft.com/office/officeart/2005/8/layout/hierarchy1"/>
    <dgm:cxn modelId="{54C88A1C-93B7-442E-82F4-23FB7AA467C6}" type="presParOf" srcId="{1F0DF3B2-8FE6-4C26-8208-1F3C0CB98AFA}" destId="{255589ED-E30F-4796-889E-5C4C3388FA07}" srcOrd="1" destOrd="0" presId="urn:microsoft.com/office/officeart/2005/8/layout/hierarchy1"/>
    <dgm:cxn modelId="{7AE34299-5427-4881-8616-10F39165B19B}" type="presParOf" srcId="{19868E1C-6CCE-48D8-9160-C2C3ED9812D1}" destId="{1F0053C4-3EDC-49C9-BC1E-BF3651FFD103}" srcOrd="1" destOrd="0" presId="urn:microsoft.com/office/officeart/2005/8/layout/hierarchy1"/>
    <dgm:cxn modelId="{0EAAF809-63DB-40E6-9256-5FAC025D5350}" type="presParOf" srcId="{1F0053C4-3EDC-49C9-BC1E-BF3651FFD103}" destId="{D55FC1E7-2DA7-486A-B3B5-3869704B7643}" srcOrd="0" destOrd="0" presId="urn:microsoft.com/office/officeart/2005/8/layout/hierarchy1"/>
    <dgm:cxn modelId="{1A1149DB-8F24-4E38-B60A-E3FD50F9348B}" type="presParOf" srcId="{1F0053C4-3EDC-49C9-BC1E-BF3651FFD103}" destId="{6A4D67B7-E683-4D12-809A-23CE0E382142}" srcOrd="1" destOrd="0" presId="urn:microsoft.com/office/officeart/2005/8/layout/hierarchy1"/>
    <dgm:cxn modelId="{AE9CE995-7156-4E5B-99A6-1213FD2EDED4}" type="presParOf" srcId="{6A4D67B7-E683-4D12-809A-23CE0E382142}" destId="{FD1F0224-9DA9-40DF-9047-C1DC46822C1D}" srcOrd="0" destOrd="0" presId="urn:microsoft.com/office/officeart/2005/8/layout/hierarchy1"/>
    <dgm:cxn modelId="{E08C0095-185A-4439-8D42-D5A1FF5D7920}" type="presParOf" srcId="{FD1F0224-9DA9-40DF-9047-C1DC46822C1D}" destId="{17F02AE8-2466-43C6-A5A5-AA02CE3D500A}" srcOrd="0" destOrd="0" presId="urn:microsoft.com/office/officeart/2005/8/layout/hierarchy1"/>
    <dgm:cxn modelId="{EC29F457-70F3-4C3A-B1EF-D8313C6BB548}" type="presParOf" srcId="{FD1F0224-9DA9-40DF-9047-C1DC46822C1D}" destId="{C55E4A8E-3B37-402F-AE1B-09B9551BEF61}" srcOrd="1" destOrd="0" presId="urn:microsoft.com/office/officeart/2005/8/layout/hierarchy1"/>
    <dgm:cxn modelId="{D322E1CB-1BC5-4515-952F-C41DE2EF759A}" type="presParOf" srcId="{6A4D67B7-E683-4D12-809A-23CE0E382142}" destId="{3AEDD32E-9F24-4C44-A9E1-4A054172B924}" srcOrd="1" destOrd="0" presId="urn:microsoft.com/office/officeart/2005/8/layout/hierarchy1"/>
    <dgm:cxn modelId="{206976EA-F125-45DF-9589-D7754011D0EF}" type="presParOf" srcId="{1F0053C4-3EDC-49C9-BC1E-BF3651FFD103}" destId="{4DD8CED9-4349-4F5A-8BD6-DD41F243E61D}" srcOrd="2" destOrd="0" presId="urn:microsoft.com/office/officeart/2005/8/layout/hierarchy1"/>
    <dgm:cxn modelId="{0B1EEB3F-E211-4B0B-8905-552BD1D9C0E5}" type="presParOf" srcId="{1F0053C4-3EDC-49C9-BC1E-BF3651FFD103}" destId="{8E407C4F-C824-496F-AF0C-D446106FBC3B}" srcOrd="3" destOrd="0" presId="urn:microsoft.com/office/officeart/2005/8/layout/hierarchy1"/>
    <dgm:cxn modelId="{50CA7354-B7E5-4F0D-A25A-274631920032}" type="presParOf" srcId="{8E407C4F-C824-496F-AF0C-D446106FBC3B}" destId="{8C63D818-2499-4167-B3E4-4AD766F75F42}" srcOrd="0" destOrd="0" presId="urn:microsoft.com/office/officeart/2005/8/layout/hierarchy1"/>
    <dgm:cxn modelId="{BAF819D1-4B77-4C7B-A6EB-74C6673422A8}" type="presParOf" srcId="{8C63D818-2499-4167-B3E4-4AD766F75F42}" destId="{5E913A40-ED7D-47D5-BDAD-16814C3C6D2B}" srcOrd="0" destOrd="0" presId="urn:microsoft.com/office/officeart/2005/8/layout/hierarchy1"/>
    <dgm:cxn modelId="{EB16C825-9F88-4DA9-B344-EEE0321DAA4D}" type="presParOf" srcId="{8C63D818-2499-4167-B3E4-4AD766F75F42}" destId="{78295AD0-DF63-42CC-AB0F-E9994CDE0CA2}" srcOrd="1" destOrd="0" presId="urn:microsoft.com/office/officeart/2005/8/layout/hierarchy1"/>
    <dgm:cxn modelId="{10F14EC9-4C7F-4F4B-9C81-54157CD991C9}" type="presParOf" srcId="{8E407C4F-C824-496F-AF0C-D446106FBC3B}" destId="{8245BB83-AAEE-49AB-9F6E-CD7CAA2891F4}" srcOrd="1" destOrd="0" presId="urn:microsoft.com/office/officeart/2005/8/layout/hierarchy1"/>
    <dgm:cxn modelId="{8DCDDC29-9B97-4ECC-B352-6951CE1CF1D1}" type="presParOf" srcId="{1F0053C4-3EDC-49C9-BC1E-BF3651FFD103}" destId="{42A894F4-383A-4F4A-B73C-8830F053C5F9}" srcOrd="4" destOrd="0" presId="urn:microsoft.com/office/officeart/2005/8/layout/hierarchy1"/>
    <dgm:cxn modelId="{1114330E-922B-401D-A344-94ED3EE8745A}" type="presParOf" srcId="{1F0053C4-3EDC-49C9-BC1E-BF3651FFD103}" destId="{71D2F0FA-A637-48B7-B78A-67C3762A556A}" srcOrd="5" destOrd="0" presId="urn:microsoft.com/office/officeart/2005/8/layout/hierarchy1"/>
    <dgm:cxn modelId="{E182F1DE-7A35-42E0-960E-C3DC1F937F1D}" type="presParOf" srcId="{71D2F0FA-A637-48B7-B78A-67C3762A556A}" destId="{23690833-DDC9-4970-AA8B-2A8778387C36}" srcOrd="0" destOrd="0" presId="urn:microsoft.com/office/officeart/2005/8/layout/hierarchy1"/>
    <dgm:cxn modelId="{4650CD06-6EB5-49F6-941E-1C6B20AFED1E}" type="presParOf" srcId="{23690833-DDC9-4970-AA8B-2A8778387C36}" destId="{8D75754C-D9E7-46FD-8856-1F3C57CF2B82}" srcOrd="0" destOrd="0" presId="urn:microsoft.com/office/officeart/2005/8/layout/hierarchy1"/>
    <dgm:cxn modelId="{72236FD6-D2FA-4042-B093-1E4609E01262}" type="presParOf" srcId="{23690833-DDC9-4970-AA8B-2A8778387C36}" destId="{85E2E649-85CC-4497-8098-FAED3D5EA25A}" srcOrd="1" destOrd="0" presId="urn:microsoft.com/office/officeart/2005/8/layout/hierarchy1"/>
    <dgm:cxn modelId="{AEAA55B0-4032-4655-8C7D-344AEA28E469}" type="presParOf" srcId="{71D2F0FA-A637-48B7-B78A-67C3762A556A}" destId="{0A450E18-1CBF-4D4E-958F-37A80C26492C}" srcOrd="1" destOrd="0" presId="urn:microsoft.com/office/officeart/2005/8/layout/hierarchy1"/>
    <dgm:cxn modelId="{114A08CA-33C7-44FE-9D6F-FFA86FEDF77A}" type="presParOf" srcId="{1F0053C4-3EDC-49C9-BC1E-BF3651FFD103}" destId="{1E5241D4-0736-4C4E-B278-3AEA50F50E3E}" srcOrd="6" destOrd="0" presId="urn:microsoft.com/office/officeart/2005/8/layout/hierarchy1"/>
    <dgm:cxn modelId="{B82C2876-0A9B-49FB-9981-94ABF9AF754E}" type="presParOf" srcId="{1F0053C4-3EDC-49C9-BC1E-BF3651FFD103}" destId="{222D3CA1-EC91-4D42-B30B-534BE35B1870}" srcOrd="7" destOrd="0" presId="urn:microsoft.com/office/officeart/2005/8/layout/hierarchy1"/>
    <dgm:cxn modelId="{7E9F0919-B76E-431A-88D0-1E2A639A9DA7}" type="presParOf" srcId="{222D3CA1-EC91-4D42-B30B-534BE35B1870}" destId="{603FF4FE-69F1-4F35-B5B4-83ADA68F38B7}" srcOrd="0" destOrd="0" presId="urn:microsoft.com/office/officeart/2005/8/layout/hierarchy1"/>
    <dgm:cxn modelId="{D3B2D3D4-2BDA-40F1-98A9-A64962824640}" type="presParOf" srcId="{603FF4FE-69F1-4F35-B5B4-83ADA68F38B7}" destId="{125BA28C-994E-47B0-8CF5-78274B5FD259}" srcOrd="0" destOrd="0" presId="urn:microsoft.com/office/officeart/2005/8/layout/hierarchy1"/>
    <dgm:cxn modelId="{DA1FE09C-2E2F-444B-A06C-E3440CA5DDE1}" type="presParOf" srcId="{603FF4FE-69F1-4F35-B5B4-83ADA68F38B7}" destId="{22BC64F0-DDB5-4BC2-AF98-032FCFB83490}" srcOrd="1" destOrd="0" presId="urn:microsoft.com/office/officeart/2005/8/layout/hierarchy1"/>
    <dgm:cxn modelId="{51AC841E-C21B-428A-9474-5C0D32FF76F9}" type="presParOf" srcId="{222D3CA1-EC91-4D42-B30B-534BE35B1870}" destId="{122EEC78-FEA1-4F83-9309-7E64701AC2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E2A057-B0F4-4BCA-95A9-DCC96BA9D5BE}" type="datetimeFigureOut">
              <a:rPr lang="zh-TW" altLang="en-US"/>
              <a:pPr>
                <a:defRPr/>
              </a:pPr>
              <a:t>2015/9/24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1FA584-BC85-4A02-9C67-D7441C30CA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15D926-AA82-4095-9BEC-E7FF190C2635}" type="datetimeFigureOut">
              <a:rPr lang="zh-TW" altLang="en-US"/>
              <a:pPr>
                <a:defRPr/>
              </a:pPr>
              <a:t>2015/9/24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6B47D0-3D1A-4945-A015-EC2A045B00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 vert="horz"/>
          <a:lstStyle>
            <a:lvl1pPr marL="0" indent="0"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F8B8F0C3-71D0-449C-977E-FA0641D4C5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990600"/>
            <a:ext cx="215265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630555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六白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3333CC"/>
                </a:solidFill>
                <a:effectLst/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60848"/>
            <a:ext cx="7128792" cy="4104456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3B20B5-758D-49C3-A314-3C6FD7612358}" type="datetime1">
              <a:rPr lang="zh-TW" altLang="en-US" smtClean="0"/>
              <a:pPr/>
              <a:t>2015/9/24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A6B129-6EEB-443E-BB22-E2405BFD452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6804248" y="1340768"/>
            <a:ext cx="1944216" cy="648072"/>
          </a:xfrm>
        </p:spPr>
        <p:txBody>
          <a:bodyPr anchor="ctr">
            <a:noAutofit/>
          </a:bodyPr>
          <a:lstStyle>
            <a:lvl1pPr algn="ctr">
              <a:buNone/>
              <a:defRPr sz="24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TW" altLang="en-US" dirty="0" smtClean="0"/>
              <a:t>段落一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3581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038600" y="990600"/>
            <a:ext cx="3581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國文7年級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772400" y="990600"/>
            <a:ext cx="114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38" name="Rectangle 18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6781800" y="6172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5139" name="Rectangle 19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382000" y="6172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5140" name="Rectangle 20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762000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2799;&#22812;(&#32752;&#26519;2012)&#31461;&#38899;&#29256;.ex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楊喚.gif"/>
          <p:cNvPicPr>
            <a:picLocks noChangeAspect="1"/>
          </p:cNvPicPr>
          <p:nvPr/>
        </p:nvPicPr>
        <p:blipFill>
          <a:blip r:embed="rId2" cstate="email"/>
          <a:srcRect t="21376"/>
          <a:stretch>
            <a:fillRect/>
          </a:stretch>
        </p:blipFill>
        <p:spPr>
          <a:xfrm>
            <a:off x="0" y="0"/>
            <a:ext cx="9144000" cy="483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797152"/>
            <a:ext cx="9144000" cy="1323439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■</a:t>
            </a:r>
            <a:r>
              <a:rPr kumimoji="1" lang="zh-TW" sz="4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文本分析</a:t>
            </a:r>
            <a:r>
              <a:rPr lang="zh-TW" altLang="en-US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的</a:t>
            </a:r>
            <a:r>
              <a:rPr kumimoji="1" lang="zh-TW" altLang="en-US" sz="4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操作步驟</a:t>
            </a:r>
            <a:endParaRPr kumimoji="1" lang="en-US" altLang="zh-TW" sz="4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華康中特圓體" pitchFamily="49" charset="-120"/>
              <a:ea typeface="華康中特圓體" pitchFamily="49" charset="-120"/>
              <a:cs typeface="Times New Roman" pitchFamily="18" charset="0"/>
            </a:endParaRPr>
          </a:p>
          <a:p>
            <a:r>
              <a:rPr lang="zh-TW" altLang="en-US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   </a:t>
            </a:r>
            <a:r>
              <a:rPr lang="en-US" altLang="zh-TW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——</a:t>
            </a:r>
            <a:r>
              <a:rPr lang="zh-TW" altLang="en-US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以楊喚</a:t>
            </a:r>
            <a:r>
              <a:rPr lang="en-US" altLang="zh-TW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〈</a:t>
            </a:r>
            <a:r>
              <a:rPr lang="zh-TW" altLang="en-US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夏夜</a:t>
            </a:r>
            <a:r>
              <a:rPr lang="en-US" altLang="zh-TW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〉</a:t>
            </a:r>
            <a:r>
              <a:rPr lang="zh-TW" altLang="en-US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為例</a:t>
            </a:r>
            <a:endParaRPr kumimoji="1" lang="zh-TW" altLang="en-US" sz="4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華康中特圓體" pitchFamily="49" charset="-120"/>
              <a:ea typeface="華康中特圓體" pitchFamily="49" charset="-120"/>
              <a:cs typeface="新細明體" pitchFamily="18" charset="-12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3296"/>
            <a:ext cx="9144000" cy="764704"/>
          </a:xfrm>
          <a:solidFill>
            <a:srgbClr val="99FF99"/>
          </a:solidFill>
        </p:spPr>
        <p:txBody>
          <a:bodyPr vert="horz"/>
          <a:lstStyle/>
          <a:p>
            <a:pPr algn="r"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國文教育輔導團黃玠源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63688" y="47667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FF66"/>
                </a:solidFill>
                <a:latin typeface="華康中特圓體" pitchFamily="49" charset="-120"/>
                <a:ea typeface="華康中特圓體" pitchFamily="49" charset="-120"/>
              </a:rPr>
              <a:t>全文概覽</a:t>
            </a:r>
            <a:endParaRPr lang="zh-TW" altLang="en-US" sz="9600" dirty="0">
              <a:solidFill>
                <a:srgbClr val="FFFF66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835696" y="3573016"/>
            <a:ext cx="7128792" cy="3024336"/>
          </a:xfrm>
          <a:prstGeom prst="rect">
            <a:avLst/>
          </a:prstGeom>
          <a:ln>
            <a:solidFill>
              <a:srgbClr val="99CCFF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為什麼要做「全文概覽」？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、使全文理解能聚焦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、前測：教師能了解學生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是否能理解文本的大方向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3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、培養學生摘要能力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zh-TW" altLang="en-US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■全文概覽</a:t>
            </a:r>
            <a:r>
              <a:rPr lang="en-US" altLang="zh-TW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１</a:t>
            </a:r>
            <a:r>
              <a:rPr lang="en-US" altLang="zh-TW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時間軸</a:t>
            </a:r>
            <a:r>
              <a:rPr lang="en-US" altLang="zh-TW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/>
            </a:r>
            <a:br>
              <a:rPr lang="en-US" altLang="zh-TW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</a:br>
            <a:r>
              <a:rPr lang="zh-TW" altLang="en-US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　　　　　</a:t>
            </a:r>
            <a:r>
              <a:rPr lang="en-US" altLang="zh-TW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２</a:t>
            </a:r>
            <a:r>
              <a:rPr lang="en-US" altLang="zh-TW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4400" b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主題＋二層結構</a:t>
            </a:r>
            <a:endParaRPr lang="zh-TW" altLang="en-US" sz="4400" b="0" dirty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0" y="1772816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向左箭號 7"/>
          <p:cNvSpPr/>
          <p:nvPr/>
        </p:nvSpPr>
        <p:spPr>
          <a:xfrm>
            <a:off x="0" y="3645024"/>
            <a:ext cx="8892480" cy="1368152"/>
          </a:xfrm>
          <a:prstGeom prst="leftArrow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843808" y="1988840"/>
            <a:ext cx="3672408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夏夜之美</a:t>
            </a:r>
            <a:endParaRPr lang="zh-TW" altLang="en-US" sz="54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夏夜(全文)黑明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620"/>
          <a:stretch>
            <a:fillRect/>
          </a:stretch>
        </p:blipFill>
        <p:spPr>
          <a:xfrm>
            <a:off x="1331640" y="1169368"/>
            <a:ext cx="7812360" cy="5688632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1403648" cy="685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１寫作常以時間軸的方式表達事件的變化，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  這首詩應如何切割來表達時間的轉換</a:t>
            </a:r>
            <a:r>
              <a:rPr lang="zh-TW" altLang="zh-TW" sz="2800" kern="0" dirty="0" smtClean="0">
                <a:latin typeface="華康中特圓體" pitchFamily="49" charset="-120"/>
                <a:ea typeface="華康中特圓體" pitchFamily="49" charset="-120"/>
              </a:rPr>
              <a:t>？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Ａ：黃昏→夜晚</a:t>
            </a: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8316416" y="764704"/>
            <a:ext cx="0" cy="60932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大括弧 7"/>
          <p:cNvSpPr/>
          <p:nvPr/>
        </p:nvSpPr>
        <p:spPr>
          <a:xfrm rot="16200000">
            <a:off x="8603940" y="728700"/>
            <a:ext cx="360040" cy="720080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大括弧 8"/>
          <p:cNvSpPr/>
          <p:nvPr/>
        </p:nvSpPr>
        <p:spPr>
          <a:xfrm rot="16200000">
            <a:off x="4572000" y="-2259632"/>
            <a:ext cx="432048" cy="6624736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359170" y="0"/>
            <a:ext cx="7848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黃昏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99992" y="0"/>
            <a:ext cx="6260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夜晚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夏夜(全文)黑明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74487"/>
            <a:ext cx="7812360" cy="5678394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1403648" cy="685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１寫作常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以時間軸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的方式表達事件的變化，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  這首詩應如何切割來表達時間的轉換</a:t>
            </a:r>
            <a:r>
              <a:rPr kumimoji="1" lang="zh-TW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？</a:t>
            </a: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Ａ：黃昏→入夜→深夜</a:t>
            </a: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8316416" y="764704"/>
            <a:ext cx="0" cy="60932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300192" y="764704"/>
            <a:ext cx="0" cy="60932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大括弧 7"/>
          <p:cNvSpPr/>
          <p:nvPr/>
        </p:nvSpPr>
        <p:spPr>
          <a:xfrm rot="16200000">
            <a:off x="8603940" y="728700"/>
            <a:ext cx="360040" cy="720080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大括弧 8"/>
          <p:cNvSpPr/>
          <p:nvPr/>
        </p:nvSpPr>
        <p:spPr>
          <a:xfrm rot="16200000">
            <a:off x="7056276" y="152636"/>
            <a:ext cx="432048" cy="1800200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359170" y="0"/>
            <a:ext cx="7848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黃昏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48264" y="0"/>
            <a:ext cx="6260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入夜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右大括弧 17"/>
          <p:cNvSpPr/>
          <p:nvPr/>
        </p:nvSpPr>
        <p:spPr>
          <a:xfrm rot="16200000">
            <a:off x="3563888" y="-1251520"/>
            <a:ext cx="432048" cy="4608512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419872" y="0"/>
            <a:ext cx="6260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深</a:t>
            </a:r>
            <a:r>
              <a:rPr lang="zh-TW" altLang="en-US" sz="32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夜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夏夜(全文)黑明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449"/>
          <a:stretch>
            <a:fillRect/>
          </a:stretch>
        </p:blipFill>
        <p:spPr>
          <a:xfrm>
            <a:off x="1331640" y="1988841"/>
            <a:ext cx="7812360" cy="4869160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1403648" cy="685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１寫作常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以時間軸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的方式表達事件的變化，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  這首詩應如何切割來表達時間的轉換</a:t>
            </a:r>
            <a:r>
              <a:rPr kumimoji="1" lang="zh-TW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？</a:t>
            </a: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Ａ：學生的生活經驗</a:t>
            </a: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8316416" y="764704"/>
            <a:ext cx="0" cy="6093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300192" y="764704"/>
            <a:ext cx="0" cy="6093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大括弧 7"/>
          <p:cNvSpPr/>
          <p:nvPr/>
        </p:nvSpPr>
        <p:spPr>
          <a:xfrm rot="16200000">
            <a:off x="8603940" y="1448780"/>
            <a:ext cx="360040" cy="720080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大括弧 8"/>
          <p:cNvSpPr/>
          <p:nvPr/>
        </p:nvSpPr>
        <p:spPr>
          <a:xfrm rot="16200000">
            <a:off x="7056276" y="872716"/>
            <a:ext cx="432048" cy="1800200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359170" y="0"/>
            <a:ext cx="78483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夏夜來臨前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8" name="右大括弧 17"/>
          <p:cNvSpPr/>
          <p:nvPr/>
        </p:nvSpPr>
        <p:spPr>
          <a:xfrm rot="16200000">
            <a:off x="4644008" y="548680"/>
            <a:ext cx="432048" cy="2592288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804248" y="0"/>
            <a:ext cx="784830" cy="24560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夏夜來的過程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9992" y="0"/>
            <a:ext cx="7848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夜晚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4" name="右大括弧 13"/>
          <p:cNvSpPr/>
          <p:nvPr/>
        </p:nvSpPr>
        <p:spPr>
          <a:xfrm rot="16200000">
            <a:off x="2231740" y="800708"/>
            <a:ext cx="432048" cy="2088232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195736" y="0"/>
            <a:ext cx="78483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深夜</a:t>
            </a:r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凌晨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3491880" y="764704"/>
            <a:ext cx="0" cy="6093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8" grpId="0" animBg="1"/>
      <p:bldP spid="12" grpId="0"/>
      <p:bldP spid="13" grpId="0"/>
      <p:bldP spid="14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夏夜(全文)黑明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449"/>
          <a:stretch>
            <a:fillRect/>
          </a:stretch>
        </p:blipFill>
        <p:spPr>
          <a:xfrm>
            <a:off x="1331640" y="1988841"/>
            <a:ext cx="7812360" cy="4869160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1403648" cy="685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１寫作常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以時間軸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的方式表達事件的變化，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  這首詩應如何切割來表達時間的轉換</a:t>
            </a:r>
            <a:r>
              <a:rPr kumimoji="1" lang="zh-TW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？</a:t>
            </a: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Ａ：學生好勇敢</a:t>
            </a: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8316416" y="764704"/>
            <a:ext cx="0" cy="6093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300192" y="764704"/>
            <a:ext cx="0" cy="6093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大括弧 7"/>
          <p:cNvSpPr/>
          <p:nvPr/>
        </p:nvSpPr>
        <p:spPr>
          <a:xfrm rot="16200000">
            <a:off x="8603940" y="1448780"/>
            <a:ext cx="360040" cy="720080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大括弧 8"/>
          <p:cNvSpPr/>
          <p:nvPr/>
        </p:nvSpPr>
        <p:spPr>
          <a:xfrm rot="16200000">
            <a:off x="7056276" y="872716"/>
            <a:ext cx="432048" cy="1800200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359170" y="404664"/>
            <a:ext cx="784830" cy="10029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５～６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8" name="右大括弧 17"/>
          <p:cNvSpPr/>
          <p:nvPr/>
        </p:nvSpPr>
        <p:spPr>
          <a:xfrm rot="16200000">
            <a:off x="3671900" y="1520788"/>
            <a:ext cx="432048" cy="648072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804248" y="476672"/>
            <a:ext cx="784830" cy="10029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６～８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0032" y="548680"/>
            <a:ext cx="784830" cy="10029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８～</a:t>
            </a:r>
            <a:r>
              <a:rPr lang="en-US" altLang="zh-TW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4" name="右大括弧 13"/>
          <p:cNvSpPr/>
          <p:nvPr/>
        </p:nvSpPr>
        <p:spPr>
          <a:xfrm rot="16200000">
            <a:off x="2231740" y="800708"/>
            <a:ext cx="432048" cy="2088232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195736" y="476672"/>
            <a:ext cx="784830" cy="1298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TW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12</a:t>
            </a:r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lang="zh-TW" alt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凌晨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3491880" y="764704"/>
            <a:ext cx="0" cy="6093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283968" y="764704"/>
            <a:ext cx="0" cy="6093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大括弧 15"/>
          <p:cNvSpPr/>
          <p:nvPr/>
        </p:nvSpPr>
        <p:spPr>
          <a:xfrm rot="16200000">
            <a:off x="5040052" y="944724"/>
            <a:ext cx="432048" cy="1656184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491880" y="548680"/>
            <a:ext cx="784830" cy="9787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zh-TW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10</a:t>
            </a:r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～</a:t>
            </a:r>
            <a:r>
              <a:rPr lang="en-US" altLang="zh-TW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華康中特圓體" pitchFamily="49" charset="-120"/>
                <a:ea typeface="華康中特圓體" pitchFamily="49" charset="-120"/>
              </a:rPr>
              <a:t>12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8" grpId="0" animBg="1"/>
      <p:bldP spid="12" grpId="0"/>
      <p:bldP spid="13" grpId="0"/>
      <p:bldP spid="14" grpId="0" animBg="1"/>
      <p:bldP spid="17" grpId="0"/>
      <p:bldP spid="16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夏夜(全文)黑明體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449"/>
          <a:stretch>
            <a:fillRect/>
          </a:stretch>
        </p:blipFill>
        <p:spPr>
          <a:xfrm>
            <a:off x="1331640" y="980728"/>
            <a:ext cx="7812360" cy="4869160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1403648" cy="685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１寫作常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以時間軸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的方式表達事件的變化，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  這首詩應如何切割來表達時間的轉換</a:t>
            </a:r>
            <a:r>
              <a:rPr kumimoji="1" lang="zh-TW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？</a:t>
            </a: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Ａ：學習難點</a:t>
            </a: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8316416" y="764704"/>
            <a:ext cx="0" cy="6093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8028384" y="764704"/>
            <a:ext cx="0" cy="60932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028384" y="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？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80312" y="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？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3" name="Picture 5" descr="夏夜課本圖"/>
          <p:cNvPicPr>
            <a:picLocks noChangeAspect="1" noChangeArrowheads="1"/>
          </p:cNvPicPr>
          <p:nvPr/>
        </p:nvPicPr>
        <p:blipFill>
          <a:blip r:embed="rId3" cstate="print"/>
          <a:srcRect t="60500"/>
          <a:stretch>
            <a:fillRect/>
          </a:stretch>
        </p:blipFill>
        <p:spPr bwMode="auto">
          <a:xfrm>
            <a:off x="1403648" y="4869160"/>
            <a:ext cx="774035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4046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>
                <a:solidFill>
                  <a:srgbClr val="FFFF66"/>
                </a:solidFill>
                <a:latin typeface="華康中特圓體" pitchFamily="49" charset="-120"/>
                <a:ea typeface="華康中特圓體" pitchFamily="49" charset="-120"/>
              </a:rPr>
              <a:t>段落理解</a:t>
            </a:r>
            <a:endParaRPr lang="zh-TW" altLang="en-US" sz="9600" dirty="0">
              <a:solidFill>
                <a:srgbClr val="FFFF66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547664" y="3212976"/>
            <a:ext cx="7286676" cy="3350176"/>
          </a:xfrm>
          <a:prstGeom prst="rect">
            <a:avLst/>
          </a:prstGeom>
          <a:ln>
            <a:solidFill>
              <a:srgbClr val="99CCFF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為什麼要做「</a:t>
            </a:r>
            <a:r>
              <a:rPr lang="zh-TW" altLang="en-US" sz="3200" b="1" dirty="0" smtClean="0">
                <a:solidFill>
                  <a:srgbClr val="99CCFF"/>
                </a:solidFill>
                <a:latin typeface="標楷體" pitchFamily="65" charset="-120"/>
                <a:ea typeface="標楷體" pitchFamily="65" charset="-120"/>
              </a:rPr>
              <a:t>段落理解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」？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、使段落主題能聚焦</a:t>
            </a:r>
          </a:p>
          <a:p>
            <a:r>
              <a:rPr 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2</a:t>
            </a: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、透過細節提問，監控學生是否理</a:t>
            </a:r>
            <a:endParaRPr lang="en-US" altLang="zh-TW" sz="3200" b="1" dirty="0" smtClean="0">
              <a:solidFill>
                <a:srgbClr val="FFCC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解文句文意</a:t>
            </a:r>
          </a:p>
          <a:p>
            <a:r>
              <a:rPr lang="en-US" altLang="zh-TW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3</a:t>
            </a: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、監控學生是否能串連細節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4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、培養學生摘要、推論、分析能力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0"/>
            <a:ext cx="6660232" cy="6858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蝴蝶和蜜蜂們帶著花朵的蜜糖回來了，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羊隊和牛群告別了田野回家了，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火紅的太陽也滾著火輪子回家了，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當街燈亮起來向村莊道過晚安，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夏天的夜就輕輕地來了。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來了！來了！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從山坡上輕輕地爬下來了。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來了！來了！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從椰子樹梢上輕輕地爬下來了。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撒了滿天的珍珠和一枚又大又亮的銀幣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172400" y="692696"/>
            <a:ext cx="971600" cy="4608512"/>
          </a:xfrm>
          <a:prstGeom prst="verticalScroll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FFFF00"/>
                </a:solidFill>
                <a:latin typeface="華康儷粗圓" pitchFamily="49" charset="-120"/>
                <a:ea typeface="華康儷粗圓" pitchFamily="49" charset="-120"/>
              </a:rPr>
              <a:t>夏夜</a:t>
            </a:r>
            <a:endParaRPr lang="en-US" altLang="zh-TW" sz="4000" dirty="0">
              <a:solidFill>
                <a:srgbClr val="FFFF00"/>
              </a:solidFill>
              <a:latin typeface="華康儷粗圓" pitchFamily="49" charset="-120"/>
              <a:ea typeface="華康儷粗圓" pitchFamily="49" charset="-120"/>
            </a:endParaRPr>
          </a:p>
          <a:p>
            <a:pPr algn="ctr">
              <a:defRPr/>
            </a:pPr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</a:rPr>
              <a:t>╱</a:t>
            </a:r>
            <a:endParaRPr lang="en-US" altLang="zh-TW" sz="4000" dirty="0">
              <a:solidFill>
                <a:srgbClr val="FFFF00"/>
              </a:solidFill>
              <a:latin typeface="標楷體"/>
              <a:ea typeface="標楷體"/>
            </a:endParaRPr>
          </a:p>
          <a:p>
            <a:pPr algn="ctr">
              <a:defRPr/>
            </a:pPr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</a:rPr>
              <a:t>楊喚</a:t>
            </a:r>
            <a:endParaRPr lang="zh-TW" altLang="en-US" sz="4000" dirty="0">
              <a:latin typeface="華康少女文字W3" pitchFamily="81" charset="-120"/>
              <a:ea typeface="華康少女文字W3" pitchFamily="81" charset="-120"/>
            </a:endParaRPr>
          </a:p>
          <a:p>
            <a:pPr algn="ctr">
              <a:defRPr/>
            </a:pPr>
            <a:endParaRPr lang="zh-TW" altLang="en-US" sz="44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1331640" cy="68580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altLang="zh-TW" sz="2600" kern="0" dirty="0" smtClean="0">
                <a:latin typeface="華康中特圓體" pitchFamily="49" charset="-120"/>
                <a:ea typeface="華康中特圓體" pitchFamily="49" charset="-120"/>
              </a:rPr>
              <a:t>▲</a:t>
            </a:r>
            <a:r>
              <a:rPr kumimoji="1" lang="zh-TW" altLang="zh-TW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解釋「火紅的太陽也滾著火輪子回家了」的原意？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en-US" altLang="zh-TW" sz="2600" kern="0" dirty="0" smtClean="0">
                <a:solidFill>
                  <a:srgbClr val="002060"/>
                </a:solidFill>
                <a:latin typeface="華康中特圓體" pitchFamily="49" charset="-120"/>
                <a:ea typeface="華康中特圓體" pitchFamily="49" charset="-120"/>
              </a:rPr>
              <a:t>▲</a:t>
            </a:r>
            <a:r>
              <a:rPr lang="zh-TW" altLang="zh-TW" sz="2600" kern="0" dirty="0" smtClean="0">
                <a:latin typeface="華康中特圓體" pitchFamily="49" charset="-120"/>
                <a:ea typeface="華康中特圓體" pitchFamily="49" charset="-120"/>
              </a:rPr>
              <a:t>詮釋「銀幣」和「珍珠」的涵義？</a:t>
            </a:r>
            <a:endParaRPr kumimoji="1" lang="zh-TW" altLang="zh-TW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直線圖說文字 3 5"/>
          <p:cNvSpPr/>
          <p:nvPr/>
        </p:nvSpPr>
        <p:spPr>
          <a:xfrm>
            <a:off x="6444208" y="404664"/>
            <a:ext cx="626368" cy="5040560"/>
          </a:xfrm>
          <a:prstGeom prst="borderCallout3">
            <a:avLst>
              <a:gd name="adj1" fmla="val 65637"/>
              <a:gd name="adj2" fmla="val -276"/>
              <a:gd name="adj3" fmla="val 76802"/>
              <a:gd name="adj4" fmla="val -58504"/>
              <a:gd name="adj5" fmla="val 99163"/>
              <a:gd name="adj6" fmla="val -54847"/>
              <a:gd name="adj7" fmla="val 110172"/>
              <a:gd name="adj8" fmla="val 5679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04248" y="4941168"/>
            <a:ext cx="432048" cy="1916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太陽下山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2051720" y="5661248"/>
            <a:ext cx="504056" cy="720080"/>
          </a:xfrm>
          <a:prstGeom prst="borderCallout1">
            <a:avLst>
              <a:gd name="adj1" fmla="val 18750"/>
              <a:gd name="adj2" fmla="val -8333"/>
              <a:gd name="adj3" fmla="val 59589"/>
              <a:gd name="adj4" fmla="val -7182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75656" y="3068960"/>
            <a:ext cx="43204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繁星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5877272"/>
            <a:ext cx="432048" cy="980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月亮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1259632" y="188640"/>
            <a:ext cx="576064" cy="2304256"/>
            <a:chOff x="2088" y="640"/>
            <a:chExt cx="336" cy="947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 rot="16200000">
              <a:off x="1895" y="1081"/>
              <a:ext cx="724" cy="288"/>
            </a:xfrm>
            <a:prstGeom prst="flowChartOnlineStorage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zh-TW" altLang="en-US" sz="2400" b="1" dirty="0" smtClean="0">
                  <a:latin typeface="Times New Roman" pitchFamily="18" charset="0"/>
                  <a:ea typeface="標楷體" pitchFamily="65" charset="-120"/>
                </a:rPr>
                <a:t>難</a:t>
              </a:r>
              <a:endParaRPr lang="en-US" altLang="zh-TW" sz="2400" b="1" dirty="0" smtClean="0"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zh-TW" altLang="en-US" sz="2400" b="1" dirty="0" smtClean="0">
                  <a:latin typeface="Times New Roman" pitchFamily="18" charset="0"/>
                  <a:ea typeface="標楷體" pitchFamily="65" charset="-120"/>
                </a:rPr>
                <a:t>詞</a:t>
              </a:r>
              <a:endParaRPr lang="en-US" altLang="zh-TW" sz="2400" b="1" dirty="0" smtClean="0"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zh-TW" altLang="en-US" sz="2400" b="1" dirty="0" smtClean="0">
                  <a:latin typeface="Times New Roman" pitchFamily="18" charset="0"/>
                  <a:ea typeface="標楷體" pitchFamily="65" charset="-120"/>
                </a:rPr>
                <a:t>釋</a:t>
              </a:r>
              <a:endParaRPr lang="en-US" altLang="zh-TW" sz="2400" b="1" dirty="0" smtClean="0"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zh-TW" altLang="en-US" sz="2400" b="1" dirty="0" smtClean="0">
                  <a:latin typeface="Times New Roman" pitchFamily="18" charset="0"/>
                  <a:ea typeface="標楷體" pitchFamily="65" charset="-120"/>
                </a:rPr>
                <a:t>義</a:t>
              </a:r>
              <a:endParaRPr lang="zh-TW" altLang="en-US" sz="2400" b="1" dirty="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088" y="640"/>
              <a:ext cx="336" cy="336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>
              <a:prstShdw prst="shdw17" dist="35921" dir="2700000">
                <a:srgbClr val="5C7A99"/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5" name="圖片 7" descr="q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"/>
            <a:ext cx="504057" cy="8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直線圖說文字 1 7"/>
          <p:cNvSpPr/>
          <p:nvPr/>
        </p:nvSpPr>
        <p:spPr>
          <a:xfrm>
            <a:off x="2051720" y="2132856"/>
            <a:ext cx="504056" cy="698569"/>
          </a:xfrm>
          <a:prstGeom prst="borderCallout1">
            <a:avLst>
              <a:gd name="adj1" fmla="val 92379"/>
              <a:gd name="adj2" fmla="val -5499"/>
              <a:gd name="adj3" fmla="val 133860"/>
              <a:gd name="adj4" fmla="val -60922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下夜二.JPG"/>
          <p:cNvPicPr>
            <a:picLocks noChangeAspect="1" noChangeArrowheads="1"/>
          </p:cNvPicPr>
          <p:nvPr/>
        </p:nvPicPr>
        <p:blipFill>
          <a:blip r:embed="rId2" cstate="print"/>
          <a:srcRect l="40099" r="18107" b="38324"/>
          <a:stretch>
            <a:fillRect/>
          </a:stretch>
        </p:blipFill>
        <p:spPr bwMode="auto">
          <a:xfrm>
            <a:off x="2627784" y="1628800"/>
            <a:ext cx="4032448" cy="4636567"/>
          </a:xfrm>
          <a:prstGeom prst="rect">
            <a:avLst/>
          </a:prstGeom>
          <a:noFill/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0" y="0"/>
            <a:ext cx="1763688" cy="68580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1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１黃昏（夏夜來臨</a:t>
            </a:r>
            <a:r>
              <a:rPr lang="zh-TW" altLang="en-US" sz="2600" kern="0" dirty="0" smtClean="0">
                <a:latin typeface="華康中特圓體" pitchFamily="49" charset="-120"/>
                <a:ea typeface="華康中特圓體" pitchFamily="49" charset="-120"/>
              </a:rPr>
              <a:t>前），動物們要回家了。</a:t>
            </a:r>
            <a:endParaRPr lang="en-US" altLang="zh-TW" sz="26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latin typeface="華康中特圓體" pitchFamily="49" charset="-120"/>
                <a:ea typeface="華康中特圓體" pitchFamily="49" charset="-120"/>
              </a:rPr>
              <a:t>　作者用了哪些行為描寫回動物回家的情形？ </a:t>
            </a:r>
            <a:endParaRPr lang="en-US" altLang="zh-TW" sz="26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latin typeface="華康中特圓體" pitchFamily="49" charset="-120"/>
                <a:ea typeface="華康中特圓體" pitchFamily="49" charset="-120"/>
              </a:rPr>
              <a:t>２這些回家的動作給</a:t>
            </a:r>
            <a:r>
              <a:rPr kumimoji="1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人什麼感受</a:t>
            </a:r>
            <a:r>
              <a:rPr lang="zh-TW" altLang="zh-TW" sz="2600" kern="0" dirty="0" smtClean="0">
                <a:latin typeface="華康中特圓體" pitchFamily="49" charset="-120"/>
                <a:ea typeface="華康中特圓體" pitchFamily="49" charset="-120"/>
              </a:rPr>
              <a:t>？</a:t>
            </a:r>
            <a:r>
              <a:rPr lang="zh-TW" altLang="en-US" sz="2600" kern="0" dirty="0" smtClean="0">
                <a:latin typeface="華康中特圓體" pitchFamily="49" charset="-120"/>
                <a:ea typeface="華康中特圓體" pitchFamily="49" charset="-120"/>
              </a:rPr>
              <a:t>請說出理由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zh-TW" alt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Ａ：滿足溫馨。</a:t>
            </a: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027" name="Picture 3" descr="C:\Users\user\Desktop\下夜二.JPG"/>
          <p:cNvPicPr>
            <a:picLocks noChangeAspect="1" noChangeArrowheads="1"/>
          </p:cNvPicPr>
          <p:nvPr/>
        </p:nvPicPr>
        <p:blipFill>
          <a:blip r:embed="rId2" cstate="print"/>
          <a:srcRect l="81893" b="38324"/>
          <a:stretch>
            <a:fillRect/>
          </a:stretch>
        </p:blipFill>
        <p:spPr bwMode="auto">
          <a:xfrm>
            <a:off x="6804248" y="1556792"/>
            <a:ext cx="2339752" cy="4680520"/>
          </a:xfrm>
          <a:prstGeom prst="rect">
            <a:avLst/>
          </a:prstGeom>
          <a:noFill/>
        </p:spPr>
      </p:pic>
      <p:sp>
        <p:nvSpPr>
          <p:cNvPr id="4" name="右大括弧 3"/>
          <p:cNvSpPr/>
          <p:nvPr/>
        </p:nvSpPr>
        <p:spPr>
          <a:xfrm rot="16200000">
            <a:off x="7595828" y="548172"/>
            <a:ext cx="648072" cy="208924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右大括弧 4"/>
          <p:cNvSpPr/>
          <p:nvPr/>
        </p:nvSpPr>
        <p:spPr>
          <a:xfrm rot="16200000">
            <a:off x="4319972" y="-135396"/>
            <a:ext cx="648072" cy="3456384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24328" y="0"/>
            <a:ext cx="7848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黃昏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0"/>
            <a:ext cx="6260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入</a:t>
            </a:r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夜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右大括弧 8"/>
          <p:cNvSpPr/>
          <p:nvPr/>
        </p:nvSpPr>
        <p:spPr>
          <a:xfrm rot="5400000">
            <a:off x="7596844" y="4292588"/>
            <a:ext cx="648072" cy="2089248"/>
          </a:xfrm>
          <a:prstGeom prst="rightBrac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56376" y="5661248"/>
            <a:ext cx="432048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滿足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52320" y="5661248"/>
            <a:ext cx="432048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溫馨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■</a:t>
            </a:r>
            <a:r>
              <a:rPr lang="zh-TW" altLang="zh-TW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十二年國教領綱</a:t>
            </a:r>
            <a:r>
              <a:rPr lang="en-US" altLang="zh-TW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 _ </a:t>
            </a:r>
            <a:r>
              <a:rPr lang="zh-TW" altLang="zh-TW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學習重點</a:t>
            </a:r>
            <a:endParaRPr lang="zh-TW" altLang="en-US" dirty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half" idx="4294967295"/>
          </p:nvPr>
        </p:nvGraphicFramePr>
        <p:xfrm>
          <a:off x="251520" y="1412776"/>
          <a:ext cx="8712970" cy="5024694"/>
        </p:xfrm>
        <a:graphic>
          <a:graphicData uri="http://schemas.openxmlformats.org/drawingml/2006/table">
            <a:tbl>
              <a:tblPr/>
              <a:tblGrid>
                <a:gridCol w="1763859"/>
                <a:gridCol w="1764533"/>
                <a:gridCol w="5184578"/>
              </a:tblGrid>
              <a:tr h="7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學習重點</a:t>
                      </a:r>
                      <a:endParaRPr lang="zh-TW" sz="2800" b="0" kern="100" dirty="0"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分項內容</a:t>
                      </a:r>
                      <a:endParaRPr lang="zh-TW" sz="2800" kern="100" dirty="0"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90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學習表現</a:t>
                      </a:r>
                      <a:endParaRPr lang="zh-TW" sz="2800" kern="100" dirty="0"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聆聽、口語表達、標音符號與運用</a:t>
                      </a:r>
                      <a:r>
                        <a:rPr lang="zh-TW" sz="2800" kern="100" dirty="0" smtClean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、</a:t>
                      </a:r>
                      <a:endParaRPr lang="en-US" altLang="zh-TW" sz="2800" kern="100" dirty="0" smtClean="0">
                        <a:latin typeface="華康中特圓體" pitchFamily="49" charset="-120"/>
                        <a:ea typeface="華康中特圓體" pitchFamily="49" charset="-120"/>
                        <a:cs typeface="標楷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識字</a:t>
                      </a: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與寫字、閱讀、寫作</a:t>
                      </a:r>
                      <a:endParaRPr lang="zh-TW" sz="2800" kern="100" dirty="0"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109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Times New Roman"/>
                        </a:rPr>
                        <a:t>學習內容</a:t>
                      </a: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文字</a:t>
                      </a:r>
                      <a:endParaRPr lang="zh-TW" sz="2800" kern="100" dirty="0"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標音符號、字詞、句段、篇章</a:t>
                      </a:r>
                      <a:endParaRPr lang="zh-TW" sz="2800" kern="100" dirty="0"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2466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文本</a:t>
                      </a:r>
                      <a:endParaRPr lang="zh-TW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記敘文本、抒情文本</a:t>
                      </a:r>
                      <a:r>
                        <a:rPr lang="zh-TW" sz="2800" kern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、</a:t>
                      </a:r>
                      <a:endParaRPr lang="en-US" altLang="zh-TW" sz="2800" kern="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華康中特圓體" pitchFamily="49" charset="-120"/>
                        <a:ea typeface="華康中特圓體" pitchFamily="49" charset="-120"/>
                        <a:cs typeface="標楷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說明文</a:t>
                      </a:r>
                      <a:r>
                        <a:rPr lang="zh-TW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本、議論文本</a:t>
                      </a:r>
                      <a:r>
                        <a:rPr lang="zh-TW" sz="2800" kern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、</a:t>
                      </a:r>
                      <a:endParaRPr lang="en-US" altLang="zh-TW" sz="2800" kern="1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華康中特圓體" pitchFamily="49" charset="-120"/>
                        <a:ea typeface="華康中特圓體" pitchFamily="49" charset="-120"/>
                        <a:cs typeface="標楷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應用文</a:t>
                      </a:r>
                      <a:r>
                        <a:rPr lang="zh-TW" sz="2800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本</a:t>
                      </a:r>
                      <a:endParaRPr lang="zh-TW" sz="2800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310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文化</a:t>
                      </a:r>
                      <a:endParaRPr lang="zh-TW" sz="2800" kern="100" dirty="0"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latin typeface="華康中特圓體" pitchFamily="49" charset="-120"/>
                          <a:ea typeface="華康中特圓體" pitchFamily="49" charset="-120"/>
                          <a:cs typeface="標楷體"/>
                        </a:rPr>
                        <a:t>物質文化、社群文化、精神文化</a:t>
                      </a:r>
                      <a:endParaRPr lang="zh-TW" sz="2800" kern="100" dirty="0">
                        <a:latin typeface="華康中特圓體" pitchFamily="49" charset="-120"/>
                        <a:ea typeface="華康中特圓體" pitchFamily="49" charset="-120"/>
                        <a:cs typeface="Times New Roman"/>
                      </a:endParaRPr>
                    </a:p>
                  </a:txBody>
                  <a:tcPr marL="28767" marR="28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10" name="橢圓 9"/>
          <p:cNvSpPr/>
          <p:nvPr/>
        </p:nvSpPr>
        <p:spPr>
          <a:xfrm>
            <a:off x="0" y="2276871"/>
            <a:ext cx="2123728" cy="1080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0" y="4437111"/>
            <a:ext cx="2123728" cy="1080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形圖說文字 5"/>
          <p:cNvSpPr/>
          <p:nvPr/>
        </p:nvSpPr>
        <p:spPr>
          <a:xfrm>
            <a:off x="2843808" y="908720"/>
            <a:ext cx="3888432" cy="1512168"/>
          </a:xfrm>
          <a:prstGeom prst="wedgeEllipseCallout">
            <a:avLst>
              <a:gd name="adj1" fmla="val -73174"/>
              <a:gd name="adj2" fmla="val 403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九年一貫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lang="zh-TW" altLang="en-US" sz="32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帶得走的能力</a:t>
            </a:r>
            <a:endParaRPr lang="zh-TW" altLang="en-US" sz="32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2843808" y="3212975"/>
            <a:ext cx="3888432" cy="1512168"/>
          </a:xfrm>
          <a:prstGeom prst="wedgeEllipseCallout">
            <a:avLst>
              <a:gd name="adj1" fmla="val -70235"/>
              <a:gd name="adj2" fmla="val -701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華康中特圓體" pitchFamily="49" charset="-120"/>
                <a:ea typeface="華康中特圓體" pitchFamily="49" charset="-120"/>
              </a:rPr>
              <a:t>十二年國教</a:t>
            </a:r>
            <a:r>
              <a:rPr lang="zh-TW" altLang="en-US" sz="36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核心素養</a:t>
            </a:r>
            <a:endParaRPr lang="zh-TW" altLang="en-US" sz="36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2843808" y="3212975"/>
            <a:ext cx="3888432" cy="1512168"/>
          </a:xfrm>
          <a:prstGeom prst="wedgeEllipseCallout">
            <a:avLst>
              <a:gd name="adj1" fmla="val -69500"/>
              <a:gd name="adj2" fmla="val 6209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華康中特圓體" pitchFamily="49" charset="-120"/>
                <a:ea typeface="華康中特圓體" pitchFamily="49" charset="-120"/>
              </a:rPr>
              <a:t>十二年國教</a:t>
            </a:r>
            <a:endParaRPr lang="en-US" altLang="zh-TW" sz="2800" dirty="0" smtClean="0">
              <a:solidFill>
                <a:schemeClr val="bg1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核心素養</a:t>
            </a:r>
            <a:endParaRPr lang="zh-TW" altLang="en-US" sz="36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0" y="0"/>
            <a:ext cx="1403648" cy="68580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３</a:t>
            </a:r>
            <a:r>
              <a:rPr lang="zh-TW" altLang="zh-TW" sz="2800" kern="0" dirty="0" smtClean="0">
                <a:latin typeface="華康中特圓體" pitchFamily="49" charset="-120"/>
                <a:ea typeface="華康中特圓體" pitchFamily="49" charset="-120"/>
              </a:rPr>
              <a:t>找一找哪些景象告訴我們夏夜來了？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Ａ：</a:t>
            </a:r>
            <a:r>
              <a:rPr lang="zh-TW" altLang="en-US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  <a:sym typeface="Wingdings 2"/>
              </a:rPr>
              <a:t></a:t>
            </a:r>
            <a:r>
              <a:rPr lang="zh-TW" altLang="zh-TW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街燈亮</a:t>
            </a:r>
            <a:r>
              <a:rPr lang="zh-TW" alt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起來    </a:t>
            </a:r>
            <a:r>
              <a:rPr lang="zh-TW" altLang="en-US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  <a:sym typeface="Wingdings 2"/>
              </a:rPr>
              <a:t>從山坡椰樹爬下來</a:t>
            </a:r>
            <a:endParaRPr lang="en-US" altLang="zh-TW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  <a:sym typeface="Wingdings 2"/>
              </a:rPr>
              <a:t>    </a:t>
            </a:r>
            <a:r>
              <a:rPr lang="zh-TW" altLang="zh-TW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星星月亮出來了</a:t>
            </a:r>
          </a:p>
          <a:p>
            <a:endParaRPr lang="zh-TW" altLang="zh-TW" sz="2800" dirty="0" smtClean="0"/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027" name="Picture 3" descr="C:\Users\user\Desktop\下夜二.JPG"/>
          <p:cNvPicPr>
            <a:picLocks noChangeAspect="1" noChangeArrowheads="1"/>
          </p:cNvPicPr>
          <p:nvPr/>
        </p:nvPicPr>
        <p:blipFill>
          <a:blip r:embed="rId2" cstate="print"/>
          <a:srcRect l="40099" b="38324"/>
          <a:stretch>
            <a:fillRect/>
          </a:stretch>
        </p:blipFill>
        <p:spPr bwMode="auto">
          <a:xfrm>
            <a:off x="1403648" y="1700808"/>
            <a:ext cx="7740352" cy="4564559"/>
          </a:xfrm>
          <a:prstGeom prst="rect">
            <a:avLst/>
          </a:prstGeom>
          <a:noFill/>
        </p:spPr>
      </p:pic>
      <p:sp>
        <p:nvSpPr>
          <p:cNvPr id="4" name="右大括弧 3"/>
          <p:cNvSpPr/>
          <p:nvPr/>
        </p:nvSpPr>
        <p:spPr>
          <a:xfrm rot="16200000">
            <a:off x="7595828" y="548172"/>
            <a:ext cx="648072" cy="208924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右大括弧 4"/>
          <p:cNvSpPr/>
          <p:nvPr/>
        </p:nvSpPr>
        <p:spPr>
          <a:xfrm rot="16200000">
            <a:off x="3779912" y="-963488"/>
            <a:ext cx="648072" cy="511256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24328" y="0"/>
            <a:ext cx="7848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黃昏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79912" y="0"/>
            <a:ext cx="6260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入夜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6084168" y="1484784"/>
            <a:ext cx="504056" cy="432048"/>
          </a:xfrm>
          <a:prstGeom prst="borderCallout1">
            <a:avLst>
              <a:gd name="adj1" fmla="val 18750"/>
              <a:gd name="adj2" fmla="val -8333"/>
              <a:gd name="adj3" fmla="val 879708"/>
              <a:gd name="adj4" fmla="val -10555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ym typeface="Wingdings 2"/>
              </a:rPr>
              <a:t></a:t>
            </a:r>
            <a:endParaRPr lang="zh-TW" altLang="en-US" sz="3200" dirty="0"/>
          </a:p>
        </p:txBody>
      </p:sp>
      <p:sp>
        <p:nvSpPr>
          <p:cNvPr id="10" name="直線圖說文字 1 9"/>
          <p:cNvSpPr/>
          <p:nvPr/>
        </p:nvSpPr>
        <p:spPr>
          <a:xfrm>
            <a:off x="3851920" y="1484784"/>
            <a:ext cx="432048" cy="504056"/>
          </a:xfrm>
          <a:prstGeom prst="borderCallout1">
            <a:avLst>
              <a:gd name="adj1" fmla="val 18750"/>
              <a:gd name="adj2" fmla="val -8333"/>
              <a:gd name="adj3" fmla="val 669481"/>
              <a:gd name="adj4" fmla="val -634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ym typeface="Wingdings 2"/>
              </a:rPr>
              <a:t></a:t>
            </a:r>
            <a:endParaRPr lang="zh-TW" altLang="en-US" sz="3600" dirty="0"/>
          </a:p>
        </p:txBody>
      </p:sp>
      <p:sp>
        <p:nvSpPr>
          <p:cNvPr id="11" name="直線圖說文字 1 10"/>
          <p:cNvSpPr/>
          <p:nvPr/>
        </p:nvSpPr>
        <p:spPr>
          <a:xfrm>
            <a:off x="1619672" y="1484784"/>
            <a:ext cx="432048" cy="504056"/>
          </a:xfrm>
          <a:prstGeom prst="borderCallout1">
            <a:avLst>
              <a:gd name="adj1" fmla="val 18750"/>
              <a:gd name="adj2" fmla="val -8333"/>
              <a:gd name="adj3" fmla="val 916084"/>
              <a:gd name="adj4" fmla="val 1351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ym typeface="Wingdings 2"/>
              </a:rPr>
              <a:t></a:t>
            </a:r>
            <a:endParaRPr lang="zh-TW" altLang="en-US" sz="3600" dirty="0"/>
          </a:p>
        </p:txBody>
      </p:sp>
      <p:sp>
        <p:nvSpPr>
          <p:cNvPr id="12" name="直線圖說文字 1 11"/>
          <p:cNvSpPr/>
          <p:nvPr/>
        </p:nvSpPr>
        <p:spPr>
          <a:xfrm>
            <a:off x="2411760" y="1484784"/>
            <a:ext cx="432048" cy="504056"/>
          </a:xfrm>
          <a:prstGeom prst="borderCallout1">
            <a:avLst>
              <a:gd name="adj1" fmla="val 18750"/>
              <a:gd name="adj2" fmla="val -8333"/>
              <a:gd name="adj3" fmla="val 763020"/>
              <a:gd name="adj4" fmla="val -10555"/>
            </a:avLst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ym typeface="Wingdings 2"/>
              </a:rPr>
              <a:t>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下夜二.JPG"/>
          <p:cNvPicPr>
            <a:picLocks noChangeAspect="1" noChangeArrowheads="1"/>
          </p:cNvPicPr>
          <p:nvPr/>
        </p:nvPicPr>
        <p:blipFill>
          <a:blip r:embed="rId2" cstate="print"/>
          <a:srcRect l="40099" r="18107" b="38324"/>
          <a:stretch>
            <a:fillRect/>
          </a:stretch>
        </p:blipFill>
        <p:spPr bwMode="auto">
          <a:xfrm>
            <a:off x="3203848" y="980728"/>
            <a:ext cx="5940152" cy="5184576"/>
          </a:xfrm>
          <a:prstGeom prst="rect">
            <a:avLst/>
          </a:prstGeom>
          <a:noFill/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0" y="0"/>
            <a:ext cx="3059832" cy="378904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000" indent="-720000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４夏夜來臨，</a:t>
            </a:r>
            <a:r>
              <a:rPr lang="zh-TW" altLang="zh-TW" sz="2800" dirty="0" smtClean="0">
                <a:latin typeface="華康中特圓體" pitchFamily="49" charset="-120"/>
                <a:ea typeface="華康中特圓體" pitchFamily="49" charset="-120"/>
              </a:rPr>
              <a:t>天色漸暗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。但暗中有光。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60000" indent="-720000"/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請你找出這段詩中「</a:t>
            </a:r>
            <a:r>
              <a:rPr lang="zh-TW" altLang="en-US" sz="28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暗的部分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」與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60000" indent="-720000"/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　「</a:t>
            </a:r>
            <a:r>
              <a:rPr lang="zh-TW" altLang="en-US" sz="28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光的部分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」</a:t>
            </a:r>
            <a:r>
              <a:rPr lang="zh-TW" altLang="zh-TW" sz="2800" dirty="0" smtClean="0">
                <a:latin typeface="華康中特圓體" pitchFamily="49" charset="-120"/>
                <a:ea typeface="華康中特圓體" pitchFamily="49" charset="-120"/>
              </a:rPr>
              <a:t>？</a:t>
            </a:r>
            <a:endParaRPr lang="zh-TW" altLang="zh-TW" sz="28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" name="右大括弧 4"/>
          <p:cNvSpPr/>
          <p:nvPr/>
        </p:nvSpPr>
        <p:spPr>
          <a:xfrm rot="16200000">
            <a:off x="5849888" y="-1881336"/>
            <a:ext cx="648072" cy="5508104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508104" y="1"/>
            <a:ext cx="11300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入夜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52120" y="4725144"/>
            <a:ext cx="504056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暗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8460432" y="1484784"/>
            <a:ext cx="0" cy="3456384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491880" y="1484784"/>
            <a:ext cx="36004" cy="4608512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940152" y="1628800"/>
            <a:ext cx="0" cy="2736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4283968" y="1556792"/>
            <a:ext cx="0" cy="3168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100392" y="4869160"/>
            <a:ext cx="504056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光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95936" y="4869160"/>
            <a:ext cx="504056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暗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32" name="圖片 8" descr="528470_329000317189512_1895988827_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2975"/>
            <a:ext cx="3059832" cy="30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347864" y="6021288"/>
            <a:ext cx="50405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光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2627784" cy="68580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５在光暗對比中，夏夜「</a:t>
            </a:r>
            <a:r>
              <a:rPr lang="zh-TW" altLang="zh-TW" sz="2800" kern="0" dirty="0" smtClean="0">
                <a:latin typeface="華康中特圓體" pitchFamily="49" charset="-120"/>
                <a:ea typeface="華康中特圓體" pitchFamily="49" charset="-120"/>
              </a:rPr>
              <a:t>撒了滿天的珍珠和一枚又大又亮的銀幣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」。作者用了這個</a:t>
            </a: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□□修辭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，夏天的夜空讓我們有了怎樣的感受？請說明理由</a:t>
            </a:r>
            <a:r>
              <a:rPr lang="zh-TW" altLang="zh-TW" sz="2800" kern="0" dirty="0" smtClean="0">
                <a:latin typeface="華康中特圓體" pitchFamily="49" charset="-120"/>
                <a:ea typeface="華康中特圓體" pitchFamily="49" charset="-120"/>
              </a:rPr>
              <a:t>？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Ａ：富麗堂皇</a:t>
            </a:r>
            <a:endParaRPr lang="en-US" altLang="zh-TW" sz="2800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　　夜光璀璨</a:t>
            </a:r>
            <a:endParaRPr lang="zh-TW" altLang="zh-TW" sz="2800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7" name="矩形圖說文字 16"/>
          <p:cNvSpPr/>
          <p:nvPr/>
        </p:nvSpPr>
        <p:spPr>
          <a:xfrm>
            <a:off x="0" y="3140968"/>
            <a:ext cx="504056" cy="1008112"/>
          </a:xfrm>
          <a:prstGeom prst="wedgeRectCallout">
            <a:avLst>
              <a:gd name="adj1" fmla="val 203786"/>
              <a:gd name="adj2" fmla="val -19895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譬喻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8" name="Picture 3" descr="C:\Users\user\Desktop\下夜二.JPG"/>
          <p:cNvPicPr>
            <a:picLocks noChangeAspect="1" noChangeArrowheads="1"/>
          </p:cNvPicPr>
          <p:nvPr/>
        </p:nvPicPr>
        <p:blipFill>
          <a:blip r:embed="rId2" cstate="print"/>
          <a:srcRect l="40099" r="18107" b="38324"/>
          <a:stretch>
            <a:fillRect/>
          </a:stretch>
        </p:blipFill>
        <p:spPr bwMode="auto">
          <a:xfrm>
            <a:off x="3203848" y="1052736"/>
            <a:ext cx="5940152" cy="5184576"/>
          </a:xfrm>
          <a:prstGeom prst="rect">
            <a:avLst/>
          </a:prstGeom>
          <a:noFill/>
        </p:spPr>
      </p:pic>
      <p:sp>
        <p:nvSpPr>
          <p:cNvPr id="9" name="右大括弧 8"/>
          <p:cNvSpPr/>
          <p:nvPr/>
        </p:nvSpPr>
        <p:spPr>
          <a:xfrm rot="16200000">
            <a:off x="5849888" y="-1809328"/>
            <a:ext cx="648072" cy="5508104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580112" y="0"/>
            <a:ext cx="1202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入夜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2987824" y="5085184"/>
            <a:ext cx="360040" cy="1772816"/>
          </a:xfrm>
          <a:prstGeom prst="wedgeRectCallout">
            <a:avLst>
              <a:gd name="adj1" fmla="val 97776"/>
              <a:gd name="adj2" fmla="val -70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kern="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富麗堂皇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2483768" y="5085184"/>
            <a:ext cx="360040" cy="1772816"/>
          </a:xfrm>
          <a:prstGeom prst="wedgeRectCallout">
            <a:avLst>
              <a:gd name="adj1" fmla="val 97776"/>
              <a:gd name="adj2" fmla="val -702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夜光璀璨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2843808" cy="68580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altLang="zh-TW" sz="2800" kern="0" dirty="0" smtClean="0">
                <a:latin typeface="華康中特圓體" pitchFamily="49" charset="-120"/>
                <a:ea typeface="華康中特圓體" pitchFamily="49" charset="-120"/>
              </a:rPr>
              <a:t>▲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「</a:t>
            </a:r>
            <a:r>
              <a:rPr lang="zh-TW" altLang="zh-TW" sz="2800" kern="0" dirty="0" smtClean="0">
                <a:latin typeface="華康中特圓體" pitchFamily="49" charset="-120"/>
                <a:ea typeface="華康中特圓體" pitchFamily="49" charset="-120"/>
              </a:rPr>
              <a:t>撒了滿天的珍珠和一枚又大又亮的銀幣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」這個畫面與下列成語何者最接近</a:t>
            </a:r>
            <a:r>
              <a:rPr lang="zh-TW" altLang="zh-TW" sz="2800" kern="0" dirty="0" smtClean="0">
                <a:latin typeface="華康中特圓體" pitchFamily="49" charset="-120"/>
                <a:ea typeface="華康中特圓體" pitchFamily="49" charset="-120"/>
              </a:rPr>
              <a:t>？</a:t>
            </a: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179512" y="404664"/>
            <a:ext cx="1643063" cy="62150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→成語小測驗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‥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　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【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　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】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月明星稀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【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　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】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月明星燦</a:t>
            </a:r>
            <a:endParaRPr lang="en-US" altLang="zh-TW" sz="2800" kern="0" dirty="0">
              <a:solidFill>
                <a:schemeClr val="accent5">
                  <a:lumMod val="50000"/>
                </a:schemeClr>
              </a:solidFill>
              <a:latin typeface="標楷體"/>
              <a:ea typeface="標楷體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　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【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　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】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月黯星淡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【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　</a:t>
            </a:r>
            <a:r>
              <a:rPr lang="en-US" altLang="zh-TW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】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月落星沉</a:t>
            </a:r>
            <a:endParaRPr lang="en-US" altLang="zh-TW" sz="2800" kern="0" dirty="0">
              <a:solidFill>
                <a:schemeClr val="accent5">
                  <a:lumMod val="50000"/>
                </a:schemeClr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51012" y="1119039"/>
            <a:ext cx="428625" cy="428625"/>
          </a:xfrm>
          <a:prstGeom prst="round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╳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79512" y="1047602"/>
            <a:ext cx="428625" cy="428625"/>
          </a:xfrm>
          <a:prstGeom prst="round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╳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79512" y="3619352"/>
            <a:ext cx="428625" cy="428625"/>
          </a:xfrm>
          <a:prstGeom prst="round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╳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822450" y="3547914"/>
            <a:ext cx="428625" cy="428625"/>
          </a:xfrm>
          <a:prstGeom prst="round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◎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3" descr="C:\Users\user\Desktop\下夜二.JPG"/>
          <p:cNvPicPr>
            <a:picLocks noChangeAspect="1" noChangeArrowheads="1"/>
          </p:cNvPicPr>
          <p:nvPr/>
        </p:nvPicPr>
        <p:blipFill>
          <a:blip r:embed="rId2" cstate="print"/>
          <a:srcRect l="40099" r="18107" b="38324"/>
          <a:stretch>
            <a:fillRect/>
          </a:stretch>
        </p:blipFill>
        <p:spPr bwMode="auto">
          <a:xfrm>
            <a:off x="2843808" y="836712"/>
            <a:ext cx="6300192" cy="6021288"/>
          </a:xfrm>
          <a:prstGeom prst="rect">
            <a:avLst/>
          </a:prstGeom>
          <a:noFill/>
        </p:spPr>
      </p:pic>
      <p:sp>
        <p:nvSpPr>
          <p:cNvPr id="11" name="右大括弧 10"/>
          <p:cNvSpPr/>
          <p:nvPr/>
        </p:nvSpPr>
        <p:spPr>
          <a:xfrm rot="16200000">
            <a:off x="5741876" y="-1917340"/>
            <a:ext cx="648072" cy="572412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580112" y="0"/>
            <a:ext cx="12020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入夜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1475656" y="1124744"/>
            <a:ext cx="7668344" cy="5733256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美麗的夏夜呀！ 涼爽的夏夜呀！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小雞和小鴨們關在欄裡睡了。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聽完了老祖母的故事，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小弟弟和小妹妹也闔上眼睛走向夢鄉了。</a:t>
            </a:r>
            <a:endParaRPr lang="en-US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（小妹妹夢見她變做蝴蝶在大花園裡忽東忽西地飛，</a:t>
            </a:r>
          </a:p>
          <a:p>
            <a:pPr>
              <a:spcBef>
                <a:spcPts val="0"/>
              </a:spcBef>
              <a:buNone/>
            </a:pPr>
            <a:r>
              <a:rPr lang="zh-TW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小弟弟夢見他變做一條魚在藍色的大海裡游水。）</a:t>
            </a: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睡了，都睡了！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朦朧地，山巒靜靜地睡了！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朦朧地，田野靜靜地睡了！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只有窗外瓜架上的南瓜還醒著，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伸長了藤蔓輕輕地往屋頂上爬。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只有綠色的小河還醒著，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低聲地歌唱著溜過彎彎的小橋。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只有夜風還醒著，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從竹林裡跑出來，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跟著提燈的螢火蟲，</a:t>
            </a:r>
            <a:r>
              <a:rPr lang="en-US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在美麗的夏夜裡愉快地旅行。</a:t>
            </a: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1403648" cy="685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６如果要把這段文字再分成</a:t>
            </a: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2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段（不用時間性劃分），要怎麼劃分</a:t>
            </a:r>
            <a:r>
              <a:rPr kumimoji="1" lang="zh-TW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？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理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由是什麼？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Ａ：睡ｖｓ醒</a:t>
            </a:r>
            <a:r>
              <a:rPr lang="en-US" altLang="zh-TW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不睡</a:t>
            </a:r>
            <a:r>
              <a:rPr lang="en-US" altLang="zh-TW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6" name="右大括弧 5"/>
          <p:cNvSpPr/>
          <p:nvPr/>
        </p:nvSpPr>
        <p:spPr>
          <a:xfrm rot="16200000">
            <a:off x="6624228" y="-783468"/>
            <a:ext cx="576064" cy="4104456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右大括弧 6"/>
          <p:cNvSpPr/>
          <p:nvPr/>
        </p:nvSpPr>
        <p:spPr>
          <a:xfrm rot="16200000">
            <a:off x="2843808" y="-315416"/>
            <a:ext cx="576064" cy="3168352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4788024" y="836712"/>
            <a:ext cx="72008" cy="5688632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76256" y="620688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睡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華康儷金黑" pitchFamily="49" charset="-120"/>
              <a:ea typeface="華康儷金黑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4112" y="620688"/>
            <a:ext cx="2031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不睡</a:t>
            </a:r>
            <a:r>
              <a:rPr lang="en-US" altLang="zh-TW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(</a:t>
            </a:r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醒</a:t>
            </a:r>
            <a:r>
              <a:rPr lang="en-US" altLang="zh-TW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)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華康儷金黑" pitchFamily="49" charset="-120"/>
              <a:ea typeface="華康儷金黑" pitchFamily="49" charset="-120"/>
            </a:endParaRPr>
          </a:p>
        </p:txBody>
      </p:sp>
      <p:sp>
        <p:nvSpPr>
          <p:cNvPr id="11" name="右大括弧 10"/>
          <p:cNvSpPr/>
          <p:nvPr/>
        </p:nvSpPr>
        <p:spPr>
          <a:xfrm rot="16200000">
            <a:off x="5093804" y="-3213484"/>
            <a:ext cx="432048" cy="7668344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83968" y="0"/>
            <a:ext cx="21016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深 夜</a:t>
            </a:r>
            <a:endParaRPr lang="zh-TW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u84u,4u,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25" b="20754"/>
          <a:stretch>
            <a:fillRect/>
          </a:stretch>
        </p:blipFill>
        <p:spPr bwMode="auto">
          <a:xfrm>
            <a:off x="2946247" y="404664"/>
            <a:ext cx="6197753" cy="5544616"/>
          </a:xfrm>
          <a:prstGeom prst="rect">
            <a:avLst/>
          </a:prstGeom>
          <a:noFill/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2267744" cy="685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７夏夜裡有哪些是已經睡著的，請圈出來？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８弟弟妹妹和祖母的互動，給你什麼感受？ </a:t>
            </a:r>
            <a:endParaRPr lang="en-US" altLang="zh-TW" sz="2600" kern="0" dirty="0" smtClean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９弟弟妹妹為什麼很快進入夢鄉了？</a:t>
            </a:r>
            <a:endParaRPr lang="en-US" altLang="zh-TW" sz="2600" kern="0" dirty="0" smtClean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  為什會出現蝴蝶和魚的夢境？</a:t>
            </a:r>
            <a:endParaRPr lang="en-US" altLang="zh-TW" sz="2600" kern="0" dirty="0" smtClean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altLang="zh-TW" sz="2600" kern="0" dirty="0" smtClean="0">
                <a:latin typeface="華康中特圓體" pitchFamily="49" charset="-120"/>
                <a:ea typeface="華康中特圓體" pitchFamily="49" charset="-120"/>
              </a:rPr>
              <a:t>10</a:t>
            </a:r>
            <a:r>
              <a:rPr lang="zh-TW" altLang="en-US" sz="2600" kern="0" dirty="0" smtClean="0">
                <a:latin typeface="華康中特圓體" pitchFamily="49" charset="-120"/>
                <a:ea typeface="華康中特圓體" pitchFamily="49" charset="-120"/>
              </a:rPr>
              <a:t>這段文字描寫睡著的景象，給你什麼感受？</a:t>
            </a:r>
            <a:endParaRPr lang="en-US" altLang="zh-TW" sz="26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lang="en-US" altLang="zh-TW" sz="26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1" lang="zh-TW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右大括弧 3"/>
          <p:cNvSpPr/>
          <p:nvPr/>
        </p:nvSpPr>
        <p:spPr>
          <a:xfrm rot="16200000">
            <a:off x="5796136" y="-2331640"/>
            <a:ext cx="432048" cy="5904656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右大括弧 5"/>
          <p:cNvSpPr/>
          <p:nvPr/>
        </p:nvSpPr>
        <p:spPr>
          <a:xfrm rot="5400000">
            <a:off x="7614084" y="2475148"/>
            <a:ext cx="432048" cy="2627784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7524328" y="4077072"/>
            <a:ext cx="498922" cy="12258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→溫馨</a:t>
            </a:r>
            <a:endParaRPr lang="en-US" altLang="zh-TW" sz="2600" kern="0" dirty="0" smtClean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lang="en-US" altLang="zh-TW" sz="2600" kern="0" dirty="0">
              <a:solidFill>
                <a:srgbClr val="C00000"/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49776" y="0"/>
            <a:ext cx="595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睡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華康儷金黑" pitchFamily="49" charset="-120"/>
              <a:ea typeface="華康儷金黑" pitchFamily="49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539552" y="5085184"/>
            <a:ext cx="504056" cy="1772816"/>
          </a:xfrm>
          <a:prstGeom prst="wedgeRectCallout">
            <a:avLst>
              <a:gd name="adj1" fmla="val 14441"/>
              <a:gd name="adj2" fmla="val -766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自由發揮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8100392" y="4077072"/>
            <a:ext cx="570930" cy="12258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→寧靜</a:t>
            </a:r>
            <a:endParaRPr lang="en-US" altLang="zh-TW" sz="2600" kern="0" dirty="0">
              <a:solidFill>
                <a:srgbClr val="C00000"/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8100392" y="5373216"/>
            <a:ext cx="570930" cy="12258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→安詳</a:t>
            </a:r>
            <a:endParaRPr lang="en-US" altLang="zh-TW" sz="2600" kern="0" dirty="0">
              <a:solidFill>
                <a:srgbClr val="C00000"/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6" name="Rectangle 14"/>
          <p:cNvSpPr txBox="1">
            <a:spLocks noChangeArrowheads="1"/>
          </p:cNvSpPr>
          <p:nvPr/>
        </p:nvSpPr>
        <p:spPr bwMode="auto">
          <a:xfrm>
            <a:off x="6876256" y="4077072"/>
            <a:ext cx="570930" cy="187220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→天倫之樂</a:t>
            </a:r>
            <a:endParaRPr lang="en-US" altLang="zh-TW" sz="2600" kern="0" dirty="0" smtClean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lang="en-US" altLang="zh-TW" sz="2600" kern="0" dirty="0">
              <a:solidFill>
                <a:srgbClr val="C00000"/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7" name="右大括弧 16"/>
          <p:cNvSpPr/>
          <p:nvPr/>
        </p:nvSpPr>
        <p:spPr>
          <a:xfrm rot="5400000">
            <a:off x="3797660" y="2907196"/>
            <a:ext cx="432048" cy="176368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Rectangle 14"/>
          <p:cNvSpPr txBox="1">
            <a:spLocks noChangeArrowheads="1"/>
          </p:cNvSpPr>
          <p:nvPr/>
        </p:nvSpPr>
        <p:spPr bwMode="auto">
          <a:xfrm>
            <a:off x="3707904" y="4077072"/>
            <a:ext cx="570930" cy="122584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→寧靜</a:t>
            </a:r>
            <a:endParaRPr lang="en-US" altLang="zh-TW" sz="2600" kern="0" dirty="0">
              <a:solidFill>
                <a:srgbClr val="C00000"/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7812360" y="908720"/>
            <a:ext cx="504056" cy="576064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7812360" y="1556792"/>
            <a:ext cx="504056" cy="576064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6444208" y="908720"/>
            <a:ext cx="576064" cy="72008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6444208" y="1844824"/>
            <a:ext cx="576064" cy="648072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707904" y="1772816"/>
            <a:ext cx="504056" cy="648072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3059832" y="1772816"/>
            <a:ext cx="504056" cy="648072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067944" y="1124744"/>
            <a:ext cx="5076056" cy="573325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只有窗外瓜架上的南瓜還醒著，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伸長了藤蔓輕輕地往屋頂上爬。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只有綠色的小河還醒著，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低聲地歌唱著溜過彎彎的小橋。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只有夜風還醒著，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從竹林裡跑出來，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跟著提燈的螢火蟲，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在美麗的夏夜裡愉快地旅行。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3635896" cy="685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altLang="zh-TW" sz="2800" kern="0" dirty="0" smtClean="0"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夏夜裡有哪些是醒著沒睡著的，請圈出來？</a:t>
            </a: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12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夏夜，萬物都應該入睡了，為什作者還要寫出醒著的部分</a:t>
            </a:r>
            <a:r>
              <a:rPr kumimoji="1" lang="zh-TW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？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理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由是什麼？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→反襯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新細明體"/>
                <a:ea typeface="新細明體"/>
              </a:rPr>
              <a:t>‥</a:t>
            </a: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新細明體"/>
                <a:ea typeface="新細明體"/>
              </a:rPr>
              <a:t>    </a:t>
            </a: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以</a:t>
            </a:r>
            <a:r>
              <a:rPr lang="en-US" altLang="zh-TW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有聲</a:t>
            </a:r>
            <a:r>
              <a:rPr lang="en-US" altLang="zh-TW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襯</a:t>
            </a:r>
            <a:r>
              <a:rPr lang="en-US" altLang="zh-TW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無聲</a:t>
            </a:r>
            <a:r>
              <a:rPr lang="en-US" altLang="zh-TW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，</a:t>
            </a:r>
            <a:endParaRPr lang="en-US" altLang="zh-TW" sz="2600" kern="0" dirty="0" smtClean="0">
              <a:solidFill>
                <a:schemeClr val="accent5">
                  <a:lumMod val="50000"/>
                </a:schemeClr>
              </a:solidFill>
              <a:latin typeface="標楷體"/>
              <a:ea typeface="標楷體"/>
            </a:endParaRPr>
          </a:p>
          <a:p>
            <a:pPr marL="342900" indent="-34290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　</a:t>
            </a: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以</a:t>
            </a:r>
            <a:r>
              <a:rPr lang="en-US" altLang="zh-TW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動</a:t>
            </a:r>
            <a:r>
              <a:rPr lang="en-US" altLang="zh-TW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襯</a:t>
            </a:r>
            <a:r>
              <a:rPr lang="en-US" altLang="zh-TW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靜</a:t>
            </a:r>
            <a:r>
              <a:rPr lang="en-US" altLang="zh-TW" sz="26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，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rPr>
              <a:t>更增強深夜寧靜的效果。</a:t>
            </a:r>
            <a:endParaRPr lang="en-US" altLang="zh-TW" sz="26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→表現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‥</a:t>
            </a:r>
            <a:r>
              <a:rPr lang="zh-TW" alt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夏夜寧靜卻充滿生機。</a:t>
            </a:r>
            <a:r>
              <a:rPr lang="en-US" altLang="zh-TW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必考</a:t>
            </a:r>
            <a:r>
              <a:rPr lang="en-US" altLang="zh-TW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</p:txBody>
      </p:sp>
      <p:sp>
        <p:nvSpPr>
          <p:cNvPr id="7" name="右大括弧 6"/>
          <p:cNvSpPr/>
          <p:nvPr/>
        </p:nvSpPr>
        <p:spPr>
          <a:xfrm rot="16200000">
            <a:off x="6120172" y="-1431540"/>
            <a:ext cx="576064" cy="4824536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406480" y="0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醒</a:t>
            </a:r>
            <a:r>
              <a:rPr lang="en-US" altLang="zh-TW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(</a:t>
            </a:r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不睡</a:t>
            </a:r>
            <a:r>
              <a:rPr lang="en-US" altLang="zh-TW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)</a:t>
            </a:r>
          </a:p>
        </p:txBody>
      </p:sp>
      <p:sp>
        <p:nvSpPr>
          <p:cNvPr id="6" name="橢圓 5"/>
          <p:cNvSpPr/>
          <p:nvPr/>
        </p:nvSpPr>
        <p:spPr>
          <a:xfrm>
            <a:off x="8388424" y="4365104"/>
            <a:ext cx="576064" cy="72008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092280" y="3356992"/>
            <a:ext cx="576064" cy="72008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868144" y="2276872"/>
            <a:ext cx="576064" cy="72008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572000" y="3212976"/>
            <a:ext cx="576064" cy="1368152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067944" y="1124744"/>
            <a:ext cx="5076056" cy="573325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只有窗外瓜架上的南瓜還醒著，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伸長了藤蔓輕輕地往屋頂上爬。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只有綠色的小河還醒著，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低聲地歌唱著溜過彎彎的小橋。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只有夜風還醒著，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從竹林裡跑出來，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跟著提燈的螢火蟲，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在美麗的夏夜裡愉快地旅行。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0" y="0"/>
            <a:ext cx="2699792" cy="685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altLang="zh-TW" sz="2800" kern="0" dirty="0" smtClean="0">
                <a:latin typeface="華康中特圓體" pitchFamily="49" charset="-120"/>
                <a:ea typeface="華康中特圓體" pitchFamily="49" charset="-120"/>
              </a:rPr>
              <a:t>▲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下面詩句和作者描寫深夜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意境的手法最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altLang="zh-TW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z="28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「不相同」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？請選出來</a:t>
            </a:r>
            <a:r>
              <a:rPr lang="en-US" altLang="zh-TW" sz="2800" kern="0" dirty="0" smtClean="0"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打</a:t>
            </a:r>
            <a:r>
              <a:rPr lang="en-US" altLang="zh-TW" sz="2800" kern="0" dirty="0" smtClean="0">
                <a:latin typeface="華康中特圓體" pitchFamily="49" charset="-120"/>
                <a:ea typeface="華康中特圓體" pitchFamily="49" charset="-120"/>
              </a:rPr>
              <a:t>×)</a:t>
            </a:r>
            <a:r>
              <a:rPr lang="zh-TW" altLang="en-US" sz="2800" kern="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→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蟬噪林逾靜，鳥鳴山更幽。</a:t>
            </a:r>
            <a:endParaRPr lang="en-US" altLang="zh-TW" sz="2800" kern="0" dirty="0" smtClean="0">
              <a:solidFill>
                <a:schemeClr val="accent5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→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夜來風雨聲，花落知多少</a:t>
            </a: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800" kern="0" dirty="0" smtClean="0">
              <a:solidFill>
                <a:schemeClr val="accent5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空山不見人，但聞人語響。</a:t>
            </a:r>
            <a:endParaRPr lang="en-US" altLang="zh-TW" sz="2800" kern="0" dirty="0" smtClean="0">
              <a:solidFill>
                <a:schemeClr val="accent5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en-US" altLang="zh-TW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三更子規啼，松夜益寂寥。</a:t>
            </a:r>
            <a:endParaRPr lang="en-US" altLang="zh-TW" sz="2800" kern="0" dirty="0" smtClean="0">
              <a:solidFill>
                <a:schemeClr val="accent5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7" name="右大括弧 6"/>
          <p:cNvSpPr/>
          <p:nvPr/>
        </p:nvSpPr>
        <p:spPr>
          <a:xfrm rot="16200000">
            <a:off x="6120172" y="-1431540"/>
            <a:ext cx="576064" cy="4824536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406480" y="0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醒</a:t>
            </a:r>
            <a:r>
              <a:rPr lang="en-US" altLang="zh-TW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(</a:t>
            </a:r>
            <a:r>
              <a:rPr lang="zh-TW" altLang="en-US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不睡</a:t>
            </a:r>
            <a:r>
              <a:rPr lang="en-US" altLang="zh-TW" sz="3600" b="1" kern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儷金黑" pitchFamily="49" charset="-120"/>
                <a:ea typeface="華康儷金黑" pitchFamily="49" charset="-120"/>
              </a:rPr>
              <a:t>)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792088" y="764704"/>
            <a:ext cx="428625" cy="428625"/>
          </a:xfrm>
          <a:prstGeom prst="round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╳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224136" y="692696"/>
            <a:ext cx="428625" cy="428625"/>
          </a:xfrm>
          <a:prstGeom prst="round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◎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0" y="764704"/>
            <a:ext cx="428625" cy="428625"/>
          </a:xfrm>
          <a:prstGeom prst="round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◎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60040" y="764704"/>
            <a:ext cx="428625" cy="428625"/>
          </a:xfrm>
          <a:prstGeom prst="round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/>
                <a:ea typeface="標楷體"/>
              </a:rPr>
              <a:t>◎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圖片 9" descr="螢火沖徽章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993184"/>
            <a:ext cx="1816634" cy="1864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0" descr="椰子樹00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zh-TW" altLang="en-US" sz="4400" b="0" dirty="0" smtClean="0">
                <a:solidFill>
                  <a:srgbClr val="CCFFCC"/>
                </a:solidFill>
                <a:latin typeface="華康中特圓體" pitchFamily="49" charset="-120"/>
                <a:ea typeface="華康中特圓體" pitchFamily="49" charset="-120"/>
              </a:rPr>
              <a:t>■以</a:t>
            </a:r>
            <a:r>
              <a:rPr lang="en-US" altLang="zh-TW" sz="4400" b="0" dirty="0" smtClean="0">
                <a:solidFill>
                  <a:srgbClr val="CCFFCC"/>
                </a:solidFill>
                <a:latin typeface="華康中特圓體" pitchFamily="49" charset="-120"/>
                <a:ea typeface="華康中特圓體" pitchFamily="49" charset="-120"/>
              </a:rPr>
              <a:t>〈</a:t>
            </a:r>
            <a:r>
              <a:rPr lang="zh-TW" altLang="en-US" sz="4400" b="0" dirty="0" smtClean="0">
                <a:solidFill>
                  <a:srgbClr val="CCFFCC"/>
                </a:solidFill>
                <a:latin typeface="華康中特圓體" pitchFamily="49" charset="-120"/>
                <a:ea typeface="華康中特圓體" pitchFamily="49" charset="-120"/>
              </a:rPr>
              <a:t>夏夜</a:t>
            </a:r>
            <a:r>
              <a:rPr lang="en-US" altLang="zh-TW" sz="4400" b="0" dirty="0" smtClean="0">
                <a:solidFill>
                  <a:srgbClr val="CCFFCC"/>
                </a:solidFill>
                <a:latin typeface="華康中特圓體" pitchFamily="49" charset="-120"/>
                <a:ea typeface="華康中特圓體" pitchFamily="49" charset="-120"/>
              </a:rPr>
              <a:t>〉</a:t>
            </a:r>
            <a:r>
              <a:rPr lang="zh-TW" altLang="en-US" sz="4400" b="0" dirty="0" smtClean="0">
                <a:solidFill>
                  <a:srgbClr val="CCFFCC"/>
                </a:solidFill>
                <a:latin typeface="華康中特圓體" pitchFamily="49" charset="-120"/>
                <a:ea typeface="華康中特圓體" pitchFamily="49" charset="-120"/>
              </a:rPr>
              <a:t>為例</a:t>
            </a:r>
            <a:endParaRPr lang="zh-TW" altLang="en-US" sz="4400" b="0" dirty="0">
              <a:solidFill>
                <a:srgbClr val="CCFFCC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0" y="692696"/>
          <a:ext cx="9144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948264" y="3212976"/>
            <a:ext cx="792088" cy="364502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２這些回家的動作給</a:t>
            </a:r>
            <a:r>
              <a:rPr kumimoji="1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人什麼感受</a:t>
            </a:r>
            <a:r>
              <a:rPr lang="zh-TW" altLang="zh-TW" sz="2000" kern="0" dirty="0" smtClean="0">
                <a:latin typeface="華康中特圓體" pitchFamily="49" charset="-120"/>
                <a:ea typeface="華康中特圓體" pitchFamily="49" charset="-120"/>
              </a:rPr>
              <a:t>？</a:t>
            </a: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請說出理由。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7812360" y="3212976"/>
            <a:ext cx="1331640" cy="364502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1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１黃昏（夏夜來臨</a:t>
            </a: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前），動物們要回家了。</a:t>
            </a:r>
            <a:endParaRPr lang="en-US" altLang="zh-TW" sz="20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　作者用了哪些行為描寫回動物回家的情形？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5796136" y="3140968"/>
            <a:ext cx="1080120" cy="37170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000" indent="-720000"/>
            <a:r>
              <a:rPr lang="zh-TW" altLang="en-US" sz="2000" dirty="0" smtClean="0">
                <a:latin typeface="華康中特圓體" pitchFamily="49" charset="-120"/>
                <a:ea typeface="華康中特圓體" pitchFamily="49" charset="-120"/>
              </a:rPr>
              <a:t>４夏夜來臨，</a:t>
            </a:r>
            <a:r>
              <a:rPr lang="zh-TW" altLang="zh-TW" sz="2000" dirty="0" smtClean="0">
                <a:latin typeface="華康中特圓體" pitchFamily="49" charset="-120"/>
                <a:ea typeface="華康中特圓體" pitchFamily="49" charset="-120"/>
              </a:rPr>
              <a:t>天色漸暗</a:t>
            </a:r>
            <a:r>
              <a:rPr lang="zh-TW" altLang="en-US" sz="2000" dirty="0" smtClean="0">
                <a:latin typeface="華康中特圓體" pitchFamily="49" charset="-120"/>
                <a:ea typeface="華康中特圓體" pitchFamily="49" charset="-120"/>
              </a:rPr>
              <a:t>。但暗中有光。請你找出這段詩中「</a:t>
            </a:r>
            <a:r>
              <a:rPr lang="zh-TW" altLang="en-US" sz="2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暗的部分</a:t>
            </a:r>
            <a:r>
              <a:rPr lang="zh-TW" altLang="en-US" sz="2000" dirty="0" smtClean="0">
                <a:latin typeface="華康中特圓體" pitchFamily="49" charset="-120"/>
                <a:ea typeface="華康中特圓體" pitchFamily="49" charset="-120"/>
              </a:rPr>
              <a:t>」與「</a:t>
            </a:r>
            <a:r>
              <a:rPr lang="zh-TW" altLang="en-US" sz="2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光的部分</a:t>
            </a:r>
            <a:r>
              <a:rPr lang="zh-TW" altLang="en-US" sz="2000" dirty="0" smtClean="0">
                <a:latin typeface="華康中特圓體" pitchFamily="49" charset="-120"/>
                <a:ea typeface="華康中特圓體" pitchFamily="49" charset="-120"/>
              </a:rPr>
              <a:t>」</a:t>
            </a:r>
            <a:r>
              <a:rPr lang="zh-TW" altLang="zh-TW" sz="2000" dirty="0" smtClean="0">
                <a:latin typeface="華康中特圓體" pitchFamily="49" charset="-120"/>
                <a:ea typeface="華康中特圓體" pitchFamily="49" charset="-120"/>
              </a:rPr>
              <a:t>？</a:t>
            </a:r>
            <a:endParaRPr lang="zh-TW" altLang="zh-TW" sz="20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4355976" y="3140968"/>
            <a:ext cx="1368152" cy="37170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５在光暗對比中，夏夜「</a:t>
            </a:r>
            <a:r>
              <a:rPr lang="zh-TW" altLang="zh-TW" sz="2000" kern="0" dirty="0" smtClean="0">
                <a:latin typeface="華康中特圓體" pitchFamily="49" charset="-120"/>
                <a:ea typeface="華康中特圓體" pitchFamily="49" charset="-120"/>
              </a:rPr>
              <a:t>撒了滿天的珍珠和一枚又大又亮的銀幣</a:t>
            </a: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」。夏天的夜空讓我們有了怎樣的感受？</a:t>
            </a:r>
            <a:endParaRPr lang="zh-TW" altLang="zh-TW" sz="2000" kern="0" dirty="0" smtClean="0">
              <a:solidFill>
                <a:schemeClr val="bg2">
                  <a:lumMod val="60000"/>
                  <a:lumOff val="4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2123728" y="3212976"/>
            <a:ext cx="1296144" cy="364502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000" kern="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８弟弟妹妹和祖母的互動，給你什麼感受？？</a:t>
            </a:r>
            <a:endParaRPr lang="en-US" altLang="zh-TW" sz="2000" kern="0" dirty="0" smtClean="0"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marL="34290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altLang="zh-TW" sz="2000" kern="0" dirty="0" smtClean="0">
                <a:latin typeface="華康中特圓體" pitchFamily="49" charset="-120"/>
                <a:ea typeface="華康中特圓體" pitchFamily="49" charset="-120"/>
              </a:rPr>
              <a:t>10</a:t>
            </a: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這段文字描寫睡著的景象，給你什麼感受？</a:t>
            </a:r>
            <a:endParaRPr lang="en-US" altLang="zh-TW" sz="20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lang="en-US" altLang="zh-TW" sz="20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1" lang="zh-TW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1259632" y="3212976"/>
            <a:ext cx="755576" cy="364502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en-US" altLang="zh-TW" sz="2000" kern="0" dirty="0" smtClean="0">
                <a:latin typeface="華康中特圓體" pitchFamily="49" charset="-120"/>
                <a:ea typeface="華康中特圓體" pitchFamily="49" charset="-120"/>
              </a:rPr>
              <a:t>11</a:t>
            </a: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夏夜裡有哪些是醒著沒睡著的，請圈出來？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0" y="3212976"/>
            <a:ext cx="1115616" cy="364502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12</a:t>
            </a: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夏夜，萬物都應該入睡了，為什作者還要寫出醒著的部分</a:t>
            </a:r>
            <a:r>
              <a:rPr kumimoji="1" lang="zh-TW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？</a:t>
            </a: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kumimoji="1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理</a:t>
            </a: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由是什麼？</a:t>
            </a:r>
            <a:endParaRPr kumimoji="1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3491880" y="3212976"/>
            <a:ext cx="763960" cy="364502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000" kern="0" dirty="0" smtClean="0">
                <a:latin typeface="華康中特圓體" pitchFamily="49" charset="-120"/>
                <a:ea typeface="華康中特圓體" pitchFamily="49" charset="-120"/>
              </a:rPr>
              <a:t>７夏夜裡有哪些是已經睡著的，請圈出來？</a:t>
            </a:r>
            <a:endParaRPr lang="en-US" altLang="zh-TW" sz="2000" kern="0" dirty="0" smtClean="0">
              <a:latin typeface="華康中特圓體" pitchFamily="49" charset="-120"/>
              <a:ea typeface="華康中特圓體" pitchFamily="49" charset="-120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endParaRPr kumimoji="1" lang="zh-TW" altLang="zh-TW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5486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>
                <a:solidFill>
                  <a:srgbClr val="FFFF66"/>
                </a:solidFill>
                <a:latin typeface="華康中特圓體" pitchFamily="49" charset="-120"/>
                <a:ea typeface="華康中特圓體" pitchFamily="49" charset="-120"/>
              </a:rPr>
              <a:t>主題統整</a:t>
            </a:r>
            <a:endParaRPr lang="zh-TW" altLang="en-US" sz="9600" dirty="0">
              <a:solidFill>
                <a:srgbClr val="FFFF66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619672" y="2492896"/>
            <a:ext cx="7286676" cy="4104456"/>
          </a:xfrm>
          <a:prstGeom prst="rect">
            <a:avLst/>
          </a:prstGeom>
          <a:ln>
            <a:solidFill>
              <a:srgbClr val="99CCFF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為什麼要做「</a:t>
            </a:r>
            <a:r>
              <a:rPr lang="zh-TW" altLang="en-US" sz="3200" b="1" dirty="0" smtClean="0">
                <a:solidFill>
                  <a:srgbClr val="99CCFF"/>
                </a:solidFill>
                <a:latin typeface="標楷體" pitchFamily="65" charset="-120"/>
                <a:ea typeface="標楷體" pitchFamily="65" charset="-120"/>
              </a:rPr>
              <a:t>主題統整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」？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、後測：監控學生經過學習後，</a:t>
            </a:r>
            <a:endParaRPr lang="en-US" altLang="zh-TW" sz="3200" b="1" dirty="0" smtClean="0">
              <a:solidFill>
                <a:srgbClr val="FFCC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      是否能更深層理解文本</a:t>
            </a:r>
            <a:endParaRPr lang="en-US" altLang="zh-TW" sz="3200" b="1" dirty="0" smtClean="0">
              <a:solidFill>
                <a:srgbClr val="FFCC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、反思：學生此時的理解</a:t>
            </a:r>
            <a:endParaRPr lang="en-US" altLang="zh-TW" sz="3200" b="1" dirty="0" smtClean="0">
              <a:solidFill>
                <a:srgbClr val="FFCC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28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與「全文概覽」的理解有何差異。</a:t>
            </a:r>
            <a:endParaRPr lang="en-US" altLang="zh-TW" sz="2800" b="1" dirty="0" smtClean="0">
              <a:solidFill>
                <a:srgbClr val="FFCC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8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再畫一次結構圖，比對上課前後差異</a:t>
            </a:r>
            <a:r>
              <a:rPr lang="en-US" altLang="zh-TW" sz="2800" b="1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、培養學生統整能力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■十二年國教領綱</a:t>
            </a:r>
            <a:r>
              <a:rPr lang="en-US" altLang="zh-TW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學習內容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文本</a:t>
            </a:r>
            <a:r>
              <a:rPr lang="en-US" altLang="zh-TW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endParaRPr lang="zh-TW" altLang="en-US" dirty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645486"/>
          </a:xfrm>
          <a:solidFill>
            <a:schemeClr val="bg1"/>
          </a:solidFill>
        </p:spPr>
        <p:txBody>
          <a:bodyPr vert="horz"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階段一：以記敘文本及抒情文本為主，輔以應用文本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階段二：加入說明文本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階段三：加入議論文本的學習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階段四、五</a:t>
            </a:r>
            <a:r>
              <a:rPr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國中高中</a:t>
            </a:r>
            <a:r>
              <a:rPr lang="en-US" altLang="zh-TW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28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：各類文本</a:t>
            </a:r>
            <a:endParaRPr lang="en-US" altLang="zh-TW" sz="2800" dirty="0" smtClean="0">
              <a:solidFill>
                <a:srgbClr val="0000FF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 smtClean="0"/>
          </a:p>
          <a:p>
            <a:endParaRPr lang="zh-TW" altLang="en-US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3068962"/>
          <a:ext cx="9144000" cy="37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90"/>
                <a:gridCol w="8119810"/>
              </a:tblGrid>
              <a:tr h="54732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■各類文本之界義如下：</a:t>
                      </a:r>
                      <a:endParaRPr lang="zh-TW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dirty="0"/>
                    </a:p>
                  </a:txBody>
                  <a:tcPr/>
                </a:tc>
              </a:tr>
              <a:tr h="5402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文本</a:t>
                      </a:r>
                      <a:endParaRPr lang="zh-TW" altLang="en-US" sz="2400" b="0" dirty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界義</a:t>
                      </a:r>
                      <a:endParaRPr lang="zh-TW" altLang="en-US" sz="2400" b="0" dirty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5402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記敘</a:t>
                      </a:r>
                      <a:endParaRPr lang="zh-TW" altLang="en-US" sz="2400" b="1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以人、事、時、地、物為敘寫對象的文本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5402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333399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抒情</a:t>
                      </a:r>
                      <a:endParaRPr lang="zh-TW" altLang="en-US" sz="2400" b="1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333399"/>
                          </a:solidFill>
                        </a:rPr>
                        <a:t>由主體出發，抒發對人、事、物、景之情感的文本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5402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說明</a:t>
                      </a:r>
                      <a:endParaRPr lang="zh-TW" altLang="en-US" sz="2400" b="1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以邏輯、客觀、理性的方式，說明事理或事物的文本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5402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333399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議論</a:t>
                      </a:r>
                      <a:endParaRPr lang="zh-TW" altLang="en-US" sz="2400" b="1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333399"/>
                          </a:solidFill>
                        </a:rPr>
                        <a:t>以論點、論據、論證方式，表達對人、事、物看法的文本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5402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應用</a:t>
                      </a:r>
                      <a:endParaRPr lang="zh-TW" altLang="en-US" sz="2400" b="1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因應日常生活、人際往來、學習需要而產生的實用文本</a:t>
                      </a:r>
                      <a:endParaRPr lang="zh-TW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橢圓 4"/>
          <p:cNvSpPr/>
          <p:nvPr/>
        </p:nvSpPr>
        <p:spPr>
          <a:xfrm>
            <a:off x="0" y="5085184"/>
            <a:ext cx="104360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形圖說文字 6"/>
          <p:cNvSpPr/>
          <p:nvPr/>
        </p:nvSpPr>
        <p:spPr>
          <a:xfrm>
            <a:off x="1547664" y="4509120"/>
            <a:ext cx="2592288" cy="936104"/>
          </a:xfrm>
          <a:prstGeom prst="wedgeEllipseCallout">
            <a:avLst>
              <a:gd name="adj1" fmla="val -73174"/>
              <a:gd name="adj2" fmla="val 403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獨立出來</a:t>
            </a:r>
            <a:endParaRPr lang="zh-TW" altLang="en-US" sz="32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3995936" y="3356992"/>
            <a:ext cx="3672408" cy="1440160"/>
          </a:xfrm>
          <a:prstGeom prst="wedgeEllipseCallout">
            <a:avLst>
              <a:gd name="adj1" fmla="val -73174"/>
              <a:gd name="adj2" fmla="val 403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Ex</a:t>
            </a:r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：說明書。部分科普。</a:t>
            </a:r>
            <a:endParaRPr lang="en-US" altLang="zh-TW" sz="28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文章段落。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夏夜(全文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904656"/>
          </a:xfrm>
        </p:spPr>
      </p:pic>
      <p:pic>
        <p:nvPicPr>
          <p:cNvPr id="6" name="圖片 5" descr="螢火蟲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8172400" y="260648"/>
            <a:ext cx="0" cy="4608512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5868144" y="332656"/>
            <a:ext cx="0" cy="4536504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555776" y="332656"/>
            <a:ext cx="0" cy="4536504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大括弧 11"/>
          <p:cNvSpPr/>
          <p:nvPr/>
        </p:nvSpPr>
        <p:spPr>
          <a:xfrm rot="16200000">
            <a:off x="8406172" y="-161764"/>
            <a:ext cx="576064" cy="899592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右大括弧 12"/>
          <p:cNvSpPr/>
          <p:nvPr/>
        </p:nvSpPr>
        <p:spPr>
          <a:xfrm rot="16200000">
            <a:off x="6781936" y="-769776"/>
            <a:ext cx="548680" cy="2088232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 rot="16200000">
            <a:off x="953852" y="-953852"/>
            <a:ext cx="576064" cy="2483768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右大括弧 14"/>
          <p:cNvSpPr/>
          <p:nvPr/>
        </p:nvSpPr>
        <p:spPr>
          <a:xfrm rot="16200000">
            <a:off x="3923928" y="-1296144"/>
            <a:ext cx="576064" cy="3168352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100392" y="0"/>
            <a:ext cx="1043608" cy="6858000"/>
          </a:xfrm>
          <a:solidFill>
            <a:schemeClr val="accent1">
              <a:lumMod val="25000"/>
            </a:schemeClr>
          </a:solidFill>
        </p:spPr>
        <p:txBody>
          <a:bodyPr/>
          <a:lstStyle/>
          <a:p>
            <a:r>
              <a:rPr lang="en-US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13</a:t>
            </a:r>
            <a:r>
              <a:rPr lang="zh-TW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利用下表的句型，統整夏夜的特色？</a:t>
            </a:r>
            <a:r>
              <a:rPr lang="en-US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/>
            </a:r>
            <a:br>
              <a:rPr lang="en-US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</a:br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zh-TW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並從文中舉例證據，支持你的看法。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-1" y="0"/>
          <a:ext cx="8100397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837"/>
                <a:gridCol w="1998068"/>
                <a:gridCol w="2088234"/>
                <a:gridCol w="1800199"/>
                <a:gridCol w="504059"/>
              </a:tblGrid>
              <a:tr h="3654686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雖然是炎熱的季節，卻是（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）的，</a:t>
                      </a:r>
                    </a:p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因為有（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）四處流動</a:t>
                      </a:r>
                      <a:r>
                        <a:rPr lang="zh-TW" altLang="en-US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。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vert="eaVert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雖然（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），卻是富有生機的，</a:t>
                      </a:r>
                    </a:p>
                    <a:p>
                      <a:pPr algn="l"/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因為有（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）流動、（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）生長的聲音</a:t>
                      </a:r>
                      <a:r>
                        <a:rPr lang="zh-TW" altLang="en-US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。</a:t>
                      </a:r>
                      <a:endParaRPr lang="zh-TW" altLang="en-US" sz="2800" b="0" dirty="0" smtClean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l"/>
                      <a:endParaRPr lang="zh-TW" altLang="en-US" sz="2800" b="0" dirty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vert="eaVert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雖然黑暗</a:t>
                      </a:r>
                      <a:r>
                        <a:rPr lang="zh-TW" altLang="zh-TW" sz="24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，</a:t>
                      </a:r>
                      <a:r>
                        <a:rPr lang="zh-TW" altLang="en-US" sz="26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卻是</a:t>
                      </a:r>
                      <a:r>
                        <a:rPr lang="en-US" altLang="zh-TW" sz="26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(</a:t>
                      </a:r>
                      <a:r>
                        <a:rPr lang="zh-TW" altLang="en-US" sz="26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      </a:t>
                      </a:r>
                      <a:r>
                        <a:rPr lang="en-US" altLang="zh-TW" sz="26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)</a:t>
                      </a:r>
                      <a:r>
                        <a:rPr lang="zh-TW" altLang="en-US" sz="2600" b="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</a:rPr>
                        <a:t>的，因為有老祖母慈祥的聲音和孩子們甜美的夢境，</a:t>
                      </a:r>
                      <a:r>
                        <a:rPr lang="zh-TW" altLang="zh-TW" sz="26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共組的</a:t>
                      </a:r>
                      <a:r>
                        <a:rPr lang="en-US" altLang="zh-TW" sz="26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(</a:t>
                      </a:r>
                      <a:r>
                        <a:rPr lang="zh-TW" altLang="en-US" sz="26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en-US" altLang="zh-TW" sz="26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)</a:t>
                      </a:r>
                      <a:r>
                        <a:rPr lang="zh-TW" altLang="zh-TW" sz="26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之樂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。</a:t>
                      </a:r>
                      <a:endParaRPr lang="zh-TW" altLang="en-US" sz="2800" b="0" kern="1200" dirty="0" smtClean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</a:txBody>
                  <a:tcPr vert="eaVert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雖然黑暗，卻是美麗的，</a:t>
                      </a:r>
                      <a:endParaRPr lang="en-US" altLang="zh-TW" sz="2800" b="0" kern="1200" dirty="0" smtClean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因為有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(</a:t>
                      </a:r>
                      <a:r>
                        <a:rPr lang="zh-TW" altLang="en-US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)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（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）</a:t>
                      </a:r>
                      <a:endParaRPr lang="en-US" altLang="zh-TW" sz="2800" b="0" kern="1200" dirty="0" smtClean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（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）（</a:t>
                      </a:r>
                      <a:r>
                        <a:rPr lang="en-US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        </a:t>
                      </a:r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）</a:t>
                      </a:r>
                      <a:endParaRPr lang="en-US" altLang="zh-TW" sz="2800" b="0" kern="1200" dirty="0" smtClean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的點綴</a:t>
                      </a:r>
                      <a:r>
                        <a:rPr lang="zh-TW" altLang="en-US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。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vert="eaVert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我認為夏夜的特色是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vert="eaVert">
                    <a:solidFill>
                      <a:srgbClr val="FF99FF"/>
                    </a:solidFill>
                  </a:tcPr>
                </a:tc>
              </a:tr>
              <a:tr h="3203314">
                <a:tc>
                  <a:txBody>
                    <a:bodyPr/>
                    <a:lstStyle/>
                    <a:p>
                      <a:pPr marL="180000" algn="l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800" b="0" kern="1200" dirty="0" smtClean="0">
                          <a:solidFill>
                            <a:srgbClr val="C00000"/>
                          </a:solidFill>
                          <a:latin typeface="華康中特圓體" pitchFamily="49" charset="-120"/>
                          <a:ea typeface="華康中特圓體" pitchFamily="49" charset="-120"/>
                          <a:cs typeface="+mn-cs"/>
                        </a:rPr>
                        <a:t>支持證據</a:t>
                      </a:r>
                      <a:endParaRPr lang="zh-TW" altLang="en-US" sz="2800" b="0" dirty="0">
                        <a:solidFill>
                          <a:srgbClr val="C00000"/>
                        </a:solidFill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 vert="eaVert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300192" y="3645024"/>
            <a:ext cx="904863" cy="321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180000">
              <a:lnSpc>
                <a:spcPct val="90000"/>
              </a:lnSpc>
            </a:pPr>
            <a:r>
              <a:rPr lang="zh-TW" altLang="en-US" sz="26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sz="26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滿天的珍珠和一枚又大又亮的銀幣。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789040"/>
            <a:ext cx="1046440" cy="3068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▲南瓜</a:t>
            </a:r>
            <a:r>
              <a:rPr lang="zh-TW" alt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伸長了藤蔓輕輕地往屋頂上爬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763688" y="3789040"/>
            <a:ext cx="1046440" cy="3068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小河低聲地歌唱著溜過彎彎的小橋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23528" y="3861048"/>
            <a:ext cx="1046440" cy="2996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▲夜風還醒著</a:t>
            </a:r>
            <a:r>
              <a:rPr lang="zh-TW" alt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從竹林裡跑出來</a:t>
            </a:r>
            <a:r>
              <a:rPr lang="en-US" altLang="zh-TW" sz="28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13" name="矩形 12"/>
          <p:cNvSpPr/>
          <p:nvPr/>
        </p:nvSpPr>
        <p:spPr>
          <a:xfrm>
            <a:off x="6588224" y="2564904"/>
            <a:ext cx="5234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星星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00192" y="332656"/>
            <a:ext cx="3073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月亮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00192" y="1988840"/>
            <a:ext cx="34291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螢火蟲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3848" y="1124744"/>
            <a:ext cx="4514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寧</a:t>
            </a:r>
            <a:r>
              <a:rPr lang="zh-TW" altLang="zh-TW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靜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7744" y="1484784"/>
            <a:ext cx="5954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小</a:t>
            </a:r>
            <a:r>
              <a:rPr lang="zh-TW" altLang="zh-TW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河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07704" y="332656"/>
            <a:ext cx="3793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</a:rPr>
              <a:t>南瓜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7584" y="764704"/>
            <a:ext cx="37939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涼爽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3528" y="1412776"/>
            <a:ext cx="4514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2800" b="1" kern="12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  <a:cs typeface="+mn-cs"/>
              </a:rPr>
              <a:t>夜風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88224" y="1268760"/>
            <a:ext cx="5234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</a:rPr>
              <a:t>街燈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164288" y="3645024"/>
            <a:ext cx="584775" cy="321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180000"/>
            <a:r>
              <a:rPr lang="zh-TW" altLang="en-US" sz="26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▲當街燈亮起來</a:t>
            </a:r>
            <a:r>
              <a:rPr lang="en-US" altLang="zh-TW" sz="26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5292080" y="2492896"/>
            <a:ext cx="4514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</a:rPr>
              <a:t>溫馨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355976" y="3645024"/>
            <a:ext cx="1264962" cy="321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180000">
              <a:lnSpc>
                <a:spcPct val="90000"/>
              </a:lnSpc>
            </a:pPr>
            <a:r>
              <a:rPr lang="zh-TW" altLang="en-US" sz="26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▲聽完了老祖母的故事，小弟弟小妹妹</a:t>
            </a:r>
            <a:r>
              <a:rPr lang="en-US" altLang="zh-TW" sz="26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796136" y="3645024"/>
            <a:ext cx="544765" cy="321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180000">
              <a:lnSpc>
                <a:spcPct val="90000"/>
              </a:lnSpc>
            </a:pPr>
            <a:r>
              <a:rPr lang="zh-TW" altLang="en-US" sz="26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▲提燈的螢火蟲</a:t>
            </a:r>
            <a:r>
              <a:rPr lang="en-US" altLang="zh-TW" sz="26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26" name="矩形 25"/>
          <p:cNvSpPr/>
          <p:nvPr/>
        </p:nvSpPr>
        <p:spPr>
          <a:xfrm>
            <a:off x="4067944" y="2132856"/>
            <a:ext cx="4514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華康中特圓體" pitchFamily="49" charset="-120"/>
                <a:ea typeface="華康中特圓體" pitchFamily="49" charset="-120"/>
              </a:rPr>
              <a:t>天倫</a:t>
            </a:r>
            <a:endParaRPr lang="zh-TW" alt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3" descr="image00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172400" y="0"/>
            <a:ext cx="971600" cy="6858000"/>
          </a:xfrm>
          <a:solidFill>
            <a:srgbClr val="002060"/>
          </a:solidFill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14</a:t>
            </a:r>
            <a:r>
              <a:rPr lang="zh-TW" altLang="en-US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一句話說主旨：</a:t>
            </a:r>
            <a:endParaRPr lang="zh-TW" altLang="en-US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6444208" y="0"/>
            <a:ext cx="1728192" cy="6858000"/>
          </a:xfrm>
          <a:solidFill>
            <a:srgbClr val="FFFF99"/>
          </a:solidFill>
        </p:spPr>
        <p:txBody>
          <a:bodyPr/>
          <a:lstStyle/>
          <a:p>
            <a:pPr>
              <a:buNone/>
            </a:pP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→</a:t>
            </a:r>
            <a:r>
              <a:rPr lang="zh-TW" altLang="en-US" sz="3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藉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著描寫</a:t>
            </a:r>
            <a:r>
              <a:rPr lang="zh-TW" altLang="zh-TW" sz="3000" dirty="0" smtClean="0">
                <a:latin typeface="華康中特圓體" pitchFamily="49" charset="-120"/>
                <a:ea typeface="華康中特圓體" pitchFamily="49" charset="-120"/>
              </a:rPr>
              <a:t>夏夜（</a:t>
            </a:r>
            <a:r>
              <a:rPr lang="en-US" altLang="zh-TW" sz="3000" dirty="0" smtClean="0">
                <a:latin typeface="華康中特圓體" pitchFamily="49" charset="-120"/>
                <a:ea typeface="華康中特圓體" pitchFamily="49" charset="-120"/>
              </a:rPr>
              <a:t>     </a:t>
            </a:r>
            <a:r>
              <a:rPr lang="zh-TW" altLang="zh-TW" sz="3000" dirty="0" smtClean="0">
                <a:latin typeface="華康中特圓體" pitchFamily="49" charset="-120"/>
                <a:ea typeface="華康中特圓體" pitchFamily="49" charset="-120"/>
              </a:rPr>
              <a:t>）（</a:t>
            </a:r>
            <a:r>
              <a:rPr lang="en-US" altLang="zh-TW" sz="3000" dirty="0" smtClean="0">
                <a:latin typeface="華康中特圓體" pitchFamily="49" charset="-120"/>
                <a:ea typeface="華康中特圓體" pitchFamily="49" charset="-120"/>
              </a:rPr>
              <a:t>     </a:t>
            </a:r>
            <a:r>
              <a:rPr lang="zh-TW" altLang="zh-TW" sz="3000" dirty="0" smtClean="0">
                <a:latin typeface="華康中特圓體" pitchFamily="49" charset="-120"/>
                <a:ea typeface="華康中特圓體" pitchFamily="49" charset="-120"/>
              </a:rPr>
              <a:t>）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  </a:t>
            </a:r>
            <a:r>
              <a:rPr lang="zh-TW" altLang="zh-TW" sz="3000" dirty="0" smtClean="0">
                <a:latin typeface="華康中特圓體" pitchFamily="49" charset="-120"/>
                <a:ea typeface="華康中特圓體" pitchFamily="49" charset="-120"/>
              </a:rPr>
              <a:t>（</a:t>
            </a:r>
            <a:r>
              <a:rPr lang="en-US" altLang="zh-TW" sz="3000" dirty="0" smtClean="0"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zh-TW" altLang="zh-TW" sz="3000" dirty="0" smtClean="0">
                <a:latin typeface="華康中特圓體" pitchFamily="49" charset="-120"/>
                <a:ea typeface="華康中特圓體" pitchFamily="49" charset="-120"/>
              </a:rPr>
              <a:t>）（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zh-TW" altLang="zh-TW" sz="3000" dirty="0" smtClean="0">
                <a:latin typeface="華康中特圓體" pitchFamily="49" charset="-120"/>
                <a:ea typeface="華康中特圓體" pitchFamily="49" charset="-120"/>
              </a:rPr>
              <a:t>）（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    </a:t>
            </a:r>
            <a:r>
              <a:rPr lang="zh-TW" altLang="zh-TW" sz="3000" dirty="0" smtClean="0">
                <a:latin typeface="華康中特圓體" pitchFamily="49" charset="-120"/>
                <a:ea typeface="華康中特圓體" pitchFamily="49" charset="-120"/>
              </a:rPr>
              <a:t>）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之</a:t>
            </a:r>
            <a:r>
              <a:rPr lang="zh-TW" altLang="en-US" sz="3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景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，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r>
              <a:rPr lang="en-US" altLang="zh-TW" sz="3000" dirty="0" smtClean="0"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en-US" altLang="zh-TW" sz="3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 </a:t>
            </a:r>
            <a:r>
              <a:rPr lang="zh-TW" altLang="en-US" sz="3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抒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發</a:t>
            </a:r>
            <a:r>
              <a:rPr lang="zh-TW" altLang="zh-TW" sz="3000" dirty="0" smtClean="0">
                <a:latin typeface="華康中特圓體" pitchFamily="49" charset="-120"/>
                <a:ea typeface="華康中特圓體" pitchFamily="49" charset="-120"/>
              </a:rPr>
              <a:t>作者對夏夜的</a:t>
            </a:r>
            <a:r>
              <a:rPr lang="zh-TW" altLang="zh-TW" b="1" kern="1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喜愛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之</a:t>
            </a:r>
            <a:r>
              <a:rPr lang="zh-TW" altLang="en-US" sz="3000" dirty="0" smtClean="0">
                <a:solidFill>
                  <a:srgbClr val="0000FF"/>
                </a:solidFill>
                <a:latin typeface="華康中特圓體" pitchFamily="49" charset="-120"/>
                <a:ea typeface="華康中特圓體" pitchFamily="49" charset="-120"/>
              </a:rPr>
              <a:t>情</a:t>
            </a:r>
            <a:r>
              <a:rPr lang="zh-TW" altLang="en-US" sz="3000" dirty="0" smtClean="0"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3000" dirty="0" smtClean="0">
              <a:latin typeface="華康中特圓體" pitchFamily="49" charset="-120"/>
              <a:ea typeface="華康中特圓體" pitchFamily="49" charset="-120"/>
            </a:endParaRPr>
          </a:p>
          <a:p>
            <a:endParaRPr lang="zh-TW" altLang="en-US" sz="30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8344" y="3140968"/>
            <a:ext cx="365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富</a:t>
            </a:r>
            <a:r>
              <a:rPr lang="zh-TW" altLang="zh-TW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麗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24328" y="4725144"/>
            <a:ext cx="653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寧</a:t>
            </a:r>
            <a:r>
              <a:rPr lang="zh-TW" altLang="zh-TW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靜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92280" y="620688"/>
            <a:ext cx="4306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zh-TW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生機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92280" y="2204864"/>
            <a:ext cx="365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溫馨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20272" y="3717032"/>
            <a:ext cx="653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涼爽</a:t>
            </a:r>
            <a:endParaRPr lang="zh-TW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13" name="內容版面配置區 4" descr="螢火蟲之墓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5720" y="214290"/>
            <a:ext cx="3167058" cy="2375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0" y="5934670"/>
            <a:ext cx="16466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END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47664" y="47667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FFFF66"/>
                </a:solidFill>
                <a:latin typeface="華康中特圓體" pitchFamily="49" charset="-120"/>
                <a:ea typeface="華康中特圓體" pitchFamily="49" charset="-120"/>
              </a:rPr>
              <a:t>省思評鑑</a:t>
            </a:r>
            <a:endParaRPr lang="zh-TW" altLang="en-US" sz="9600" dirty="0">
              <a:solidFill>
                <a:srgbClr val="FFFF66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2411760" y="4077072"/>
            <a:ext cx="6408712" cy="2376264"/>
          </a:xfrm>
          <a:prstGeom prst="rect">
            <a:avLst/>
          </a:prstGeom>
          <a:ln>
            <a:solidFill>
              <a:srgbClr val="99CCFF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u"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為什麼要做「省思評鑑」？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99CC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、讓學生跳出文本作思考。</a:t>
            </a:r>
            <a:endParaRPr lang="en-US" altLang="zh-TW" sz="3200" b="1" dirty="0" smtClean="0">
              <a:solidFill>
                <a:srgbClr val="FFCC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TW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、藉提問，提供不同的思考角度。</a:t>
            </a:r>
            <a:endParaRPr lang="en-US" altLang="zh-TW" sz="3200" b="1" dirty="0" smtClean="0">
              <a:solidFill>
                <a:srgbClr val="FFCC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CCFF"/>
                </a:solidFill>
                <a:latin typeface="標楷體" pitchFamily="65" charset="-120"/>
                <a:ea typeface="標楷體" pitchFamily="65" charset="-120"/>
              </a:rPr>
              <a:t>培養學生評論能力</a:t>
            </a:r>
            <a:endParaRPr lang="en-US" altLang="en-US" sz="3200" b="1" dirty="0" smtClean="0">
              <a:solidFill>
                <a:srgbClr val="FFCC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orient="vert"/>
          </p:nvPr>
        </p:nvSpPr>
        <p:spPr>
          <a:xfrm>
            <a:off x="7812360" y="260648"/>
            <a:ext cx="1175048" cy="5688632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文本形式深究題</a:t>
            </a:r>
            <a:endParaRPr lang="zh-TW" altLang="en-US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orient="vert" idx="1"/>
          </p:nvPr>
        </p:nvSpPr>
        <p:spPr>
          <a:xfrm>
            <a:off x="6660232" y="0"/>
            <a:ext cx="1026840" cy="5976664"/>
          </a:xfrm>
          <a:solidFill>
            <a:srgbClr val="CCECFF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altLang="zh-TW" sz="3000" dirty="0" smtClean="0">
                <a:solidFill>
                  <a:srgbClr val="7030A0"/>
                </a:solidFill>
                <a:latin typeface="華康中特圓體" pitchFamily="49" charset="-120"/>
                <a:ea typeface="華康中特圓體" pitchFamily="49" charset="-120"/>
              </a:rPr>
              <a:t>15</a:t>
            </a:r>
            <a:r>
              <a:rPr lang="zh-TW" altLang="en-US" sz="3000" dirty="0" smtClean="0">
                <a:solidFill>
                  <a:srgbClr val="7030A0"/>
                </a:solidFill>
                <a:latin typeface="華康中特圓體" pitchFamily="49" charset="-120"/>
                <a:ea typeface="華康中特圓體" pitchFamily="49" charset="-120"/>
              </a:rPr>
              <a:t>這首新詩使用最多的修辭技巧是什麼？這樣做有什麼特色？</a:t>
            </a:r>
            <a:endParaRPr lang="en-US" altLang="zh-TW" sz="3000" dirty="0" smtClean="0">
              <a:solidFill>
                <a:srgbClr val="7030A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→轉化</a:t>
            </a:r>
            <a:r>
              <a:rPr lang="en-US" altLang="zh-TW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擬人</a:t>
            </a:r>
            <a:r>
              <a:rPr lang="en-US" altLang="zh-TW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→排比</a:t>
            </a:r>
            <a:endParaRPr lang="en-US" altLang="zh-TW" sz="3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→類疊</a:t>
            </a:r>
            <a:endParaRPr lang="en-US" altLang="zh-TW" sz="3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→譬喻</a:t>
            </a:r>
            <a:endParaRPr lang="zh-TW" altLang="en-US" sz="3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059832" y="0"/>
            <a:ext cx="1026840" cy="5976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TW" sz="3000" kern="0" dirty="0" smtClean="0">
                <a:solidFill>
                  <a:srgbClr val="7030A0"/>
                </a:solidFill>
                <a:latin typeface="華康中特圓體" pitchFamily="49" charset="-120"/>
                <a:ea typeface="華康中特圓體" pitchFamily="49" charset="-120"/>
              </a:rPr>
              <a:t>16</a:t>
            </a:r>
            <a:r>
              <a:rPr kumimoji="1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讀完這首詩，你認為新詩應該有什麼特色，才</a:t>
            </a:r>
            <a:r>
              <a:rPr lang="zh-TW" altLang="en-US" sz="3000" kern="0" dirty="0" smtClean="0">
                <a:solidFill>
                  <a:srgbClr val="7030A0"/>
                </a:solidFill>
                <a:latin typeface="華康中特圓體" pitchFamily="49" charset="-120"/>
                <a:ea typeface="華康中特圓體" pitchFamily="49" charset="-120"/>
              </a:rPr>
              <a:t>算是「新詩」</a:t>
            </a:r>
            <a:r>
              <a:rPr kumimoji="1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n-cs"/>
              </a:rPr>
              <a:t>？</a:t>
            </a:r>
            <a:endParaRPr kumimoji="1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000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分行書寫</a:t>
            </a:r>
            <a:endParaRPr lang="en-US" altLang="zh-TW" sz="3000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kumimoji="1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善用轉化譬喻排比類疊</a:t>
            </a:r>
            <a:endParaRPr kumimoji="1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000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音韻優美</a:t>
            </a:r>
            <a:r>
              <a:rPr lang="en-US" altLang="zh-TW" sz="3000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朗朗上口</a:t>
            </a:r>
            <a:r>
              <a:rPr lang="en-US" altLang="zh-TW" sz="3000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kumimoji="1" lang="zh-TW" alt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意象優美如畫</a:t>
            </a:r>
            <a:endParaRPr kumimoji="1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3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3000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很少連接詞。。。</a:t>
            </a:r>
            <a:endParaRPr kumimoji="1" lang="en-US" altLang="zh-TW" sz="3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1" lang="zh-TW" altLang="en-US" sz="3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n-cs"/>
            </a:endParaRPr>
          </a:p>
        </p:txBody>
      </p:sp>
      <p:pic>
        <p:nvPicPr>
          <p:cNvPr id="5" name="圖片 4" descr="機米小孩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4365104"/>
            <a:ext cx="2737924" cy="2045196"/>
          </a:xfrm>
          <a:prstGeom prst="rect">
            <a:avLst/>
          </a:prstGeom>
        </p:spPr>
      </p:pic>
      <p:pic>
        <p:nvPicPr>
          <p:cNvPr id="6" name="圖片 5" descr="機米小孩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23928" y="4365104"/>
            <a:ext cx="2737924" cy="204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637190" cy="6237312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火紅的太陽也滾著火輪子</a:t>
            </a:r>
          </a:p>
          <a:p>
            <a:pPr>
              <a:spcBef>
                <a:spcPts val="600"/>
              </a:spcBef>
              <a:buNone/>
            </a:pP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→火</a:t>
            </a:r>
            <a:r>
              <a:rPr lang="zh-TW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紅</a:t>
            </a:r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〈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ｎ→副 </a:t>
            </a:r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〉</a:t>
            </a:r>
            <a:r>
              <a:rPr lang="zh-TW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火輪子</a:t>
            </a:r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〈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ｎ→ａ </a:t>
            </a:r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〉</a:t>
            </a:r>
          </a:p>
          <a:p>
            <a:pPr>
              <a:spcBef>
                <a:spcPts val="600"/>
              </a:spcBef>
              <a:buNone/>
            </a:pP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8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來了！來了！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從山坡上輕輕地爬下來了。來了！來了！從椰子樹梢上輕輕地爬下來了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【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】蝴蝶和蜜蜂們帶著花朵的蜜糖回來了，羊隊和牛群告別田野回家了，火紅的太陽也滾著火輪子回家了。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 】：滿天的珍珠和一枚又大又亮的銀幣。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   →借喻</a:t>
            </a:r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‥【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喻體</a:t>
            </a:r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】【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喻詞</a:t>
            </a:r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】【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喻依</a:t>
            </a:r>
            <a:r>
              <a:rPr lang="en-US" altLang="zh-TW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。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sz="28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摹寫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】撒了滿天的珍珠和一枚又大又亮的銀幣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None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sz="28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</a:rPr>
              <a:t>摹寫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】只有綠色的小河還醒著，低聲地歌唱著溜過彎彎的小橋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None/>
            </a:pP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None/>
            </a:pP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None/>
            </a:pPr>
            <a:endParaRPr lang="en-US" altLang="zh-TW" sz="2800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 orient="vert"/>
          </p:nvPr>
        </p:nvSpPr>
        <p:spPr>
          <a:xfrm>
            <a:off x="7812360" y="260648"/>
            <a:ext cx="1072530" cy="5987752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修辭補充題</a:t>
            </a:r>
            <a:endParaRPr lang="zh-TW" altLang="en-US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92280" y="404664"/>
            <a:ext cx="432048" cy="10081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轉品</a:t>
            </a:r>
            <a:endParaRPr lang="zh-TW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156176" y="404664"/>
            <a:ext cx="432048" cy="100811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類疊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4788024" y="476672"/>
            <a:ext cx="432048" cy="10801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排比</a:t>
            </a:r>
            <a:endParaRPr lang="zh-TW" altLang="en-US" sz="28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987824" y="404664"/>
            <a:ext cx="432048" cy="10801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譬喻</a:t>
            </a:r>
            <a:endParaRPr lang="zh-TW" altLang="en-US" sz="28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619672" y="404664"/>
            <a:ext cx="432048" cy="11521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視覺</a:t>
            </a:r>
            <a:endParaRPr lang="zh-TW" altLang="en-US" sz="28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11560" y="404664"/>
            <a:ext cx="504056" cy="11521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聽覺</a:t>
            </a:r>
            <a:endParaRPr lang="zh-TW" altLang="en-US" sz="28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1" name="乘號 10"/>
          <p:cNvSpPr/>
          <p:nvPr/>
        </p:nvSpPr>
        <p:spPr>
          <a:xfrm>
            <a:off x="1907704" y="3573016"/>
            <a:ext cx="792088" cy="7920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乘號 11"/>
          <p:cNvSpPr/>
          <p:nvPr/>
        </p:nvSpPr>
        <p:spPr>
          <a:xfrm>
            <a:off x="1907704" y="2132856"/>
            <a:ext cx="792088" cy="79208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14" descr="螢火沖徽章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C2B31"/>
              </a:clrFrom>
              <a:clrTo>
                <a:srgbClr val="2C2B3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76757">
            <a:off x="4572000" y="5201816"/>
            <a:ext cx="1656184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內容版面配置區 2"/>
          <p:cNvSpPr>
            <a:spLocks noGrp="1"/>
          </p:cNvSpPr>
          <p:nvPr>
            <p:ph idx="1"/>
          </p:nvPr>
        </p:nvSpPr>
        <p:spPr>
          <a:xfrm>
            <a:off x="467544" y="0"/>
            <a:ext cx="7315200" cy="68580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只有窗外瓜架上的南瓜還醒著，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伸長了藤蔓輕輕地往屋頂上爬。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只有綠色的小河還醒著，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低聲地歌唱著溜過彎彎的小橋。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只有夜風還醒著，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從竹林裡跑出來，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跟著提燈的螢火蟲，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在美麗的夏夜裡愉快地旅行。</a:t>
            </a: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4"/>
          <p:cNvSpPr txBox="1">
            <a:spLocks noChangeArrowheads="1"/>
          </p:cNvSpPr>
          <p:nvPr/>
        </p:nvSpPr>
        <p:spPr bwMode="auto">
          <a:xfrm>
            <a:off x="3312368" y="188640"/>
            <a:ext cx="642937" cy="63579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rgbClr val="FF0000"/>
                </a:solidFill>
                <a:latin typeface="華康儷粗圓" pitchFamily="49" charset="-120"/>
                <a:ea typeface="華康儷粗圓" pitchFamily="49" charset="-120"/>
              </a:rPr>
              <a:t>▲結尾</a:t>
            </a:r>
            <a:r>
              <a:rPr lang="en-US" altLang="zh-TW" sz="2800" kern="0" dirty="0">
                <a:solidFill>
                  <a:srgbClr val="FF0000"/>
                </a:solidFill>
                <a:latin typeface="華康粗圓體" pitchFamily="49" charset="-120"/>
                <a:ea typeface="華康粗圓體" pitchFamily="49" charset="-120"/>
              </a:rPr>
              <a:t>‥</a:t>
            </a:r>
            <a:r>
              <a:rPr lang="zh-TW" altLang="en-US" sz="2800" kern="0" dirty="0">
                <a:solidFill>
                  <a:srgbClr val="FF0000"/>
                </a:solidFill>
                <a:latin typeface="華康粗圓體" pitchFamily="49" charset="-120"/>
                <a:ea typeface="華康粗圓體" pitchFamily="49" charset="-120"/>
              </a:rPr>
              <a:t>充滿啟發性的想像</a:t>
            </a:r>
            <a:r>
              <a:rPr lang="zh-TW" altLang="en-US" sz="2800" kern="0" dirty="0" smtClean="0">
                <a:solidFill>
                  <a:srgbClr val="FF0000"/>
                </a:solidFill>
                <a:latin typeface="華康儷粗圓" pitchFamily="49" charset="-120"/>
                <a:ea typeface="華康儷粗圓" pitchFamily="49" charset="-120"/>
              </a:rPr>
              <a:t>。</a:t>
            </a:r>
            <a:endParaRPr lang="en-US" altLang="zh-TW" sz="2800" kern="0" dirty="0">
              <a:solidFill>
                <a:srgbClr val="FF0000"/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 bwMode="auto">
          <a:xfrm>
            <a:off x="1656184" y="188641"/>
            <a:ext cx="642938" cy="30963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他們要去哪裡呢？</a:t>
            </a:r>
            <a:endParaRPr lang="en-US" altLang="zh-TW" sz="3000" kern="0" dirty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 bwMode="auto">
          <a:xfrm>
            <a:off x="179512" y="188640"/>
            <a:ext cx="642937" cy="30963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→最後到了哪裡呢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？</a:t>
            </a:r>
            <a:endParaRPr lang="en-US" altLang="zh-TW" sz="3000" kern="0" dirty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1691680" y="3356992"/>
            <a:ext cx="642938" cy="30963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→會遇到什麼</a:t>
            </a: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「</a:t>
            </a: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人</a:t>
            </a: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標楷體"/>
                <a:ea typeface="標楷體"/>
              </a:rPr>
              <a:t>」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？</a:t>
            </a:r>
            <a:endParaRPr lang="en-US" altLang="zh-TW" sz="3000" kern="0" dirty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9" name="Rectangle 14"/>
          <p:cNvSpPr txBox="1">
            <a:spLocks noChangeArrowheads="1"/>
          </p:cNvSpPr>
          <p:nvPr/>
        </p:nvSpPr>
        <p:spPr bwMode="auto">
          <a:xfrm>
            <a:off x="2520280" y="188640"/>
            <a:ext cx="642937" cy="63579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8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▲想一想？</a:t>
            </a:r>
            <a:endParaRPr lang="en-US" altLang="zh-TW" sz="2800" kern="0" dirty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7812360" y="260648"/>
            <a:ext cx="1072530" cy="598775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kern="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  <a:cs typeface="+mj-cs"/>
              </a:rPr>
              <a:t>作文延伸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題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j-cs"/>
            </a:endParaRPr>
          </a:p>
        </p:txBody>
      </p:sp>
      <p:sp>
        <p:nvSpPr>
          <p:cNvPr id="17" name="Rectangle 14"/>
          <p:cNvSpPr txBox="1">
            <a:spLocks noChangeArrowheads="1"/>
          </p:cNvSpPr>
          <p:nvPr/>
        </p:nvSpPr>
        <p:spPr bwMode="auto">
          <a:xfrm rot="19612226">
            <a:off x="3307141" y="2328374"/>
            <a:ext cx="936477" cy="34006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4400" kern="0" dirty="0" smtClean="0">
                <a:solidFill>
                  <a:srgbClr val="FFFF00"/>
                </a:solidFill>
                <a:latin typeface="華康儷粗圓" pitchFamily="49" charset="-120"/>
                <a:ea typeface="華康儷粗圓" pitchFamily="49" charset="-120"/>
              </a:rPr>
              <a:t> 意猶未盡？</a:t>
            </a:r>
            <a:endParaRPr lang="en-US" altLang="zh-TW" sz="4400" kern="0" dirty="0">
              <a:solidFill>
                <a:srgbClr val="FFFF00"/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20" name="Rectangle 14"/>
          <p:cNvSpPr txBox="1">
            <a:spLocks noChangeArrowheads="1"/>
          </p:cNvSpPr>
          <p:nvPr/>
        </p:nvSpPr>
        <p:spPr bwMode="auto">
          <a:xfrm>
            <a:off x="899592" y="188640"/>
            <a:ext cx="642938" cy="30963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→會發生什麼</a:t>
            </a: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事呢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？</a:t>
            </a:r>
            <a:endParaRPr lang="en-US" altLang="zh-TW" sz="3000" kern="0" dirty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21" name="Rectangle 14"/>
          <p:cNvSpPr txBox="1">
            <a:spLocks noChangeArrowheads="1"/>
          </p:cNvSpPr>
          <p:nvPr/>
        </p:nvSpPr>
        <p:spPr bwMode="auto">
          <a:xfrm>
            <a:off x="899592" y="3356992"/>
            <a:ext cx="642938" cy="30963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他們要如何因應？</a:t>
            </a:r>
            <a:endParaRPr lang="en-US" altLang="zh-TW" sz="3000" kern="0" dirty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 bwMode="auto">
          <a:xfrm>
            <a:off x="179512" y="3356992"/>
            <a:ext cx="642937" cy="309634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zh-TW" altLang="en-US" sz="2600" kern="0" dirty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→</a:t>
            </a:r>
            <a:r>
              <a:rPr lang="zh-TW" altLang="en-US" sz="2600" kern="0" dirty="0" smtClean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最後會平安回來嗎？</a:t>
            </a:r>
            <a:endParaRPr lang="en-US" altLang="zh-TW" sz="3000" kern="0" dirty="0">
              <a:solidFill>
                <a:schemeClr val="accent5">
                  <a:lumMod val="50000"/>
                </a:schemeClr>
              </a:solidFill>
              <a:latin typeface="華康儷粗圓" pitchFamily="49" charset="-120"/>
              <a:ea typeface="華康儷粗圓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10" descr="椰子樹001.bmp"/>
          <p:cNvPicPr>
            <a:picLocks noChangeAspect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7668344" cy="6381328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忍受了一日的溽暑，終於盼得涼爽的夏夜，那湛藍的天幕，點綴著晶亮的星辰，一切彷彿都清涼寂靜了下來。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如果可以在夏夜裡，擁有一張自己的吊床，隨著涼風擺盪在天地之間，整個夏夜的寂靜清涼都屬於自己，是多麼棒的事。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可是爸爸媽媽又要趕我進房間讀書了，明日的考試又要折磨我的心情了。——不如在想像的天空裡，偷個閒罷！</a:t>
            </a:r>
          </a:p>
          <a:p>
            <a:pPr>
              <a:buNone/>
            </a:pPr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2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你看夏夜裡晚風正跟著提燈的螢火蟲，展開一段□□又□□的旅行呢？</a:t>
            </a:r>
            <a:endParaRPr lang="zh-TW" altLang="en-US" sz="28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 bwMode="auto">
          <a:xfrm>
            <a:off x="7812360" y="260648"/>
            <a:ext cx="1143000" cy="590465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〈</a:t>
            </a:r>
            <a:r>
              <a:rPr lang="zh-TW" altLang="en-US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夏夜的旅行</a:t>
            </a:r>
            <a:r>
              <a:rPr lang="en-US" altLang="zh-TW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〉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羊群004.bmp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標題 1"/>
          <p:cNvSpPr txBox="1">
            <a:spLocks noGrp="1"/>
          </p:cNvSpPr>
          <p:nvPr>
            <p:ph type="title"/>
          </p:nvPr>
        </p:nvSpPr>
        <p:spPr bwMode="auto">
          <a:xfrm>
            <a:off x="7884368" y="332656"/>
            <a:ext cx="1070992" cy="626469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〈</a:t>
            </a:r>
            <a:r>
              <a:rPr lang="zh-TW" altLang="en-US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夏夜的旅行</a:t>
            </a:r>
            <a:r>
              <a:rPr lang="en-US" altLang="zh-TW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〉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j-cs"/>
            </a:endParaRPr>
          </a:p>
        </p:txBody>
      </p:sp>
      <p:sp>
        <p:nvSpPr>
          <p:cNvPr id="12" name="內容版面配置區 3"/>
          <p:cNvSpPr>
            <a:spLocks noGrp="1"/>
          </p:cNvSpPr>
          <p:nvPr>
            <p:ph idx="1"/>
          </p:nvPr>
        </p:nvSpPr>
        <p:spPr>
          <a:xfrm>
            <a:off x="251520" y="332656"/>
            <a:ext cx="7579568" cy="6264696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zh-TW" sz="3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你看夏夜裡晚風正跟著提燈的螢火蟲，展開一段□□又□□的旅行呢？</a:t>
            </a:r>
          </a:p>
          <a:p>
            <a:pPr>
              <a:buNone/>
            </a:pPr>
            <a:r>
              <a:rPr lang="en-US" altLang="zh-TW" sz="3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 </a:t>
            </a:r>
            <a:endParaRPr lang="zh-TW" altLang="zh-TW" sz="30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3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他們要去哪裡呢？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3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他們會遇到什麼人呢？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3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他們會發生什麼事呢？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3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他們要如何處理呢？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3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他們最後怎麼樣了？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3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他們會平安回來嗎？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 </a:t>
            </a:r>
            <a:endParaRPr lang="zh-TW" altLang="zh-TW" sz="30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30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嗨！可愛的同學們，發揮你天馬行空的想像，一起來參與這場夏夜裡最迷人又刺激的冒險旅行吧！？</a:t>
            </a:r>
          </a:p>
          <a:p>
            <a:endParaRPr lang="zh-TW" altLang="en-US" sz="3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7347" name="內容版面配置區 3" descr="w00501_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矩形 4"/>
          <p:cNvSpPr/>
          <p:nvPr/>
        </p:nvSpPr>
        <p:spPr>
          <a:xfrm>
            <a:off x="5261206" y="5288340"/>
            <a:ext cx="3882794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華康儷特圓" pitchFamily="49" charset="-120"/>
                <a:ea typeface="華康儷特圓" pitchFamily="49" charset="-120"/>
              </a:rPr>
              <a:t>ＥＮＤ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04664"/>
            <a:ext cx="6955751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華康儷特圓" pitchFamily="49" charset="-120"/>
                <a:ea typeface="華康儷特圓" pitchFamily="49" charset="-120"/>
              </a:rPr>
              <a:t>ＳＵＭＭＥＲ　ＮＩＧＨＴ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635896" y="2276872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感謝聆聽</a:t>
            </a:r>
            <a:endParaRPr lang="en-US" altLang="zh-TW" sz="5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歡迎交流</a:t>
            </a:r>
            <a:endParaRPr lang="zh-TW" altLang="en-US" sz="54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0" y="1052735"/>
          <a:ext cx="9143995" cy="580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134206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學習內容</a:t>
                      </a:r>
                      <a:endParaRPr lang="en-US" altLang="zh-TW" sz="40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/>
                      <a:r>
                        <a:rPr lang="zh-TW" altLang="en-US" sz="40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標準</a:t>
                      </a:r>
                      <a:endParaRPr lang="zh-TW" altLang="en-US" sz="40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學習表現</a:t>
                      </a:r>
                      <a:endParaRPr lang="en-US" altLang="zh-TW" sz="4000" b="0" dirty="0" smtClean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  <a:p>
                      <a:pPr algn="ctr"/>
                      <a:r>
                        <a:rPr lang="zh-TW" altLang="en-US" sz="4000" b="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等級</a:t>
                      </a:r>
                      <a:endParaRPr lang="zh-TW" altLang="en-US" sz="4000" b="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1158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主題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次</a:t>
                      </a:r>
                      <a:endParaRPr lang="en-US" altLang="zh-TW" sz="32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主題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A</a:t>
                      </a:r>
                      <a:endParaRPr lang="zh-TW" altLang="en-US" sz="60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B</a:t>
                      </a:r>
                      <a:endParaRPr lang="zh-TW" altLang="en-US" sz="60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C</a:t>
                      </a:r>
                      <a:endParaRPr lang="zh-TW" altLang="en-US" sz="60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D</a:t>
                      </a:r>
                      <a:endParaRPr lang="zh-TW" altLang="en-US" sz="60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6000" dirty="0" smtClean="0">
                          <a:latin typeface="華康中特圓體" pitchFamily="49" charset="-120"/>
                          <a:ea typeface="華康中特圓體" pitchFamily="49" charset="-120"/>
                        </a:rPr>
                        <a:t>E</a:t>
                      </a:r>
                      <a:endParaRPr lang="zh-TW" altLang="en-US" sz="6000" dirty="0">
                        <a:latin typeface="華康中特圓體" pitchFamily="49" charset="-120"/>
                        <a:ea typeface="華康中特圓體" pitchFamily="49" charset="-120"/>
                      </a:endParaRPr>
                    </a:p>
                  </a:txBody>
                  <a:tcPr/>
                </a:tc>
              </a:tr>
              <a:tr h="1115800"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語文知識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1158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閱讀能力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文意理解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能深入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能理解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大致能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僅能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未達</a:t>
                      </a:r>
                      <a:r>
                        <a:rPr lang="en-US" altLang="zh-TW" sz="3200" dirty="0" smtClean="0">
                          <a:latin typeface="標楷體" pitchFamily="65" charset="-120"/>
                          <a:ea typeface="標楷體" pitchFamily="65" charset="-120"/>
                        </a:rPr>
                        <a:t>D</a:t>
                      </a:r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級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</a:tr>
              <a:tr h="1115800">
                <a:tc>
                  <a:txBody>
                    <a:bodyPr/>
                    <a:lstStyle/>
                    <a:p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綜合評鑑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2915816" y="4365104"/>
            <a:ext cx="792163" cy="2215991"/>
          </a:xfrm>
          <a:prstGeom prst="rect">
            <a:avLst/>
          </a:prstGeom>
          <a:solidFill>
            <a:srgbClr val="80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72000" tIns="0" rIns="72000" bIns="0">
            <a:spAutoFit/>
          </a:bodyPr>
          <a:lstStyle/>
          <a:p>
            <a:pPr algn="ctr"/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深入的能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211960" y="4365104"/>
            <a:ext cx="719137" cy="2215991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72000" tIns="0" rIns="72000" bIns="0">
            <a:spAutoFit/>
          </a:bodyPr>
          <a:lstStyle/>
          <a:p>
            <a:pPr algn="ctr"/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不錯的能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5580112" y="4293096"/>
            <a:ext cx="719137" cy="2215991"/>
          </a:xfrm>
          <a:prstGeom prst="rect">
            <a:avLst/>
          </a:prstGeom>
          <a:solidFill>
            <a:srgbClr val="FF66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72000" tIns="0" rIns="72000" bIns="0">
            <a:spAutoFit/>
          </a:bodyPr>
          <a:lstStyle/>
          <a:p>
            <a:pPr algn="ctr"/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大致的能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76256" y="4293096"/>
            <a:ext cx="646113" cy="2215991"/>
          </a:xfrm>
          <a:prstGeom prst="rect">
            <a:avLst/>
          </a:prstGeom>
          <a:solidFill>
            <a:srgbClr val="FF99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72000" tIns="0" rIns="72000" bIns="0">
            <a:spAutoFit/>
          </a:bodyPr>
          <a:lstStyle/>
          <a:p>
            <a:pPr algn="ctr"/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有限的能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8172400" y="4293096"/>
            <a:ext cx="649287" cy="2215991"/>
          </a:xfrm>
          <a:prstGeom prst="rect">
            <a:avLst/>
          </a:prstGeom>
          <a:solidFill>
            <a:srgbClr val="8080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72000" tIns="0" rIns="72000" bIns="0">
            <a:spAutoFit/>
          </a:bodyPr>
          <a:lstStyle/>
          <a:p>
            <a:pPr algn="ctr"/>
            <a:r>
              <a:rPr lang="zh-TW" altLang="en-US" sz="3600" b="1" dirty="0">
                <a:latin typeface="Times New Roman" pitchFamily="18" charset="0"/>
                <a:ea typeface="標楷體" pitchFamily="65" charset="-120"/>
              </a:rPr>
              <a:t>幾乎不能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■十二年國教領綱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_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學習表現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(</a:t>
            </a: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評量</a:t>
            </a:r>
            <a:r>
              <a:rPr kumimoji="1" lang="en-US" altLang="zh-TW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  <a:cs typeface="+mj-cs"/>
              </a:rPr>
              <a:t>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420888"/>
            <a:ext cx="9144000" cy="1728192"/>
          </a:xfrm>
          <a:prstGeom prst="rect">
            <a:avLst/>
          </a:prstGeom>
          <a:solidFill>
            <a:schemeClr val="accent5">
              <a:lumMod val="2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不是對錯二分法</a:t>
            </a:r>
            <a:endParaRPr lang="en-US" altLang="zh-TW" sz="4000" dirty="0" smtClean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latin typeface="華康中特圓體" pitchFamily="49" charset="-120"/>
                <a:ea typeface="華康中特圓體" pitchFamily="49" charset="-120"/>
              </a:rPr>
              <a:t>而是理解學生的學習表現的程度與歷程</a:t>
            </a:r>
            <a:endParaRPr lang="zh-TW" altLang="en-US" sz="4000" dirty="0">
              <a:solidFill>
                <a:srgbClr val="FFFF00"/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透過教學策略的應用</a:t>
            </a:r>
            <a:endParaRPr lang="en-US" altLang="zh-TW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我們可以看見孩子的學習表現的變化歷程</a:t>
            </a:r>
            <a:endParaRPr lang="zh-TW" altLang="en-US" sz="28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accent5">
                    <a:lumMod val="2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4000" dirty="0" smtClean="0">
                <a:solidFill>
                  <a:schemeClr val="accent5">
                    <a:lumMod val="2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核心素養</a:t>
            </a:r>
            <a:r>
              <a:rPr lang="en-US" altLang="zh-TW" sz="4000" dirty="0" smtClean="0">
                <a:solidFill>
                  <a:schemeClr val="accent5">
                    <a:lumMod val="2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：</a:t>
            </a:r>
            <a:endParaRPr lang="en-US" altLang="zh-TW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經由討論與實踐，而得到內化的具體的意義。</a:t>
            </a:r>
            <a:endParaRPr lang="en-US" altLang="zh-TW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r>
              <a:rPr lang="en-US" altLang="zh-TW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But</a:t>
            </a:r>
            <a:r>
              <a:rPr lang="zh-TW" alt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每個人得到的具體意義不會完全一樣。</a:t>
            </a:r>
            <a:endParaRPr lang="en-US" altLang="zh-TW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  <a:p>
            <a:pPr algn="r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吳敏而教授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0" y="1844824"/>
          <a:ext cx="9144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50577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z="4000" dirty="0" smtClean="0">
                <a:solidFill>
                  <a:srgbClr val="C00000"/>
                </a:solidFill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■</a:t>
            </a:r>
            <a:r>
              <a:rPr kumimoji="1" lang="zh-TW" sz="4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文本分析</a:t>
            </a:r>
            <a:r>
              <a:rPr kumimoji="1" lang="en-US" altLang="zh-TW" sz="4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_</a:t>
            </a:r>
            <a:r>
              <a:rPr kumimoji="1" lang="zh-TW" altLang="en-US" sz="4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華康中特圓體" pitchFamily="49" charset="-120"/>
                <a:ea typeface="華康中特圓體" pitchFamily="49" charset="-120"/>
                <a:cs typeface="Times New Roman" pitchFamily="18" charset="0"/>
              </a:rPr>
              <a:t>操作步驟</a:t>
            </a:r>
            <a:endParaRPr kumimoji="1" lang="zh-TW" altLang="en-US" sz="4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華康中特圓體" pitchFamily="49" charset="-120"/>
              <a:ea typeface="華康中特圓體" pitchFamily="49" charset="-120"/>
              <a:cs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27584" y="1556792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一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全文概覽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二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段落理解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三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主題統整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(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四</a:t>
            </a:r>
            <a:r>
              <a:rPr lang="en-US" altLang="zh-TW" sz="4000" dirty="0" smtClean="0">
                <a:latin typeface="華康中特圓體" pitchFamily="49" charset="-120"/>
                <a:ea typeface="華康中特圓體" pitchFamily="49" charset="-120"/>
              </a:rPr>
              <a:t>)</a:t>
            </a:r>
            <a:r>
              <a:rPr lang="zh-TW" altLang="en-US" sz="4000" dirty="0" smtClean="0">
                <a:latin typeface="華康中特圓體" pitchFamily="49" charset="-120"/>
                <a:ea typeface="華康中特圓體" pitchFamily="49" charset="-120"/>
              </a:rPr>
              <a:t>省思評論</a:t>
            </a:r>
          </a:p>
        </p:txBody>
      </p:sp>
      <p:pic>
        <p:nvPicPr>
          <p:cNvPr id="4" name="圖片 3" descr="學放手 相信孩子600_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980728"/>
            <a:ext cx="3571875" cy="486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7" name="內容版面配置區 3" descr="夏夜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8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書卷 (水平) 4"/>
          <p:cNvSpPr/>
          <p:nvPr/>
        </p:nvSpPr>
        <p:spPr>
          <a:xfrm>
            <a:off x="179513" y="0"/>
            <a:ext cx="5400599" cy="1000125"/>
          </a:xfrm>
          <a:prstGeom prst="horizontalScroll">
            <a:avLst/>
          </a:prstGeom>
          <a:solidFill>
            <a:srgbClr val="7030A0"/>
          </a:solidFill>
          <a:ln w="28575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800" dirty="0">
                <a:solidFill>
                  <a:srgbClr val="FFFF00"/>
                </a:solidFill>
                <a:latin typeface="華康儷粗圓" pitchFamily="49" charset="-120"/>
                <a:ea typeface="華康儷粗圓" pitchFamily="49" charset="-120"/>
              </a:rPr>
              <a:t>〈</a:t>
            </a:r>
            <a:r>
              <a:rPr lang="zh-TW" altLang="en-US" sz="4800" dirty="0">
                <a:solidFill>
                  <a:srgbClr val="FFFF00"/>
                </a:solidFill>
                <a:latin typeface="華康儷粗圓" pitchFamily="49" charset="-120"/>
                <a:ea typeface="華康儷粗圓" pitchFamily="49" charset="-120"/>
              </a:rPr>
              <a:t>夏夜</a:t>
            </a:r>
            <a:r>
              <a:rPr lang="en-US" altLang="zh-TW" sz="4800" dirty="0" smtClean="0">
                <a:solidFill>
                  <a:srgbClr val="FFFF00"/>
                </a:solidFill>
                <a:latin typeface="華康儷粗圓" pitchFamily="49" charset="-120"/>
                <a:ea typeface="華康儷粗圓" pitchFamily="49" charset="-120"/>
              </a:rPr>
              <a:t>〉</a:t>
            </a:r>
            <a:r>
              <a:rPr lang="zh-TW" altLang="en-US" sz="4800" dirty="0" smtClean="0">
                <a:solidFill>
                  <a:srgbClr val="FFFF00"/>
                </a:solidFill>
                <a:latin typeface="華康墨字體" pitchFamily="81" charset="-120"/>
                <a:ea typeface="華康墨字體" pitchFamily="81" charset="-120"/>
              </a:rPr>
              <a:t>文本分析</a:t>
            </a:r>
            <a:endParaRPr lang="zh-TW" altLang="en-US" sz="4800" dirty="0">
              <a:latin typeface="華康少女文字W3" pitchFamily="81" charset="-120"/>
              <a:ea typeface="華康少女文字W3" pitchFamily="81" charset="-120"/>
            </a:endParaRPr>
          </a:p>
        </p:txBody>
      </p:sp>
      <p:sp>
        <p:nvSpPr>
          <p:cNvPr id="31749" name="文字方塊 5"/>
          <p:cNvSpPr txBox="1">
            <a:spLocks noChangeArrowheads="1"/>
          </p:cNvSpPr>
          <p:nvPr/>
        </p:nvSpPr>
        <p:spPr bwMode="auto">
          <a:xfrm>
            <a:off x="4679505" y="5661248"/>
            <a:ext cx="44644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latin typeface="華康墨字體" pitchFamily="81" charset="-120"/>
                <a:ea typeface="華康墨字體" pitchFamily="81" charset="-120"/>
              </a:rPr>
              <a:t>開心朗讀囉</a:t>
            </a:r>
            <a:r>
              <a:rPr lang="en-US" altLang="zh-TW" sz="6000" dirty="0" smtClean="0">
                <a:solidFill>
                  <a:srgbClr val="FFFF00"/>
                </a:solidFill>
                <a:latin typeface="華康墨字體" pitchFamily="81" charset="-120"/>
                <a:ea typeface="華康墨字體" pitchFamily="81" charset="-120"/>
              </a:rPr>
              <a:t>!</a:t>
            </a:r>
            <a:endParaRPr lang="zh-TW" altLang="en-US" sz="6000" dirty="0">
              <a:solidFill>
                <a:srgbClr val="FFFF00"/>
              </a:solidFill>
              <a:latin typeface="華康墨字體" pitchFamily="81" charset="-120"/>
              <a:ea typeface="華康墨字體" pitchFamily="81" charset="-120"/>
            </a:endParaRPr>
          </a:p>
        </p:txBody>
      </p:sp>
      <p:pic>
        <p:nvPicPr>
          <p:cNvPr id="7" name="Picture 8" descr="看動畫 cop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620688"/>
            <a:ext cx="241176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7795592" cy="68580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蝴蝶和蜜蜂們帶著花朵的蜜糖回來了，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羊隊和牛群告別了田野回家了，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火紅的太陽也滾著火輪子回家了，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當街燈亮起來向村莊道過晚安，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夏天的夜就輕輕地來了。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來了！來了！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從山坡上輕輕地爬下來了。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來了！來了！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從椰子樹梢上輕輕地爬下來了。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撒了滿天的珍珠和一枚又大又亮的銀幣。</a:t>
            </a: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美麗的夏夜呀！ 涼爽的夏夜呀！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小雞和小鴨們關在欄裡睡了。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聽完了老祖母的故事，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小弟弟和小妹妹也闔上眼睛走向夢鄉了。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001000" y="260648"/>
            <a:ext cx="1143000" cy="5328592"/>
          </a:xfrm>
          <a:prstGeom prst="verticalScroll">
            <a:avLst/>
          </a:prstGeom>
          <a:solidFill>
            <a:schemeClr val="accent5">
              <a:lumMod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000" dirty="0">
                <a:solidFill>
                  <a:srgbClr val="FFFF00"/>
                </a:solidFill>
                <a:latin typeface="華康儷粗圓" pitchFamily="49" charset="-120"/>
                <a:ea typeface="華康儷粗圓" pitchFamily="49" charset="-120"/>
              </a:rPr>
              <a:t>夏夜</a:t>
            </a:r>
            <a:endParaRPr lang="en-US" altLang="zh-TW" sz="6000" dirty="0">
              <a:solidFill>
                <a:srgbClr val="FFFF00"/>
              </a:solidFill>
              <a:latin typeface="華康儷粗圓" pitchFamily="49" charset="-120"/>
              <a:ea typeface="華康儷粗圓" pitchFamily="49" charset="-120"/>
            </a:endParaRPr>
          </a:p>
          <a:p>
            <a:pPr algn="ctr">
              <a:defRPr/>
            </a:pPr>
            <a:r>
              <a:rPr lang="zh-TW" altLang="en-US" sz="4400" dirty="0">
                <a:solidFill>
                  <a:srgbClr val="FFFF00"/>
                </a:solidFill>
                <a:latin typeface="標楷體"/>
                <a:ea typeface="標楷體"/>
              </a:rPr>
              <a:t>╱</a:t>
            </a:r>
            <a:endParaRPr lang="en-US" altLang="zh-TW" sz="4400" dirty="0">
              <a:solidFill>
                <a:srgbClr val="FFFF00"/>
              </a:solidFill>
              <a:latin typeface="標楷體"/>
              <a:ea typeface="標楷體"/>
            </a:endParaRPr>
          </a:p>
          <a:p>
            <a:pPr algn="ctr">
              <a:defRPr/>
            </a:pPr>
            <a:r>
              <a:rPr lang="zh-TW" altLang="en-US" sz="4400" dirty="0">
                <a:solidFill>
                  <a:srgbClr val="FFFF00"/>
                </a:solidFill>
                <a:latin typeface="標楷體"/>
                <a:ea typeface="標楷體"/>
              </a:rPr>
              <a:t>楊喚</a:t>
            </a:r>
            <a:endParaRPr lang="zh-TW" altLang="en-US" sz="4400" dirty="0">
              <a:latin typeface="華康少女文字W3" pitchFamily="81" charset="-120"/>
              <a:ea typeface="華康少女文字W3" pitchFamily="81" charset="-120"/>
            </a:endParaRPr>
          </a:p>
          <a:p>
            <a:pPr algn="ctr">
              <a:defRPr/>
            </a:pP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8028384" cy="62484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（小妹妹夢見她變做蝴蝶在大花園裡忽東忽西地飛，</a:t>
            </a: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小弟弟夢見他變做一條魚在藍色的大海裡游水。）</a:t>
            </a:r>
            <a:endParaRPr lang="zh-TW" altLang="en-US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endParaRPr lang="en-US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睡了，都睡了！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朦朧地，山巒靜靜地睡了！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朦朧地，田野靜靜地睡了！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只有窗外瓜架上的南瓜還醒著，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伸長了藤蔓輕輕地往屋頂上爬。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只有綠色的小河還醒著，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低聲地歌唱著溜過彎彎的小橋。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只有夜風還醒著，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從竹林裡跑出來，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跟著提燈的螢火蟲，</a:t>
            </a:r>
            <a:r>
              <a:rPr lang="en-US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zh-TW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在美麗的夏夜裡愉快地旅行。</a:t>
            </a: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001000" y="260648"/>
            <a:ext cx="1143000" cy="5257800"/>
          </a:xfrm>
          <a:prstGeom prst="verticalScroll">
            <a:avLst/>
          </a:prstGeom>
          <a:solidFill>
            <a:schemeClr val="accent5">
              <a:lumMod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000" dirty="0">
                <a:solidFill>
                  <a:srgbClr val="FFFF00"/>
                </a:solidFill>
                <a:latin typeface="華康儷粗圓" pitchFamily="49" charset="-120"/>
                <a:ea typeface="華康儷粗圓" pitchFamily="49" charset="-120"/>
              </a:rPr>
              <a:t>夏夜</a:t>
            </a:r>
            <a:endParaRPr lang="en-US" altLang="zh-TW" sz="6000" dirty="0">
              <a:solidFill>
                <a:srgbClr val="FFFF00"/>
              </a:solidFill>
              <a:latin typeface="華康儷粗圓" pitchFamily="49" charset="-120"/>
              <a:ea typeface="華康儷粗圓" pitchFamily="49" charset="-120"/>
            </a:endParaRPr>
          </a:p>
          <a:p>
            <a:pPr algn="ctr">
              <a:defRPr/>
            </a:pPr>
            <a:r>
              <a:rPr lang="zh-TW" altLang="en-US" sz="4400" dirty="0">
                <a:solidFill>
                  <a:srgbClr val="FFFF00"/>
                </a:solidFill>
                <a:latin typeface="標楷體"/>
                <a:ea typeface="標楷體"/>
              </a:rPr>
              <a:t>╱</a:t>
            </a:r>
            <a:endParaRPr lang="en-US" altLang="zh-TW" sz="4400" dirty="0">
              <a:solidFill>
                <a:srgbClr val="FFFF00"/>
              </a:solidFill>
              <a:latin typeface="標楷體"/>
              <a:ea typeface="標楷體"/>
            </a:endParaRPr>
          </a:p>
          <a:p>
            <a:pPr algn="ctr">
              <a:defRPr/>
            </a:pPr>
            <a:r>
              <a:rPr lang="zh-TW" altLang="en-US" sz="4400" dirty="0">
                <a:solidFill>
                  <a:srgbClr val="FFFF00"/>
                </a:solidFill>
                <a:latin typeface="標楷體"/>
                <a:ea typeface="標楷體"/>
              </a:rPr>
              <a:t>楊喚</a:t>
            </a:r>
            <a:endParaRPr lang="zh-TW" altLang="en-US" sz="4400" dirty="0">
              <a:latin typeface="華康少女文字W3" pitchFamily="81" charset="-120"/>
              <a:ea typeface="華康少女文字W3" pitchFamily="81" charset="-120"/>
            </a:endParaRPr>
          </a:p>
          <a:p>
            <a:pPr algn="ctr">
              <a:defRPr/>
            </a:pP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2951</Words>
  <Application>Microsoft Office PowerPoint</Application>
  <PresentationFormat>如螢幕大小 (4:3)</PresentationFormat>
  <Paragraphs>463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Pixel</vt:lpstr>
      <vt:lpstr>投影片 1</vt:lpstr>
      <vt:lpstr>■十二年國教領綱 _ 學習重點</vt:lpstr>
      <vt:lpstr>■十二年國教領綱_學習內容(文本)</vt:lpstr>
      <vt:lpstr>投影片 4</vt:lpstr>
      <vt:lpstr>投影片 5</vt:lpstr>
      <vt:lpstr>投影片 6</vt:lpstr>
      <vt:lpstr>投影片 7</vt:lpstr>
      <vt:lpstr>夏夜 ╱ 楊喚 </vt:lpstr>
      <vt:lpstr>夏夜 ╱ 楊喚 </vt:lpstr>
      <vt:lpstr>投影片 10</vt:lpstr>
      <vt:lpstr>■全文概覽(１)時間軸 　　　　　(２)主題＋二層結構</vt:lpstr>
      <vt:lpstr>投影片 12</vt:lpstr>
      <vt:lpstr>投影片 13</vt:lpstr>
      <vt:lpstr>投影片 14</vt:lpstr>
      <vt:lpstr>投影片 15</vt:lpstr>
      <vt:lpstr>投影片 16</vt:lpstr>
      <vt:lpstr>投影片 17</vt:lpstr>
      <vt:lpstr>夏夜 ╱ 楊喚 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■以〈夏夜〉為例</vt:lpstr>
      <vt:lpstr>投影片 29</vt:lpstr>
      <vt:lpstr>投影片 30</vt:lpstr>
      <vt:lpstr>13利用下表的句型，統整夏夜的特色？   並從文中舉例證據，支持你的看法。</vt:lpstr>
      <vt:lpstr>14一句話說主旨：</vt:lpstr>
      <vt:lpstr>投影片 33</vt:lpstr>
      <vt:lpstr>文本形式深究題</vt:lpstr>
      <vt:lpstr>修辭補充題</vt:lpstr>
      <vt:lpstr>投影片 36</vt:lpstr>
      <vt:lpstr>〈夏夜的旅行〉</vt:lpstr>
      <vt:lpstr>〈夏夜的旅行〉</vt:lpstr>
      <vt:lpstr>投影片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     一      課</dc:title>
  <dc:creator>admin</dc:creator>
  <cp:lastModifiedBy>user</cp:lastModifiedBy>
  <cp:revision>398</cp:revision>
  <dcterms:created xsi:type="dcterms:W3CDTF">2005-07-04T10:36:06Z</dcterms:created>
  <dcterms:modified xsi:type="dcterms:W3CDTF">2015-09-24T02:50:09Z</dcterms:modified>
</cp:coreProperties>
</file>