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9"/>
  </p:notesMasterIdLst>
  <p:handoutMasterIdLst>
    <p:handoutMasterId r:id="rId30"/>
  </p:handoutMasterIdLst>
  <p:sldIdLst>
    <p:sldId id="261" r:id="rId2"/>
    <p:sldId id="368" r:id="rId3"/>
    <p:sldId id="408" r:id="rId4"/>
    <p:sldId id="394" r:id="rId5"/>
    <p:sldId id="395" r:id="rId6"/>
    <p:sldId id="409" r:id="rId7"/>
    <p:sldId id="397" r:id="rId8"/>
    <p:sldId id="399" r:id="rId9"/>
    <p:sldId id="410" r:id="rId10"/>
    <p:sldId id="418" r:id="rId11"/>
    <p:sldId id="419" r:id="rId12"/>
    <p:sldId id="420" r:id="rId13"/>
    <p:sldId id="421" r:id="rId14"/>
    <p:sldId id="415" r:id="rId15"/>
    <p:sldId id="416" r:id="rId16"/>
    <p:sldId id="412" r:id="rId17"/>
    <p:sldId id="413" r:id="rId18"/>
    <p:sldId id="414" r:id="rId19"/>
    <p:sldId id="417" r:id="rId20"/>
    <p:sldId id="402" r:id="rId21"/>
    <p:sldId id="401" r:id="rId22"/>
    <p:sldId id="404" r:id="rId23"/>
    <p:sldId id="405" r:id="rId24"/>
    <p:sldId id="406" r:id="rId25"/>
    <p:sldId id="407" r:id="rId26"/>
    <p:sldId id="377" r:id="rId27"/>
    <p:sldId id="262" r:id="rId2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FF"/>
    <a:srgbClr val="0099CC"/>
    <a:srgbClr val="9933FF"/>
    <a:srgbClr val="6141E9"/>
    <a:srgbClr val="33CC33"/>
    <a:srgbClr val="D1D13B"/>
    <a:srgbClr val="FF3300"/>
    <a:srgbClr val="CC3300"/>
    <a:srgbClr val="FF00FF"/>
    <a:srgbClr val="EBF0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2" autoAdjust="0"/>
    <p:restoredTop sz="94660"/>
  </p:normalViewPr>
  <p:slideViewPr>
    <p:cSldViewPr>
      <p:cViewPr>
        <p:scale>
          <a:sx n="75" d="100"/>
          <a:sy n="75" d="100"/>
        </p:scale>
        <p:origin x="-824" y="5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0D3856F-82EA-420C-A0C2-B3A69C973814}" type="datetimeFigureOut">
              <a:rPr lang="zh-TW" altLang="en-US"/>
              <a:pPr>
                <a:defRPr/>
              </a:pPr>
              <a:t>2014/5/28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9F5D46D-FED5-4FEC-93AA-566D6A48EA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73467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B8C1B03-6EB1-4E41-A56C-2B159A70DF07}" type="datetimeFigureOut">
              <a:rPr lang="zh-TW" altLang="en-US"/>
              <a:pPr>
                <a:defRPr/>
              </a:pPr>
              <a:t>2014/5/28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6D2AD0-84B9-48B4-9122-11135C9D61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1268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F58F5E0-805F-4049-AE29-4C9387F41E77}" type="slidenum">
              <a:rPr lang="zh-TW" altLang="en-US" smtClean="0"/>
              <a:pPr eaLnBrk="1" hangingPunct="1"/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F58F5E0-805F-4049-AE29-4C9387F41E77}" type="slidenum">
              <a:rPr lang="zh-TW" altLang="en-US" smtClean="0"/>
              <a:pPr eaLnBrk="1" hangingPunct="1"/>
              <a:t>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F58F5E0-805F-4049-AE29-4C9387F41E77}" type="slidenum">
              <a:rPr lang="zh-TW" altLang="en-US" smtClean="0"/>
              <a:pPr eaLnBrk="1" hangingPunct="1"/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twnsys\Desktop\簡報底圖-米羅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ED33A4-16B5-472D-9A61-2CBD4A79B712}" type="datetimeFigureOut">
              <a:rPr lang="zh-TW" altLang="en-US"/>
              <a:pPr>
                <a:defRPr/>
              </a:pPr>
              <a:t>2014/5/28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E86E44-9F7E-4AB7-A2FD-FF59140073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865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eh\Desktop\簡報底圖-輔導團簡報內頁拷貝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 userDrawn="1"/>
        </p:nvSpPr>
        <p:spPr>
          <a:xfrm>
            <a:off x="5072063" y="71438"/>
            <a:ext cx="4071937" cy="44608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0"/>
                </a:schemeClr>
              </a:gs>
              <a:gs pos="80000">
                <a:srgbClr val="FF5050">
                  <a:alpha val="47000"/>
                </a:srgbClr>
              </a:gs>
              <a:gs pos="100000">
                <a:srgbClr val="FF5050">
                  <a:alpha val="4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9"/>
          <p:cNvSpPr>
            <a:spLocks noChangeArrowheads="1"/>
          </p:cNvSpPr>
          <p:nvPr userDrawn="1"/>
        </p:nvSpPr>
        <p:spPr bwMode="auto">
          <a:xfrm rot="9000000">
            <a:off x="5095875" y="5159375"/>
            <a:ext cx="2220913" cy="2220913"/>
          </a:xfrm>
          <a:prstGeom prst="ellipse">
            <a:avLst/>
          </a:prstGeom>
          <a:gradFill rotWithShape="1">
            <a:gsLst>
              <a:gs pos="0">
                <a:schemeClr val="bg1">
                  <a:alpha val="76999"/>
                </a:schemeClr>
              </a:gs>
              <a:gs pos="100000">
                <a:srgbClr val="FF6699">
                  <a:alpha val="84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7" name="Oval 12"/>
          <p:cNvSpPr>
            <a:spLocks noChangeArrowheads="1"/>
          </p:cNvSpPr>
          <p:nvPr userDrawn="1"/>
        </p:nvSpPr>
        <p:spPr bwMode="auto">
          <a:xfrm rot="900000">
            <a:off x="6589713" y="4186238"/>
            <a:ext cx="3067050" cy="3068637"/>
          </a:xfrm>
          <a:prstGeom prst="ellipse">
            <a:avLst/>
          </a:prstGeom>
          <a:gradFill rotWithShape="1">
            <a:gsLst>
              <a:gs pos="0">
                <a:srgbClr val="FF0000">
                  <a:alpha val="79999"/>
                </a:srgb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8" name="Oval 15"/>
          <p:cNvSpPr>
            <a:spLocks noChangeArrowheads="1"/>
          </p:cNvSpPr>
          <p:nvPr userDrawn="1"/>
        </p:nvSpPr>
        <p:spPr bwMode="auto">
          <a:xfrm rot="10800000">
            <a:off x="7959725" y="3238500"/>
            <a:ext cx="1501775" cy="1503363"/>
          </a:xfrm>
          <a:prstGeom prst="ellipse">
            <a:avLst/>
          </a:prstGeom>
          <a:gradFill rotWithShape="1">
            <a:gsLst>
              <a:gs pos="0">
                <a:srgbClr val="FF6699"/>
              </a:gs>
              <a:gs pos="50000">
                <a:schemeClr val="bg1"/>
              </a:gs>
              <a:gs pos="100000">
                <a:srgbClr val="FF669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C70CE6-029F-4540-A5DF-5D1594CFDF7B}" type="datetimeFigureOut">
              <a:rPr lang="zh-TW" altLang="en-US"/>
              <a:pPr>
                <a:defRPr/>
              </a:pPr>
              <a:t>2014/5/28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EFCE3C-5FA8-4CEC-B046-27EC358CDC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6947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chin\Desktop\底圖拷貝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594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4" descr="C:\Users\shieh\Desktop\簡報底圖-米羅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0" y="5732463"/>
            <a:ext cx="5076825" cy="576262"/>
          </a:xfrm>
          <a:prstGeom prst="rect">
            <a:avLst/>
          </a:prstGeom>
          <a:gradFill rotWithShape="1">
            <a:gsLst>
              <a:gs pos="0">
                <a:srgbClr val="CC0099">
                  <a:alpha val="40999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5157788"/>
            <a:ext cx="9144000" cy="1295400"/>
          </a:xfrm>
          <a:prstGeom prst="rect">
            <a:avLst/>
          </a:prstGeom>
          <a:gradFill rotWithShape="1">
            <a:gsLst>
              <a:gs pos="0">
                <a:srgbClr val="FF5050">
                  <a:alpha val="49000"/>
                </a:srgbClr>
              </a:gs>
              <a:gs pos="100000">
                <a:schemeClr val="bg1">
                  <a:alpha val="5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348038" y="831850"/>
            <a:ext cx="4090987" cy="2905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Compilsory</a:t>
            </a:r>
            <a:r>
              <a:rPr kumimoji="0" lang="en-US" altLang="zh-TW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Education Advisory Group of  Tainan City</a:t>
            </a:r>
            <a:endParaRPr kumimoji="0" lang="zh-TW" alt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11188" y="5949950"/>
            <a:ext cx="18002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50" dirty="0">
                <a:latin typeface="+mn-lt"/>
                <a:ea typeface="+mn-ea"/>
              </a:rPr>
              <a:t>幫孩子裝上飛向夢想的翅膀</a:t>
            </a:r>
          </a:p>
        </p:txBody>
      </p:sp>
      <p:sp>
        <p:nvSpPr>
          <p:cNvPr id="7" name="矩形 8"/>
          <p:cNvSpPr>
            <a:spLocks noChangeArrowheads="1"/>
          </p:cNvSpPr>
          <p:nvPr userDrawn="1"/>
        </p:nvSpPr>
        <p:spPr bwMode="auto">
          <a:xfrm>
            <a:off x="203200" y="5857875"/>
            <a:ext cx="5826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1300"/>
              <a:t>教育</a:t>
            </a:r>
            <a:r>
              <a:rPr kumimoji="0" lang="en-US" altLang="zh-TW" sz="1300"/>
              <a:t>/</a:t>
            </a:r>
            <a:endParaRPr kumimoji="0" lang="zh-TW" altLang="en-US" sz="1300"/>
          </a:p>
        </p:txBody>
      </p:sp>
      <p:sp>
        <p:nvSpPr>
          <p:cNvPr id="8" name="矩形 9"/>
          <p:cNvSpPr>
            <a:spLocks noChangeArrowheads="1"/>
          </p:cNvSpPr>
          <p:nvPr userDrawn="1"/>
        </p:nvSpPr>
        <p:spPr bwMode="auto">
          <a:xfrm>
            <a:off x="1655763" y="6072188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100">
                <a:solidFill>
                  <a:schemeClr val="bg1"/>
                </a:solidFill>
              </a:rPr>
              <a:t>Education</a:t>
            </a:r>
            <a:endParaRPr kumimoji="0" lang="zh-TW" altLang="en-US" sz="1100">
              <a:solidFill>
                <a:schemeClr val="bg1"/>
              </a:solidFill>
            </a:endParaRPr>
          </a:p>
        </p:txBody>
      </p:sp>
      <p:sp>
        <p:nvSpPr>
          <p:cNvPr id="9" name="矩形 10"/>
          <p:cNvSpPr>
            <a:spLocks noChangeArrowheads="1"/>
          </p:cNvSpPr>
          <p:nvPr userDrawn="1"/>
        </p:nvSpPr>
        <p:spPr bwMode="auto">
          <a:xfrm>
            <a:off x="785813" y="5810250"/>
            <a:ext cx="8080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100">
                <a:solidFill>
                  <a:schemeClr val="bg1"/>
                </a:solidFill>
              </a:rPr>
              <a:t>The Future</a:t>
            </a:r>
            <a:endParaRPr kumimoji="0" lang="zh-TW" altLang="en-US" sz="110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1476375" y="188913"/>
            <a:ext cx="53133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台南市國民教育輔導團</a:t>
            </a:r>
            <a:endParaRPr kumimoji="0" lang="zh-TW" altLang="en-US" sz="4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84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516688" y="41497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op.ntue.edu.tw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23416;&#32722;&#38761;&#21629;.pp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&#29579;&#31168;&#26775;&#32769;&#24107;&#27963;&#21270;&#21015;&#36554;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eag.tn.edu.tw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1438" y="803275"/>
            <a:ext cx="5292725" cy="5073650"/>
          </a:xfrm>
          <a:prstGeom prst="ellipse">
            <a:avLst/>
          </a:prstGeom>
          <a:gradFill rotWithShape="1">
            <a:gsLst>
              <a:gs pos="0">
                <a:srgbClr val="FF6699">
                  <a:alpha val="81961"/>
                </a:srgbClr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Calibri" pitchFamily="34" charset="0"/>
              <a:ea typeface="+mn-ea"/>
            </a:endParaRPr>
          </a:p>
        </p:txBody>
      </p:sp>
      <p:pic>
        <p:nvPicPr>
          <p:cNvPr id="4" name="Picture 2" descr="C:\Documents and Settings\Administrator\桌面\IMG_32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1196752"/>
            <a:ext cx="4392488" cy="43204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4653136"/>
            <a:ext cx="1584176" cy="1490508"/>
          </a:xfrm>
          <a:prstGeom prst="ellips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07904" y="1484784"/>
            <a:ext cx="1512168" cy="146598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9552" y="980728"/>
            <a:ext cx="1512168" cy="1407020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副標題 2"/>
          <p:cNvSpPr txBox="1">
            <a:spLocks/>
          </p:cNvSpPr>
          <p:nvPr/>
        </p:nvSpPr>
        <p:spPr bwMode="auto">
          <a:xfrm>
            <a:off x="4932363" y="5373688"/>
            <a:ext cx="3887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報告 </a:t>
            </a:r>
            <a:r>
              <a:rPr kumimoji="0" lang="en-US" altLang="zh-TW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/ </a:t>
            </a:r>
            <a:r>
              <a:rPr kumimoji="0"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西港</a:t>
            </a:r>
            <a:r>
              <a:rPr kumimoji="0"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國中 陳信成</a:t>
            </a:r>
            <a:endParaRPr kumimoji="0"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日期 </a:t>
            </a:r>
            <a:r>
              <a:rPr kumimoji="0" lang="en-US" altLang="zh-TW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/ </a:t>
            </a:r>
            <a:r>
              <a:rPr kumimoji="0" lang="en-US" altLang="zh-TW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103.5.28</a:t>
            </a:r>
            <a:endParaRPr kumimoji="0" lang="zh-TW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</a:endParaRPr>
          </a:p>
        </p:txBody>
      </p:sp>
      <p:sp>
        <p:nvSpPr>
          <p:cNvPr id="6152" name="副標題 2"/>
          <p:cNvSpPr txBox="1">
            <a:spLocks/>
          </p:cNvSpPr>
          <p:nvPr/>
        </p:nvSpPr>
        <p:spPr bwMode="auto">
          <a:xfrm>
            <a:off x="3668713" y="2951163"/>
            <a:ext cx="547528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6000" b="1" dirty="0"/>
              <a:t>  </a:t>
            </a:r>
            <a:r>
              <a:rPr lang="zh-TW" altLang="en-US" sz="6000" b="1" u="sng" dirty="0"/>
              <a:t>到校諮詢</a:t>
            </a:r>
            <a:r>
              <a:rPr lang="zh-TW" altLang="en-US" sz="6000" b="1" u="sng" dirty="0" smtClean="0"/>
              <a:t>服務</a:t>
            </a:r>
            <a:endParaRPr lang="en-US" altLang="zh-TW" sz="6000" b="1" u="sng" dirty="0" smtClean="0"/>
          </a:p>
          <a:p>
            <a:pPr eaLnBrk="1" hangingPunct="1">
              <a:spcBef>
                <a:spcPct val="20000"/>
              </a:spcBef>
            </a:pPr>
            <a:r>
              <a:rPr lang="zh-TW" altLang="en-US" sz="6000" b="1" u="sng" dirty="0" smtClean="0"/>
              <a:t>     疑難</a:t>
            </a:r>
            <a:r>
              <a:rPr lang="zh-TW" altLang="en-US" sz="6000" b="1" u="sng" dirty="0" smtClean="0"/>
              <a:t>解答</a:t>
            </a:r>
            <a:endParaRPr lang="en-US" altLang="zh-TW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文賢國中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會考時間為五月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三下課程偏多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進度上頗有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壓力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建議：調整進度或教學內容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教完不一定學會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學會不一定要教完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其實依歷屆基測題目及會考模擬試題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國文進度似乎不是那麼重要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如果只是向家長交代  那又另當別論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1114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東原國中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白話文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有越來越冗長的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建議：建議教學方式及內容調整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鄭圓鈴教授對於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我所知道的康橋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有參考資料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教學時數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不足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建議：成篇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練習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特殊句子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0709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東山國中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學生學習動機薄弱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家庭功能不彰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教學成效較無法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展現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建議：這是很大的問題。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        分組合作學習或許有用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       教師在教學過程的腳色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       學生在學習過程的任務</a:t>
            </a:r>
            <a:endParaRPr lang="zh-TW" altLang="zh-TW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6603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自然寫作相關議題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較無法透過課堂傳達含意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實地觀察感受不易</a:t>
            </a: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建議：閱讀 課室內   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走讀課室外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閱讀是基本  走讀是進階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是否把閱讀練紮實了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透過閱讀理解先瞭解文本內容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00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4/30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成功國中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資訊融入下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心智圖的數位教學花了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節課時間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再操作分享便拉長進度的所需時間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不知是否有更佳的實行方式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心智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圖不見得要用電腦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如果一定要，可請電腦老師協助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心智圖三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畫重點策略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摘要策略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圖像策略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18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5/28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太子國中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採用分組合作學習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如何在時間規劃與課程進度進行取捨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建議：請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參看翻轉課堂的概念  教師進行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高層次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理解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省思評鑑教學 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教學內容的取捨  當然考試題目的修正也很重要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75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5/28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菁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寮國中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學生花在手機及網路時間過長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排斥書面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建議： 釐清問題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花在手機及網路時間過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排斥書面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的關係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520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5/28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白河國中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文言文的單元十分經典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但學生理解能力不足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閱讀量少的情況下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如何兼顧情意與知識內涵又能掌握進度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實不容易</a:t>
            </a: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建議：請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參考翻轉課堂的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概念，我們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是否從國字注音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注釋翻譯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開始講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題解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一字不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漏  補充很多課外知識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修辭一講再講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記憶性的教學內容如何處理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19051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5/28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合作學習於教學上的實際運作不易進行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希望能有觀摩以外課程設計的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相關網站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www.coop.ntue.edu.tw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教室教學的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春天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佐藤學教授學習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共同體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1978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5/28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張輝誠老師學思達工作坊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</a:t>
            </a:r>
            <a:r>
              <a:rPr lang="en-US" altLang="zh-TW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flipping</a:t>
            </a:r>
            <a:r>
              <a:rPr lang="zh-TW" altLang="en-US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u="sng" dirty="0" err="1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chinese.wikispaces.com</a:t>
            </a:r>
            <a:r>
              <a:rPr lang="en-US" altLang="zh-TW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/%</a:t>
            </a:r>
            <a:r>
              <a:rPr lang="en-US" altLang="zh-TW" b="1" u="sng" dirty="0" err="1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E5%AD%B8%E6%80%9D%E9%81%94%E6%95%99%E5%AD%B8</a:t>
            </a:r>
            <a:endParaRPr lang="en-US" altLang="zh-TW" b="1" u="sng" dirty="0" smtClean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或者有沒有分組合作學習計畫學校願意開放觀課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73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1"/>
          <p:cNvSpPr txBox="1">
            <a:spLocks noChangeArrowheads="1"/>
          </p:cNvSpPr>
          <p:nvPr/>
        </p:nvSpPr>
        <p:spPr bwMode="auto">
          <a:xfrm>
            <a:off x="1258888" y="2133600"/>
            <a:ext cx="720154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詩詞單元較難活潑呈現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學生較難理解其中情感及意涵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9475" y="476250"/>
            <a:ext cx="19542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5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j-cs"/>
              </a:rPr>
              <a:t>提問</a:t>
            </a:r>
            <a:r>
              <a:rPr kumimoji="0" lang="en-US" altLang="zh-TW" sz="5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j-cs"/>
              </a:rPr>
              <a:t>1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10243" name="內容版面配置區 3">
            <a:hlinkClick r:id="rId2" action="ppaction://hlinkpres?slideindex=1&amp;slidetitle=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3975"/>
            <a:ext cx="4781550" cy="6831013"/>
          </a:xfrm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6228184" y="980728"/>
            <a:ext cx="865188" cy="5078413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協同分組教學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7517358" y="620688"/>
            <a:ext cx="861774" cy="5832647"/>
          </a:xfrm>
          <a:prstGeom prst="rect">
            <a:avLst/>
          </a:prstGeom>
          <a:noFill/>
          <a:ln w="57150">
            <a:solidFill>
              <a:srgbClr val="6141E9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國中活化教學系列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  <a:hlinkClick r:id="rId4" action="ppaction://hlinkfile"/>
              </a:rPr>
              <a:t>影片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ea typeface="標楷體" pitchFamily="65" charset="-120"/>
              </a:rPr>
              <a:t>     </a:t>
            </a:r>
            <a:r>
              <a:rPr lang="zh-TW" altLang="en-US" sz="3200" b="1" dirty="0" smtClean="0">
                <a:ea typeface="標楷體" pitchFamily="65" charset="-120"/>
              </a:rPr>
              <a:t>閱讀理解策略：復興國中網站</a:t>
            </a: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053262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476672"/>
            <a:ext cx="7452320" cy="5589240"/>
          </a:xfrm>
        </p:spPr>
      </p:pic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276600" y="4572000"/>
            <a:ext cx="1981200" cy="762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r="8475"/>
          <a:stretch>
            <a:fillRect/>
          </a:stretch>
        </p:blipFill>
        <p:spPr>
          <a:xfrm>
            <a:off x="683568" y="476672"/>
            <a:ext cx="7776864" cy="59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332656"/>
            <a:ext cx="7947992" cy="6062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60648"/>
            <a:ext cx="7668344" cy="5751258"/>
          </a:xfrm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940425" y="2636838"/>
            <a:ext cx="1871663" cy="2016125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31" r="12498"/>
          <a:stretch>
            <a:fillRect/>
          </a:stretch>
        </p:blipFill>
        <p:spPr>
          <a:xfrm>
            <a:off x="1043608" y="1196752"/>
            <a:ext cx="7056586" cy="5055022"/>
          </a:xfrm>
        </p:spPr>
      </p:pic>
      <p:sp>
        <p:nvSpPr>
          <p:cNvPr id="11267" name="文字方塊 6"/>
          <p:cNvSpPr txBox="1">
            <a:spLocks noChangeArrowheads="1"/>
          </p:cNvSpPr>
          <p:nvPr/>
        </p:nvSpPr>
        <p:spPr bwMode="auto">
          <a:xfrm>
            <a:off x="1116013" y="2603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5400" b="1" u="sng">
                <a:latin typeface="標楷體" pitchFamily="65" charset="-120"/>
                <a:ea typeface="標楷體" pitchFamily="65" charset="-120"/>
              </a:rPr>
              <a:t>老師充分備課的好幫手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2714625" y="2286000"/>
            <a:ext cx="3384550" cy="17145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簡報結束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敬請指教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矩形 2"/>
          <p:cNvSpPr>
            <a:spLocks noChangeArrowheads="1"/>
          </p:cNvSpPr>
          <p:nvPr/>
        </p:nvSpPr>
        <p:spPr bwMode="auto">
          <a:xfrm>
            <a:off x="1835150" y="4149725"/>
            <a:ext cx="50403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3000">
                <a:latin typeface="標楷體" pitchFamily="65" charset="-120"/>
                <a:ea typeface="標楷體" pitchFamily="65" charset="-120"/>
              </a:rPr>
              <a:t>台南市國民教育輔導團網站</a:t>
            </a:r>
          </a:p>
          <a:p>
            <a:pPr algn="ctr"/>
            <a:r>
              <a:rPr kumimoji="0" lang="en-US" altLang="zh-TW" sz="3000">
                <a:latin typeface="Calibri" pitchFamily="34" charset="0"/>
                <a:hlinkClick r:id="rId2"/>
              </a:rPr>
              <a:t>http://ceag.tn.edu.tw/</a:t>
            </a:r>
            <a:endParaRPr kumimoji="0" lang="en-US" altLang="zh-TW" sz="3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19475" y="476250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5400" b="1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j-cs"/>
              </a:rPr>
              <a:t>說明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1258888" y="2133600"/>
            <a:ext cx="720154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詩詞是精練的文字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zh-TW" altLang="en-US" sz="4800" dirty="0" smtClean="0">
                <a:latin typeface="標楷體"/>
                <a:ea typeface="標楷體"/>
              </a:rPr>
              <a:t>，</a:t>
            </a:r>
            <a:endParaRPr lang="en-US" altLang="zh-TW" sz="4800" dirty="0" smtClean="0">
              <a:latin typeface="標楷體"/>
              <a:ea typeface="標楷體"/>
            </a:endParaRPr>
          </a:p>
          <a:p>
            <a:pPr eaLnBrk="1" hangingPunct="1"/>
            <a:r>
              <a:rPr lang="zh-TW" altLang="en-US" sz="4800" dirty="0">
                <a:latin typeface="標楷體"/>
                <a:ea typeface="標楷體"/>
              </a:rPr>
              <a:t>因此將詩詞轉變成</a:t>
            </a:r>
            <a:r>
              <a:rPr lang="zh-TW" altLang="en-US" sz="4800" dirty="0" smtClean="0">
                <a:latin typeface="標楷體"/>
                <a:ea typeface="標楷體"/>
              </a:rPr>
              <a:t>散文</a:t>
            </a:r>
            <a:r>
              <a:rPr lang="en-US" altLang="zh-TW" sz="4800" dirty="0" smtClean="0">
                <a:latin typeface="標楷體"/>
                <a:ea typeface="標楷體"/>
              </a:rPr>
              <a:t>(</a:t>
            </a:r>
            <a:r>
              <a:rPr lang="zh-TW" altLang="en-US" sz="4800" dirty="0" smtClean="0">
                <a:latin typeface="標楷體"/>
                <a:ea typeface="標楷體"/>
              </a:rPr>
              <a:t>不是翻譯</a:t>
            </a:r>
            <a:r>
              <a:rPr lang="en-US" altLang="zh-TW" sz="4800" dirty="0" smtClean="0">
                <a:latin typeface="標楷體"/>
                <a:ea typeface="標楷體"/>
              </a:rPr>
              <a:t>)</a:t>
            </a:r>
            <a:r>
              <a:rPr lang="zh-TW" altLang="en-US" sz="4800" dirty="0" smtClean="0">
                <a:latin typeface="標楷體"/>
                <a:ea typeface="標楷體"/>
              </a:rPr>
              <a:t>應該會比較容易教學</a:t>
            </a:r>
            <a:r>
              <a:rPr lang="zh-TW" altLang="en-US" sz="4800" dirty="0" smtClean="0">
                <a:latin typeface="新細明體"/>
                <a:ea typeface="新細明體"/>
              </a:rPr>
              <a:t>。</a:t>
            </a:r>
            <a:endParaRPr lang="en-US" altLang="zh-TW" sz="4800" dirty="0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6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323528" y="1124744"/>
            <a:ext cx="8676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以登鸛雀樓為例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1" name="矩形 6"/>
          <p:cNvSpPr>
            <a:spLocks noChangeArrowheads="1"/>
          </p:cNvSpPr>
          <p:nvPr/>
        </p:nvSpPr>
        <p:spPr bwMode="auto">
          <a:xfrm>
            <a:off x="3491880" y="332656"/>
            <a:ext cx="1943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5400" b="1" u="sng" dirty="0">
                <a:latin typeface="標楷體" pitchFamily="65" charset="-120"/>
                <a:ea typeface="標楷體" pitchFamily="65" charset="-120"/>
              </a:rPr>
              <a:t>建議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536" y="1916832"/>
          <a:ext cx="8496944" cy="419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569"/>
                <a:gridCol w="2143374"/>
                <a:gridCol w="3904001"/>
              </a:tblGrid>
              <a:tr h="4483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Times New Roman"/>
                          <a:ea typeface="新細明體"/>
                          <a:cs typeface="Times New Roman"/>
                        </a:rPr>
                        <a:t>原詩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Times New Roman"/>
                          <a:ea typeface="新細明體"/>
                          <a:cs typeface="Times New Roman"/>
                        </a:rPr>
                        <a:t>直接翻譯可能為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Times New Roman"/>
                          <a:ea typeface="新細明體"/>
                          <a:cs typeface="Times New Roman"/>
                        </a:rPr>
                        <a:t>改寫者可能為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2431997"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王之渙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〈登鸛雀樓〉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白日依山盡，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/>
                      </a:r>
                      <a:b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黃河入海流。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欲窮千里目，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/>
                      </a:r>
                      <a:b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更上一層樓。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太陽落入山後，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/>
                      </a:r>
                      <a:b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黃河流入海裡。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想要看的更遠，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/>
                      </a:r>
                      <a:b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必須再上一層樓。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我站在鸛雀樓上看著夕陽緩緩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西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沈，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綿延的黃河滔滔的向東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奔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流著，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遠遠的，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我竟看不見它的盡頭，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該是遠方的山巒擋住了，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我想，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如果想讓視野看得更高更遠就要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再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登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上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更高一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層樓。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1"/>
          <p:cNvSpPr txBox="1">
            <a:spLocks noChangeArrowheads="1"/>
          </p:cNvSpPr>
          <p:nvPr/>
        </p:nvSpPr>
        <p:spPr bwMode="auto">
          <a:xfrm>
            <a:off x="1258888" y="2133600"/>
            <a:ext cx="720154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徐志摩我所知道的康橋一文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課文內容及手法較浪漫抒情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不易理解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較難帶動課文氣氛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9475" y="476250"/>
            <a:ext cx="19542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5400" b="1" u="sng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j-cs"/>
              </a:rPr>
              <a:t>提問</a:t>
            </a:r>
            <a:r>
              <a:rPr kumimoji="0" lang="en-US" altLang="zh-TW" sz="5400" b="1" u="sng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j-cs"/>
              </a:rPr>
              <a:t>2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1"/>
          <p:cNvSpPr txBox="1">
            <a:spLocks noChangeArrowheads="1"/>
          </p:cNvSpPr>
          <p:nvPr/>
        </p:nvSpPr>
        <p:spPr bwMode="auto">
          <a:xfrm>
            <a:off x="1258888" y="2133600"/>
            <a:ext cx="720154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徐志摩我所知道的康橋一文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課文內容及手法較浪漫抒情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不易理解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較難帶動課文氣氛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9475" y="476250"/>
            <a:ext cx="19542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5400" b="1" u="sng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j-cs"/>
              </a:rPr>
              <a:t>提問</a:t>
            </a:r>
            <a:r>
              <a:rPr kumimoji="0" lang="en-US" altLang="zh-TW" sz="5400" b="1" u="sng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+mj-cs"/>
              </a:rPr>
              <a:t>2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467544" y="1268760"/>
            <a:ext cx="82089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參看鄭圓鈴老師的學習單及文本分析提問技巧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1" name="矩形 6"/>
          <p:cNvSpPr>
            <a:spLocks noChangeArrowheads="1"/>
          </p:cNvSpPr>
          <p:nvPr/>
        </p:nvSpPr>
        <p:spPr bwMode="auto">
          <a:xfrm>
            <a:off x="3491880" y="260648"/>
            <a:ext cx="1943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5400" b="1" u="sng" dirty="0">
                <a:latin typeface="標楷體" pitchFamily="65" charset="-120"/>
                <a:ea typeface="標楷體" pitchFamily="65" charset="-120"/>
              </a:rPr>
              <a:t>建議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395536" y="256490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http://</a:t>
            </a:r>
            <a:r>
              <a:rPr kumimoji="0" lang="en-US" altLang="zh-TW" sz="3200" dirty="0" err="1">
                <a:latin typeface="標楷體" pitchFamily="65" charset="-120"/>
                <a:ea typeface="標楷體" pitchFamily="65" charset="-120"/>
              </a:rPr>
              <a:t>blog.jyreading.com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/%e6%88%91%e6%89%80%e7%9f%a5%e9%81%93%e7%9a%84%e5%ba%b7%e6%a9%8b-%</a:t>
            </a:r>
            <a:r>
              <a:rPr kumimoji="0" lang="en-US" altLang="zh-TW" sz="3200" dirty="0" err="1">
                <a:latin typeface="標楷體" pitchFamily="65" charset="-120"/>
                <a:ea typeface="標楷體" pitchFamily="65" charset="-120"/>
              </a:rPr>
              <a:t>e5%ad%b8%e7%bf%92%e5%96%ae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/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http://</a:t>
            </a:r>
            <a:r>
              <a:rPr kumimoji="0" lang="en-US" altLang="zh-TW" sz="3200" dirty="0" err="1">
                <a:latin typeface="標楷體" pitchFamily="65" charset="-120"/>
                <a:ea typeface="標楷體" pitchFamily="65" charset="-120"/>
              </a:rPr>
              <a:t>blog.jyreading.com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/%e6%88%91%e6%89%80%e7%9f%a5%e9%81%93%e7%9a%84%e5%ba%b7%e6%a9%8b-%</a:t>
            </a:r>
            <a:r>
              <a:rPr kumimoji="0" lang="en-US" altLang="zh-TW" sz="3200" dirty="0" err="1">
                <a:latin typeface="標楷體" pitchFamily="65" charset="-120"/>
                <a:ea typeface="標楷體" pitchFamily="65" charset="-120"/>
              </a:rPr>
              <a:t>e5%bd%b1%e9%9f%b3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-%</a:t>
            </a:r>
            <a:r>
              <a:rPr kumimoji="0" lang="en-US" altLang="zh-TW" sz="3200" dirty="0" err="1">
                <a:latin typeface="標楷體" pitchFamily="65" charset="-120"/>
                <a:ea typeface="標楷體" pitchFamily="65" charset="-120"/>
              </a:rPr>
              <a:t>e6%96%87%e6%9c%ac%e5%88%86%e6%9e%90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-%</a:t>
            </a:r>
            <a:r>
              <a:rPr kumimoji="0" lang="en-US" altLang="zh-TW" sz="3200" dirty="0" err="1">
                <a:latin typeface="標楷體" pitchFamily="65" charset="-120"/>
                <a:ea typeface="標楷體" pitchFamily="65" charset="-120"/>
              </a:rPr>
              <a:t>e8%88%87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-%</a:t>
            </a:r>
            <a:r>
              <a:rPr kumimoji="0" lang="en-US" altLang="zh-TW" sz="3200" dirty="0" err="1">
                <a:latin typeface="標楷體" pitchFamily="65" charset="-120"/>
                <a:ea typeface="標楷體" pitchFamily="65" charset="-120"/>
              </a:rPr>
              <a:t>e6%8f%90%e5%95%8f%e6%8a%80%e5%b7%a7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/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467544" y="1340768"/>
            <a:ext cx="82089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作者年代背景介紹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使用影像、影音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方式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善用提問技巧引導學生說出想法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如果您想觸發學生美的感受</a:t>
            </a:r>
            <a:r>
              <a:rPr lang="zh-TW" altLang="en-US" sz="3600" b="1" dirty="0" smtClean="0">
                <a:latin typeface="標楷體"/>
                <a:ea typeface="標楷體"/>
              </a:rPr>
              <a:t>，讓學生去說出來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1" name="矩形 6"/>
          <p:cNvSpPr>
            <a:spLocks noChangeArrowheads="1"/>
          </p:cNvSpPr>
          <p:nvPr/>
        </p:nvSpPr>
        <p:spPr bwMode="auto">
          <a:xfrm>
            <a:off x="3491880" y="260648"/>
            <a:ext cx="1943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5400" b="1" u="sng" dirty="0">
                <a:latin typeface="標楷體" pitchFamily="65" charset="-120"/>
                <a:ea typeface="標楷體" pitchFamily="65" charset="-120"/>
              </a:rPr>
              <a:t>建議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395536" y="256490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4/30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金城國中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海洋議題需有更多的生態知識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讀音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語音不一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較難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請生物老師協助進行協同教學，其實只要進行基本知識即可，不必太過艱深，科普閱讀只要進到理解層次即可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參看一字多音審訂表，有爭議或疑義的不必強調或列為考試題目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/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96028537"/>
      </p:ext>
    </p:extLst>
  </p:cSld>
  <p:clrMapOvr>
    <a:masterClrMapping/>
  </p:clrMapOvr>
</p:sld>
</file>

<file path=ppt/theme/theme1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_Office 佈景主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924</Words>
  <Application>Microsoft Office PowerPoint</Application>
  <PresentationFormat>如螢幕大小 (4:3)</PresentationFormat>
  <Paragraphs>111</Paragraphs>
  <Slides>27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11_Office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4/30</vt:lpstr>
      <vt:lpstr>投影片 10</vt:lpstr>
      <vt:lpstr>投影片 11</vt:lpstr>
      <vt:lpstr>投影片 12</vt:lpstr>
      <vt:lpstr>投影片 13</vt:lpstr>
      <vt:lpstr>4/30</vt:lpstr>
      <vt:lpstr>5/28</vt:lpstr>
      <vt:lpstr>5/28</vt:lpstr>
      <vt:lpstr>5/28</vt:lpstr>
      <vt:lpstr>5/28</vt:lpstr>
      <vt:lpstr>5/28</vt:lpstr>
      <vt:lpstr>投影片 20</vt:lpstr>
      <vt:lpstr>     閱讀理解策略：復興國中網站 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台南市國民教育輔導團</dc:title>
  <dc:creator>kgh</dc:creator>
  <cp:lastModifiedBy>user</cp:lastModifiedBy>
  <cp:revision>287</cp:revision>
  <dcterms:created xsi:type="dcterms:W3CDTF">2012-09-17T06:34:13Z</dcterms:created>
  <dcterms:modified xsi:type="dcterms:W3CDTF">2014-05-27T23:48:46Z</dcterms:modified>
</cp:coreProperties>
</file>