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5" r:id="rId10"/>
    <p:sldId id="263" r:id="rId11"/>
    <p:sldId id="274" r:id="rId12"/>
    <p:sldId id="270" r:id="rId13"/>
    <p:sldId id="277" r:id="rId14"/>
    <p:sldId id="278" r:id="rId15"/>
    <p:sldId id="269" r:id="rId16"/>
    <p:sldId id="267" r:id="rId17"/>
    <p:sldId id="271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058E-C9C6-4EA8-88FC-4A2AB1EF6DD3}" type="datetimeFigureOut">
              <a:rPr lang="zh-TW" altLang="en-US" smtClean="0"/>
              <a:t>2014/9/18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BAD1-352B-4C23-96AD-C4CA651310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6500858" cy="1214446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綜合領域輔導團到校服務</a:t>
            </a:r>
            <a:endParaRPr lang="en-US" altLang="zh-TW" sz="44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 dirty="0"/>
          </a:p>
        </p:txBody>
      </p:sp>
      <p:pic>
        <p:nvPicPr>
          <p:cNvPr id="4" name="圖片 3" descr="tn1noWN9278.JPG"/>
          <p:cNvPicPr>
            <a:picLocks noChangeAspect="1"/>
          </p:cNvPicPr>
          <p:nvPr/>
        </p:nvPicPr>
        <p:blipFill>
          <a:blip r:embed="rId3"/>
          <a:srcRect r="-1" b="11666"/>
          <a:stretch>
            <a:fillRect/>
          </a:stretch>
        </p:blipFill>
        <p:spPr>
          <a:xfrm>
            <a:off x="285720" y="1000108"/>
            <a:ext cx="8687031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副標題 2"/>
          <p:cNvSpPr txBox="1">
            <a:spLocks/>
          </p:cNvSpPr>
          <p:nvPr/>
        </p:nvSpPr>
        <p:spPr>
          <a:xfrm>
            <a:off x="6929454" y="6072206"/>
            <a:ext cx="2000264" cy="78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4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2014/09/24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IMAG12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0446" y="3000372"/>
            <a:ext cx="595606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 descr="IMAG1200.jpg"/>
          <p:cNvPicPr>
            <a:picLocks noChangeAspect="1"/>
          </p:cNvPicPr>
          <p:nvPr/>
        </p:nvPicPr>
        <p:blipFill>
          <a:blip r:embed="rId4" cstate="print"/>
          <a:srcRect t="7344" b="5757"/>
          <a:stretch>
            <a:fillRect/>
          </a:stretch>
        </p:blipFill>
        <p:spPr>
          <a:xfrm>
            <a:off x="5643570" y="285728"/>
            <a:ext cx="3290337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/>
          <p:cNvSpPr txBox="1"/>
          <p:nvPr/>
        </p:nvSpPr>
        <p:spPr>
          <a:xfrm>
            <a:off x="2071670" y="1142984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B050"/>
                </a:solidFill>
                <a:latin typeface="華康秀風體W3(P)" pitchFamily="66" charset="-120"/>
                <a:ea typeface="華康秀風體W3(P)" pitchFamily="66" charset="-120"/>
              </a:rPr>
              <a:t>校園巡禮</a:t>
            </a:r>
            <a:endParaRPr lang="en-US" altLang="zh-TW" sz="4400" b="1" dirty="0">
              <a:solidFill>
                <a:srgbClr val="00B050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>
                <a:solidFill>
                  <a:srgbClr val="00B050"/>
                </a:solidFill>
                <a:latin typeface="華康秀風體W3(P)" pitchFamily="66" charset="-120"/>
                <a:ea typeface="華康秀風體W3(P)" pitchFamily="66" charset="-120"/>
              </a:rPr>
              <a:t>    小組闖關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42844" y="142852"/>
            <a:ext cx="1500198" cy="830997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華康勘亭流" pitchFamily="65" charset="-120"/>
                <a:ea typeface="華康勘亭流" pitchFamily="65" charset="-120"/>
              </a:rPr>
              <a:t>童軍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IMAG12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928934"/>
            <a:ext cx="595606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 descr="IMAG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0"/>
            <a:ext cx="3359336" cy="595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/>
          <p:cNvSpPr txBox="1"/>
          <p:nvPr/>
        </p:nvSpPr>
        <p:spPr>
          <a:xfrm>
            <a:off x="1500166" y="1357298"/>
            <a:ext cx="4143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B050"/>
                </a:solidFill>
                <a:latin typeface="華康秀風體W3(P)" pitchFamily="66" charset="-120"/>
                <a:ea typeface="華康秀風體W3(P)" pitchFamily="66" charset="-120"/>
              </a:rPr>
              <a:t>小組遊戲</a:t>
            </a:r>
            <a:endParaRPr lang="en-US" altLang="zh-TW" sz="4400" b="1" dirty="0" smtClean="0">
              <a:solidFill>
                <a:srgbClr val="00B050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4400" b="1" dirty="0" smtClean="0">
                <a:solidFill>
                  <a:srgbClr val="00B050"/>
                </a:solidFill>
                <a:latin typeface="華康秀風體W3(P)" pitchFamily="66" charset="-120"/>
                <a:ea typeface="華康秀風體W3(P)" pitchFamily="66" charset="-120"/>
              </a:rPr>
              <a:t>       團隊合作</a:t>
            </a:r>
            <a:endParaRPr lang="zh-TW" altLang="en-US" sz="4400" b="1" dirty="0">
              <a:solidFill>
                <a:srgbClr val="00B050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2844" y="142852"/>
            <a:ext cx="1500198" cy="830997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華康勘亭流" pitchFamily="65" charset="-120"/>
                <a:ea typeface="華康勘亭流" pitchFamily="65" charset="-120"/>
              </a:rPr>
              <a:t>童軍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IMAG1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14" r="3268"/>
          <a:stretch>
            <a:fillRect/>
          </a:stretch>
        </p:blipFill>
        <p:spPr>
          <a:xfrm>
            <a:off x="3143240" y="104604"/>
            <a:ext cx="5857916" cy="3538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IMAG1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2"/>
            <a:ext cx="6500858" cy="366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142844" y="142852"/>
            <a:ext cx="1500198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1406" y="1428736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6"/>
                </a:solidFill>
                <a:latin typeface="華康秀風體W3(P)" pitchFamily="66" charset="-120"/>
                <a:ea typeface="華康秀風體W3(P)" pitchFamily="66" charset="-120"/>
              </a:rPr>
              <a:t>優點大轟炸</a:t>
            </a:r>
            <a:endParaRPr lang="zh-TW" altLang="en-US" sz="4400" b="1" dirty="0">
              <a:solidFill>
                <a:schemeClr val="accent6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142844" y="142852"/>
            <a:ext cx="1500198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輔導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14282" y="1714488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/>
                </a:solidFill>
                <a:latin typeface="華康秀風體W3(P)" pitchFamily="66" charset="-120"/>
                <a:ea typeface="華康秀風體W3(P)" pitchFamily="66" charset="-120"/>
              </a:rPr>
              <a:t>性別</a:t>
            </a:r>
            <a:r>
              <a:rPr lang="zh-TW" altLang="en-US" sz="4400" b="1" dirty="0" smtClean="0">
                <a:solidFill>
                  <a:schemeClr val="accent6"/>
                </a:solidFill>
                <a:latin typeface="華康秀風體W3(P)" pitchFamily="66" charset="-120"/>
                <a:ea typeface="華康秀風體W3(P)" pitchFamily="66" charset="-120"/>
              </a:rPr>
              <a:t>議題探討</a:t>
            </a:r>
            <a:endParaRPr lang="zh-TW" altLang="en-US" sz="4400" b="1" dirty="0">
              <a:solidFill>
                <a:schemeClr val="accent6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pic>
        <p:nvPicPr>
          <p:cNvPr id="6" name="圖片 5" descr="P101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214686"/>
            <a:ext cx="4643470" cy="348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 descr="P1000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14290"/>
            <a:ext cx="495303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142844" y="142852"/>
            <a:ext cx="1500198" cy="83099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00B050"/>
                </a:solidFill>
                <a:latin typeface="華康勘亭流" pitchFamily="65" charset="-120"/>
                <a:ea typeface="華康勘亭流" pitchFamily="65" charset="-120"/>
              </a:rPr>
              <a:t>家政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42910" y="1571612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華康秀風體W3(P)" pitchFamily="66" charset="-120"/>
                <a:ea typeface="華康秀風體W3(P)" pitchFamily="66" charset="-120"/>
              </a:rPr>
              <a:t>家庭教育宣導</a:t>
            </a:r>
            <a:endParaRPr lang="zh-TW" altLang="en-US" sz="4400" b="1" dirty="0">
              <a:solidFill>
                <a:srgbClr val="C00000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  <p:pic>
        <p:nvPicPr>
          <p:cNvPr id="7" name="圖片 6" descr="IMAG2269.jpg"/>
          <p:cNvPicPr>
            <a:picLocks noChangeAspect="1"/>
          </p:cNvPicPr>
          <p:nvPr/>
        </p:nvPicPr>
        <p:blipFill>
          <a:blip r:embed="rId2" cstate="print"/>
          <a:srcRect l="17969" r="28906"/>
          <a:stretch>
            <a:fillRect/>
          </a:stretch>
        </p:blipFill>
        <p:spPr>
          <a:xfrm>
            <a:off x="4786314" y="214290"/>
            <a:ext cx="4143404" cy="4669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 descr="IMAG2286.jpg"/>
          <p:cNvPicPr>
            <a:picLocks noChangeAspect="1"/>
          </p:cNvPicPr>
          <p:nvPr/>
        </p:nvPicPr>
        <p:blipFill>
          <a:blip r:embed="rId3" cstate="print"/>
          <a:srcRect r="18828" b="13596"/>
          <a:stretch>
            <a:fillRect/>
          </a:stretch>
        </p:blipFill>
        <p:spPr>
          <a:xfrm>
            <a:off x="142844" y="2928934"/>
            <a:ext cx="5853203" cy="373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121112204507_xfjsh.thumb.600_0.jpeg"/>
          <p:cNvPicPr>
            <a:picLocks noChangeAspect="1"/>
          </p:cNvPicPr>
          <p:nvPr/>
        </p:nvPicPr>
        <p:blipFill>
          <a:blip r:embed="rId2"/>
          <a:srcRect t="26346" r="66087" b="13285"/>
          <a:stretch>
            <a:fillRect/>
          </a:stretch>
        </p:blipFill>
        <p:spPr>
          <a:xfrm>
            <a:off x="0" y="0"/>
            <a:ext cx="5072066" cy="67627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3372" y="2428868"/>
            <a:ext cx="4786346" cy="114300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華康少女文字W5" pitchFamily="81" charset="-120"/>
                <a:ea typeface="華康少女文字W5" pitchFamily="81" charset="-120"/>
              </a:rPr>
              <a:t>現況優劣分析</a:t>
            </a:r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華康少女文字W5" pitchFamily="81" charset="-120"/>
              <a:ea typeface="華康少女文字W5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教學特色</a:t>
            </a:r>
            <a:endParaRPr lang="zh-TW" altLang="en-US" sz="40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8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採自編教材，課程能較彈性配合時事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規劃。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技藝學程之探索學習，協助學生規劃生涯目標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結合特殊教育宣導，落實生命教育。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just"/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3538" y="785794"/>
            <a:ext cx="3500462" cy="2214578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特教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體驗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肢體障礙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內容版面配置區 3" descr="IMAG1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5657406" cy="3189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IMAG1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143248"/>
            <a:ext cx="6072230" cy="3423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ea typeface="標楷體" pitchFamily="65" charset="-120"/>
              </a:rPr>
              <a:t>實施困難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9"/>
            <a:ext cx="7427913" cy="4967302"/>
          </a:xfrm>
        </p:spPr>
        <p:txBody>
          <a:bodyPr/>
          <a:lstStyle/>
          <a:p>
            <a:pPr algn="just"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因先前綜合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領域課程大都是由代課教師或非領域專長教師授課，且採自編教材，使教材教法難以有系統的完整銜接三年課程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just"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本學年聘任一位童軍正式教師，但於童軍場地、設備上，學校資源仍稍嫌不足。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華康勘亭流" pitchFamily="65" charset="-120"/>
                <a:ea typeface="華康勘亭流" pitchFamily="65" charset="-120"/>
              </a:rPr>
              <a:t>學校概況</a:t>
            </a:r>
            <a:endParaRPr lang="zh-TW" altLang="en-US" sz="540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4768865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台南市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中西北區特教資源中心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台南市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社區大學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所在地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班級數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普通班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+3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特教班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班資源班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學生數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438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121112204507_xfjsh.thumb.600_0.jpeg"/>
          <p:cNvPicPr>
            <a:picLocks noChangeAspect="1"/>
          </p:cNvPicPr>
          <p:nvPr/>
        </p:nvPicPr>
        <p:blipFill>
          <a:blip r:embed="rId2"/>
          <a:srcRect t="26346" r="66087" b="13285"/>
          <a:stretch>
            <a:fillRect/>
          </a:stretch>
        </p:blipFill>
        <p:spPr>
          <a:xfrm>
            <a:off x="0" y="0"/>
            <a:ext cx="5072066" cy="67627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3372" y="2428868"/>
            <a:ext cx="4786346" cy="1143000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chemeClr val="accent4">
                    <a:lumMod val="50000"/>
                  </a:schemeClr>
                </a:solidFill>
                <a:latin typeface="華康少女文字W5" pitchFamily="81" charset="-120"/>
                <a:ea typeface="華康少女文字W5" pitchFamily="81" charset="-120"/>
              </a:rPr>
              <a:t>師資</a:t>
            </a:r>
            <a:r>
              <a:rPr lang="zh-TW" altLang="en-US" sz="6600" b="1" dirty="0" smtClean="0">
                <a:solidFill>
                  <a:schemeClr val="accent4">
                    <a:lumMod val="50000"/>
                  </a:schemeClr>
                </a:solidFill>
                <a:latin typeface="華康少女文字W5" pitchFamily="81" charset="-120"/>
                <a:ea typeface="華康少女文字W5" pitchFamily="81" charset="-120"/>
              </a:rPr>
              <a:t>結構</a:t>
            </a:r>
            <a:endParaRPr lang="zh-TW" altLang="en-US" sz="6600" b="1" dirty="0">
              <a:solidFill>
                <a:schemeClr val="accent4">
                  <a:lumMod val="50000"/>
                </a:schemeClr>
              </a:solidFill>
              <a:latin typeface="華康少女文字W5" pitchFamily="81" charset="-120"/>
              <a:ea typeface="華康少女文字W5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zh-TW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任課教師結構表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285720" y="785793"/>
          <a:ext cx="8501124" cy="577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54"/>
                <a:gridCol w="1416854"/>
                <a:gridCol w="1416854"/>
                <a:gridCol w="1416854"/>
                <a:gridCol w="1416854"/>
                <a:gridCol w="1416854"/>
              </a:tblGrid>
              <a:tr h="71785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輔 導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家 政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童 軍</a:t>
                      </a: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備 註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17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白蕙蘭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正式教師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輔導主任</a:t>
                      </a:r>
                    </a:p>
                  </a:txBody>
                  <a:tcPr marL="68580" marR="68580" marT="0" marB="0" anchor="ctr" horzOverflow="overflow"/>
                </a:tc>
              </a:tr>
              <a:tr h="717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柯凱齡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9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正式教師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輔導組長</a:t>
                      </a:r>
                    </a:p>
                  </a:txBody>
                  <a:tcPr marL="68580" marR="68580" marT="0" marB="0" anchor="ctr" horzOverflow="overflow"/>
                </a:tc>
              </a:tr>
              <a:tr h="717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曾煥鈞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正式教師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生教組長</a:t>
                      </a:r>
                    </a:p>
                  </a:txBody>
                  <a:tcPr marL="68580" marR="68580" marT="0" marB="0" anchor="ctr" horzOverflow="overflow"/>
                </a:tc>
              </a:tr>
              <a:tr h="750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莊蕙慈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正式教師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一年級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導師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兼輔老師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</a:tr>
              <a:tr h="717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陳晉蕙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8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正式教師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兼輔老師</a:t>
                      </a:r>
                    </a:p>
                  </a:txBody>
                  <a:tcPr marL="68580" marR="68580" marT="0" marB="0" anchor="ctr" horzOverflow="overflow"/>
                </a:tc>
              </a:tr>
              <a:tr h="717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曾巖惠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代理代課教師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</a:tr>
              <a:tr h="717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吳松陽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CCFF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6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代理代課教師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121112204507_xfjsh.thumb.600_0.jpeg"/>
          <p:cNvPicPr>
            <a:picLocks noChangeAspect="1"/>
          </p:cNvPicPr>
          <p:nvPr/>
        </p:nvPicPr>
        <p:blipFill>
          <a:blip r:embed="rId2"/>
          <a:srcRect t="26346" r="66087" b="13285"/>
          <a:stretch>
            <a:fillRect/>
          </a:stretch>
        </p:blipFill>
        <p:spPr>
          <a:xfrm>
            <a:off x="0" y="0"/>
            <a:ext cx="5072066" cy="67627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3372" y="2428868"/>
            <a:ext cx="4786346" cy="114300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accent4">
                    <a:lumMod val="50000"/>
                  </a:schemeClr>
                </a:solidFill>
                <a:latin typeface="華康少女文字W5" pitchFamily="81" charset="-120"/>
                <a:ea typeface="華康少女文字W5" pitchFamily="81" charset="-120"/>
              </a:rPr>
              <a:t>教學設備簡介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2132" y="928670"/>
            <a:ext cx="4071966" cy="785794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綜合活動教室</a:t>
            </a:r>
          </a:p>
        </p:txBody>
      </p:sp>
      <p:pic>
        <p:nvPicPr>
          <p:cNvPr id="4" name="內容版面配置區 3" descr="IMAG31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8366" y="3286124"/>
            <a:ext cx="608279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IMAG3118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r="6757"/>
          <a:stretch>
            <a:fillRect/>
          </a:stretch>
        </p:blipFill>
        <p:spPr>
          <a:xfrm>
            <a:off x="142844" y="142852"/>
            <a:ext cx="578995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4143436" cy="785794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家政教室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 4" descr="IMAG311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28596" y="1000108"/>
            <a:ext cx="8237112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may\AppData\Local\Microsoft\Windows\Temporary Internet Files\Content.IE5\WMRMK14U\MC90022901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00504"/>
            <a:ext cx="3106157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3971924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英文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專科</a:t>
            </a:r>
            <a:r>
              <a:rPr lang="zh-TW" altLang="en-US" sz="4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教室</a:t>
            </a:r>
          </a:p>
        </p:txBody>
      </p:sp>
      <p:pic>
        <p:nvPicPr>
          <p:cNvPr id="4" name="內容版面配置區 3" descr="IMAG31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214422"/>
            <a:ext cx="802866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 descr="C:\Users\may\AppData\Local\Microsoft\Windows\Temporary Internet Files\Content.IE5\WMRMK14U\MC90022965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429132"/>
            <a:ext cx="2249491" cy="22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121112204507_xfjsh.thumb.600_0.jpeg"/>
          <p:cNvPicPr>
            <a:picLocks noChangeAspect="1"/>
          </p:cNvPicPr>
          <p:nvPr/>
        </p:nvPicPr>
        <p:blipFill>
          <a:blip r:embed="rId2"/>
          <a:srcRect t="26346" r="66087" b="13285"/>
          <a:stretch>
            <a:fillRect/>
          </a:stretch>
        </p:blipFill>
        <p:spPr>
          <a:xfrm>
            <a:off x="0" y="0"/>
            <a:ext cx="5072066" cy="67627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3372" y="2428868"/>
            <a:ext cx="4786346" cy="114300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華康少女文字W5" pitchFamily="81" charset="-120"/>
                <a:ea typeface="華康少女文字W5" pitchFamily="81" charset="-120"/>
              </a:rPr>
              <a:t>實施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華康少女文字W5" pitchFamily="81" charset="-120"/>
                <a:ea typeface="華康少女文字W5" pitchFamily="81" charset="-120"/>
              </a:rPr>
              <a:t>(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華康少女文字W5" pitchFamily="81" charset="-120"/>
                <a:ea typeface="華康少女文字W5" pitchFamily="81" charset="-120"/>
              </a:rPr>
              <a:t>教學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華康少女文字W5" pitchFamily="81" charset="-120"/>
                <a:ea typeface="華康少女文字W5" pitchFamily="81" charset="-120"/>
              </a:rPr>
              <a:t>)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華康少女文字W5" pitchFamily="81" charset="-120"/>
                <a:ea typeface="華康少女文字W5" pitchFamily="81" charset="-120"/>
              </a:rPr>
              <a:t>現況</a:t>
            </a:r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華康少女文字W5" pitchFamily="81" charset="-120"/>
              <a:ea typeface="華康少女文字W5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257</Words>
  <Application>Microsoft Office PowerPoint</Application>
  <PresentationFormat>如螢幕大小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學校概況</vt:lpstr>
      <vt:lpstr>師資結構</vt:lpstr>
      <vt:lpstr>任課教師結構表</vt:lpstr>
      <vt:lpstr>教學設備簡介</vt:lpstr>
      <vt:lpstr>綜合活動教室</vt:lpstr>
      <vt:lpstr>家政教室</vt:lpstr>
      <vt:lpstr>英文專科教室</vt:lpstr>
      <vt:lpstr>實施(教學)現況</vt:lpstr>
      <vt:lpstr>投影片 10</vt:lpstr>
      <vt:lpstr>投影片 11</vt:lpstr>
      <vt:lpstr>投影片 12</vt:lpstr>
      <vt:lpstr>投影片 13</vt:lpstr>
      <vt:lpstr>投影片 14</vt:lpstr>
      <vt:lpstr>現況優劣分析</vt:lpstr>
      <vt:lpstr>教學特色</vt:lpstr>
      <vt:lpstr>特教體驗 (肢體障礙)</vt:lpstr>
      <vt:lpstr>實施困難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JCT-MEM</dc:creator>
  <cp:lastModifiedBy>JCT-MEM</cp:lastModifiedBy>
  <cp:revision>5</cp:revision>
  <dcterms:created xsi:type="dcterms:W3CDTF">2014-09-18T00:42:39Z</dcterms:created>
  <dcterms:modified xsi:type="dcterms:W3CDTF">2014-09-18T04:22:43Z</dcterms:modified>
</cp:coreProperties>
</file>