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sldIdLst>
    <p:sldId id="277" r:id="rId3"/>
    <p:sldId id="339" r:id="rId4"/>
    <p:sldId id="340" r:id="rId5"/>
    <p:sldId id="341" r:id="rId6"/>
    <p:sldId id="364" r:id="rId7"/>
    <p:sldId id="365" r:id="rId8"/>
    <p:sldId id="362" r:id="rId9"/>
    <p:sldId id="363" r:id="rId10"/>
    <p:sldId id="366" r:id="rId11"/>
    <p:sldId id="401" r:id="rId12"/>
    <p:sldId id="402" r:id="rId13"/>
    <p:sldId id="403" r:id="rId14"/>
    <p:sldId id="404" r:id="rId15"/>
    <p:sldId id="405" r:id="rId16"/>
    <p:sldId id="406" r:id="rId17"/>
    <p:sldId id="367" r:id="rId18"/>
    <p:sldId id="369" r:id="rId19"/>
    <p:sldId id="370" r:id="rId20"/>
    <p:sldId id="386" r:id="rId21"/>
    <p:sldId id="33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339"/>
            <p14:sldId id="340"/>
            <p14:sldId id="341"/>
            <p14:sldId id="364"/>
            <p14:sldId id="365"/>
            <p14:sldId id="362"/>
            <p14:sldId id="363"/>
            <p14:sldId id="366"/>
            <p14:sldId id="401"/>
            <p14:sldId id="402"/>
            <p14:sldId id="403"/>
            <p14:sldId id="404"/>
            <p14:sldId id="405"/>
            <p14:sldId id="406"/>
            <p14:sldId id="367"/>
            <p14:sldId id="369"/>
            <p14:sldId id="370"/>
            <p14:sldId id="386"/>
          </p14:sldIdLst>
        </p14:section>
        <p14:section name="製作您的簡報" id="{16378913-E5ED-4281-BAF5-F1F938CB0BED}">
          <p14:sldIdLst/>
        </p14:section>
        <p14:section name="豐富您的簡報" id="{E2D565D1-BA5E-44E6-A40E-50A644912248}">
          <p14:sldIdLst>
            <p14:sldId id="336"/>
          </p14:sldIdLst>
        </p14:section>
        <p14:section name="傳遞您的簡報" id="{71D59651-8EFA-4415-9623-98B4C4A869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89825" autoAdjust="0"/>
  </p:normalViewPr>
  <p:slideViewPr>
    <p:cSldViewPr>
      <p:cViewPr varScale="1">
        <p:scale>
          <a:sx n="93" d="100"/>
          <a:sy n="93" d="100"/>
        </p:scale>
        <p:origin x="12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2020/9/21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8333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20</a:t>
            </a:fld>
            <a:endParaRPr 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2020/9/21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endParaRPr 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056" y="3328988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分享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者：央團數學諮詢教師兼任組長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台南市國中數學輔導團員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台南市永康國中  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舞動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文字的數學藝術家   </a:t>
            </a:r>
            <a:r>
              <a:rPr lang="zh-TW" altLang="en-US" sz="53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林柏寬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789498" y="3905916"/>
            <a:ext cx="2102982" cy="2241628"/>
            <a:chOff x="3419872" y="332656"/>
            <a:chExt cx="2676906" cy="2793492"/>
          </a:xfrm>
        </p:grpSpPr>
        <p:sp>
          <p:nvSpPr>
            <p:cNvPr id="2" name="橢圓 1"/>
            <p:cNvSpPr/>
            <p:nvPr/>
          </p:nvSpPr>
          <p:spPr>
            <a:xfrm>
              <a:off x="3563888" y="548680"/>
              <a:ext cx="2304256" cy="23762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266" name="Picture 2" descr="H:\婉菁資料夾\Q版繪圖200611更新\翰子Q版\flag\taiwan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32656"/>
              <a:ext cx="2676906" cy="279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89047" y="143193"/>
            <a:ext cx="8227369" cy="233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學年度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推動素養教學的原則與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─學習鷹架篇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5157788"/>
            <a:ext cx="65516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10749" y="116632"/>
            <a:ext cx="887571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聚焦之分類策略─概念象限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Quadrants </a:t>
            </a:r>
            <a:r>
              <a:rPr lang="en-US" altLang="zh-TW" sz="2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" y="1556792"/>
            <a:ext cx="866429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graphicFrame>
        <p:nvGraphicFramePr>
          <p:cNvPr id="4" name="內容版面配置區 1">
            <a:extLst>
              <a:ext uri="{FF2B5EF4-FFF2-40B4-BE49-F238E27FC236}">
                <a16:creationId xmlns:a16="http://schemas.microsoft.com/office/drawing/2014/main" id="{5D039484-D6D3-4610-B121-A8092CAF51D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9442" y="1916832"/>
          <a:ext cx="7886702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1506961535"/>
                    </a:ext>
                  </a:extLst>
                </a:gridCol>
                <a:gridCol w="3943351">
                  <a:extLst>
                    <a:ext uri="{9D8B030D-6E8A-4147-A177-3AD203B41FA5}">
                      <a16:colId xmlns:a16="http://schemas.microsoft.com/office/drawing/2014/main" val="27748967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有錢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人很吝嗇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外籍勞工的衛生習慣比較差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919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新台灣之子的學業表現和母親的國籍未必直接相關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遊民無家可歸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是因為他們比較懶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13544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0855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34254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graphicFrame>
        <p:nvGraphicFramePr>
          <p:cNvPr id="6" name="內容版面配置區 1">
            <a:extLst>
              <a:ext uri="{FF2B5EF4-FFF2-40B4-BE49-F238E27FC236}">
                <a16:creationId xmlns:a16="http://schemas.microsoft.com/office/drawing/2014/main" id="{1E0406DB-4D95-4A5B-8352-8A40F16E135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7672" y="1778221"/>
          <a:ext cx="7886700" cy="346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0696153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74896718"/>
                    </a:ext>
                  </a:extLst>
                </a:gridCol>
              </a:tblGrid>
              <a:tr h="17334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女孩子應該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玩洋娃娃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買無敵鐵金剛給男生就對了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9190"/>
                  </a:ext>
                </a:extLst>
              </a:tr>
              <a:tr h="17334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女性不應該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進神廟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男校長也可以穿裙子</a:t>
                      </a:r>
                      <a:endParaRPr lang="zh-TW" altLang="en-US" sz="3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1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26016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3" y="1916832"/>
            <a:ext cx="841047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概念象限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(Concept Quadrants 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98072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請在四張圖中挑出一張與其他張有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不同立場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9886"/>
            <a:ext cx="8295291" cy="42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107504" y="76200"/>
            <a:ext cx="892899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聚焦之分類策略─全部、部分、沒有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(All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Some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None)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11967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■找出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個希望學生釐清的概念，例如：偏見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歧視。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7325" y="189311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■決定偏見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個概念之間的關係是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All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Some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None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5" y="3020363"/>
            <a:ext cx="8474174" cy="189754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39552" y="515719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■將素材分類放進所屬的概念中。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11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664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2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分類策略</a:t>
            </a:r>
            <a:r>
              <a:rPr lang="zh-TW" altLang="en-US" sz="2800" dirty="0">
                <a:latin typeface="Microsoft JhengHei"/>
                <a:cs typeface="Microsoft JhengHei"/>
              </a:rPr>
              <a:t/>
            </a:r>
            <a:br>
              <a:rPr lang="zh-TW" altLang="en-US" sz="2800" dirty="0">
                <a:latin typeface="Microsoft JhengHei"/>
                <a:cs typeface="Microsoft JhengHei"/>
              </a:rPr>
            </a:b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5496" y="44624"/>
            <a:ext cx="8928992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3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聚焦之分類策略─弗萊爾模型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24504"/>
              </p:ext>
            </p:extLst>
          </p:nvPr>
        </p:nvGraphicFramePr>
        <p:xfrm>
          <a:off x="179512" y="1412776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59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923928" y="2852936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9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05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弗萊爾模型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0790"/>
              </p:ext>
            </p:extLst>
          </p:nvPr>
        </p:nvGraphicFramePr>
        <p:xfrm>
          <a:off x="179512" y="1412776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符合生態保育及永續利用的水產品。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r>
                        <a:rPr lang="zh-TW" altLang="en-US" dirty="0" smtClean="0"/>
                        <a:t>                  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、食物鏈底層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、洄游性魚類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、天然、植物性餌料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、捕撈方式對環境影響小。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59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63888" y="2924944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綠色海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</a:t>
            </a:r>
          </a:p>
        </p:txBody>
      </p:sp>
      <p:sp>
        <p:nvSpPr>
          <p:cNvPr id="6" name="object 15"/>
          <p:cNvSpPr txBox="1"/>
          <p:nvPr/>
        </p:nvSpPr>
        <p:spPr>
          <a:xfrm>
            <a:off x="2588771" y="3469742"/>
            <a:ext cx="590550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b="1" dirty="0">
                <a:solidFill>
                  <a:srgbClr val="7E5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龍蝦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2685381" y="3942583"/>
            <a:ext cx="591026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b="1" dirty="0">
                <a:solidFill>
                  <a:srgbClr val="1F386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鮑魚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2587561" y="4285213"/>
            <a:ext cx="164925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竹筴魚(真鰺)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1619672" y="4709378"/>
            <a:ext cx="2345055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77804" algn="l"/>
              </a:tabLst>
            </a:pPr>
            <a:r>
              <a:rPr sz="2250" b="1" dirty="0">
                <a:solidFill>
                  <a:srgbClr val="843B0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九孔	</a:t>
            </a:r>
            <a:r>
              <a:rPr sz="225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秋刀魚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0" name="object 18"/>
          <p:cNvSpPr txBox="1"/>
          <p:nvPr/>
        </p:nvSpPr>
        <p:spPr>
          <a:xfrm>
            <a:off x="305783" y="4441610"/>
            <a:ext cx="1077754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zh-TW" altLang="en-US" sz="2250" b="1" dirty="0" smtClean="0">
                <a:solidFill>
                  <a:srgbClr val="6F2F9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吳郭魚</a:t>
            </a:r>
            <a:r>
              <a:rPr sz="2250" b="1" dirty="0" smtClean="0">
                <a:solidFill>
                  <a:srgbClr val="6F2F9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</a:t>
            </a:r>
            <a:r>
              <a:rPr sz="2250" b="1" dirty="0">
                <a:solidFill>
                  <a:srgbClr val="6F2F9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台灣鯛)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99592" y="3825609"/>
            <a:ext cx="130340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文蛤</a:t>
            </a:r>
            <a:r>
              <a:rPr lang="en-US" altLang="zh-TW" sz="22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貝</a:t>
            </a:r>
            <a:r>
              <a:rPr lang="en-US" altLang="zh-TW" sz="22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4664690" y="3899354"/>
            <a:ext cx="1649254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" algn="ctr">
              <a:spcBef>
                <a:spcPts val="75"/>
              </a:spcBef>
            </a:pPr>
            <a:r>
              <a:rPr sz="225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黑鮪魚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sz="225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</a:t>
            </a:r>
            <a:r>
              <a:rPr sz="2250" b="1" spc="-4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太平洋黑鮪</a:t>
            </a:r>
            <a:r>
              <a:rPr sz="225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)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3" name="object 30"/>
          <p:cNvSpPr txBox="1"/>
          <p:nvPr/>
        </p:nvSpPr>
        <p:spPr>
          <a:xfrm>
            <a:off x="6474715" y="3464243"/>
            <a:ext cx="591026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250" b="1" dirty="0">
                <a:solidFill>
                  <a:srgbClr val="7E5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圓鱈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4" name="object 33"/>
          <p:cNvSpPr txBox="1"/>
          <p:nvPr/>
        </p:nvSpPr>
        <p:spPr>
          <a:xfrm>
            <a:off x="6474715" y="3908324"/>
            <a:ext cx="2407444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806893" algn="l"/>
              </a:tabLst>
            </a:pPr>
            <a:r>
              <a:rPr sz="2250" b="1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鰻魚(日本鰻)	</a:t>
            </a:r>
            <a:r>
              <a:rPr sz="3375" b="1" spc="-5" baseline="14814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鯨鯊</a:t>
            </a:r>
            <a:endParaRPr sz="3375" baseline="14814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5" name="object 31"/>
          <p:cNvSpPr txBox="1"/>
          <p:nvPr/>
        </p:nvSpPr>
        <p:spPr>
          <a:xfrm>
            <a:off x="7380312" y="4540688"/>
            <a:ext cx="1584175" cy="7149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25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海膽</a:t>
            </a:r>
            <a:endParaRPr lang="en-US" sz="2250" b="1" dirty="0" smtClean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9525" algn="ctr">
              <a:spcBef>
                <a:spcPts val="75"/>
              </a:spcBef>
            </a:pPr>
            <a:r>
              <a:rPr lang="en-US" altLang="zh-TW" sz="225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</a:t>
            </a:r>
            <a:r>
              <a:rPr lang="zh-TW" altLang="en-US" sz="225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馬糞海膽</a:t>
            </a:r>
            <a:r>
              <a:rPr lang="en-US" altLang="zh-TW" sz="2250" b="1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)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6" name="object 27"/>
          <p:cNvSpPr txBox="1"/>
          <p:nvPr/>
        </p:nvSpPr>
        <p:spPr>
          <a:xfrm>
            <a:off x="5510762" y="4523879"/>
            <a:ext cx="162078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鮭魚</a:t>
            </a:r>
            <a:r>
              <a:rPr lang="en-US"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/>
            </a:r>
            <a:br>
              <a:rPr lang="en-US"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</a:br>
            <a:r>
              <a:rPr lang="en-US" altLang="zh-TW"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</a:t>
            </a:r>
            <a:r>
              <a:rPr lang="zh-TW" altLang="en-US"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大西洋鮭魚</a:t>
            </a:r>
            <a:r>
              <a:rPr lang="en-US" altLang="zh-TW" sz="2250" b="1" dirty="0" smtClean="0">
                <a:solidFill>
                  <a:srgbClr val="001F5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)</a:t>
            </a:r>
            <a:endParaRPr sz="225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08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弗萊爾模型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Frayer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Model)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8224"/>
              </p:ext>
            </p:extLst>
          </p:nvPr>
        </p:nvGraphicFramePr>
        <p:xfrm>
          <a:off x="179512" y="1412776"/>
          <a:ext cx="878497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99560946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99113544"/>
                    </a:ext>
                  </a:extLst>
                </a:gridCol>
              </a:tblGrid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兩組對邊互相平行的四邊形。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特徵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50020"/>
                  </a:ext>
                </a:extLst>
              </a:tr>
              <a:tr h="1908212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例子</a:t>
                      </a:r>
                      <a:endParaRPr lang="en-US" altLang="zh-TW" sz="3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非例子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59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563888" y="2924944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平行四邊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</a:p>
        </p:txBody>
      </p:sp>
      <p:sp>
        <p:nvSpPr>
          <p:cNvPr id="7" name="object 17"/>
          <p:cNvSpPr txBox="1"/>
          <p:nvPr/>
        </p:nvSpPr>
        <p:spPr>
          <a:xfrm>
            <a:off x="4932040" y="1731980"/>
            <a:ext cx="1055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需封閉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8" name="object 21"/>
          <p:cNvSpPr txBox="1"/>
          <p:nvPr/>
        </p:nvSpPr>
        <p:spPr>
          <a:xfrm>
            <a:off x="6611853" y="1933731"/>
            <a:ext cx="165353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對角相等</a:t>
            </a:r>
          </a:p>
        </p:txBody>
      </p:sp>
      <p:sp>
        <p:nvSpPr>
          <p:cNvPr id="9" name="object 18"/>
          <p:cNvSpPr txBox="1"/>
          <p:nvPr/>
        </p:nvSpPr>
        <p:spPr>
          <a:xfrm>
            <a:off x="4680012" y="2327202"/>
            <a:ext cx="139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對邊平行</a:t>
            </a:r>
          </a:p>
        </p:txBody>
      </p:sp>
      <p:sp>
        <p:nvSpPr>
          <p:cNvPr id="10" name="object 17"/>
          <p:cNvSpPr txBox="1"/>
          <p:nvPr/>
        </p:nvSpPr>
        <p:spPr>
          <a:xfrm>
            <a:off x="5987410" y="1540902"/>
            <a:ext cx="12488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凸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四邊形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5964902" y="2413648"/>
            <a:ext cx="10553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四個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角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7361902" y="2222570"/>
            <a:ext cx="139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對邊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等長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6611853" y="2813405"/>
            <a:ext cx="23526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對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角線互相平分</a:t>
            </a:r>
            <a:endParaRPr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467544" y="3861409"/>
            <a:ext cx="3649217" cy="2289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/>
          <p:cNvSpPr/>
          <p:nvPr/>
        </p:nvSpPr>
        <p:spPr>
          <a:xfrm>
            <a:off x="4983192" y="4075867"/>
            <a:ext cx="3775710" cy="228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4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小組時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052736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思索想要教的概念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安排要讓其他組夥伴模擬互玩的</a:t>
            </a:r>
            <a:r>
              <a:rPr lang="zh-TW" altLang="en-US" sz="32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萊</a:t>
            </a:r>
            <a:r>
              <a:rPr lang="zh-TW" altLang="en-US" sz="32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爾模型</a:t>
            </a:r>
            <a:endParaRPr lang="en-US" altLang="zh-TW" sz="3200" spc="-5" dirty="0" smtClean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r>
              <a:rPr lang="zh-TW" altLang="en-US" sz="32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1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、例子與非例子至少各列</a:t>
            </a:r>
            <a:r>
              <a:rPr lang="en-US" altLang="zh-TW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3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個，數量可以不等，打散後陳列。</a:t>
            </a:r>
            <a:endParaRPr lang="en-US" altLang="zh-TW" sz="2400" spc="-5" dirty="0" smtClean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r>
              <a:rPr lang="zh-TW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2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、其他組夥伴針對陳列的例子思索「概念」，並放置好例</a:t>
            </a:r>
            <a:endParaRPr lang="en-US" altLang="zh-TW" sz="2400" spc="-5" dirty="0" smtClean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r>
              <a:rPr lang="zh-TW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   子與非例子。</a:t>
            </a:r>
            <a:endParaRPr lang="en-US" altLang="zh-TW" sz="2400" spc="-5" dirty="0" smtClean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r>
              <a:rPr lang="zh-TW" altLang="en-US" sz="2400" spc="-5" dirty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  </a:t>
            </a:r>
            <a:r>
              <a:rPr lang="en-US" altLang="zh-TW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3</a:t>
            </a:r>
            <a:r>
              <a:rPr lang="zh-TW" altLang="en-US" sz="2400" spc="-5" dirty="0" smtClean="0"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、寫出定義與特徵。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5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346" y="936597"/>
            <a:ext cx="8052093" cy="197004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教育部潘文忠部長說：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課綱強調探究與實作，探究過程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就是「素養」，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重視學習方法和態度。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2976" y="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素養為何物</a:t>
            </a:r>
            <a:r>
              <a:rPr lang="zh-TW" altLang="en-US" sz="4000" b="1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1849" y="2906643"/>
            <a:ext cx="7804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央團數學召集人林福來教授說：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素養就是你學習幾年後，還可以很自然用得出來的東西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099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您的聆聽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鬥牛士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15309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>
          <a:xfrm>
            <a:off x="3635896" y="692696"/>
            <a:ext cx="5328592" cy="1584175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email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ajohnajohn2001@gmail.com</a:t>
            </a:r>
          </a:p>
          <a:p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我的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cell-phone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0910885758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6" y="362046"/>
            <a:ext cx="8403020" cy="685800"/>
          </a:xfrm>
        </p:spPr>
        <p:txBody>
          <a:bodyPr>
            <a:noAutofit/>
          </a:bodyPr>
          <a:lstStyle/>
          <a:p>
            <a:pPr lvl="0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課綱的素養教學參照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五觀、六標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603" y="1333692"/>
            <a:ext cx="8629646" cy="433192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altLang="zh-TW" sz="29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4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endParaRPr lang="zh-TW" altLang="zh-TW" sz="4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一、數學是一種</a:t>
            </a:r>
            <a:r>
              <a:rPr lang="zh-TW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由自然語言的題材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導入學習。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數學是一種實用的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規律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教學宜重視跨領域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的統整。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數學是一種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宜培養學生的文化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美感。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數學應提供每位學生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有感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的學習機會。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數學教學應培養學生正確使用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的素養。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8420276" y="6237312"/>
            <a:ext cx="616220" cy="34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altLang="zh-TW" sz="2800" noProof="0" dirty="0">
                <a:solidFill>
                  <a:prstClr val="black"/>
                </a:solidFill>
                <a:latin typeface="Rockwell" panose="02060603020205020403"/>
                <a:ea typeface="標楷體" panose="03000509000000000000" pitchFamily="65" charset="-120"/>
              </a:rPr>
              <a:t>3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課綱的素養教學參照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五觀、六標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34480"/>
            <a:ext cx="8363272" cy="489168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endParaRPr lang="en-US" altLang="zh-TW" sz="51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提供學生適性學習的機會，培育學生探索數學的信心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51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正向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態度。</a:t>
            </a:r>
            <a:endParaRPr lang="en-US" altLang="zh-TW" sz="51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培養好奇心及觀察規律、演算、抽象、推論、溝通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和數</a:t>
            </a:r>
            <a:endParaRPr lang="en-US" altLang="zh-TW" sz="51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學表述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等各項能力。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培養使用工具，運用於數學程序及解決問題的正確態度。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培養運用數學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解決問題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的能力。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培養日常生活應用與學習其他領域</a:t>
            </a:r>
            <a:r>
              <a:rPr lang="en-US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科目所需的數學知能。</a:t>
            </a: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培養學生欣賞數學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以簡馭繁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的精神與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結構嚴謹完美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</a:t>
            </a:r>
            <a:endParaRPr lang="en-US" altLang="zh-TW" sz="51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1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質</a:t>
            </a:r>
            <a:r>
              <a:rPr lang="zh-TW" altLang="en-US" sz="51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endParaRPr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00100" y="548680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420276" y="6237312"/>
            <a:ext cx="616220" cy="34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altLang="zh-TW" sz="2800" dirty="0">
                <a:solidFill>
                  <a:prstClr val="black"/>
                </a:solidFill>
                <a:latin typeface="Rockwell" panose="02060603020205020403"/>
                <a:ea typeface="標楷體" panose="03000509000000000000" pitchFamily="65" charset="-120"/>
              </a:rPr>
              <a:t>4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07504" y="44624"/>
            <a:ext cx="840302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探究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決定你想要讓學生深度理解的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概念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列出這個概念的例子與非例子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挑戰學生，他們覺得例子有哪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些共通點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再提出一些例子，讓學生測試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他們的假設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幫學生發展出例子的關鍵屬性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特色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教師揭曉概念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給予任務應用他們對概念的理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解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467" y="587410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引用愛思客於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年央團期初會議內容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01030"/>
              </p:ext>
            </p:extLst>
          </p:nvPr>
        </p:nvGraphicFramePr>
        <p:xfrm>
          <a:off x="4932040" y="980728"/>
          <a:ext cx="3960440" cy="4990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0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Yes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277495" marR="26987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(</a:t>
                      </a: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此概念的例子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)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No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227965" marR="22034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(</a:t>
                      </a: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不是此概念的例</a:t>
                      </a:r>
                      <a:r>
                        <a:rPr sz="2400" b="1" spc="-5" dirty="0" smtClean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子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)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27">
                <a:tc>
                  <a:txBody>
                    <a:bodyPr/>
                    <a:lstStyle/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獵豹 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老虎 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殺人鯨 </a:t>
                      </a:r>
                      <a:endParaRPr lang="en-US" sz="2400" spc="-5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老鷹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捕蠅草 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075" marR="1260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螳螂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162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樹獺 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710" marR="1162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無尾熊 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710" marR="1162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牛</a:t>
                      </a:r>
                      <a:endParaRPr lang="en-US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710" marR="1162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小白兔 </a:t>
                      </a:r>
                      <a:endParaRPr lang="en-US" sz="2400" spc="-5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  <a:p>
                      <a:pPr marL="92710" marR="11620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Microsoft JhengHei"/>
                        </a:rPr>
                        <a:t>禿鷹</a:t>
                      </a:r>
                      <a:endParaRPr sz="24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Microsoft JhengHe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6" y="980728"/>
            <a:ext cx="9038026" cy="4104456"/>
          </a:xfrm>
        </p:spPr>
      </p:pic>
    </p:spTree>
    <p:extLst>
      <p:ext uri="{BB962C8B-B14F-4D97-AF65-F5344CB8AC3E}">
        <p14:creationId xmlns:p14="http://schemas.microsoft.com/office/powerpoint/2010/main" val="28394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062805" cy="4320480"/>
          </a:xfrm>
        </p:spPr>
      </p:pic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79512" y="44624"/>
            <a:ext cx="840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探究</a:t>
            </a:r>
          </a:p>
        </p:txBody>
      </p:sp>
    </p:spTree>
    <p:extLst>
      <p:ext uri="{BB962C8B-B14F-4D97-AF65-F5344CB8AC3E}">
        <p14:creationId xmlns:p14="http://schemas.microsoft.com/office/powerpoint/2010/main" val="239703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概念探究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" y="1124744"/>
            <a:ext cx="8830599" cy="4104456"/>
          </a:xfrm>
        </p:spPr>
      </p:pic>
    </p:spTree>
    <p:extLst>
      <p:ext uri="{BB962C8B-B14F-4D97-AF65-F5344CB8AC3E}">
        <p14:creationId xmlns:p14="http://schemas.microsoft.com/office/powerpoint/2010/main" val="16958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小組時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05273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思索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您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想要教的概念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嘗試創作此概念的例子與非例子卡片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請寫在便利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上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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兩個小組彼此互猜概念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54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1052</Words>
  <Application>Microsoft Office PowerPoint</Application>
  <PresentationFormat>如螢幕大小 (4:3)</PresentationFormat>
  <Paragraphs>159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微軟正黑體</vt:lpstr>
      <vt:lpstr>新細明體</vt:lpstr>
      <vt:lpstr>標楷體</vt:lpstr>
      <vt:lpstr>Arial</vt:lpstr>
      <vt:lpstr>Calibri</vt:lpstr>
      <vt:lpstr>Georgia</vt:lpstr>
      <vt:lpstr>Rockwell</vt:lpstr>
      <vt:lpstr>Wingdings</vt:lpstr>
      <vt:lpstr>TS101674551</vt:lpstr>
      <vt:lpstr> 分享者：央團數學諮詢教師兼任組長          台南市國中數學輔導團員          台南市永康國中            舞動文字的數學藝術家   林柏寬 </vt:lpstr>
      <vt:lpstr>教育部潘文忠部長說： 新課綱強調探究與實作，探究過程就是「素養」，重視學習方法和態度。</vt:lpstr>
      <vt:lpstr>課綱的素養教學參照〈五觀、六標〉 </vt:lpstr>
      <vt:lpstr>課綱的素養教學參照〈五觀、六標〉 </vt:lpstr>
      <vt:lpstr>概念探究</vt:lpstr>
      <vt:lpstr>概念探究</vt:lpstr>
      <vt:lpstr>概念探究</vt:lpstr>
      <vt:lpstr>概念探究</vt:lpstr>
      <vt:lpstr>小組時間</vt:lpstr>
      <vt:lpstr>聚焦之分類策略─概念象限(Concept Quadrants )</vt:lpstr>
      <vt:lpstr>概念象限(Concept Quadrants )</vt:lpstr>
      <vt:lpstr>概念象限(Concept Quadrants )</vt:lpstr>
      <vt:lpstr>概念象限(Concept Quadrants )</vt:lpstr>
      <vt:lpstr>概念象限(Concept Quadrants )</vt:lpstr>
      <vt:lpstr>聚焦之分類策略─全部、部分、沒有(All、Some、None)</vt:lpstr>
      <vt:lpstr>分類策略 </vt:lpstr>
      <vt:lpstr>弗萊爾模型(Frayer Model)</vt:lpstr>
      <vt:lpstr>弗萊爾模型(Frayer Model)</vt:lpstr>
      <vt:lpstr>小組時間</vt:lpstr>
      <vt:lpstr>感謝您的聆聽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2013-11-24T09:50:55Z</dcterms:created>
  <dcterms:modified xsi:type="dcterms:W3CDTF">2020-09-21T00:46:36Z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