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314" r:id="rId3"/>
    <p:sldId id="301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6" r:id="rId17"/>
    <p:sldId id="317" r:id="rId18"/>
    <p:sldId id="261" r:id="rId19"/>
    <p:sldId id="271" r:id="rId20"/>
    <p:sldId id="365" r:id="rId21"/>
    <p:sldId id="366" r:id="rId22"/>
    <p:sldId id="368" r:id="rId23"/>
    <p:sldId id="369" r:id="rId24"/>
    <p:sldId id="319" r:id="rId25"/>
    <p:sldId id="320" r:id="rId26"/>
    <p:sldId id="322" r:id="rId27"/>
    <p:sldId id="336" r:id="rId28"/>
    <p:sldId id="352" r:id="rId29"/>
    <p:sldId id="341" r:id="rId30"/>
    <p:sldId id="342" r:id="rId31"/>
    <p:sldId id="343" r:id="rId32"/>
    <p:sldId id="344" r:id="rId33"/>
    <p:sldId id="345" r:id="rId34"/>
    <p:sldId id="346" r:id="rId35"/>
    <p:sldId id="347" r:id="rId36"/>
    <p:sldId id="353" r:id="rId37"/>
    <p:sldId id="354" r:id="rId38"/>
    <p:sldId id="350" r:id="rId39"/>
    <p:sldId id="351" r:id="rId40"/>
    <p:sldId id="355" r:id="rId41"/>
    <p:sldId id="356" r:id="rId42"/>
    <p:sldId id="357" r:id="rId43"/>
    <p:sldId id="359" r:id="rId44"/>
    <p:sldId id="358" r:id="rId45"/>
    <p:sldId id="360" r:id="rId46"/>
    <p:sldId id="361" r:id="rId47"/>
    <p:sldId id="362" r:id="rId48"/>
    <p:sldId id="363" r:id="rId49"/>
    <p:sldId id="285" r:id="rId50"/>
    <p:sldId id="280" r:id="rId51"/>
    <p:sldId id="297" r:id="rId52"/>
    <p:sldId id="284" r:id="rId5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8603FDC-E32A-4AB5-989C-0864C3EAD2B8}" styleName="佈景主題樣式 2 - 輔色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310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B37A15-FF9C-472E-B65C-3BA5B39DEC1A}" type="doc">
      <dgm:prSet loTypeId="urn:microsoft.com/office/officeart/2005/8/layout/funnel1" loCatId="process" qsTypeId="urn:microsoft.com/office/officeart/2005/8/quickstyle/simple1#4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202A4D2C-FC54-4F4D-945A-76BC718CEECA}">
      <dgm:prSet phldrT="[文字]" custT="1"/>
      <dgm:spPr>
        <a:solidFill>
          <a:srgbClr val="008A00"/>
        </a:solidFill>
      </dgm:spPr>
      <dgm:t>
        <a:bodyPr/>
        <a:lstStyle/>
        <a:p>
          <a:r>
            <a:rPr lang="zh-TW" altLang="en-US" sz="3400" b="1" dirty="0">
              <a:latin typeface="標楷體" pitchFamily="65" charset="-120"/>
              <a:ea typeface="標楷體" pitchFamily="65" charset="-120"/>
            </a:rPr>
            <a:t>自主行動</a:t>
          </a:r>
        </a:p>
      </dgm:t>
    </dgm:pt>
    <dgm:pt modelId="{322F3F4F-3738-4360-B11C-B8A0143CAD84}" type="parTrans" cxnId="{A03D0225-F24F-43EA-BA09-F847806C69AC}">
      <dgm:prSet/>
      <dgm:spPr/>
      <dgm:t>
        <a:bodyPr/>
        <a:lstStyle/>
        <a:p>
          <a:endParaRPr lang="zh-TW" altLang="en-US"/>
        </a:p>
      </dgm:t>
    </dgm:pt>
    <dgm:pt modelId="{69935A19-BD00-47A8-A193-D1DB4742BEA2}" type="sibTrans" cxnId="{A03D0225-F24F-43EA-BA09-F847806C69AC}">
      <dgm:prSet/>
      <dgm:spPr/>
      <dgm:t>
        <a:bodyPr/>
        <a:lstStyle/>
        <a:p>
          <a:endParaRPr lang="zh-TW" altLang="en-US"/>
        </a:p>
      </dgm:t>
    </dgm:pt>
    <dgm:pt modelId="{E85CB8E3-4BEB-4B6F-A52E-1BA0EBF2B935}">
      <dgm:prSet phldrT="[文字]" custT="1"/>
      <dgm:spPr>
        <a:solidFill>
          <a:srgbClr val="F67B00"/>
        </a:solidFill>
      </dgm:spPr>
      <dgm:t>
        <a:bodyPr/>
        <a:lstStyle/>
        <a:p>
          <a:r>
            <a:rPr lang="zh-TW" altLang="en-US" sz="3400" b="1" dirty="0">
              <a:latin typeface="標楷體" pitchFamily="65" charset="-120"/>
              <a:ea typeface="標楷體" pitchFamily="65" charset="-120"/>
            </a:rPr>
            <a:t>溝通互動</a:t>
          </a:r>
        </a:p>
      </dgm:t>
    </dgm:pt>
    <dgm:pt modelId="{29951DBA-C144-4094-A6EF-8B1700A2D0D4}" type="parTrans" cxnId="{6A4D02E6-DBBE-4FE3-9AE0-ECF031FF9629}">
      <dgm:prSet/>
      <dgm:spPr/>
      <dgm:t>
        <a:bodyPr/>
        <a:lstStyle/>
        <a:p>
          <a:endParaRPr lang="zh-TW" altLang="en-US"/>
        </a:p>
      </dgm:t>
    </dgm:pt>
    <dgm:pt modelId="{4294175F-4C8C-4F43-B098-848A855BF7E5}" type="sibTrans" cxnId="{6A4D02E6-DBBE-4FE3-9AE0-ECF031FF9629}">
      <dgm:prSet/>
      <dgm:spPr/>
      <dgm:t>
        <a:bodyPr/>
        <a:lstStyle/>
        <a:p>
          <a:endParaRPr lang="zh-TW" altLang="en-US"/>
        </a:p>
      </dgm:t>
    </dgm:pt>
    <dgm:pt modelId="{747D940A-943C-4A52-B054-FDC54F4AC9FD}">
      <dgm:prSet phldrT="[文字]"/>
      <dgm:spPr/>
      <dgm:t>
        <a:bodyPr/>
        <a:lstStyle/>
        <a:p>
          <a:r>
            <a:rPr lang="zh-TW" altLang="en-US" b="1" dirty="0">
              <a:latin typeface="標楷體" pitchFamily="65" charset="-120"/>
              <a:ea typeface="標楷體" pitchFamily="65" charset="-120"/>
            </a:rPr>
            <a:t>社會參與</a:t>
          </a:r>
        </a:p>
      </dgm:t>
    </dgm:pt>
    <dgm:pt modelId="{1B1F4191-90F7-484B-A7FA-DAB2BB0A0CCF}" type="parTrans" cxnId="{691F45AD-FDAF-4F1D-8396-98E76E87FAB7}">
      <dgm:prSet/>
      <dgm:spPr/>
      <dgm:t>
        <a:bodyPr/>
        <a:lstStyle/>
        <a:p>
          <a:endParaRPr lang="zh-TW" altLang="en-US"/>
        </a:p>
      </dgm:t>
    </dgm:pt>
    <dgm:pt modelId="{6D161602-C259-4032-9EBC-A4E40CF144FE}" type="sibTrans" cxnId="{691F45AD-FDAF-4F1D-8396-98E76E87FAB7}">
      <dgm:prSet/>
      <dgm:spPr/>
      <dgm:t>
        <a:bodyPr/>
        <a:lstStyle/>
        <a:p>
          <a:endParaRPr lang="zh-TW" altLang="en-US"/>
        </a:p>
      </dgm:t>
    </dgm:pt>
    <dgm:pt modelId="{6048DC29-DAD1-4A4B-9266-4EC1EB93FFBA}">
      <dgm:prSet phldrT="[文字]" custT="1"/>
      <dgm:spPr/>
      <dgm:t>
        <a:bodyPr/>
        <a:lstStyle/>
        <a:p>
          <a:r>
            <a:rPr lang="zh-TW" altLang="en-US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以人為本的終身學習者</a:t>
          </a:r>
        </a:p>
      </dgm:t>
    </dgm:pt>
    <dgm:pt modelId="{9205CFD0-A942-48F8-BE10-56DCEB225C19}" type="parTrans" cxnId="{5A51AAEA-75C0-44C4-92C1-37E9DBCEE42F}">
      <dgm:prSet/>
      <dgm:spPr/>
      <dgm:t>
        <a:bodyPr/>
        <a:lstStyle/>
        <a:p>
          <a:endParaRPr lang="zh-TW" altLang="en-US"/>
        </a:p>
      </dgm:t>
    </dgm:pt>
    <dgm:pt modelId="{F487B861-77FE-4909-8A27-9BB14A5B5B30}" type="sibTrans" cxnId="{5A51AAEA-75C0-44C4-92C1-37E9DBCEE42F}">
      <dgm:prSet/>
      <dgm:spPr/>
      <dgm:t>
        <a:bodyPr/>
        <a:lstStyle/>
        <a:p>
          <a:endParaRPr lang="zh-TW" altLang="en-US"/>
        </a:p>
      </dgm:t>
    </dgm:pt>
    <dgm:pt modelId="{702F35DD-3A37-4E72-84C4-64C4557D7877}" type="pres">
      <dgm:prSet presAssocID="{87B37A15-FF9C-472E-B65C-3BA5B39DEC1A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F999980-735B-4303-ADC3-855D9B7ED578}" type="pres">
      <dgm:prSet presAssocID="{87B37A15-FF9C-472E-B65C-3BA5B39DEC1A}" presName="ellipse" presStyleLbl="trBgShp" presStyleIdx="0" presStyleCnt="1" custScaleX="130147"/>
      <dgm:spPr/>
    </dgm:pt>
    <dgm:pt modelId="{DFBFE8D9-AA29-4FEF-8645-E607DD98A56D}" type="pres">
      <dgm:prSet presAssocID="{87B37A15-FF9C-472E-B65C-3BA5B39DEC1A}" presName="arrow1" presStyleLbl="fgShp" presStyleIdx="0" presStyleCnt="1" custLinFactNeighborX="25531" custLinFactNeighborY="-23632"/>
      <dgm:spPr>
        <a:solidFill>
          <a:srgbClr val="A793BF"/>
        </a:solidFill>
      </dgm:spPr>
    </dgm:pt>
    <dgm:pt modelId="{33EE4B17-326E-4515-B97B-8F644A40736E}" type="pres">
      <dgm:prSet presAssocID="{87B37A15-FF9C-472E-B65C-3BA5B39DEC1A}" presName="rectangle" presStyleLbl="revTx" presStyleIdx="0" presStyleCnt="1" custScaleX="143539" custLinFactNeighborX="5259" custLinFactNeighborY="-1121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6F0BE4-956A-42E9-9095-BCD2D745D55B}" type="pres">
      <dgm:prSet presAssocID="{E85CB8E3-4BEB-4B6F-A52E-1BA0EBF2B935}" presName="item1" presStyleLbl="node1" presStyleIdx="0" presStyleCnt="3" custScaleX="128386" custScaleY="127593" custLinFactNeighborX="4426" custLinFactNeighborY="170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68540A-E7CA-4E37-835C-2D973CE29091}" type="pres">
      <dgm:prSet presAssocID="{747D940A-943C-4A52-B054-FDC54F4AC9FD}" presName="item2" presStyleLbl="node1" presStyleIdx="1" presStyleCnt="3" custScaleX="137484" custScaleY="120648" custLinFactNeighborX="0" custLinFactNeighborY="-1038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2D3D208-B410-4548-9346-0E459574D922}" type="pres">
      <dgm:prSet presAssocID="{6048DC29-DAD1-4A4B-9266-4EC1EB93FFBA}" presName="item3" presStyleLbl="node1" presStyleIdx="2" presStyleCnt="3" custScaleX="135931" custScaleY="124233" custLinFactNeighborX="11272" custLinFactNeighborY="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39179EF-53EB-4A74-9BDE-8A7108752AAF}" type="pres">
      <dgm:prSet presAssocID="{87B37A15-FF9C-472E-B65C-3BA5B39DEC1A}" presName="funnel" presStyleLbl="trAlignAcc1" presStyleIdx="0" presStyleCnt="1" custScaleX="150259" custScaleY="93271" custLinFactNeighborX="0" custLinFactNeighborY="-899"/>
      <dgm:spPr/>
    </dgm:pt>
  </dgm:ptLst>
  <dgm:cxnLst>
    <dgm:cxn modelId="{AAEAC6EE-AB80-497C-8D4C-9F88ACEB5158}" type="presOf" srcId="{202A4D2C-FC54-4F4D-945A-76BC718CEECA}" destId="{A2D3D208-B410-4548-9346-0E459574D922}" srcOrd="0" destOrd="0" presId="urn:microsoft.com/office/officeart/2005/8/layout/funnel1"/>
    <dgm:cxn modelId="{6A4D02E6-DBBE-4FE3-9AE0-ECF031FF9629}" srcId="{87B37A15-FF9C-472E-B65C-3BA5B39DEC1A}" destId="{E85CB8E3-4BEB-4B6F-A52E-1BA0EBF2B935}" srcOrd="1" destOrd="0" parTransId="{29951DBA-C144-4094-A6EF-8B1700A2D0D4}" sibTransId="{4294175F-4C8C-4F43-B098-848A855BF7E5}"/>
    <dgm:cxn modelId="{691F45AD-FDAF-4F1D-8396-98E76E87FAB7}" srcId="{87B37A15-FF9C-472E-B65C-3BA5B39DEC1A}" destId="{747D940A-943C-4A52-B054-FDC54F4AC9FD}" srcOrd="2" destOrd="0" parTransId="{1B1F4191-90F7-484B-A7FA-DAB2BB0A0CCF}" sibTransId="{6D161602-C259-4032-9EBC-A4E40CF144FE}"/>
    <dgm:cxn modelId="{82000A44-77CA-4934-B379-F5A60A977CF9}" type="presOf" srcId="{6048DC29-DAD1-4A4B-9266-4EC1EB93FFBA}" destId="{33EE4B17-326E-4515-B97B-8F644A40736E}" srcOrd="0" destOrd="0" presId="urn:microsoft.com/office/officeart/2005/8/layout/funnel1"/>
    <dgm:cxn modelId="{ABCDA79E-537E-4359-A0CB-9307D690892B}" type="presOf" srcId="{E85CB8E3-4BEB-4B6F-A52E-1BA0EBF2B935}" destId="{C068540A-E7CA-4E37-835C-2D973CE29091}" srcOrd="0" destOrd="0" presId="urn:microsoft.com/office/officeart/2005/8/layout/funnel1"/>
    <dgm:cxn modelId="{5A51AAEA-75C0-44C4-92C1-37E9DBCEE42F}" srcId="{87B37A15-FF9C-472E-B65C-3BA5B39DEC1A}" destId="{6048DC29-DAD1-4A4B-9266-4EC1EB93FFBA}" srcOrd="3" destOrd="0" parTransId="{9205CFD0-A942-48F8-BE10-56DCEB225C19}" sibTransId="{F487B861-77FE-4909-8A27-9BB14A5B5B30}"/>
    <dgm:cxn modelId="{28A3818C-10D8-4CA2-9E9C-E2EF66742515}" type="presOf" srcId="{747D940A-943C-4A52-B054-FDC54F4AC9FD}" destId="{BF6F0BE4-956A-42E9-9095-BCD2D745D55B}" srcOrd="0" destOrd="0" presId="urn:microsoft.com/office/officeart/2005/8/layout/funnel1"/>
    <dgm:cxn modelId="{A03D0225-F24F-43EA-BA09-F847806C69AC}" srcId="{87B37A15-FF9C-472E-B65C-3BA5B39DEC1A}" destId="{202A4D2C-FC54-4F4D-945A-76BC718CEECA}" srcOrd="0" destOrd="0" parTransId="{322F3F4F-3738-4360-B11C-B8A0143CAD84}" sibTransId="{69935A19-BD00-47A8-A193-D1DB4742BEA2}"/>
    <dgm:cxn modelId="{ECB67AD4-C4BE-41F9-8308-EFEB35BE5463}" type="presOf" srcId="{87B37A15-FF9C-472E-B65C-3BA5B39DEC1A}" destId="{702F35DD-3A37-4E72-84C4-64C4557D7877}" srcOrd="0" destOrd="0" presId="urn:microsoft.com/office/officeart/2005/8/layout/funnel1"/>
    <dgm:cxn modelId="{930AFB95-AE2E-4AB1-BF33-C21C28B1F393}" type="presParOf" srcId="{702F35DD-3A37-4E72-84C4-64C4557D7877}" destId="{4F999980-735B-4303-ADC3-855D9B7ED578}" srcOrd="0" destOrd="0" presId="urn:microsoft.com/office/officeart/2005/8/layout/funnel1"/>
    <dgm:cxn modelId="{4AFF3CBD-6FED-4567-A45A-09A40F5B0969}" type="presParOf" srcId="{702F35DD-3A37-4E72-84C4-64C4557D7877}" destId="{DFBFE8D9-AA29-4FEF-8645-E607DD98A56D}" srcOrd="1" destOrd="0" presId="urn:microsoft.com/office/officeart/2005/8/layout/funnel1"/>
    <dgm:cxn modelId="{46748B49-B361-4CB5-8D8B-2790DC958A4E}" type="presParOf" srcId="{702F35DD-3A37-4E72-84C4-64C4557D7877}" destId="{33EE4B17-326E-4515-B97B-8F644A40736E}" srcOrd="2" destOrd="0" presId="urn:microsoft.com/office/officeart/2005/8/layout/funnel1"/>
    <dgm:cxn modelId="{30DA3C93-88E4-4D67-BA59-F3843BFFA11E}" type="presParOf" srcId="{702F35DD-3A37-4E72-84C4-64C4557D7877}" destId="{BF6F0BE4-956A-42E9-9095-BCD2D745D55B}" srcOrd="3" destOrd="0" presId="urn:microsoft.com/office/officeart/2005/8/layout/funnel1"/>
    <dgm:cxn modelId="{CBB9A422-DED7-40D0-B2F0-6ED7D2606DF5}" type="presParOf" srcId="{702F35DD-3A37-4E72-84C4-64C4557D7877}" destId="{C068540A-E7CA-4E37-835C-2D973CE29091}" srcOrd="4" destOrd="0" presId="urn:microsoft.com/office/officeart/2005/8/layout/funnel1"/>
    <dgm:cxn modelId="{664427BD-92C6-43B3-86DB-A4EB118CE92F}" type="presParOf" srcId="{702F35DD-3A37-4E72-84C4-64C4557D7877}" destId="{A2D3D208-B410-4548-9346-0E459574D922}" srcOrd="5" destOrd="0" presId="urn:microsoft.com/office/officeart/2005/8/layout/funnel1"/>
    <dgm:cxn modelId="{04F00472-7D4C-4FA3-A751-5CAB96485944}" type="presParOf" srcId="{702F35DD-3A37-4E72-84C4-64C4557D7877}" destId="{239179EF-53EB-4A74-9BDE-8A7108752AAF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999980-735B-4303-ADC3-855D9B7ED578}">
      <dsp:nvSpPr>
        <dsp:cNvPr id="0" name=""/>
        <dsp:cNvSpPr/>
      </dsp:nvSpPr>
      <dsp:spPr>
        <a:xfrm>
          <a:off x="2024425" y="127622"/>
          <a:ext cx="4591840" cy="1225295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BFE8D9-AA29-4FEF-8645-E607DD98A56D}">
      <dsp:nvSpPr>
        <dsp:cNvPr id="0" name=""/>
        <dsp:cNvSpPr/>
      </dsp:nvSpPr>
      <dsp:spPr>
        <a:xfrm>
          <a:off x="4158506" y="3024540"/>
          <a:ext cx="683758" cy="437605"/>
        </a:xfrm>
        <a:prstGeom prst="downArrow">
          <a:avLst/>
        </a:prstGeom>
        <a:solidFill>
          <a:srgbClr val="A793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EE4B17-326E-4515-B97B-8F644A40736E}">
      <dsp:nvSpPr>
        <dsp:cNvPr id="0" name=""/>
        <dsp:cNvSpPr/>
      </dsp:nvSpPr>
      <dsp:spPr>
        <a:xfrm>
          <a:off x="2142912" y="3386052"/>
          <a:ext cx="4711010" cy="820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rPr>
            <a:t>以人為本的終身學習者</a:t>
          </a:r>
        </a:p>
      </dsp:txBody>
      <dsp:txXfrm>
        <a:off x="2142912" y="3386052"/>
        <a:ext cx="4711010" cy="820510"/>
      </dsp:txXfrm>
    </dsp:sp>
    <dsp:sp modelId="{BF6F0BE4-956A-42E9-9095-BCD2D745D55B}">
      <dsp:nvSpPr>
        <dsp:cNvPr id="0" name=""/>
        <dsp:cNvSpPr/>
      </dsp:nvSpPr>
      <dsp:spPr>
        <a:xfrm>
          <a:off x="3718770" y="1298732"/>
          <a:ext cx="1580130" cy="157037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>
              <a:latin typeface="標楷體" pitchFamily="65" charset="-120"/>
              <a:ea typeface="標楷體" pitchFamily="65" charset="-120"/>
            </a:rPr>
            <a:t>社會參與</a:t>
          </a:r>
        </a:p>
      </dsp:txBody>
      <dsp:txXfrm>
        <a:off x="3950175" y="1528707"/>
        <a:ext cx="1117320" cy="1110420"/>
      </dsp:txXfrm>
    </dsp:sp>
    <dsp:sp modelId="{C068540A-E7CA-4E37-835C-2D973CE29091}">
      <dsp:nvSpPr>
        <dsp:cNvPr id="0" name=""/>
        <dsp:cNvSpPr/>
      </dsp:nvSpPr>
      <dsp:spPr>
        <a:xfrm>
          <a:off x="2727627" y="269286"/>
          <a:ext cx="1692105" cy="1484894"/>
        </a:xfrm>
        <a:prstGeom prst="ellipse">
          <a:avLst/>
        </a:prstGeom>
        <a:solidFill>
          <a:srgbClr val="F67B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kern="1200" dirty="0">
              <a:latin typeface="標楷體" pitchFamily="65" charset="-120"/>
              <a:ea typeface="標楷體" pitchFamily="65" charset="-120"/>
            </a:rPr>
            <a:t>溝通互動</a:t>
          </a:r>
        </a:p>
      </dsp:txBody>
      <dsp:txXfrm>
        <a:off x="2975430" y="486744"/>
        <a:ext cx="1196499" cy="1049978"/>
      </dsp:txXfrm>
    </dsp:sp>
    <dsp:sp modelId="{A2D3D208-B410-4548-9346-0E459574D922}">
      <dsp:nvSpPr>
        <dsp:cNvPr id="0" name=""/>
        <dsp:cNvSpPr/>
      </dsp:nvSpPr>
      <dsp:spPr>
        <a:xfrm>
          <a:off x="4134032" y="77505"/>
          <a:ext cx="1672992" cy="1529017"/>
        </a:xfrm>
        <a:prstGeom prst="ellipse">
          <a:avLst/>
        </a:prstGeom>
        <a:solidFill>
          <a:srgbClr val="008A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kern="1200" dirty="0">
              <a:latin typeface="標楷體" pitchFamily="65" charset="-120"/>
              <a:ea typeface="標楷體" pitchFamily="65" charset="-120"/>
            </a:rPr>
            <a:t>自主行動</a:t>
          </a:r>
        </a:p>
      </dsp:txBody>
      <dsp:txXfrm>
        <a:off x="4379036" y="301424"/>
        <a:ext cx="1182984" cy="1081179"/>
      </dsp:txXfrm>
    </dsp:sp>
    <dsp:sp modelId="{239179EF-53EB-4A74-9BDE-8A7108752AAF}">
      <dsp:nvSpPr>
        <dsp:cNvPr id="0" name=""/>
        <dsp:cNvSpPr/>
      </dsp:nvSpPr>
      <dsp:spPr>
        <a:xfrm>
          <a:off x="1449070" y="52719"/>
          <a:ext cx="5753490" cy="285711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1B7E9-62B0-42BA-9622-93AE8EBF8E49}" type="datetimeFigureOut">
              <a:rPr lang="zh-TW" altLang="en-US" smtClean="0"/>
              <a:t>2018/03/06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5B199-3DFD-43AA-B91B-B415F64B3E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0985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630C-26BD-4C3C-8246-D525E0BD3594}" type="slidenum">
              <a:rPr lang="zh-TW" altLang="en-US" smtClean="0"/>
              <a:pPr>
                <a:defRPr/>
              </a:pPr>
              <a:t>23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44937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754755" y="2484122"/>
            <a:ext cx="5229225" cy="174497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300537" y="4588511"/>
            <a:ext cx="4214813" cy="7042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5986463" y="5864861"/>
            <a:ext cx="2057400" cy="365125"/>
          </a:xfrm>
        </p:spPr>
        <p:txBody>
          <a:bodyPr/>
          <a:lstStyle/>
          <a:p>
            <a:fld id="{BCE7710A-450F-4CC8-9B1B-8D654704B0D5}" type="datetimeFigureOut">
              <a:rPr lang="zh-TW" altLang="en-US" smtClean="0"/>
              <a:t>2018/03/06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3695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710A-450F-4CC8-9B1B-8D654704B0D5}" type="datetimeFigureOut">
              <a:rPr lang="zh-TW" altLang="en-US" smtClean="0"/>
              <a:t>2018/03/06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6930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710A-450F-4CC8-9B1B-8D654704B0D5}" type="datetimeFigureOut">
              <a:rPr lang="zh-TW" altLang="en-US" smtClean="0"/>
              <a:t>2018/03/06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1003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710A-450F-4CC8-9B1B-8D654704B0D5}" type="datetimeFigureOut">
              <a:rPr lang="zh-TW" altLang="en-US" smtClean="0"/>
              <a:t>2018/03/06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86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2445386"/>
            <a:ext cx="5172075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710A-450F-4CC8-9B1B-8D654704B0D5}" type="datetimeFigureOut">
              <a:rPr lang="zh-TW" altLang="en-US" smtClean="0"/>
              <a:t>2018/03/06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5294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710A-450F-4CC8-9B1B-8D654704B0D5}" type="datetimeFigureOut">
              <a:rPr lang="zh-TW" altLang="en-US" smtClean="0"/>
              <a:t>2018/03/06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2659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710A-450F-4CC8-9B1B-8D654704B0D5}" type="datetimeFigureOut">
              <a:rPr lang="zh-TW" altLang="en-US" smtClean="0"/>
              <a:t>2018/03/06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5818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710A-450F-4CC8-9B1B-8D654704B0D5}" type="datetimeFigureOut">
              <a:rPr lang="zh-TW" altLang="en-US" smtClean="0"/>
              <a:t>2018/03/06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6893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710A-450F-4CC8-9B1B-8D654704B0D5}" type="datetimeFigureOut">
              <a:rPr lang="zh-TW" altLang="en-US" smtClean="0"/>
              <a:t>2018/03/06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6815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710A-450F-4CC8-9B1B-8D654704B0D5}" type="datetimeFigureOut">
              <a:rPr lang="zh-TW" altLang="en-US" smtClean="0"/>
              <a:t>2018/03/06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450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710A-450F-4CC8-9B1B-8D654704B0D5}" type="datetimeFigureOut">
              <a:rPr lang="zh-TW" altLang="en-US" smtClean="0"/>
              <a:t>2018/03/06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412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7710A-450F-4CC8-9B1B-8D654704B0D5}" type="datetimeFigureOut">
              <a:rPr lang="zh-TW" altLang="en-US" smtClean="0"/>
              <a:t>2018/03/06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B6DFE-BD0F-4366-B703-0AB8B39148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914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lm.facebook.com/l.php?u=https://en.wikipedia.org/wiki/Flow_(psychology)&amp;h=ATOPQ70nmRZy5NxRS0z916cHd22aBYE0mmyrcCoTfrWpYMl8qaZBgHL9d0aSEPqzuNSJxud6B4yoIysIw3pzmBf3wbbU-BDtrJmWoWjRbwsZ7P-dhAAQ7nDB5RlopZcrLa738u5w_id9&amp;s=1" TargetMode="Externa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12cur.naer.edu.tw/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814390" y="1599539"/>
            <a:ext cx="5229225" cy="1744979"/>
          </a:xfrm>
        </p:spPr>
        <p:txBody>
          <a:bodyPr>
            <a:noAutofit/>
          </a:bodyPr>
          <a:lstStyle/>
          <a:p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106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度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學期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到校服務</a:t>
            </a:r>
            <a:b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469502" y="4200884"/>
            <a:ext cx="4214813" cy="704214"/>
          </a:xfrm>
        </p:spPr>
        <p:txBody>
          <a:bodyPr>
            <a:no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臺南市國民教育輔導團</a:t>
            </a:r>
          </a:p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綜合活動學習領域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小組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145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260647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第三回合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6595" y="1902126"/>
            <a:ext cx="7905253" cy="748679"/>
          </a:xfrm>
          <a:solidFill>
            <a:srgbClr val="66FFFF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/>
              <a:t>夥伴：</a:t>
            </a:r>
            <a:r>
              <a:rPr lang="en-US" altLang="zh-TW" dirty="0" smtClean="0"/>
              <a:t>2</a:t>
            </a:r>
            <a:r>
              <a:rPr lang="zh-TW" altLang="en-US" dirty="0" smtClean="0"/>
              <a:t>個同屬性的綜餅人</a:t>
            </a:r>
            <a:endParaRPr lang="zh-TW" altLang="en-US" dirty="0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562740" y="2584909"/>
            <a:ext cx="7929109" cy="1218024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 smtClean="0"/>
              <a:t>任務： 分享教學的心路</a:t>
            </a:r>
            <a:endParaRPr lang="en-US" altLang="zh-TW" dirty="0" smtClean="0"/>
          </a:p>
        </p:txBody>
      </p:sp>
      <p:pic>
        <p:nvPicPr>
          <p:cNvPr id="7170" name="Picture 2" descr="「薑餅人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1"/>
          <a:stretch/>
        </p:blipFill>
        <p:spPr bwMode="auto">
          <a:xfrm>
            <a:off x="5527622" y="3940955"/>
            <a:ext cx="3261677" cy="251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917" y="338285"/>
            <a:ext cx="1047483" cy="104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0872" y="260647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第四回合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26561" y="2185081"/>
            <a:ext cx="5040560" cy="892696"/>
          </a:xfrm>
          <a:solidFill>
            <a:srgbClr val="66FFFF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/>
              <a:t>夥伴：同星座的綜餅人</a:t>
            </a:r>
            <a:endParaRPr lang="zh-TW" altLang="en-US" dirty="0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3926561" y="3028413"/>
            <a:ext cx="5040560" cy="1248194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 smtClean="0"/>
              <a:t>任務： 分享來自於哪裡，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            興趣是什麼 </a:t>
            </a:r>
            <a:endParaRPr lang="en-US" altLang="zh-TW" dirty="0" smtClean="0"/>
          </a:p>
        </p:txBody>
      </p:sp>
      <p:pic>
        <p:nvPicPr>
          <p:cNvPr id="6146" name="Picture 2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37" y="2108881"/>
            <a:ext cx="2229420" cy="275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454337" y="4276607"/>
            <a:ext cx="53612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929" y="260647"/>
            <a:ext cx="1047483" cy="104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6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7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第五回合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16368" y="2153008"/>
            <a:ext cx="5698976" cy="676671"/>
          </a:xfrm>
          <a:solidFill>
            <a:srgbClr val="66FFFF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/>
              <a:t>夥伴：人型顏色相同的綜餅人</a:t>
            </a:r>
            <a:endParaRPr lang="zh-TW" altLang="en-US" dirty="0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726712" y="2829679"/>
            <a:ext cx="5760640" cy="672440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 smtClean="0"/>
              <a:t>任務： 分享本日期待</a:t>
            </a:r>
            <a:endParaRPr lang="en-US" altLang="zh-TW" dirty="0" smtClean="0"/>
          </a:p>
        </p:txBody>
      </p:sp>
      <p:pic>
        <p:nvPicPr>
          <p:cNvPr id="5122" name="Picture 2" descr="「跑跑薑餅人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386" y="2663843"/>
            <a:ext cx="2448272" cy="250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291" y="321032"/>
            <a:ext cx="1047483" cy="104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60646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第六回合（高難度回合）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26700" y="1803961"/>
            <a:ext cx="7920880" cy="2448272"/>
          </a:xfrm>
          <a:solidFill>
            <a:srgbClr val="FFFF99"/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dirty="0"/>
              <a:t>每個</a:t>
            </a:r>
            <a:r>
              <a:rPr lang="zh-TW" altLang="en-US" dirty="0" smtClean="0"/>
              <a:t>夥伴須找到六個項目中，任一和自己有相同答案的人，牽起手。</a:t>
            </a:r>
            <a:endParaRPr lang="en-US" altLang="zh-TW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dirty="0"/>
              <a:t>目標形成</a:t>
            </a:r>
            <a:r>
              <a:rPr lang="zh-TW" altLang="en-US" dirty="0" smtClean="0"/>
              <a:t>大圓，不限人數。</a:t>
            </a:r>
            <a:endParaRPr lang="en-US" altLang="zh-TW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dirty="0" smtClean="0"/>
              <a:t>最大的圓為獲勝團隊。</a:t>
            </a: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爆炸 1 3"/>
          <p:cNvSpPr/>
          <p:nvPr/>
        </p:nvSpPr>
        <p:spPr>
          <a:xfrm>
            <a:off x="1764864" y="3297600"/>
            <a:ext cx="7020272" cy="3560400"/>
          </a:xfrm>
          <a:prstGeom prst="irregularSeal1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若目標改為二十秒內，全班圍成一個最大圓，大家覺得有無可能做到</a:t>
            </a:r>
            <a:r>
              <a:rPr lang="en-US" altLang="zh-TW" sz="2800" dirty="0" smtClean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?</a:t>
            </a:r>
            <a:endParaRPr lang="zh-TW" altLang="en-US" sz="2800" dirty="0">
              <a:solidFill>
                <a:srgbClr val="7030A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2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6"/>
            <a:ext cx="912545" cy="9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7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精選模板&amp;範例\可用媒材(圖片)\背景\1-1303251500042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3333" y="2069475"/>
            <a:ext cx="7128792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latin typeface="Adobe 繁黑體 Std B" pitchFamily="34" charset="-120"/>
                <a:ea typeface="Adobe 繁黑體 Std B" pitchFamily="34" charset="-120"/>
              </a:rPr>
              <a:t>恭喜大家完成挑戰</a:t>
            </a:r>
            <a:r>
              <a:rPr lang="en-US" altLang="zh-TW" b="1" dirty="0" smtClean="0">
                <a:latin typeface="Adobe 繁黑體 Std B" pitchFamily="34" charset="-120"/>
                <a:ea typeface="Adobe 繁黑體 Std B" pitchFamily="34" charset="-120"/>
              </a:rPr>
              <a:t>!</a:t>
            </a:r>
            <a:br>
              <a:rPr lang="en-US" altLang="zh-TW" b="1" dirty="0" smtClean="0">
                <a:latin typeface="Adobe 繁黑體 Std B" pitchFamily="34" charset="-120"/>
                <a:ea typeface="Adobe 繁黑體 Std B" pitchFamily="34" charset="-120"/>
              </a:rPr>
            </a:br>
            <a:r>
              <a:rPr lang="en-US" altLang="zh-TW" b="1" dirty="0" smtClean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en-US" altLang="zh-TW" b="1" dirty="0" smtClean="0">
                <a:latin typeface="Adobe 繁黑體 Std B" pitchFamily="34" charset="-120"/>
                <a:ea typeface="Adobe 繁黑體 Std B" pitchFamily="34" charset="-120"/>
              </a:rPr>
            </a:br>
            <a:r>
              <a:rPr lang="zh-TW" altLang="en-US" b="1" dirty="0" smtClean="0">
                <a:latin typeface="Adobe 繁黑體 Std B" pitchFamily="34" charset="-120"/>
                <a:ea typeface="Adobe 繁黑體 Std B" pitchFamily="34" charset="-120"/>
              </a:rPr>
              <a:t>期待我們今天的研習</a:t>
            </a:r>
            <a:r>
              <a:rPr lang="en-US" altLang="zh-TW" b="1" dirty="0" smtClean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en-US" altLang="zh-TW" b="1" dirty="0" smtClean="0">
                <a:latin typeface="Adobe 繁黑體 Std B" pitchFamily="34" charset="-120"/>
                <a:ea typeface="Adobe 繁黑體 Std B" pitchFamily="34" charset="-120"/>
              </a:rPr>
            </a:br>
            <a:r>
              <a:rPr lang="zh-TW" altLang="en-US" b="1" dirty="0" smtClean="0">
                <a:latin typeface="Adobe 繁黑體 Std B" pitchFamily="34" charset="-120"/>
                <a:ea typeface="Adobe 繁黑體 Std B" pitchFamily="34" charset="-120"/>
              </a:rPr>
              <a:t>大家都</a:t>
            </a:r>
            <a:r>
              <a:rPr lang="zh-TW" altLang="en-US" b="1" dirty="0">
                <a:latin typeface="Adobe 繁黑體 Std B" pitchFamily="34" charset="-120"/>
                <a:ea typeface="Adobe 繁黑體 Std B" pitchFamily="34" charset="-120"/>
              </a:rPr>
              <a:t>能</a:t>
            </a:r>
            <a:r>
              <a:rPr lang="zh-TW" altLang="en-US" b="1" dirty="0" smtClean="0">
                <a:latin typeface="Adobe 繁黑體 Std B" pitchFamily="34" charset="-120"/>
                <a:ea typeface="Adobe 繁黑體 Std B" pitchFamily="34" charset="-120"/>
              </a:rPr>
              <a:t>合作無間</a:t>
            </a:r>
            <a:r>
              <a:rPr lang="en-US" altLang="zh-TW" b="1" dirty="0" smtClean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en-US" altLang="zh-TW" b="1" dirty="0" smtClean="0">
                <a:latin typeface="Adobe 繁黑體 Std B" pitchFamily="34" charset="-120"/>
                <a:ea typeface="Adobe 繁黑體 Std B" pitchFamily="34" charset="-120"/>
              </a:rPr>
            </a:br>
            <a:r>
              <a:rPr lang="zh-TW" altLang="en-US" b="1" dirty="0" smtClean="0">
                <a:latin typeface="Adobe 繁黑體 Std B" pitchFamily="34" charset="-120"/>
                <a:ea typeface="Adobe 繁黑體 Std B" pitchFamily="34" charset="-120"/>
              </a:rPr>
              <a:t>順利達陣</a:t>
            </a:r>
            <a:r>
              <a:rPr lang="en-US" altLang="zh-TW" b="1" dirty="0">
                <a:latin typeface="Adobe 繁黑體 Std B" pitchFamily="34" charset="-120"/>
                <a:ea typeface="Adobe 繁黑體 Std B" pitchFamily="34" charset="-120"/>
              </a:rPr>
              <a:t>！</a:t>
            </a:r>
            <a:endParaRPr lang="zh-TW" altLang="en-US" b="1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80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20727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小隊時間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70716" y="1884596"/>
            <a:ext cx="7776864" cy="367240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小隊名（結合或串聯成員特色）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小隊歡呼（有動作與隊形更好囉）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小隊象徵（組合綜餅人）</a:t>
            </a:r>
            <a:endParaRPr lang="en-US" altLang="zh-TW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建立三點小隊</a:t>
            </a:r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公約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（寫在海報上）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上台發表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展現小隊默契、介紹所有成員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9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8" t="18858" r="13930" b="25943"/>
          <a:stretch/>
        </p:blipFill>
        <p:spPr>
          <a:xfrm>
            <a:off x="1403648" y="116632"/>
            <a:ext cx="2204141" cy="1223250"/>
          </a:xfrm>
          <a:prstGeom prst="rect">
            <a:avLst/>
          </a:prstGeom>
        </p:spPr>
      </p:pic>
      <p:pic>
        <p:nvPicPr>
          <p:cNvPr id="10" name="Picture 2" descr="D:\精選模板&amp;範例\可用媒材(圖片)\背景\jimm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237" b="92915" l="10000" r="90000">
                        <a14:foregroundMark x1="37500" y1="54000" x2="37500" y2="54000"/>
                        <a14:foregroundMark x1="37500" y1="54000" x2="37500" y2="54000"/>
                        <a14:foregroundMark x1="38372" y1="54333" x2="38372" y2="54333"/>
                        <a14:foregroundMark x1="37645" y1="54667" x2="37645" y2="54667"/>
                        <a14:foregroundMark x1="37500" y1="55667" x2="37500" y2="55667"/>
                        <a14:foregroundMark x1="37500" y1="55333" x2="37500" y2="55333"/>
                        <a14:foregroundMark x1="37500" y1="55333" x2="37500" y2="55333"/>
                        <a14:foregroundMark x1="37500" y1="56000" x2="37500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54" t="50094" r="52513" b="7750"/>
          <a:stretch/>
        </p:blipFill>
        <p:spPr bwMode="auto">
          <a:xfrm>
            <a:off x="7092280" y="3831664"/>
            <a:ext cx="1829671" cy="279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89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團務簡介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4641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今日研習流程</a:t>
            </a:r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2351597" y="1616464"/>
            <a:ext cx="5114925" cy="655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 smtClean="0">
                <a:solidFill>
                  <a:srgbClr val="000000"/>
                </a:solidFill>
                <a:ea typeface="標楷體" pitchFamily="65" charset="-120"/>
              </a:rPr>
              <a:t>我們的團隊 </a:t>
            </a:r>
            <a:r>
              <a:rPr lang="en-US" altLang="zh-TW" sz="3600" b="1" dirty="0" smtClean="0">
                <a:solidFill>
                  <a:srgbClr val="000000"/>
                </a:solidFill>
                <a:ea typeface="標楷體" pitchFamily="65" charset="-120"/>
              </a:rPr>
              <a:t>(</a:t>
            </a:r>
            <a:r>
              <a:rPr lang="zh-TW" altLang="en-US" sz="3600" b="1" dirty="0" smtClean="0">
                <a:solidFill>
                  <a:srgbClr val="000000"/>
                </a:solidFill>
                <a:ea typeface="標楷體" pitchFamily="65" charset="-120"/>
              </a:rPr>
              <a:t>國中組</a:t>
            </a:r>
            <a:r>
              <a:rPr lang="en-US" altLang="zh-TW" sz="3600" b="1" dirty="0" smtClean="0">
                <a:solidFill>
                  <a:srgbClr val="000000"/>
                </a:solidFill>
                <a:ea typeface="標楷體" pitchFamily="65" charset="-120"/>
              </a:rPr>
              <a:t>)</a:t>
            </a:r>
            <a:endParaRPr lang="zh-TW" altLang="en-US" sz="3600" b="1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195179"/>
              </p:ext>
            </p:extLst>
          </p:nvPr>
        </p:nvGraphicFramePr>
        <p:xfrm>
          <a:off x="1523999" y="2215984"/>
          <a:ext cx="6096000" cy="382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2912"/>
                <a:gridCol w="1455088"/>
                <a:gridCol w="1773141"/>
                <a:gridCol w="1274859"/>
              </a:tblGrid>
              <a:tr h="370840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諮詢教授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蔡居澤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臺灣</a:t>
                      </a:r>
                      <a:r>
                        <a:rPr lang="zh-TW" sz="1600" b="1" kern="100" dirty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師範大學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教授</a:t>
                      </a:r>
                    </a:p>
                  </a:txBody>
                  <a:tcPr marL="59835" marR="59835" marT="0" marB="0"/>
                </a:tc>
              </a:tr>
              <a:tr h="370840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國中組</a:t>
                      </a:r>
                    </a:p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召集人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楊永華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下營</a:t>
                      </a:r>
                      <a:r>
                        <a:rPr lang="zh-TW" sz="16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國中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校長</a:t>
                      </a:r>
                      <a:endParaRPr lang="en-US" altLang="zh-TW" sz="1600" kern="100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9835" marR="59835" marT="0" marB="0"/>
                </a:tc>
              </a:tr>
              <a:tr h="370840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國中組副召集人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蔡宗憲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南</a:t>
                      </a:r>
                      <a:r>
                        <a:rPr lang="zh-TW" sz="16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新國中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校長</a:t>
                      </a:r>
                    </a:p>
                  </a:txBody>
                  <a:tcPr marL="59835" marR="59835" marT="0" marB="0"/>
                </a:tc>
              </a:tr>
              <a:tr h="370840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國中組副召集人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陳惠文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新</a:t>
                      </a:r>
                      <a:r>
                        <a:rPr lang="zh-TW" sz="16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東國中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校長</a:t>
                      </a:r>
                    </a:p>
                  </a:txBody>
                  <a:tcPr marL="59835" marR="59835" marT="0" marB="0"/>
                </a:tc>
              </a:tr>
              <a:tr h="370840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執行秘書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李光正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金城</a:t>
                      </a:r>
                      <a:r>
                        <a:rPr lang="zh-TW" sz="16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國中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教師</a:t>
                      </a:r>
                    </a:p>
                  </a:txBody>
                  <a:tcPr marL="59835" marR="59835" marT="0" marB="0"/>
                </a:tc>
              </a:tr>
              <a:tr h="370840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兼任輔導員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altLang="en-US" sz="160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曾鼎育</a:t>
                      </a:r>
                      <a:endParaRPr lang="zh-TW" sz="1600" kern="100" dirty="0">
                        <a:solidFill>
                          <a:schemeClr val="dk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下營</a:t>
                      </a:r>
                      <a:r>
                        <a:rPr lang="zh-TW" sz="16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國中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教務主任</a:t>
                      </a:r>
                    </a:p>
                  </a:txBody>
                  <a:tcPr marL="59835" marR="59835" marT="0" marB="0"/>
                </a:tc>
              </a:tr>
              <a:tr h="370840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兼任輔導員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魏鈺珊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新</a:t>
                      </a:r>
                      <a:r>
                        <a:rPr lang="zh-TW" sz="16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東國中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altLang="en-US" sz="16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活動組長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9835" marR="59835" marT="0" marB="0"/>
                </a:tc>
              </a:tr>
              <a:tr h="370840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兼任輔導員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黃麗凰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安</a:t>
                      </a:r>
                      <a:r>
                        <a:rPr lang="zh-TW" sz="16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平國中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輔導組長</a:t>
                      </a:r>
                    </a:p>
                  </a:txBody>
                  <a:tcPr marL="59835" marR="59835" marT="0" marB="0"/>
                </a:tc>
              </a:tr>
              <a:tr h="370840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兼任輔導員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林清月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崇</a:t>
                      </a:r>
                      <a:r>
                        <a:rPr lang="zh-TW" sz="16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明國中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marL="0" marR="0" indent="0" algn="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6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教師</a:t>
                      </a:r>
                    </a:p>
                  </a:txBody>
                  <a:tcPr marL="59835" marR="59835" marT="0" marB="0"/>
                </a:tc>
              </a:tr>
              <a:tr h="370840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兼任輔導員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陳聖惠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佳里</a:t>
                      </a:r>
                      <a:r>
                        <a:rPr lang="zh-TW" sz="16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國中</a:t>
                      </a: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教師</a:t>
                      </a:r>
                    </a:p>
                  </a:txBody>
                  <a:tcPr marL="59835" marR="59835" marT="0" marB="0"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315018"/>
              </p:ext>
            </p:extLst>
          </p:nvPr>
        </p:nvGraphicFramePr>
        <p:xfrm>
          <a:off x="1535098" y="6159086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2912"/>
                <a:gridCol w="1455088"/>
                <a:gridCol w="1773141"/>
                <a:gridCol w="1274859"/>
              </a:tblGrid>
              <a:tr h="370840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altLang="en-US" sz="16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顧問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marL="0" algn="di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16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邱敏慧</a:t>
                      </a:r>
                      <a:endParaRPr lang="zh-TW" sz="1600" b="1" kern="100" dirty="0">
                        <a:solidFill>
                          <a:schemeClr val="lt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marL="0" algn="di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16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後甲</a:t>
                      </a:r>
                      <a:r>
                        <a:rPr lang="zh-TW" sz="1600" b="1" kern="100" dirty="0" smtClean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國中</a:t>
                      </a:r>
                      <a:endParaRPr lang="zh-TW" sz="1600" b="1" kern="100" dirty="0">
                        <a:solidFill>
                          <a:schemeClr val="lt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59835" marR="59835" marT="0" marB="0"/>
                </a:tc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altLang="en-US" sz="16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退休</a:t>
                      </a:r>
                      <a:r>
                        <a:rPr lang="zh-TW" sz="16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教師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59835" marR="5983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9042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2310" y="1849603"/>
            <a:ext cx="6067886" cy="33288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10602</a:t>
            </a:r>
            <a:r>
              <a:rPr lang="zh-TW" altLang="en-US" sz="36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研習內容</a:t>
            </a:r>
            <a:r>
              <a:rPr lang="zh-TW" altLang="en-US" b="1" dirty="0" smtClean="0">
                <a:solidFill>
                  <a:srgbClr val="000000"/>
                </a:solidFill>
                <a:ea typeface="標楷體" pitchFamily="65" charset="-120"/>
              </a:rPr>
              <a:t/>
            </a:r>
            <a:br>
              <a:rPr lang="zh-TW" altLang="en-US" b="1" dirty="0" smtClean="0">
                <a:solidFill>
                  <a:srgbClr val="000000"/>
                </a:solidFill>
                <a:ea typeface="標楷體" pitchFamily="65" charset="-120"/>
              </a:rPr>
            </a:br>
            <a:endParaRPr lang="zh-TW" altLang="en-US" dirty="0"/>
          </a:p>
        </p:txBody>
      </p:sp>
      <p:graphicFrame>
        <p:nvGraphicFramePr>
          <p:cNvPr id="3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050606"/>
              </p:ext>
            </p:extLst>
          </p:nvPr>
        </p:nvGraphicFramePr>
        <p:xfrm>
          <a:off x="215659" y="2051976"/>
          <a:ext cx="6349042" cy="448056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613141"/>
                <a:gridCol w="3104941"/>
                <a:gridCol w="1630960"/>
              </a:tblGrid>
              <a:tr h="50476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時間</a:t>
                      </a: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研習內容</a:t>
                      </a:r>
                      <a:endParaRPr kumimoji="0" lang="en-US" altLang="zh-TW" sz="28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地點</a:t>
                      </a:r>
                      <a:endParaRPr kumimoji="0" lang="en-US" altLang="zh-TW" sz="28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41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107.03.08</a:t>
                      </a:r>
                    </a:p>
                  </a:txBody>
                  <a:tcPr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分區諮詢</a:t>
                      </a:r>
                      <a:r>
                        <a:rPr kumimoji="0" lang="en-US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kumimoji="0" lang="en-US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kumimoji="0" lang="zh-TW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區</a:t>
                      </a:r>
                      <a:r>
                        <a:rPr kumimoji="0" lang="en-US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altLang="zh-TW" sz="28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zh-TW" altLang="en-US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仁德文賢</a:t>
                      </a:r>
                      <a:endParaRPr kumimoji="0" lang="en-US" altLang="zh-TW" sz="28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05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107.04.12</a:t>
                      </a:r>
                    </a:p>
                  </a:txBody>
                  <a:tcPr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zh-TW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分區諮詢</a:t>
                      </a:r>
                      <a:r>
                        <a:rPr kumimoji="0" lang="en-US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kumimoji="0" lang="en-US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zh-TW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區</a:t>
                      </a:r>
                      <a:r>
                        <a:rPr kumimoji="0" lang="en-US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大內國中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87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107.04.26</a:t>
                      </a:r>
                      <a:endParaRPr kumimoji="0" lang="zh-TW" altLang="en-US" sz="28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zh-TW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食育教育工作坊</a:t>
                      </a:r>
                      <a:r>
                        <a:rPr kumimoji="0" lang="zh-TW" altLang="en-US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zh-TW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火箭爐製作</a:t>
                      </a:r>
                      <a:endParaRPr kumimoji="0" lang="zh-TW" altLang="en-US" sz="28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zh-TW" altLang="en-US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佳里國中</a:t>
                      </a:r>
                      <a:endParaRPr kumimoji="0" lang="zh-TW" altLang="en-US" sz="28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87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107.05.03</a:t>
                      </a:r>
                    </a:p>
                  </a:txBody>
                  <a:tcPr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zh-TW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分區諮詢</a:t>
                      </a:r>
                      <a:r>
                        <a:rPr kumimoji="0" lang="en-US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kumimoji="0" lang="en-US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zh-TW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區</a:t>
                      </a:r>
                      <a:r>
                        <a:rPr kumimoji="0" lang="en-US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東原國中</a:t>
                      </a: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87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107.05.10</a:t>
                      </a:r>
                      <a:endParaRPr kumimoji="0" lang="en-US" altLang="zh-TW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zh-TW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食育教育工作坊</a:t>
                      </a:r>
                      <a:r>
                        <a:rPr kumimoji="0" lang="zh-TW" altLang="en-US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zh-TW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火箭爐料理</a:t>
                      </a:r>
                      <a:endParaRPr kumimoji="0" lang="en-US" altLang="zh-TW" sz="28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zh-TW" altLang="en-US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佳里國中</a:t>
                      </a:r>
                      <a:endParaRPr kumimoji="0" lang="zh-TW" altLang="en-US" sz="28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05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107.06.07</a:t>
                      </a:r>
                    </a:p>
                  </a:txBody>
                  <a:tcPr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zh-TW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分區諮詢</a:t>
                      </a:r>
                      <a:r>
                        <a:rPr kumimoji="0" lang="en-US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kumimoji="0" lang="en-US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zh-TW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區</a:t>
                      </a:r>
                      <a:r>
                        <a:rPr kumimoji="0" lang="en-US" altLang="zh-TW" sz="2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建興國中</a:t>
                      </a: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454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1985" y="1444171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推動重點</a:t>
            </a:r>
            <a:endParaRPr lang="zh-TW" altLang="en-US" sz="2800" b="1" dirty="0"/>
          </a:p>
        </p:txBody>
      </p:sp>
      <p:sp>
        <p:nvSpPr>
          <p:cNvPr id="5" name="矩形 4"/>
          <p:cNvSpPr/>
          <p:nvPr/>
        </p:nvSpPr>
        <p:spPr>
          <a:xfrm>
            <a:off x="179465" y="2151681"/>
            <a:ext cx="6440557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u"/>
            </a:pPr>
            <a:r>
              <a:rPr lang="zh-TW" altLang="en-US" sz="2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素養導向課</a:t>
            </a:r>
            <a:r>
              <a:rPr lang="zh-TW" altLang="en-US" sz="2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綱關鍵內涵解析及實作：</a:t>
            </a:r>
            <a:endParaRPr lang="en-US" altLang="zh-TW" sz="24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總綱核心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素養三面九項內涵探討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綜合活動領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綱內容與課程設計的轉化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素養導向教學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策略、評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量的界定、轉化與實踐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55479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107404" y="1268760"/>
            <a:ext cx="9358809" cy="1470025"/>
          </a:xfrm>
        </p:spPr>
        <p:txBody>
          <a:bodyPr>
            <a:normAutofit/>
          </a:bodyPr>
          <a:lstStyle/>
          <a:p>
            <a:r>
              <a:rPr lang="zh-TW" altLang="en-US" sz="6000" b="1" dirty="0" smtClean="0">
                <a:latin typeface="Adobe 繁黑體 Std B" pitchFamily="34" charset="-120"/>
                <a:ea typeface="Adobe 繁黑體 Std B" pitchFamily="34" charset="-120"/>
              </a:rPr>
              <a:t>  相見歡</a:t>
            </a:r>
            <a:endParaRPr lang="zh-TW" altLang="en-US" sz="6000" b="1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7" name="椭圆 26"/>
          <p:cNvSpPr/>
          <p:nvPr/>
        </p:nvSpPr>
        <p:spPr>
          <a:xfrm>
            <a:off x="1763086" y="4579100"/>
            <a:ext cx="213996" cy="213996"/>
          </a:xfrm>
          <a:prstGeom prst="ellipse">
            <a:avLst/>
          </a:prstGeom>
          <a:solidFill>
            <a:srgbClr val="73BED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椭圆 27"/>
          <p:cNvSpPr/>
          <p:nvPr/>
        </p:nvSpPr>
        <p:spPr>
          <a:xfrm>
            <a:off x="2088738" y="4579100"/>
            <a:ext cx="106998" cy="106998"/>
          </a:xfrm>
          <a:prstGeom prst="ellipse">
            <a:avLst/>
          </a:prstGeom>
          <a:solidFill>
            <a:srgbClr val="73BED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椭圆 28"/>
          <p:cNvSpPr/>
          <p:nvPr/>
        </p:nvSpPr>
        <p:spPr>
          <a:xfrm>
            <a:off x="1331640" y="4579100"/>
            <a:ext cx="359438" cy="359438"/>
          </a:xfrm>
          <a:prstGeom prst="ellipse">
            <a:avLst/>
          </a:prstGeom>
          <a:solidFill>
            <a:srgbClr val="73BED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D:\精選模板&amp;範例\可用媒材(圖片)\背景\jimm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52"/>
          <a:stretch/>
        </p:blipFill>
        <p:spPr bwMode="auto">
          <a:xfrm>
            <a:off x="1" y="3374740"/>
            <a:ext cx="9144000" cy="348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1" y="2807550"/>
            <a:ext cx="6400800" cy="1134380"/>
          </a:xfrm>
        </p:spPr>
        <p:txBody>
          <a:bodyPr>
            <a:noAutofit/>
          </a:bodyPr>
          <a:lstStyle/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7067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"/>
          <p:cNvGrpSpPr>
            <a:grpSpLocks/>
          </p:cNvGrpSpPr>
          <p:nvPr/>
        </p:nvGrpSpPr>
        <p:grpSpPr bwMode="auto">
          <a:xfrm>
            <a:off x="467857" y="1655910"/>
            <a:ext cx="5732144" cy="3655628"/>
            <a:chOff x="2359" y="2448"/>
            <a:chExt cx="6819" cy="6201"/>
          </a:xfrm>
        </p:grpSpPr>
        <p:sp>
          <p:nvSpPr>
            <p:cNvPr id="29" name="Rectangle 3"/>
            <p:cNvSpPr>
              <a:spLocks noChangeArrowheads="1"/>
            </p:cNvSpPr>
            <p:nvPr/>
          </p:nvSpPr>
          <p:spPr bwMode="auto">
            <a:xfrm>
              <a:off x="6231" y="7803"/>
              <a:ext cx="796" cy="843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300" b="1" dirty="0">
                  <a:latin typeface="標楷體" pitchFamily="65" charset="-120"/>
                  <a:ea typeface="標楷體" pitchFamily="65" charset="-120"/>
                </a:rPr>
                <a:t>多元適性</a:t>
              </a:r>
            </a:p>
          </p:txBody>
        </p:sp>
        <p:sp>
          <p:nvSpPr>
            <p:cNvPr id="30" name="Rectangle 4"/>
            <p:cNvSpPr>
              <a:spLocks noChangeArrowheads="1"/>
            </p:cNvSpPr>
            <p:nvPr/>
          </p:nvSpPr>
          <p:spPr bwMode="auto">
            <a:xfrm>
              <a:off x="7181" y="7803"/>
              <a:ext cx="796" cy="843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300" b="1" dirty="0">
                  <a:latin typeface="標楷體" pitchFamily="65" charset="-120"/>
                  <a:ea typeface="標楷體" pitchFamily="65" charset="-120"/>
                </a:rPr>
                <a:t>彈性活力</a:t>
              </a:r>
            </a:p>
          </p:txBody>
        </p:sp>
        <p:sp>
          <p:nvSpPr>
            <p:cNvPr id="31" name="Rectangle 5"/>
            <p:cNvSpPr>
              <a:spLocks noChangeArrowheads="1"/>
            </p:cNvSpPr>
            <p:nvPr/>
          </p:nvSpPr>
          <p:spPr bwMode="auto">
            <a:xfrm>
              <a:off x="8131" y="7803"/>
              <a:ext cx="796" cy="843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300" b="1" dirty="0">
                  <a:latin typeface="標楷體" pitchFamily="65" charset="-120"/>
                  <a:ea typeface="標楷體" pitchFamily="65" charset="-120"/>
                </a:rPr>
                <a:t>配套整合</a:t>
              </a:r>
            </a:p>
          </p:txBody>
        </p:sp>
        <p:sp>
          <p:nvSpPr>
            <p:cNvPr id="32" name="Rectangle 6"/>
            <p:cNvSpPr>
              <a:spLocks noChangeArrowheads="1"/>
            </p:cNvSpPr>
            <p:nvPr/>
          </p:nvSpPr>
          <p:spPr bwMode="auto">
            <a:xfrm>
              <a:off x="5282" y="7803"/>
              <a:ext cx="796" cy="843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300" b="1" dirty="0">
                  <a:latin typeface="標楷體" pitchFamily="65" charset="-120"/>
                  <a:ea typeface="標楷體" pitchFamily="65" charset="-120"/>
                </a:rPr>
                <a:t>素養導向</a:t>
              </a:r>
            </a:p>
          </p:txBody>
        </p:sp>
        <p:grpSp>
          <p:nvGrpSpPr>
            <p:cNvPr id="33" name="Group 7"/>
            <p:cNvGrpSpPr>
              <a:grpSpLocks/>
            </p:cNvGrpSpPr>
            <p:nvPr/>
          </p:nvGrpSpPr>
          <p:grpSpPr bwMode="auto">
            <a:xfrm>
              <a:off x="2359" y="2448"/>
              <a:ext cx="6819" cy="6201"/>
              <a:chOff x="2359" y="2448"/>
              <a:chExt cx="6819" cy="6201"/>
            </a:xfrm>
          </p:grpSpPr>
          <p:sp>
            <p:nvSpPr>
              <p:cNvPr id="34" name="AutoShape 8"/>
              <p:cNvSpPr>
                <a:spLocks noChangeArrowheads="1"/>
              </p:cNvSpPr>
              <p:nvPr/>
            </p:nvSpPr>
            <p:spPr bwMode="auto">
              <a:xfrm>
                <a:off x="6451" y="4985"/>
                <a:ext cx="388" cy="660"/>
              </a:xfrm>
              <a:prstGeom prst="upDownArrow">
                <a:avLst>
                  <a:gd name="adj1" fmla="val 50000"/>
                  <a:gd name="adj2" fmla="val 34021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eaVert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300"/>
              </a:p>
            </p:txBody>
          </p:sp>
          <p:sp>
            <p:nvSpPr>
              <p:cNvPr id="35" name="Rectangle 9"/>
              <p:cNvSpPr>
                <a:spLocks noChangeArrowheads="1"/>
              </p:cNvSpPr>
              <p:nvPr/>
            </p:nvSpPr>
            <p:spPr bwMode="auto">
              <a:xfrm>
                <a:off x="2359" y="4421"/>
                <a:ext cx="1169" cy="545"/>
              </a:xfrm>
              <a:prstGeom prst="rect">
                <a:avLst/>
              </a:prstGeom>
              <a:ln>
                <a:headEnd/>
                <a:tailEnd/>
              </a:ln>
              <a:effectLst>
                <a:softEdge rad="12700"/>
              </a:effectLst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zh-TW" altLang="en-US" sz="1300" b="1" dirty="0">
                    <a:latin typeface="+mn-ea"/>
                  </a:rPr>
                  <a:t>核心理念</a:t>
                </a:r>
              </a:p>
            </p:txBody>
          </p:sp>
          <p:sp>
            <p:nvSpPr>
              <p:cNvPr id="36" name="Rectangle 10"/>
              <p:cNvSpPr>
                <a:spLocks noChangeArrowheads="1"/>
              </p:cNvSpPr>
              <p:nvPr/>
            </p:nvSpPr>
            <p:spPr bwMode="auto">
              <a:xfrm>
                <a:off x="2359" y="6112"/>
                <a:ext cx="1130" cy="527"/>
              </a:xfrm>
              <a:prstGeom prst="rect">
                <a:avLst/>
              </a:prstGeom>
              <a:ln>
                <a:headEnd/>
                <a:tailEnd/>
              </a:ln>
              <a:effectLst>
                <a:softEdge rad="12700"/>
              </a:effectLst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zh-TW" altLang="en-US" sz="1300" b="1" dirty="0">
                    <a:latin typeface="+mn-ea"/>
                  </a:rPr>
                  <a:t>課程目標</a:t>
                </a:r>
              </a:p>
            </p:txBody>
          </p:sp>
          <p:sp>
            <p:nvSpPr>
              <p:cNvPr id="37" name="Rectangle 11"/>
              <p:cNvSpPr>
                <a:spLocks noChangeArrowheads="1"/>
              </p:cNvSpPr>
              <p:nvPr/>
            </p:nvSpPr>
            <p:spPr bwMode="auto">
              <a:xfrm>
                <a:off x="2359" y="7803"/>
                <a:ext cx="1169" cy="846"/>
              </a:xfrm>
              <a:prstGeom prst="rect">
                <a:avLst/>
              </a:prstGeom>
              <a:ln>
                <a:headEnd/>
                <a:tailEnd/>
              </a:ln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zh-TW" altLang="en-US" sz="1300" b="1" dirty="0">
                    <a:latin typeface="+mn-ea"/>
                  </a:rPr>
                  <a:t>課綱發展</a:t>
                </a:r>
                <a:endParaRPr lang="en-US" altLang="zh-TW" sz="1300" b="1" dirty="0">
                  <a:latin typeface="+mn-ea"/>
                </a:endParaRPr>
              </a:p>
              <a:p>
                <a:pPr algn="ctr">
                  <a:defRPr/>
                </a:pPr>
                <a:r>
                  <a:rPr lang="zh-TW" altLang="en-US" sz="1300" b="1" dirty="0">
                    <a:latin typeface="+mn-ea"/>
                  </a:rPr>
                  <a:t>方向</a:t>
                </a:r>
              </a:p>
            </p:txBody>
          </p:sp>
          <p:sp>
            <p:nvSpPr>
              <p:cNvPr id="38" name="Oval 12"/>
              <p:cNvSpPr>
                <a:spLocks noChangeArrowheads="1"/>
              </p:cNvSpPr>
              <p:nvPr/>
            </p:nvSpPr>
            <p:spPr bwMode="auto">
              <a:xfrm>
                <a:off x="4039" y="4139"/>
                <a:ext cx="1587" cy="847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FFCC"/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300" b="1" dirty="0">
                    <a:latin typeface="標楷體" pitchFamily="65" charset="-120"/>
                    <a:ea typeface="標楷體" pitchFamily="65" charset="-120"/>
                  </a:rPr>
                  <a:t>自 發</a:t>
                </a:r>
                <a:endParaRPr lang="zh-TW" altLang="zh-TW" sz="1300" dirty="0"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39" name="Oval 13"/>
              <p:cNvSpPr>
                <a:spLocks noChangeArrowheads="1"/>
              </p:cNvSpPr>
              <p:nvPr/>
            </p:nvSpPr>
            <p:spPr bwMode="auto">
              <a:xfrm>
                <a:off x="5793" y="4139"/>
                <a:ext cx="1613" cy="847"/>
              </a:xfrm>
              <a:prstGeom prst="ellipse">
                <a:avLst/>
              </a:prstGeom>
              <a:gradFill rotWithShape="1">
                <a:gsLst>
                  <a:gs pos="0">
                    <a:srgbClr val="C2D69B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300" b="1" dirty="0">
                    <a:latin typeface="標楷體" pitchFamily="65" charset="-120"/>
                    <a:ea typeface="標楷體" pitchFamily="65" charset="-120"/>
                  </a:rPr>
                  <a:t>互 動</a:t>
                </a:r>
              </a:p>
            </p:txBody>
          </p:sp>
          <p:sp>
            <p:nvSpPr>
              <p:cNvPr id="40" name="Oval 14"/>
              <p:cNvSpPr>
                <a:spLocks noChangeArrowheads="1"/>
              </p:cNvSpPr>
              <p:nvPr/>
            </p:nvSpPr>
            <p:spPr bwMode="auto">
              <a:xfrm>
                <a:off x="7620" y="4045"/>
                <a:ext cx="1558" cy="84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B2A1C7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300" b="1">
                    <a:latin typeface="標楷體" pitchFamily="65" charset="-120"/>
                    <a:ea typeface="標楷體" pitchFamily="65" charset="-120"/>
                  </a:rPr>
                  <a:t>共 好</a:t>
                </a:r>
              </a:p>
            </p:txBody>
          </p:sp>
          <p:sp>
            <p:nvSpPr>
              <p:cNvPr id="41" name="AutoShape 15"/>
              <p:cNvSpPr>
                <a:spLocks noChangeArrowheads="1"/>
              </p:cNvSpPr>
              <p:nvPr/>
            </p:nvSpPr>
            <p:spPr bwMode="auto">
              <a:xfrm>
                <a:off x="6451" y="3481"/>
                <a:ext cx="388" cy="605"/>
              </a:xfrm>
              <a:prstGeom prst="upDownArrow">
                <a:avLst>
                  <a:gd name="adj1" fmla="val 50000"/>
                  <a:gd name="adj2" fmla="val 31186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eaVert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300"/>
              </a:p>
            </p:txBody>
          </p:sp>
          <p:sp>
            <p:nvSpPr>
              <p:cNvPr id="42" name="AutoShape 16"/>
              <p:cNvSpPr>
                <a:spLocks noChangeArrowheads="1"/>
              </p:cNvSpPr>
              <p:nvPr/>
            </p:nvSpPr>
            <p:spPr bwMode="auto">
              <a:xfrm>
                <a:off x="4039" y="5643"/>
                <a:ext cx="1171" cy="1423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 w="38100">
                <a:solidFill>
                  <a:srgbClr val="F2F2F2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622423">
                    <a:alpha val="50000"/>
                  </a:srgbClr>
                </a:outerShdw>
              </a:effec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300" b="1">
                    <a:latin typeface="標楷體" pitchFamily="65" charset="-120"/>
                    <a:ea typeface="標楷體" pitchFamily="65" charset="-120"/>
                  </a:rPr>
                  <a:t>提升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300" b="1">
                    <a:latin typeface="標楷體" pitchFamily="65" charset="-120"/>
                    <a:ea typeface="標楷體" pitchFamily="65" charset="-120"/>
                  </a:rPr>
                  <a:t>學習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300" b="1">
                    <a:latin typeface="標楷體" pitchFamily="65" charset="-120"/>
                    <a:ea typeface="標楷體" pitchFamily="65" charset="-120"/>
                  </a:rPr>
                  <a:t>動力</a:t>
                </a:r>
              </a:p>
            </p:txBody>
          </p:sp>
          <p:sp>
            <p:nvSpPr>
              <p:cNvPr id="43" name="AutoShape 17"/>
              <p:cNvSpPr>
                <a:spLocks noChangeArrowheads="1"/>
              </p:cNvSpPr>
              <p:nvPr/>
            </p:nvSpPr>
            <p:spPr bwMode="auto">
              <a:xfrm>
                <a:off x="5355" y="5643"/>
                <a:ext cx="1173" cy="1378"/>
              </a:xfrm>
              <a:prstGeom prst="roundRect">
                <a:avLst>
                  <a:gd name="adj" fmla="val 16667"/>
                </a:avLst>
              </a:prstGeom>
              <a:solidFill>
                <a:srgbClr val="FFCC66"/>
              </a:solidFill>
              <a:ln w="38100">
                <a:solidFill>
                  <a:srgbClr val="F2F2F2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300" b="1">
                    <a:latin typeface="標楷體" pitchFamily="65" charset="-120"/>
                    <a:ea typeface="標楷體" pitchFamily="65" charset="-120"/>
                  </a:rPr>
                  <a:t>具備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300" b="1">
                    <a:latin typeface="標楷體" pitchFamily="65" charset="-120"/>
                    <a:ea typeface="標楷體" pitchFamily="65" charset="-120"/>
                  </a:rPr>
                  <a:t>核心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300" b="1">
                    <a:latin typeface="標楷體" pitchFamily="65" charset="-120"/>
                    <a:ea typeface="標楷體" pitchFamily="65" charset="-120"/>
                  </a:rPr>
                  <a:t>素養</a:t>
                </a:r>
              </a:p>
            </p:txBody>
          </p:sp>
          <p:sp>
            <p:nvSpPr>
              <p:cNvPr id="44" name="AutoShape 18"/>
              <p:cNvSpPr>
                <a:spLocks noChangeArrowheads="1"/>
              </p:cNvSpPr>
              <p:nvPr/>
            </p:nvSpPr>
            <p:spPr bwMode="auto">
              <a:xfrm>
                <a:off x="6670" y="5643"/>
                <a:ext cx="1173" cy="1423"/>
              </a:xfrm>
              <a:prstGeom prst="roundRect">
                <a:avLst>
                  <a:gd name="adj" fmla="val 16667"/>
                </a:avLst>
              </a:prstGeom>
              <a:solidFill>
                <a:srgbClr val="4BACC6"/>
              </a:solidFill>
              <a:ln w="38100">
                <a:solidFill>
                  <a:srgbClr val="F2F2F2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205867">
                    <a:alpha val="50000"/>
                  </a:srgbClr>
                </a:outerShdw>
              </a:effec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300" b="1">
                    <a:latin typeface="標楷體" pitchFamily="65" charset="-120"/>
                    <a:ea typeface="標楷體" pitchFamily="65" charset="-120"/>
                  </a:rPr>
                  <a:t>持續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300" b="1">
                    <a:latin typeface="標楷體" pitchFamily="65" charset="-120"/>
                    <a:ea typeface="標楷體" pitchFamily="65" charset="-120"/>
                  </a:rPr>
                  <a:t>生涯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300" b="1">
                    <a:latin typeface="標楷體" pitchFamily="65" charset="-120"/>
                    <a:ea typeface="標楷體" pitchFamily="65" charset="-120"/>
                  </a:rPr>
                  <a:t>發展</a:t>
                </a:r>
              </a:p>
            </p:txBody>
          </p:sp>
          <p:sp>
            <p:nvSpPr>
              <p:cNvPr id="45" name="AutoShape 19"/>
              <p:cNvSpPr>
                <a:spLocks noChangeArrowheads="1"/>
              </p:cNvSpPr>
              <p:nvPr/>
            </p:nvSpPr>
            <p:spPr bwMode="auto">
              <a:xfrm>
                <a:off x="7984" y="5643"/>
                <a:ext cx="1174" cy="1423"/>
              </a:xfrm>
              <a:prstGeom prst="roundRect">
                <a:avLst>
                  <a:gd name="adj" fmla="val 16667"/>
                </a:avLst>
              </a:prstGeom>
              <a:solidFill>
                <a:srgbClr val="9BBB59"/>
              </a:solidFill>
              <a:ln w="38100">
                <a:solidFill>
                  <a:srgbClr val="F2F2F2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4E6128">
                    <a:alpha val="50000"/>
                  </a:srgbClr>
                </a:outerShdw>
              </a:effec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300" b="1" dirty="0">
                    <a:latin typeface="標楷體" pitchFamily="65" charset="-120"/>
                    <a:ea typeface="標楷體" pitchFamily="65" charset="-120"/>
                  </a:rPr>
                  <a:t>實踐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300" b="1" dirty="0">
                    <a:latin typeface="標楷體" pitchFamily="65" charset="-120"/>
                    <a:ea typeface="標楷體" pitchFamily="65" charset="-120"/>
                  </a:rPr>
                  <a:t>公民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300" b="1" dirty="0">
                    <a:latin typeface="標楷體" pitchFamily="65" charset="-120"/>
                    <a:ea typeface="標楷體" pitchFamily="65" charset="-120"/>
                  </a:rPr>
                  <a:t>責任</a:t>
                </a:r>
                <a:endParaRPr lang="zh-TW" altLang="zh-TW" sz="1300" dirty="0">
                  <a:latin typeface="標楷體" pitchFamily="65" charset="-120"/>
                  <a:ea typeface="標楷體" pitchFamily="65" charset="-120"/>
                </a:endParaRPr>
              </a:p>
            </p:txBody>
          </p:sp>
          <p:sp>
            <p:nvSpPr>
              <p:cNvPr id="46" name="Rectangle 20"/>
              <p:cNvSpPr>
                <a:spLocks noChangeArrowheads="1"/>
              </p:cNvSpPr>
              <p:nvPr/>
            </p:nvSpPr>
            <p:spPr bwMode="auto">
              <a:xfrm>
                <a:off x="4332" y="7803"/>
                <a:ext cx="796" cy="843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300" b="1" dirty="0">
                    <a:latin typeface="標楷體" pitchFamily="65" charset="-120"/>
                    <a:ea typeface="標楷體" pitchFamily="65" charset="-120"/>
                  </a:rPr>
                  <a:t>連貫統整</a:t>
                </a:r>
              </a:p>
            </p:txBody>
          </p:sp>
          <p:sp>
            <p:nvSpPr>
              <p:cNvPr id="47" name="AutoShape 21"/>
              <p:cNvSpPr>
                <a:spLocks noChangeArrowheads="1"/>
              </p:cNvSpPr>
              <p:nvPr/>
            </p:nvSpPr>
            <p:spPr bwMode="auto">
              <a:xfrm>
                <a:off x="6423" y="7069"/>
                <a:ext cx="388" cy="660"/>
              </a:xfrm>
              <a:prstGeom prst="upDownArrow">
                <a:avLst>
                  <a:gd name="adj1" fmla="val 50000"/>
                  <a:gd name="adj2" fmla="val 34021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eaVert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300"/>
              </a:p>
            </p:txBody>
          </p:sp>
          <p:sp>
            <p:nvSpPr>
              <p:cNvPr id="48" name="Rectangle 22"/>
              <p:cNvSpPr>
                <a:spLocks noChangeArrowheads="1"/>
              </p:cNvSpPr>
              <p:nvPr/>
            </p:nvSpPr>
            <p:spPr bwMode="auto">
              <a:xfrm>
                <a:off x="2359" y="2636"/>
                <a:ext cx="1169" cy="564"/>
              </a:xfrm>
              <a:prstGeom prst="rect">
                <a:avLst/>
              </a:prstGeom>
              <a:ln>
                <a:headEnd/>
                <a:tailEnd/>
              </a:ln>
              <a:effectLst>
                <a:softEdge rad="12700"/>
              </a:effectLst>
              <a:scene3d>
                <a:camera prst="isometricOffAxis1Right"/>
                <a:lightRig rig="threePt" dir="t"/>
              </a:scene3d>
              <a:sp3d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spcBef>
                    <a:spcPts val="600"/>
                  </a:spcBef>
                  <a:defRPr/>
                </a:pPr>
                <a:r>
                  <a:rPr lang="zh-TW" altLang="en-US" sz="1300" b="1" dirty="0">
                    <a:latin typeface="+mn-ea"/>
                  </a:rPr>
                  <a:t>課程願景</a:t>
                </a:r>
              </a:p>
            </p:txBody>
          </p:sp>
          <p:sp>
            <p:nvSpPr>
              <p:cNvPr id="49" name="Oval 23"/>
              <p:cNvSpPr>
                <a:spLocks noChangeArrowheads="1"/>
              </p:cNvSpPr>
              <p:nvPr/>
            </p:nvSpPr>
            <p:spPr bwMode="auto">
              <a:xfrm>
                <a:off x="4113" y="2448"/>
                <a:ext cx="4868" cy="1170"/>
              </a:xfrm>
              <a:prstGeom prst="ellipse">
                <a:avLst/>
              </a:prstGeom>
              <a:gradFill rotWithShape="1">
                <a:gsLst>
                  <a:gs pos="0">
                    <a:srgbClr val="FFD5FF"/>
                  </a:gs>
                  <a:gs pos="100000">
                    <a:srgbClr val="FFF7FF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lnSpc>
                    <a:spcPts val="21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300" b="1" dirty="0">
                    <a:solidFill>
                      <a:srgbClr val="0000FF"/>
                    </a:solidFill>
                    <a:latin typeface="標楷體" pitchFamily="65" charset="-120"/>
                    <a:ea typeface="標楷體" pitchFamily="65" charset="-120"/>
                  </a:rPr>
                  <a:t>成就每一位孩子</a:t>
                </a:r>
              </a:p>
              <a:p>
                <a:pPr algn="ctr" eaLnBrk="1" hangingPunct="1">
                  <a:lnSpc>
                    <a:spcPts val="21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300" b="1" dirty="0" smtClean="0">
                    <a:latin typeface="標楷體" pitchFamily="65" charset="-120"/>
                    <a:ea typeface="標楷體" pitchFamily="65" charset="-120"/>
                  </a:rPr>
                  <a:t> ～</a:t>
                </a:r>
                <a:r>
                  <a:rPr lang="zh-TW" altLang="en-US" sz="1300" b="1" dirty="0">
                    <a:latin typeface="標楷體" pitchFamily="65" charset="-120"/>
                    <a:ea typeface="標楷體" pitchFamily="65" charset="-120"/>
                  </a:rPr>
                  <a:t>適性揚</a:t>
                </a:r>
                <a:r>
                  <a:rPr lang="zh-TW" altLang="en-US" sz="1300" b="1" dirty="0" smtClean="0">
                    <a:latin typeface="標楷體" pitchFamily="65" charset="-120"/>
                    <a:ea typeface="標楷體" pitchFamily="65" charset="-120"/>
                  </a:rPr>
                  <a:t>才</a:t>
                </a:r>
                <a:r>
                  <a:rPr lang="en-US" altLang="zh-TW" sz="1300" b="1" dirty="0" smtClean="0">
                    <a:latin typeface="標楷體" pitchFamily="65" charset="-120"/>
                    <a:ea typeface="標楷體" pitchFamily="65" charset="-120"/>
                  </a:rPr>
                  <a:t>，</a:t>
                </a:r>
                <a:r>
                  <a:rPr lang="zh-TW" altLang="en-US" sz="1300" b="1" dirty="0" smtClean="0">
                    <a:latin typeface="標楷體" pitchFamily="65" charset="-120"/>
                    <a:ea typeface="標楷體" pitchFamily="65" charset="-120"/>
                  </a:rPr>
                  <a:t>終身</a:t>
                </a:r>
                <a:r>
                  <a:rPr lang="zh-TW" altLang="en-US" sz="1300" b="1" dirty="0">
                    <a:latin typeface="標楷體" pitchFamily="65" charset="-120"/>
                    <a:ea typeface="標楷體" pitchFamily="65" charset="-120"/>
                  </a:rPr>
                  <a:t>學習</a:t>
                </a:r>
                <a:endParaRPr lang="zh-TW" altLang="zh-TW" sz="1300" dirty="0">
                  <a:latin typeface="標楷體" pitchFamily="65" charset="-120"/>
                  <a:ea typeface="標楷體" pitchFamily="65" charset="-120"/>
                </a:endParaRPr>
              </a:p>
            </p:txBody>
          </p:sp>
        </p:grpSp>
      </p:grpSp>
      <p:sp>
        <p:nvSpPr>
          <p:cNvPr id="50" name="矩形 49"/>
          <p:cNvSpPr/>
          <p:nvPr/>
        </p:nvSpPr>
        <p:spPr>
          <a:xfrm>
            <a:off x="726718" y="1098379"/>
            <a:ext cx="2852063" cy="2623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</a:pPr>
            <a:r>
              <a:rPr lang="zh-TW" altLang="en-US" sz="130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十二年國教的課程定位、理念與目標</a:t>
            </a:r>
          </a:p>
        </p:txBody>
      </p:sp>
    </p:spTree>
    <p:extLst>
      <p:ext uri="{BB962C8B-B14F-4D97-AF65-F5344CB8AC3E}">
        <p14:creationId xmlns:p14="http://schemas.microsoft.com/office/powerpoint/2010/main" val="3658006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0" y="2166731"/>
            <a:ext cx="5807713" cy="442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83359" y="1570383"/>
            <a:ext cx="5807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綜合活動領域三個主題軸與十二個主題項目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56828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58BB58F5-99F5-4BB9-97D7-9B1B7B527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2042" y="854110"/>
            <a:ext cx="6321958" cy="5453539"/>
          </a:xfrm>
        </p:spPr>
        <p:txBody>
          <a:bodyPr>
            <a:noAutofit/>
          </a:bodyPr>
          <a:lstStyle/>
          <a:p>
            <a:pPr marL="539750" indent="-539750">
              <a:lnSpc>
                <a:spcPct val="110000"/>
              </a:lnSpc>
              <a:spcBef>
                <a:spcPts val="0"/>
              </a:spcBef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壹、學術界對於「素養」或有不同界定，素養的界定應回歸部頒課綱。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2438" indent="-452438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TW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素養義涵：為適應現在及面對未來；涵蓋知識、能力與態度；關注與生活的結合及實踐力行；關注學習者的全人發展。 </a:t>
            </a:r>
            <a:endPara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2438" indent="-452438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TW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「核心素養」是育人目的，「素養導向的課程及教學」是實踐途徑。 </a:t>
            </a:r>
            <a:endPara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2438" indent="-452438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TW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核心素養豐富並落實現行課綱的基本能力。 </a:t>
            </a:r>
            <a:endPara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2438" indent="-452438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TW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en-US" altLang="zh-TW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各領綱研修透過多種機制檢核總綱核心素養的轉化，核心素養的落實與領綱密切相關。 </a:t>
            </a:r>
            <a:endPara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39750" indent="-539750">
              <a:lnSpc>
                <a:spcPct val="110000"/>
              </a:lnSpc>
              <a:spcBef>
                <a:spcPts val="1800"/>
              </a:spcBef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貳、素養導向教學設計掌握四原則，海納多元模式，隨領域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科目性質、 學習對象與學習目標得以有機調整，以創發現場動能。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B797702B-1D90-4476-BD6C-B5A56CF7C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sp>
        <p:nvSpPr>
          <p:cNvPr id="5" name="標題 1">
            <a:extLst>
              <a:ext uri="{FF2B5EF4-FFF2-40B4-BE49-F238E27FC236}">
                <a16:creationId xmlns="" xmlns:a16="http://schemas.microsoft.com/office/drawing/2014/main" id="{CCEA21E9-8B5D-496D-B852-301F20781447}"/>
              </a:ext>
            </a:extLst>
          </p:cNvPr>
          <p:cNvSpPr txBox="1">
            <a:spLocks/>
          </p:cNvSpPr>
          <p:nvPr/>
        </p:nvSpPr>
        <p:spPr bwMode="auto">
          <a:xfrm>
            <a:off x="0" y="548680"/>
            <a:ext cx="2699792" cy="56886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88900" algn="l"/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</a:t>
            </a: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106/12/19</a:t>
            </a:r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「素養導向教學與評量的界定、轉化與實踐」共識會議重點摘要</a:t>
            </a:r>
            <a:endParaRPr kumimoji="0"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703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標題 1"/>
          <p:cNvSpPr>
            <a:spLocks noGrp="1"/>
          </p:cNvSpPr>
          <p:nvPr>
            <p:ph type="title"/>
          </p:nvPr>
        </p:nvSpPr>
        <p:spPr>
          <a:xfrm>
            <a:off x="315867" y="0"/>
            <a:ext cx="6818464" cy="2713055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zh-TW" altLang="zh-TW" sz="36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zh-TW" sz="36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核心素養</a:t>
            </a:r>
            <a:r>
              <a:rPr lang="zh-TW" altLang="zh-TW" sz="36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是指一個人為適應現在生活及面對</a:t>
            </a:r>
            <a:r>
              <a:rPr lang="zh-TW" altLang="zh-TW" sz="24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未來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挑戰，所應具備的</a:t>
            </a:r>
            <a:r>
              <a:rPr lang="zh-TW" altLang="zh-TW" sz="24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知識、能力與態度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。「核心素養」強調學習不宜以學科知識及技能為限，而應關注學習</a:t>
            </a:r>
            <a:r>
              <a:rPr lang="zh-TW" altLang="zh-TW" sz="24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與生活的結合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，透過</a:t>
            </a:r>
            <a:r>
              <a:rPr lang="zh-TW" altLang="zh-TW" sz="24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實踐力行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而彰顯</a:t>
            </a:r>
            <a:r>
              <a:rPr lang="zh-TW" altLang="zh-TW" sz="24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學習者的全人發展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400" dirty="0">
              <a:solidFill>
                <a:srgbClr val="005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8284535"/>
              </p:ext>
            </p:extLst>
          </p:nvPr>
        </p:nvGraphicFramePr>
        <p:xfrm>
          <a:off x="341644" y="2592475"/>
          <a:ext cx="8651631" cy="4376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39B146-853A-447D-B840-62D1B4CB8D15}" type="slidenum">
              <a:rPr lang="zh-TW" altLang="en-US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>
                <a:defRPr/>
              </a:pPr>
              <a:t>23</a:t>
            </a:fld>
            <a:endParaRPr lang="zh-TW" altLang="en-US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95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活化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教學分享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微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遊戲融入綜合活動主題探討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9792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zh-TW" sz="3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若在教育孩子時，能採用遊戲的方式，我們將能看人類天性的</a:t>
            </a:r>
            <a:r>
              <a:rPr lang="zh-TW" altLang="zh-TW" sz="36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流露</a:t>
            </a:r>
            <a:r>
              <a:rPr lang="en-US" altLang="zh-TW" sz="36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en-US" altLang="zh-TW" sz="2200" b="1" dirty="0" smtClean="0">
                <a:solidFill>
                  <a:srgbClr val="002060"/>
                </a:solidFill>
              </a:rPr>
              <a:t>(</a:t>
            </a:r>
            <a:r>
              <a:rPr lang="en-US" altLang="zh-TW" sz="2200" b="1" dirty="0">
                <a:solidFill>
                  <a:srgbClr val="002060"/>
                </a:solidFill>
              </a:rPr>
              <a:t>Plato, The Republic. Book VII)</a:t>
            </a:r>
            <a:endParaRPr lang="zh-TW" altLang="en-US" sz="2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117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微遊戲 </a:t>
            </a:r>
            <a:r>
              <a:rPr lang="zh-TW" altLang="en-US" dirty="0"/>
              <a:t>體驗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TW" altLang="en-US" dirty="0" smtClean="0"/>
              <a:t>臺南市綜合活動輔導團</a:t>
            </a:r>
            <a:endParaRPr lang="en-US" altLang="zh-TW" dirty="0" smtClean="0"/>
          </a:p>
          <a:p>
            <a:r>
              <a:rPr lang="zh-TW" altLang="en-US" dirty="0" smtClean="0"/>
              <a:t>原發想</a:t>
            </a:r>
            <a:r>
              <a:rPr lang="en-US" altLang="zh-TW" dirty="0" smtClean="0"/>
              <a:t>:</a:t>
            </a:r>
            <a:r>
              <a:rPr lang="zh-TW" altLang="en-US" dirty="0" smtClean="0"/>
              <a:t>新東國中 魏鈺珊老師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74358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3"/>
          <p:cNvSpPr txBox="1">
            <a:spLocks/>
          </p:cNvSpPr>
          <p:nvPr/>
        </p:nvSpPr>
        <p:spPr>
          <a:xfrm>
            <a:off x="628650" y="94962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桌遊介紹</a:t>
            </a:r>
            <a:r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豬朋狗友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7573" t="8925" r="6422" b="7100"/>
          <a:stretch/>
        </p:blipFill>
        <p:spPr>
          <a:xfrm>
            <a:off x="6193328" y="307945"/>
            <a:ext cx="1804043" cy="176149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6457" t="7808" r="5106" b="4970"/>
          <a:stretch/>
        </p:blipFill>
        <p:spPr>
          <a:xfrm>
            <a:off x="6269288" y="2306195"/>
            <a:ext cx="1829402" cy="180422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71595" y="1275144"/>
            <a:ext cx="4572000" cy="2062103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lvl="0"/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一、遊戲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介紹：</a:t>
            </a:r>
          </a:p>
          <a:p>
            <a:pPr lvl="0"/>
            <a:r>
              <a:rPr lang="zh-TW" altLang="en-US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一個考驗觀察力及判斷反應的可愛遊戲！</a:t>
            </a:r>
          </a:p>
          <a:p>
            <a:pPr lvl="0"/>
            <a:r>
              <a:rPr lang="zh-TW" altLang="en-US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和你的豬朋狗友一起遊戲，格外刺激</a:t>
            </a:r>
            <a:r>
              <a:rPr lang="zh-TW" altLang="en-US" i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en-US" altLang="zh-TW" i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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遊戲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人數：</a:t>
            </a:r>
            <a:r>
              <a:rPr lang="en-US" altLang="zh-TW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1-5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</a:p>
          <a:p>
            <a:pPr lvl="0"/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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適合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年齡：</a:t>
            </a:r>
            <a:r>
              <a:rPr lang="en-US" altLang="zh-TW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歲以上</a:t>
            </a:r>
            <a:endParaRPr lang="en-US" altLang="zh-TW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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配件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96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張卡牌</a:t>
            </a:r>
            <a:endParaRPr lang="en-US" altLang="zh-TW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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遊戲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目的：成為集合最多夥伴的隊長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5956906" y="4535542"/>
            <a:ext cx="2454166" cy="178510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二、卡牌上的屬性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大小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顏色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手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眼鏡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爆米花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2" descr="https://pic.pimg.tw/phantasia029/1479737048-2827020740_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4" b="13483"/>
          <a:stretch/>
        </p:blipFill>
        <p:spPr bwMode="auto">
          <a:xfrm>
            <a:off x="918381" y="3524107"/>
            <a:ext cx="4278428" cy="292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320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3"/>
          <p:cNvSpPr txBox="1">
            <a:spLocks/>
          </p:cNvSpPr>
          <p:nvPr/>
        </p:nvSpPr>
        <p:spPr>
          <a:xfrm>
            <a:off x="628650" y="94962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桌遊介紹</a:t>
            </a:r>
            <a:r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豬朋狗友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7573" t="8925" r="6422" b="7100"/>
          <a:stretch/>
        </p:blipFill>
        <p:spPr>
          <a:xfrm rot="526559">
            <a:off x="7090247" y="713636"/>
            <a:ext cx="1804043" cy="176149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32431" y="1061135"/>
            <a:ext cx="7044761" cy="517064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二、卡牌上的屬性</a:t>
            </a:r>
            <a:endParaRPr lang="en-US" altLang="zh-TW" sz="6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大小</a:t>
            </a:r>
            <a:endParaRPr lang="en-US" altLang="zh-TW" sz="5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顏色</a:t>
            </a:r>
            <a:endParaRPr lang="en-US" altLang="zh-TW" sz="5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手</a:t>
            </a:r>
            <a:endParaRPr lang="en-US" altLang="zh-TW" sz="5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眼鏡</a:t>
            </a:r>
            <a:endParaRPr lang="en-US" altLang="zh-TW" sz="5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爆米花</a:t>
            </a:r>
            <a:endParaRPr lang="en-US" altLang="zh-TW" sz="5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2" descr="https://pic.pimg.tw/phantasia029/1479737048-2827020740_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4" b="13483"/>
          <a:stretch/>
        </p:blipFill>
        <p:spPr bwMode="auto">
          <a:xfrm>
            <a:off x="3673098" y="4347094"/>
            <a:ext cx="5068617" cy="196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l="6457" t="7808" r="5106" b="4970"/>
          <a:stretch/>
        </p:blipFill>
        <p:spPr>
          <a:xfrm rot="20732086">
            <a:off x="4940685" y="2279395"/>
            <a:ext cx="1829402" cy="180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44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372452" y="401185"/>
            <a:ext cx="8182612" cy="32316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、遊戲起始設定：</a:t>
            </a:r>
            <a:endParaRPr lang="en-US" altLang="zh-TW" sz="4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將所有牌卡洗勻，每位玩家抽一張牌作為「隊長牌」，不可觀看。</a:t>
            </a: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牌庫翻開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張牌，在桌面排成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行，每行 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張，作為「隊友牌」。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069" y="4382617"/>
            <a:ext cx="3770704" cy="199009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83" y="4382617"/>
            <a:ext cx="366401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2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494184" y="55172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活動即將開始，準備好了嗎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?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936" y="-324797"/>
            <a:ext cx="7456126" cy="6541695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3544731" y="1458058"/>
            <a:ext cx="4350536" cy="237626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歡迎大家來到</a:t>
            </a:r>
            <a:endParaRPr lang="en-US" altLang="zh-TW" b="1" dirty="0" smtClean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endParaRPr lang="en-US" altLang="zh-TW" b="1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b="1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綜合團到校諮詢</a:t>
            </a:r>
            <a:endParaRPr lang="en-US" altLang="zh-TW" b="1" dirty="0" smtClean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026" name="Picture 2" descr="「笑臉」的圖片搜尋結果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71856" y="3573016"/>
            <a:ext cx="1440160" cy="14401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6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372452" y="367534"/>
            <a:ext cx="8461582" cy="36009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四、玩法介紹：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設定完成後，玩家一起喊出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豬朋狗友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，並同時翻開「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隊長牌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」開始遊戲。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每位玩家開始搶奪台面上的隊友，隊友屬性需要與一個隊友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隊長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相同，  或者相差一個屬性。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當檯面上沒有可以成為隊友的牌卡時，該玩家可以喊出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到齊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此時所有 玩家將停止爭奪隊友的動作。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069" y="4382617"/>
            <a:ext cx="3770704" cy="199009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83" y="4382617"/>
            <a:ext cx="366401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2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68" y="3487119"/>
            <a:ext cx="8353586" cy="288559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83" y="247973"/>
            <a:ext cx="8044186" cy="297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7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372452" y="367534"/>
            <a:ext cx="8461582" cy="35394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四、玩法介紹：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 startAt="4"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檢查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該玩家是否正確，若正確則可額外獲得一張隊友牌當作獎勵。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 startAt="4"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所有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玩家檢查自己的隊友是否正確，若正確則所有的牌收為自己的計分牌。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 startAt="4"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玩家的任一隊友屬性與規定不符，則需將所有的牌組放置棄牌堆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069" y="4382617"/>
            <a:ext cx="3770704" cy="199009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83" y="4382617"/>
            <a:ext cx="366401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1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99" y="728421"/>
            <a:ext cx="8680116" cy="564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5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80" y="2010444"/>
            <a:ext cx="7515621" cy="460733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18977" y="379228"/>
            <a:ext cx="820547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五、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遊戲結束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當牌庫沒有足夠分發每個玩家「隊長牌」時，遊戲結束。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257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618867" y="259047"/>
            <a:ext cx="80055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六、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計分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玩家點算自己的計分牌疊，最多的夥伴就是最厲害的隊長！</a:t>
            </a:r>
          </a:p>
          <a:p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7573" t="8925" r="6422" b="7100"/>
          <a:stretch/>
        </p:blipFill>
        <p:spPr>
          <a:xfrm>
            <a:off x="1574833" y="3035647"/>
            <a:ext cx="2826686" cy="276001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6457" t="7808" r="5106" b="4970"/>
          <a:stretch/>
        </p:blipFill>
        <p:spPr>
          <a:xfrm rot="922603">
            <a:off x="5153410" y="3035646"/>
            <a:ext cx="2998698" cy="276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2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628650" y="365126"/>
            <a:ext cx="7886700" cy="9932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桌遊運用至綜合活動領域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70546" y="2081947"/>
            <a:ext cx="82549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目的：增進小隊員互動及參與感，認識牌卡樣式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玩法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： 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各隊一套牌卡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)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1.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請隊長把所有的牌發到每個人手上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2.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將牌卡分類，並按照樣式邏輯排序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28650" y="1515131"/>
            <a:ext cx="2454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一、邏輯排序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9" r="1864" b="18678"/>
          <a:stretch/>
        </p:blipFill>
        <p:spPr>
          <a:xfrm>
            <a:off x="4431848" y="4636494"/>
            <a:ext cx="4293697" cy="194592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5" b="7156"/>
          <a:stretch/>
        </p:blipFill>
        <p:spPr>
          <a:xfrm>
            <a:off x="628650" y="4636493"/>
            <a:ext cx="3617886" cy="194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620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628650" y="365126"/>
            <a:ext cx="7886700" cy="9932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桌遊運用至綜合活動領域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28650" y="1515131"/>
            <a:ext cx="2454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一、邏輯排序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308" y="4392294"/>
            <a:ext cx="3107156" cy="233036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121">
            <a:off x="5553395" y="4298166"/>
            <a:ext cx="3065304" cy="229897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873502" y="2042360"/>
            <a:ext cx="7464586" cy="2062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省思：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我們如何快速地把牌發下去？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我們如何完成牌卡分類？如何進行邏輯排序？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91763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277830" y="257269"/>
            <a:ext cx="4670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、豬朋狗友</a:t>
            </a:r>
            <a:r>
              <a:rPr lang="en-US" altLang="zh-TW" sz="3200" b="1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Gogogo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954" y="4135186"/>
            <a:ext cx="3597585" cy="2436095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47973" y="842044"/>
            <a:ext cx="88960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目的：訓練觀察力與反應，促進小隊分工合作能力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玩法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：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全班一套牌卡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)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1.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按照牌卡原設計規則進行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2.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保留各小隊一張「隊長牌」，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3.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其餘牌卡放置離小隊約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公尺之處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4.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各小隊採接力的方式進行「募集隊友」的動作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5.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在限定的時間內募集到最多符合規定的隊友即獲勝。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變化：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1.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第一次以單人接力的方式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2.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第二次以雙人接力的方式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911858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711777" y="559167"/>
            <a:ext cx="4670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、豬朋狗友</a:t>
            </a:r>
            <a:r>
              <a:rPr lang="en-US" altLang="zh-TW" sz="2800" b="1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Gogogo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5069">
            <a:off x="1947520" y="3967389"/>
            <a:ext cx="4768994" cy="234409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86597" y="1249363"/>
            <a:ext cx="8076956" cy="255454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省思：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在募集隊友的過程中，我們要注意什麼？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單人與雙人的方式，哪一種較好，為什麼？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在這個活動中，我有什麼感受？我學到了什麼？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50456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「薑餅人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6" b="9010"/>
          <a:stretch/>
        </p:blipFill>
        <p:spPr bwMode="auto">
          <a:xfrm>
            <a:off x="653440" y="1251816"/>
            <a:ext cx="8028384" cy="548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25760"/>
            <a:ext cx="8229600" cy="1143000"/>
          </a:xfrm>
        </p:spPr>
        <p:txBody>
          <a:bodyPr/>
          <a:lstStyle/>
          <a:p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跑跑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綜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餅人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7389599"/>
              </p:ext>
            </p:extLst>
          </p:nvPr>
        </p:nvGraphicFramePr>
        <p:xfrm>
          <a:off x="3755530" y="3068960"/>
          <a:ext cx="1824204" cy="2700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2102"/>
                <a:gridCol w="912102"/>
              </a:tblGrid>
              <a:tr h="1008112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936104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56084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115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" y="0"/>
            <a:ext cx="9138846" cy="6858000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>
          <a:xfrm>
            <a:off x="7582620" y="6418052"/>
            <a:ext cx="1475116" cy="4399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64181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" y="0"/>
            <a:ext cx="9138846" cy="6858000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>
          <a:xfrm>
            <a:off x="3778370" y="3286663"/>
            <a:ext cx="1345719" cy="4399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7555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6236" y="2674188"/>
            <a:ext cx="5172075" cy="124220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 smtClean="0"/>
              <a:t>微遊戲設計原則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sz="2200" dirty="0"/>
              <a:t>（引</a:t>
            </a:r>
            <a:r>
              <a:rPr lang="zh-TW" altLang="en-US" sz="2200" dirty="0" smtClean="0"/>
              <a:t>自 </a:t>
            </a:r>
            <a:r>
              <a:rPr lang="en-US" altLang="zh-TW" sz="2200" dirty="0" smtClean="0">
                <a:latin typeface="新細明體"/>
                <a:ea typeface="新細明體"/>
              </a:rPr>
              <a:t>【</a:t>
            </a:r>
            <a:r>
              <a:rPr lang="zh-TW" altLang="zh-TW" sz="2200" dirty="0" smtClean="0"/>
              <a:t>關於</a:t>
            </a:r>
            <a:r>
              <a:rPr lang="zh-TW" altLang="zh-TW" sz="2200" dirty="0"/>
              <a:t>教育遊戲與</a:t>
            </a:r>
            <a:r>
              <a:rPr lang="en-US" altLang="zh-TW" sz="2200" dirty="0"/>
              <a:t> “</a:t>
            </a:r>
            <a:r>
              <a:rPr lang="zh-TW" altLang="zh-TW" sz="2200" dirty="0"/>
              <a:t>好玩</a:t>
            </a:r>
            <a:r>
              <a:rPr lang="en-US" altLang="zh-TW" sz="2200" dirty="0" smtClean="0"/>
              <a:t>”</a:t>
            </a:r>
            <a:r>
              <a:rPr lang="en-US" altLang="zh-TW" sz="2200" dirty="0" smtClean="0">
                <a:latin typeface="標楷體"/>
                <a:ea typeface="標楷體"/>
              </a:rPr>
              <a:t>】</a:t>
            </a:r>
            <a:r>
              <a:rPr lang="zh-TW" altLang="en-US" sz="2200" dirty="0" smtClean="0"/>
              <a:t>，</a:t>
            </a:r>
            <a:r>
              <a:rPr lang="zh-TW" altLang="zh-TW" sz="2200" dirty="0"/>
              <a:t>侯惠澤</a:t>
            </a:r>
            <a:r>
              <a:rPr lang="zh-TW" altLang="en-US" sz="2200" dirty="0"/>
              <a:t>） </a:t>
            </a:r>
          </a:p>
        </p:txBody>
      </p:sp>
    </p:spTree>
    <p:extLst>
      <p:ext uri="{BB962C8B-B14F-4D97-AF65-F5344CB8AC3E}">
        <p14:creationId xmlns:p14="http://schemas.microsoft.com/office/powerpoint/2010/main" val="38239710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樂趣與學習真正的發生地是在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“</a:t>
            </a:r>
            <a:r>
              <a:rPr lang="zh-TW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的腦</a:t>
            </a:r>
            <a:r>
              <a:rPr lang="zh-TW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中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”</a:t>
            </a:r>
            <a:r>
              <a:rPr lang="zh-TW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包含情緒的反應與認知的歷程，因此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設計的重點</a:t>
            </a:r>
            <a:r>
              <a:rPr lang="zh-TW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“</a:t>
            </a:r>
            <a:r>
              <a:rPr lang="zh-TW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表象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的遊戲型式或規則複雜</a:t>
            </a:r>
            <a:r>
              <a:rPr lang="zh-TW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”</a:t>
            </a:r>
            <a:r>
              <a:rPr lang="zh-TW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而是人類的感知與認知</a:t>
            </a:r>
            <a:r>
              <a:rPr lang="zh-TW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歷程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43083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2747310"/>
            <a:ext cx="5944678" cy="1325563"/>
          </a:xfrm>
        </p:spPr>
        <p:txBody>
          <a:bodyPr>
            <a:normAutofit fontScale="90000"/>
          </a:bodyPr>
          <a:lstStyle/>
          <a:p>
            <a:r>
              <a:rPr lang="zh-TW" altLang="en-US" sz="31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許多</a:t>
            </a:r>
            <a:r>
              <a:rPr lang="zh-TW" altLang="zh-TW" sz="31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zh-TW" altLang="zh-TW" sz="31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察覺或經歷過教師們直接運用某些娛樂桌遊與其規則於教學，或機制沒有修改創新僅有內容更換，卻發現沒有學習成效的例子，這當中的原因極有可能是因為</a:t>
            </a:r>
            <a:r>
              <a:rPr lang="en-US" altLang="zh-TW" sz="31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zh-TW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zh-TW" sz="27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sz="31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這些</a:t>
            </a:r>
            <a:r>
              <a:rPr lang="zh-TW" altLang="zh-TW" sz="3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桌遊當初並不是專門為教育目的或經過認知設計的教育桌遊</a:t>
            </a:r>
            <a:r>
              <a:rPr lang="zh-TW" altLang="zh-TW" sz="3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zh-TW" sz="3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59610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3155" y="1824284"/>
            <a:ext cx="5172075" cy="1325563"/>
          </a:xfrm>
        </p:spPr>
        <p:txBody>
          <a:bodyPr>
            <a:noAutofit/>
          </a:bodyPr>
          <a:lstStyle/>
          <a:p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從</a:t>
            </a: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社會心理學、認知科學與遊戲的理論而言，人類的許多幼兒遊戲，都是簡單但卻富有人生啟發的，甚至人類至今都還在研究這些啟發。 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33245" y="3951224"/>
            <a:ext cx="50550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簡潔與容易被大眾理解的遊戲，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"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從來便不等同於缺乏深度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"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。</a:t>
            </a:r>
            <a:endParaRPr lang="zh-TW" alt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796856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1782" y="1608624"/>
            <a:ext cx="5172075" cy="1325563"/>
          </a:xfrm>
        </p:spPr>
        <p:txBody>
          <a:bodyPr>
            <a:normAutofit/>
          </a:bodyPr>
          <a:lstStyle/>
          <a:p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多體驗之外，且也必須了解背後的學理再來體驗，體驗的質比量更為重要。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98739" y="3053123"/>
            <a:ext cx="55640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過程當中，提供一定程度</a:t>
            </a:r>
            <a:r>
              <a:rPr lang="zh-TW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的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“</a:t>
            </a: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挑戰性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”</a:t>
            </a:r>
            <a:r>
              <a:rPr lang="zh-TW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是</a:t>
            </a: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必要的，挑戰太高會過於焦慮而放棄，挑戰太低會過於放鬆甚至無趣。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介於其中便是達到心流反應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  <a:hlinkClick r:id="rId2"/>
              </a:rPr>
              <a:t>Flow state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  <a:endParaRPr lang="zh-TW" alt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793840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8429" y="1425856"/>
            <a:ext cx="5172075" cy="1062255"/>
          </a:xfrm>
        </p:spPr>
        <p:txBody>
          <a:bodyPr/>
          <a:lstStyle/>
          <a:p>
            <a:pPr algn="ctr"/>
            <a:r>
              <a:rPr lang="zh-TW" altLang="en-US" dirty="0" smtClean="0"/>
              <a:t>實作時間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248476" y="2324210"/>
            <a:ext cx="64405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u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你目前手上有幾種遊戲呢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0"/>
              </a:spcBef>
              <a:buFont typeface="Wingdings" pitchFamily="2" charset="2"/>
              <a:buChar char="u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這些遊戲可以如何融入至你的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教學設計呢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0"/>
              </a:spcBef>
              <a:buFont typeface="Wingdings" pitchFamily="2" charset="2"/>
              <a:buChar char="u"/>
            </a:pP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423" y="3740200"/>
            <a:ext cx="4252821" cy="283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6551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421061"/>
            <a:ext cx="2183562" cy="755912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推薦書籍</a:t>
            </a:r>
            <a:endParaRPr lang="zh-TW" altLang="en-US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77" y="2532190"/>
            <a:ext cx="1814846" cy="240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「遊戲人生 楊田林\」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369" y="3936200"/>
            <a:ext cx="1884540" cy="254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「桌遊助人趣」的圖片搜尋結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644" y="1670392"/>
            <a:ext cx="3281888" cy="206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「體驗教育 從150個遊戲中學習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31" y="4009121"/>
            <a:ext cx="1883713" cy="255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7566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8529" y="3896499"/>
            <a:ext cx="5172075" cy="1947710"/>
          </a:xfrm>
        </p:spPr>
        <p:txBody>
          <a:bodyPr>
            <a:normAutofit/>
          </a:bodyPr>
          <a:lstStyle/>
          <a:p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en-US" altLang="zh-TW" sz="2800" dirty="0"/>
              <a:t/>
            </a:r>
            <a:br>
              <a:rPr lang="en-US" altLang="zh-TW" sz="2800" dirty="0"/>
            </a:br>
            <a:r>
              <a:rPr lang="en-US" altLang="zh-TW" sz="2800" dirty="0">
                <a:hlinkClick r:id="rId2"/>
              </a:rPr>
              <a:t>http://12cur.naer.edu.tw</a:t>
            </a:r>
            <a:r>
              <a:rPr lang="en-US" altLang="zh-TW" sz="2800" dirty="0" smtClean="0">
                <a:hlinkClick r:id="rId2"/>
              </a:rPr>
              <a:t>/</a:t>
            </a:r>
            <a:endParaRPr lang="zh-TW" altLang="en-US" sz="2800" dirty="0"/>
          </a:p>
        </p:txBody>
      </p:sp>
      <p:pic>
        <p:nvPicPr>
          <p:cNvPr id="3" name="圖片 2"/>
          <p:cNvPicPr/>
          <p:nvPr/>
        </p:nvPicPr>
        <p:blipFill rotWithShape="1">
          <a:blip r:embed="rId3"/>
          <a:srcRect l="12296" t="11575" r="11935" b="6413"/>
          <a:stretch/>
        </p:blipFill>
        <p:spPr bwMode="auto">
          <a:xfrm>
            <a:off x="578745" y="1449248"/>
            <a:ext cx="5026925" cy="35898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09090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2576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跑跑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綜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餅人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1294911"/>
              </p:ext>
            </p:extLst>
          </p:nvPr>
        </p:nvGraphicFramePr>
        <p:xfrm>
          <a:off x="785786" y="1186840"/>
          <a:ext cx="7416827" cy="531399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00403"/>
                <a:gridCol w="3816424"/>
              </a:tblGrid>
              <a:tr h="164670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5400" kern="12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校內綜合活動師資</a:t>
                      </a:r>
                      <a:endParaRPr lang="en-US" altLang="zh-TW" sz="5400" kern="12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4000" b="1" kern="1200" dirty="0" smtClean="0">
                        <a:solidFill>
                          <a:schemeClr val="dk1"/>
                        </a:solidFill>
                        <a:latin typeface="Adobe 繁黑體 Std B" pitchFamily="34" charset="-120"/>
                        <a:ea typeface="Adobe 繁黑體 Std B" pitchFamily="34" charset="-12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5400" b="1" kern="1200" dirty="0" smtClean="0">
                          <a:solidFill>
                            <a:schemeClr val="dk1"/>
                          </a:solidFill>
                          <a:latin typeface="Adobe 繁黑體 Std B" pitchFamily="34" charset="-120"/>
                          <a:ea typeface="Adobe 繁黑體 Std B" pitchFamily="34" charset="-120"/>
                          <a:cs typeface="+mn-cs"/>
                        </a:rPr>
                        <a:t>服務的學校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647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4000" b="1" kern="1200" dirty="0" smtClean="0">
                        <a:solidFill>
                          <a:schemeClr val="dk1"/>
                        </a:solidFill>
                        <a:latin typeface="Adobe 繁黑體 Std B" pitchFamily="34" charset="-120"/>
                        <a:ea typeface="Adobe 繁黑體 Std B" pitchFamily="34" charset="-12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5400" b="1" kern="1200" dirty="0" smtClean="0">
                          <a:solidFill>
                            <a:schemeClr val="dk1"/>
                          </a:solidFill>
                          <a:latin typeface="Adobe 繁黑體 Std B" pitchFamily="34" charset="-120"/>
                          <a:ea typeface="Adobe 繁黑體 Std B" pitchFamily="34" charset="-120"/>
                          <a:cs typeface="+mn-cs"/>
                        </a:rPr>
                        <a:t>專長科目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4000" b="1" kern="1200" dirty="0" smtClean="0">
                        <a:solidFill>
                          <a:schemeClr val="dk1"/>
                        </a:solidFill>
                        <a:latin typeface="Adobe 繁黑體 Std B" pitchFamily="34" charset="-120"/>
                        <a:ea typeface="Adobe 繁黑體 Std B" pitchFamily="34" charset="-120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4000" b="1" kern="1200" dirty="0" smtClean="0">
                        <a:solidFill>
                          <a:schemeClr val="dk1"/>
                        </a:solidFill>
                        <a:latin typeface="Adobe 繁黑體 Std B" pitchFamily="34" charset="-120"/>
                        <a:ea typeface="Adobe 繁黑體 Std B" pitchFamily="34" charset="-12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5400" b="1" kern="1200" dirty="0" smtClean="0">
                          <a:solidFill>
                            <a:schemeClr val="dk1"/>
                          </a:solidFill>
                          <a:latin typeface="Adobe 繁黑體 Std B" pitchFamily="34" charset="-120"/>
                          <a:ea typeface="Adobe 繁黑體 Std B" pitchFamily="34" charset="-120"/>
                          <a:cs typeface="+mn-cs"/>
                        </a:rPr>
                        <a:t>星座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4430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4000" b="1" kern="1200" dirty="0" smtClean="0">
                        <a:solidFill>
                          <a:schemeClr val="dk1"/>
                        </a:solidFill>
                        <a:latin typeface="Adobe 繁黑體 Std B" pitchFamily="34" charset="-120"/>
                        <a:ea typeface="Adobe 繁黑體 Std B" pitchFamily="34" charset="-12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b="1" kern="1200" dirty="0" smtClean="0">
                          <a:solidFill>
                            <a:schemeClr val="dk1"/>
                          </a:solidFill>
                          <a:latin typeface="Adobe 繁黑體 Std B" pitchFamily="34" charset="-120"/>
                          <a:ea typeface="Adobe 繁黑體 Std B" pitchFamily="34" charset="-120"/>
                          <a:cs typeface="+mn-cs"/>
                        </a:rPr>
                        <a:t>校內優點</a:t>
                      </a:r>
                      <a:endParaRPr lang="en-US" altLang="zh-TW" sz="4000" b="1" kern="1200" dirty="0" smtClean="0">
                        <a:solidFill>
                          <a:schemeClr val="dk1"/>
                        </a:solidFill>
                        <a:latin typeface="Adobe 繁黑體 Std B" pitchFamily="34" charset="-120"/>
                        <a:ea typeface="Adobe 繁黑體 Std B" pitchFamily="34" charset="-120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4000" b="1" kern="1200" dirty="0" smtClean="0">
                        <a:solidFill>
                          <a:schemeClr val="dk1"/>
                        </a:solidFill>
                        <a:latin typeface="Adobe 繁黑體 Std B" pitchFamily="34" charset="-120"/>
                        <a:ea typeface="Adobe 繁黑體 Std B" pitchFamily="34" charset="-12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b="1" kern="1200" dirty="0" smtClean="0">
                          <a:solidFill>
                            <a:schemeClr val="dk1"/>
                          </a:solidFill>
                          <a:latin typeface="Adobe 繁黑體 Std B" pitchFamily="34" charset="-120"/>
                          <a:ea typeface="Adobe 繁黑體 Std B" pitchFamily="34" charset="-120"/>
                          <a:cs typeface="+mn-cs"/>
                        </a:rPr>
                        <a:t>今日期待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40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9266" y="1544742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教學資源分享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2331592" y="1992003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ea typeface="標楷體" pitchFamily="65" charset="-120"/>
              </a:rPr>
              <a:t>臺南市國教輔導團網站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3421781" y="2361335"/>
            <a:ext cx="230043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dirty="0">
                <a:solidFill>
                  <a:srgbClr val="990000"/>
                </a:solidFill>
                <a:ea typeface="新細明體" charset="-120"/>
              </a:rPr>
              <a:t>http://ceag.tn.edu.tw/</a:t>
            </a:r>
          </a:p>
        </p:txBody>
      </p:sp>
      <p:pic>
        <p:nvPicPr>
          <p:cNvPr id="6" name="Picture 6" descr="未命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84" y="2815473"/>
            <a:ext cx="5199006" cy="282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0662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推展與鼓勵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683026"/>
            <a:ext cx="7886700" cy="3101009"/>
          </a:xfrm>
        </p:spPr>
        <p:txBody>
          <a:bodyPr>
            <a:normAutofit/>
          </a:bodyPr>
          <a:lstStyle/>
          <a:p>
            <a:r>
              <a:rPr lang="zh-TW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</a:t>
            </a:r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有老師願意回學校實踐到校諮詢服務的教學內容，只要提供教學過程的照片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至少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、小</a:t>
            </a:r>
            <a:r>
              <a:rPr lang="zh-TW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(2-3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簡易教案設計、學生回饋單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至少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份，形式不拘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、個人省思心得，就能</a:t>
            </a:r>
            <a:r>
              <a:rPr lang="zh-TW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獲得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數字急轉彎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桌</a:t>
            </a:r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遊</a:t>
            </a:r>
            <a:r>
              <a:rPr lang="zh-TW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一套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205">
            <a:off x="1799323" y="4289652"/>
            <a:ext cx="2025098" cy="202509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9689">
            <a:off x="5060834" y="4397573"/>
            <a:ext cx="3030935" cy="185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7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1925" y="1901738"/>
            <a:ext cx="58832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體驗</a:t>
            </a:r>
            <a:r>
              <a:rPr lang="en-US" altLang="zh-TW" sz="3600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3600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省思</a:t>
            </a:r>
            <a:r>
              <a:rPr lang="en-US" altLang="zh-TW" sz="3600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3600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實踐</a:t>
            </a:r>
            <a:r>
              <a:rPr lang="en-US" altLang="zh-TW" sz="3600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3600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從容</a:t>
            </a:r>
            <a:r>
              <a:rPr lang="en-US" altLang="zh-TW" sz="3600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3600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多元</a:t>
            </a:r>
            <a:br>
              <a:rPr lang="zh-TW" altLang="en-US" sz="3600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3600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讓孩子均衡學習</a:t>
            </a:r>
            <a:br>
              <a:rPr lang="zh-TW" altLang="en-US" sz="3600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3600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讓綜合活動課程發揮效能</a:t>
            </a:r>
            <a:br>
              <a:rPr lang="zh-TW" altLang="en-US" sz="3600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3600" dirty="0" smtClean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我們大家</a:t>
            </a:r>
            <a:r>
              <a:rPr lang="zh-TW" altLang="en-US" sz="3600" dirty="0">
                <a:solidFill>
                  <a:srgbClr val="990000"/>
                </a:solidFill>
                <a:latin typeface="標楷體" pitchFamily="65" charset="-120"/>
                <a:ea typeface="標楷體" pitchFamily="65" charset="-120"/>
              </a:rPr>
              <a:t>一起加油！</a:t>
            </a:r>
            <a:endParaRPr lang="zh-TW" altLang="en-US" sz="3600" dirty="0"/>
          </a:p>
        </p:txBody>
      </p:sp>
      <p:sp>
        <p:nvSpPr>
          <p:cNvPr id="4" name="矩形 3"/>
          <p:cNvSpPr/>
          <p:nvPr/>
        </p:nvSpPr>
        <p:spPr>
          <a:xfrm>
            <a:off x="2286000" y="460664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/>
              <a:t>臺南市國教輔導團</a:t>
            </a:r>
            <a:r>
              <a:rPr lang="en-US" altLang="zh-TW" dirty="0"/>
              <a:t>-</a:t>
            </a:r>
            <a:r>
              <a:rPr lang="zh-TW" altLang="en-US" dirty="0"/>
              <a:t>國中綜合活動學習領域</a:t>
            </a:r>
          </a:p>
          <a:p>
            <a:r>
              <a:rPr lang="en-US" altLang="zh-TW" dirty="0"/>
              <a:t>http://ceag.tn.edu.tw/</a:t>
            </a:r>
          </a:p>
        </p:txBody>
      </p:sp>
    </p:spTree>
    <p:extLst>
      <p:ext uri="{BB962C8B-B14F-4D97-AF65-F5344CB8AC3E}">
        <p14:creationId xmlns:p14="http://schemas.microsoft.com/office/powerpoint/2010/main" val="1532099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「薑餅人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6" b="9010"/>
          <a:stretch/>
        </p:blipFill>
        <p:spPr bwMode="auto">
          <a:xfrm>
            <a:off x="653440" y="1251816"/>
            <a:ext cx="8028384" cy="548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323528" y="332656"/>
            <a:ext cx="856895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Adobe 繁黑體 Std B" pitchFamily="34" charset="-120"/>
                <a:ea typeface="Adobe 繁黑體 Std B" pitchFamily="34" charset="-120"/>
              </a:rPr>
              <a:t>填寫完後，請在任一處寫上您的大名。</a:t>
            </a:r>
            <a:endParaRPr lang="zh-TW" altLang="en-US" sz="40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>
            <a:off x="2267744" y="1484784"/>
            <a:ext cx="1800200" cy="93610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>
            <a:off x="1043608" y="4869160"/>
            <a:ext cx="1800200" cy="93610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 flipH="1">
            <a:off x="6660232" y="2204864"/>
            <a:ext cx="1733560" cy="109062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/>
          <p:nvPr/>
        </p:nvCxnSpPr>
        <p:spPr>
          <a:xfrm flipH="1">
            <a:off x="6444208" y="4714644"/>
            <a:ext cx="1733560" cy="109062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1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928108"/>
              </p:ext>
            </p:extLst>
          </p:nvPr>
        </p:nvGraphicFramePr>
        <p:xfrm>
          <a:off x="3755530" y="2924944"/>
          <a:ext cx="1824204" cy="26282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2102"/>
                <a:gridCol w="912102"/>
              </a:tblGrid>
              <a:tr h="936104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936104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56084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009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7646" y="68595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跑跑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綜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餅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人    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活動規則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2132856"/>
            <a:ext cx="8229600" cy="4525963"/>
          </a:xfrm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依照每回合指令，尋找你的新夥伴，並完成任務指令。</a:t>
            </a:r>
            <a:endParaRPr lang="en-US" altLang="zh-TW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找到夥伴後請</a:t>
            </a:r>
            <a:r>
              <a:rPr lang="zh-TW" altLang="en-US" u="sng" dirty="0" smtClean="0">
                <a:latin typeface="Adobe 繁黑體 Std B" pitchFamily="34" charset="-120"/>
                <a:ea typeface="Adobe 繁黑體 Std B" pitchFamily="34" charset="-120"/>
              </a:rPr>
              <a:t>就近坐下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進行任務，沒找到夥伴的人只好請你繼續跑跑囉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!</a:t>
            </a:r>
          </a:p>
          <a:p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每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回合請尋找不同夥伴（盡量啦</a:t>
            </a:r>
            <a:r>
              <a:rPr lang="zh-TW" altLang="en-US" dirty="0">
                <a:latin typeface="Adobe 繁黑體 Std B" pitchFamily="34" charset="-120"/>
                <a:ea typeface="Adobe 繁黑體 Std B" pitchFamily="34" charset="-120"/>
              </a:rPr>
              <a:t>～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），且時間只有</a:t>
            </a:r>
            <a:r>
              <a:rPr lang="zh-TW" altLang="en-US" dirty="0" smtClean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二十秒鐘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，請把握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!</a:t>
            </a:r>
          </a:p>
          <a:p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5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506"/>
            <a:ext cx="1084709" cy="108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8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第一回合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3456" y="2195677"/>
            <a:ext cx="5832648" cy="676671"/>
          </a:xfrm>
          <a:solidFill>
            <a:srgbClr val="66FFFF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/>
              <a:t>夥伴：</a:t>
            </a:r>
            <a:r>
              <a:rPr lang="en-US" altLang="zh-TW" dirty="0" smtClean="0"/>
              <a:t>3</a:t>
            </a:r>
            <a:r>
              <a:rPr lang="zh-TW" altLang="en-US" dirty="0" smtClean="0"/>
              <a:t>個不同服務學校的綜餅人</a:t>
            </a:r>
            <a:endParaRPr lang="zh-TW" altLang="en-US" dirty="0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673456" y="2872348"/>
            <a:ext cx="5832648" cy="1224136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 smtClean="0"/>
              <a:t>任務： 分享自己學校的特色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        （美食、美景</a:t>
            </a:r>
            <a:r>
              <a:rPr lang="en-US" altLang="zh-TW" dirty="0" smtClean="0"/>
              <a:t>…</a:t>
            </a:r>
            <a:r>
              <a:rPr lang="zh-TW" altLang="en-US" dirty="0" smtClean="0"/>
              <a:t>都可以）</a:t>
            </a:r>
            <a:endParaRPr lang="zh-TW" altLang="en-US" dirty="0"/>
          </a:p>
        </p:txBody>
      </p:sp>
      <p:pic>
        <p:nvPicPr>
          <p:cNvPr id="8" name="Picture 2" descr="「薑餅人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207" y="3484416"/>
            <a:ext cx="2847136" cy="24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929" y="545586"/>
            <a:ext cx="1047483" cy="104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6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0872" y="260647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第二回合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2081" y="2206406"/>
            <a:ext cx="6275040" cy="892696"/>
          </a:xfrm>
          <a:solidFill>
            <a:srgbClr val="66FFFF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/>
              <a:t>夥伴：</a:t>
            </a:r>
            <a:r>
              <a:rPr lang="en-US" altLang="zh-TW" dirty="0" smtClean="0"/>
              <a:t>3</a:t>
            </a:r>
            <a:r>
              <a:rPr lang="zh-TW" altLang="en-US" dirty="0" smtClean="0"/>
              <a:t>個不相同專長的綜餅人</a:t>
            </a:r>
            <a:endParaRPr lang="zh-TW" altLang="en-US" dirty="0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2702425" y="2926486"/>
            <a:ext cx="6264696" cy="1296144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 smtClean="0"/>
              <a:t>任務： 分享自己學校的特色、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           目前在學校內的角色</a:t>
            </a:r>
            <a:endParaRPr lang="en-US" altLang="zh-TW" dirty="0" smtClean="0"/>
          </a:p>
        </p:txBody>
      </p:sp>
      <p:pic>
        <p:nvPicPr>
          <p:cNvPr id="7" name="Picture 4" descr="File:Header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69" y="1689761"/>
            <a:ext cx="2304256" cy="266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182" y="277284"/>
            <a:ext cx="1047483" cy="104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7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</TotalTime>
  <Words>1932</Words>
  <Application>Microsoft Office PowerPoint</Application>
  <PresentationFormat>如螢幕大小 (4:3)</PresentationFormat>
  <Paragraphs>266</Paragraphs>
  <Slides>52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52</vt:i4>
      </vt:variant>
    </vt:vector>
  </HeadingPairs>
  <TitlesOfParts>
    <vt:vector size="53" baseType="lpstr">
      <vt:lpstr>Office 佈景主題</vt:lpstr>
      <vt:lpstr>106學年度第2學期到校服務 </vt:lpstr>
      <vt:lpstr>  相見歡</vt:lpstr>
      <vt:lpstr>PowerPoint 簡報</vt:lpstr>
      <vt:lpstr>跑跑綜餅人</vt:lpstr>
      <vt:lpstr>跑跑綜餅人</vt:lpstr>
      <vt:lpstr>PowerPoint 簡報</vt:lpstr>
      <vt:lpstr>跑跑綜餅人    活動規則</vt:lpstr>
      <vt:lpstr>第一回合</vt:lpstr>
      <vt:lpstr>第二回合</vt:lpstr>
      <vt:lpstr>第三回合</vt:lpstr>
      <vt:lpstr>第四回合</vt:lpstr>
      <vt:lpstr>第五回合</vt:lpstr>
      <vt:lpstr>第六回合（高難度回合）</vt:lpstr>
      <vt:lpstr>恭喜大家完成挑戰!  期待我們今天的研習 大家都能合作無間 順利達陣！</vt:lpstr>
      <vt:lpstr>小隊時間</vt:lpstr>
      <vt:lpstr>團務簡介</vt:lpstr>
      <vt:lpstr>今日研習流程</vt:lpstr>
      <vt:lpstr>10602研習內容 </vt:lpstr>
      <vt:lpstr>PowerPoint 簡報</vt:lpstr>
      <vt:lpstr>PowerPoint 簡報</vt:lpstr>
      <vt:lpstr>PowerPoint 簡報</vt:lpstr>
      <vt:lpstr>PowerPoint 簡報</vt:lpstr>
      <vt:lpstr>「核心素養」是指一個人為適應現在生活及面對未來挑戰，所應具備的知識、能力與態度。「核心素養」強調學習不宜以學科知識及技能為限，而應關注學習與生活的結合，透過實踐力行而彰顯學習者的全人發展。</vt:lpstr>
      <vt:lpstr>活化教學分享  微遊戲融入綜合活動主題探討</vt:lpstr>
      <vt:lpstr>若在教育孩子時，能採用遊戲的方式，我們將能看人類天性的流露  (Plato, The Republic. Book VII)</vt:lpstr>
      <vt:lpstr>微遊戲 體驗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微遊戲設計原則 （引自 【關於教育遊戲與 “好玩”】，侯惠澤） </vt:lpstr>
      <vt:lpstr>樂趣與學習真正的發生地是在 “人的腦中”，包含情緒的反應與認知的歷程，因此設計的重點不是“表象的遊戲型式或規則複雜度”，而是人類的感知與認知歷程。</vt:lpstr>
      <vt:lpstr>許多人察覺或經歷過教師們直接運用某些娛樂桌遊與其規則於教學，或機制沒有修改創新僅有內容更換，卻發現沒有學習成效的例子，這當中的原因極有可能是因為:  這些桌遊當初並不是專門為教育目的或經過認知設計的教育桌遊 </vt:lpstr>
      <vt:lpstr>  從社會心理學、認知科學與遊戲的理論而言，人類的許多幼兒遊戲，都是簡單但卻富有人生啟發的，甚至人類至今都還在研究這些啟發。 </vt:lpstr>
      <vt:lpstr>多體驗之外，且也必須了解背後的學理再來體驗，體驗的質比量更為重要。</vt:lpstr>
      <vt:lpstr>實作時間</vt:lpstr>
      <vt:lpstr>推薦書籍</vt:lpstr>
      <vt:lpstr>  http://12cur.naer.edu.tw/</vt:lpstr>
      <vt:lpstr>PowerPoint 簡報</vt:lpstr>
      <vt:lpstr>推展與鼓勵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Li</dc:creator>
  <cp:lastModifiedBy>user</cp:lastModifiedBy>
  <cp:revision>54</cp:revision>
  <dcterms:created xsi:type="dcterms:W3CDTF">2015-12-16T01:31:11Z</dcterms:created>
  <dcterms:modified xsi:type="dcterms:W3CDTF">2018-03-06T02:49:29Z</dcterms:modified>
</cp:coreProperties>
</file>