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60"/>
  </p:notesMasterIdLst>
  <p:sldIdLst>
    <p:sldId id="256" r:id="rId2"/>
    <p:sldId id="305" r:id="rId3"/>
    <p:sldId id="306" r:id="rId4"/>
    <p:sldId id="296" r:id="rId5"/>
    <p:sldId id="300" r:id="rId6"/>
    <p:sldId id="289" r:id="rId7"/>
    <p:sldId id="291" r:id="rId8"/>
    <p:sldId id="292" r:id="rId9"/>
    <p:sldId id="293" r:id="rId10"/>
    <p:sldId id="295" r:id="rId11"/>
    <p:sldId id="272" r:id="rId12"/>
    <p:sldId id="257" r:id="rId13"/>
    <p:sldId id="275" r:id="rId14"/>
    <p:sldId id="297" r:id="rId15"/>
    <p:sldId id="276" r:id="rId16"/>
    <p:sldId id="258" r:id="rId17"/>
    <p:sldId id="298" r:id="rId18"/>
    <p:sldId id="299" r:id="rId19"/>
    <p:sldId id="290" r:id="rId20"/>
    <p:sldId id="329" r:id="rId21"/>
    <p:sldId id="277" r:id="rId22"/>
    <p:sldId id="301" r:id="rId23"/>
    <p:sldId id="307" r:id="rId24"/>
    <p:sldId id="294" r:id="rId25"/>
    <p:sldId id="303" r:id="rId26"/>
    <p:sldId id="287" r:id="rId27"/>
    <p:sldId id="308" r:id="rId28"/>
    <p:sldId id="313" r:id="rId29"/>
    <p:sldId id="309" r:id="rId30"/>
    <p:sldId id="311" r:id="rId31"/>
    <p:sldId id="312" r:id="rId32"/>
    <p:sldId id="279" r:id="rId33"/>
    <p:sldId id="280" r:id="rId34"/>
    <p:sldId id="281" r:id="rId35"/>
    <p:sldId id="286" r:id="rId36"/>
    <p:sldId id="310" r:id="rId37"/>
    <p:sldId id="317" r:id="rId38"/>
    <p:sldId id="319" r:id="rId39"/>
    <p:sldId id="320" r:id="rId40"/>
    <p:sldId id="323" r:id="rId41"/>
    <p:sldId id="324" r:id="rId42"/>
    <p:sldId id="325" r:id="rId43"/>
    <p:sldId id="322" r:id="rId44"/>
    <p:sldId id="326" r:id="rId45"/>
    <p:sldId id="327" r:id="rId46"/>
    <p:sldId id="321" r:id="rId47"/>
    <p:sldId id="315" r:id="rId48"/>
    <p:sldId id="316" r:id="rId49"/>
    <p:sldId id="330" r:id="rId50"/>
    <p:sldId id="333" r:id="rId51"/>
    <p:sldId id="332" r:id="rId52"/>
    <p:sldId id="334" r:id="rId53"/>
    <p:sldId id="335" r:id="rId54"/>
    <p:sldId id="336" r:id="rId55"/>
    <p:sldId id="331" r:id="rId56"/>
    <p:sldId id="318" r:id="rId57"/>
    <p:sldId id="314" r:id="rId58"/>
    <p:sldId id="328" r:id="rId5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9" autoAdjust="0"/>
    <p:restoredTop sz="94660"/>
  </p:normalViewPr>
  <p:slideViewPr>
    <p:cSldViewPr>
      <p:cViewPr varScale="1">
        <p:scale>
          <a:sx n="85" d="100"/>
          <a:sy n="85" d="100"/>
        </p:scale>
        <p:origin x="-11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3F4784-A326-44B3-9889-9EC6C508202D}" type="datetimeFigureOut">
              <a:rPr lang="zh-TW" altLang="en-US" smtClean="0"/>
              <a:t>2016/10/19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13DBD-4598-455A-84A8-147634F3E19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144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13DBD-4598-455A-84A8-147634F3E192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9430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13DBD-4598-455A-84A8-147634F3E192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8331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13DBD-4598-455A-84A8-147634F3E192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1444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13DBD-4598-455A-84A8-147634F3E192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7016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7417E29E-DEB2-47C6-AAAB-21A37947C634}" type="datetimeFigureOut">
              <a:rPr lang="zh-TW" altLang="en-US" smtClean="0"/>
              <a:t>2016/10/19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3E5AB354-B733-4286-9C6E-3F27B0A76EAD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7E29E-DEB2-47C6-AAAB-21A37947C634}" type="datetimeFigureOut">
              <a:rPr lang="zh-TW" altLang="en-US" smtClean="0"/>
              <a:t>2016/10/19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B354-B733-4286-9C6E-3F27B0A76EA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7E29E-DEB2-47C6-AAAB-21A37947C634}" type="datetimeFigureOut">
              <a:rPr lang="zh-TW" altLang="en-US" smtClean="0"/>
              <a:t>2016/10/19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B354-B733-4286-9C6E-3F27B0A76EA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7E29E-DEB2-47C6-AAAB-21A37947C634}" type="datetimeFigureOut">
              <a:rPr lang="zh-TW" altLang="en-US" smtClean="0"/>
              <a:t>2016/10/19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B354-B733-4286-9C6E-3F27B0A76EA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7E29E-DEB2-47C6-AAAB-21A37947C634}" type="datetimeFigureOut">
              <a:rPr lang="zh-TW" altLang="en-US" smtClean="0"/>
              <a:t>2016/10/19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B354-B733-4286-9C6E-3F27B0A76EA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7E29E-DEB2-47C6-AAAB-21A37947C634}" type="datetimeFigureOut">
              <a:rPr lang="zh-TW" altLang="en-US" smtClean="0"/>
              <a:t>2016/10/19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B354-B733-4286-9C6E-3F27B0A76EA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7E29E-DEB2-47C6-AAAB-21A37947C634}" type="datetimeFigureOut">
              <a:rPr lang="zh-TW" altLang="en-US" smtClean="0"/>
              <a:t>2016/10/19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B354-B733-4286-9C6E-3F27B0A76EAD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7E29E-DEB2-47C6-AAAB-21A37947C634}" type="datetimeFigureOut">
              <a:rPr lang="zh-TW" altLang="en-US" smtClean="0"/>
              <a:t>2016/10/19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B354-B733-4286-9C6E-3F27B0A76EA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7E29E-DEB2-47C6-AAAB-21A37947C634}" type="datetimeFigureOut">
              <a:rPr lang="zh-TW" altLang="en-US" smtClean="0"/>
              <a:t>2016/10/19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B354-B733-4286-9C6E-3F27B0A76EA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7E29E-DEB2-47C6-AAAB-21A37947C634}" type="datetimeFigureOut">
              <a:rPr lang="zh-TW" altLang="en-US" smtClean="0"/>
              <a:t>2016/10/19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B354-B733-4286-9C6E-3F27B0A76EA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7E29E-DEB2-47C6-AAAB-21A37947C634}" type="datetimeFigureOut">
              <a:rPr lang="zh-TW" altLang="en-US" smtClean="0"/>
              <a:t>2016/10/19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B354-B733-4286-9C6E-3F27B0A76EA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7417E29E-DEB2-47C6-AAAB-21A37947C634}" type="datetimeFigureOut">
              <a:rPr lang="zh-TW" altLang="en-US" smtClean="0"/>
              <a:t>2016/10/19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3E5AB354-B733-4286-9C6E-3F27B0A76EAD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tv.line.me/sbsrunningman" TargetMode="External"/><Relationship Id="rId3" Type="http://schemas.openxmlformats.org/officeDocument/2006/relationships/hyperlink" Target="https://zh.wikipedia.org/wiki/%E6%9C%9D%E9%AE%AE%E8%AA%9E" TargetMode="External"/><Relationship Id="rId7" Type="http://schemas.openxmlformats.org/officeDocument/2006/relationships/hyperlink" Target="https://zh.wikipedia.org/wiki/%E9%9F%A9%E5%9B%BD%E6%A0%87%E5%87%86%E6%97%B6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h.wikipedia.org/wiki/%E6%98%9F%E6%9C%9F%E5%A4%A9%E7%9C%9F%E5%A5%BD" TargetMode="External"/><Relationship Id="rId5" Type="http://schemas.openxmlformats.org/officeDocument/2006/relationships/hyperlink" Target="https://zh.wikipedia.org/wiki/SBS_(%E9%9F%93%E5%9C%8B)" TargetMode="External"/><Relationship Id="rId4" Type="http://schemas.openxmlformats.org/officeDocument/2006/relationships/hyperlink" Target="https://zh.wikipedia.org/wiki/%E9%9F%93%E5%9C%8B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zh.wikipedia.org/wiki/Haha" TargetMode="External"/><Relationship Id="rId3" Type="http://schemas.openxmlformats.org/officeDocument/2006/relationships/hyperlink" Target="https://zh.wikipedia.org/wiki/%E5%AE%B6%E6%97%8F%E7%9A%84%E8%AA%95%E7%94%9F" TargetMode="External"/><Relationship Id="rId7" Type="http://schemas.openxmlformats.org/officeDocument/2006/relationships/hyperlink" Target="https://zh.wikipedia.org/wiki/Gary_(%E9%9F%93%E5%9C%8B%E6%AD%8C%E6%89%8B)" TargetMode="External"/><Relationship Id="rId12" Type="http://schemas.openxmlformats.org/officeDocument/2006/relationships/hyperlink" Target="https://zh.wikipedia.org/wiki/%E6%9C%B4%E4%BF%AE%E6%98%A0" TargetMode="External"/><Relationship Id="rId2" Type="http://schemas.openxmlformats.org/officeDocument/2006/relationships/hyperlink" Target="https://zh.wikipedia.org/wiki/%E5%8A%89%E5%9C%A8%E9%8C%A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h.wikipedia.org/wiki/%E9%87%91%E9%90%98%E5%9C%8B" TargetMode="External"/><Relationship Id="rId11" Type="http://schemas.openxmlformats.org/officeDocument/2006/relationships/hyperlink" Target="https://zh.wikipedia.org/wiki/%E5%AE%8B%E6%99%BA%E5%AD%9D" TargetMode="External"/><Relationship Id="rId5" Type="http://schemas.openxmlformats.org/officeDocument/2006/relationships/hyperlink" Target="https://zh.wikipedia.org/wiki/%E6%B1%A0%E9%8C%AB%E8%BE%B0" TargetMode="External"/><Relationship Id="rId10" Type="http://schemas.openxmlformats.org/officeDocument/2006/relationships/hyperlink" Target="https://zh.wikipedia.org/wiki/%E5%AE%8B%E4%BB%B2%E5%9F%BA" TargetMode="External"/><Relationship Id="rId4" Type="http://schemas.openxmlformats.org/officeDocument/2006/relationships/hyperlink" Target="https://zh.wikipedia.org/wiki/%E6%98%9F%E6%9C%9F%E5%A4%A9%E7%9C%9F%E5%A5%BD" TargetMode="External"/><Relationship Id="rId9" Type="http://schemas.openxmlformats.org/officeDocument/2006/relationships/hyperlink" Target="https://zh.wikipedia.org/wiki/%E6%9D%8E%E5%85%89%E6%B4%99_(%E6%BC%94%E5%93%A1)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&#12304;&#23567;&#19977;&#32654;&#26085;&#12305;&#9733;&#23432;&#20303;&#20320;&#30340;&#22995;&#21517;&#36028;&#9733;Running%20Man%20&#25749;&#21517;&#29260;&#36938;&#25138;&#39764;&#39740;&#27838;&#39764;&#39740;&#27656;&#36028;&#24067;1&#20837;.mp4" TargetMode="External"/><Relationship Id="rId2" Type="http://schemas.openxmlformats.org/officeDocument/2006/relationships/hyperlink" Target="https://www.youtube.com/watch?v=6ZA24H7Bta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&#26753;&#31069;&#32147;&#20856;&#20877;&#29694;%20&#34384;&#24515;&#25088;&#24773;&#32080;&#23616;&#20196;&#20154;&#32763;&#30333;&#30524;!%20&#33618;&#21776;&#21834;!.mp4" TargetMode="External"/><Relationship Id="rId2" Type="http://schemas.openxmlformats.org/officeDocument/2006/relationships/hyperlink" Target="Discover%20Pok&#233;mon%20in%20the%20Real%20World%20with%20Pok&#233;mon%20GO!.mp4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20161014172415751.pdf" TargetMode="External"/><Relationship Id="rId2" Type="http://schemas.openxmlformats.org/officeDocument/2006/relationships/hyperlink" Target="20161014172210087.pdf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&#20633;&#35506;.mht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&#25945;&#23416;&#38364;&#21345;&#35373;&#35336;.doc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&#20013;&#22825;&#26032;&#32862;&#12299;&#26360;&#35041;&#25165;&#33021;&#35299;&#35598;&#38988;...&#23494;&#23460;&#36867;&#33067;&#12300;&#27231;&#38364;&#31639;&#30433;&#12301;.mp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分區到校諮詢</a:t>
            </a:r>
            <a:r>
              <a:rPr lang="en-US" altLang="zh-TW" dirty="0" smtClean="0"/>
              <a:t>-</a:t>
            </a:r>
            <a:br>
              <a:rPr lang="en-US" altLang="zh-TW" dirty="0" smtClean="0"/>
            </a:br>
            <a:r>
              <a:rPr lang="zh-TW" altLang="en-US" dirty="0" smtClean="0"/>
              <a:t>教學分享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台南市綜合活動國教輔導團</a:t>
            </a:r>
            <a:endParaRPr lang="en-US" altLang="zh-TW" dirty="0" smtClean="0"/>
          </a:p>
          <a:p>
            <a:r>
              <a:rPr lang="zh-TW" altLang="en-US" dirty="0" smtClean="0"/>
              <a:t>安平國中 黃麗凰 教師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876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重點是</a:t>
            </a:r>
            <a:r>
              <a:rPr lang="en-US" altLang="zh-TW" dirty="0" smtClean="0"/>
              <a:t>…?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/>
              <a:t>邏輯思考</a:t>
            </a:r>
            <a:endParaRPr lang="en-US" altLang="zh-TW" sz="3600" dirty="0" smtClean="0"/>
          </a:p>
          <a:p>
            <a:r>
              <a:rPr lang="zh-TW" altLang="en-US" sz="3600" dirty="0" smtClean="0"/>
              <a:t>觀察敏銳</a:t>
            </a:r>
            <a:endParaRPr lang="en-US" altLang="zh-TW" sz="3600" dirty="0" smtClean="0"/>
          </a:p>
          <a:p>
            <a:r>
              <a:rPr lang="zh-TW" altLang="en-US" sz="3600" dirty="0" smtClean="0"/>
              <a:t>團隊合作</a:t>
            </a:r>
            <a:endParaRPr lang="en-US" altLang="zh-TW" sz="3600" dirty="0" smtClean="0"/>
          </a:p>
          <a:p>
            <a:r>
              <a:rPr lang="zh-TW" altLang="en-US" sz="3600" dirty="0" smtClean="0"/>
              <a:t>跳脫框架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42036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《</a:t>
            </a:r>
            <a:r>
              <a:rPr lang="en-US" altLang="zh-TW" b="1" dirty="0"/>
              <a:t>Running Man</a:t>
            </a:r>
            <a:r>
              <a:rPr lang="en-US" altLang="zh-TW" dirty="0"/>
              <a:t>》</a:t>
            </a:r>
            <a:endParaRPr lang="zh-TW" altLang="en-US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15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《</a:t>
            </a:r>
            <a:r>
              <a:rPr lang="en-US" altLang="zh-TW" b="1" dirty="0"/>
              <a:t>Running Man</a:t>
            </a:r>
            <a:r>
              <a:rPr lang="en-US" altLang="zh-TW" dirty="0"/>
              <a:t>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en-US" sz="2800" dirty="0" smtClean="0"/>
              <a:t>（</a:t>
            </a:r>
            <a:r>
              <a:rPr lang="zh-TW" altLang="en-US" sz="2800" dirty="0">
                <a:hlinkClick r:id="rId3" tooltip="朝鮮語"/>
              </a:rPr>
              <a:t>韓語</a:t>
            </a:r>
            <a:r>
              <a:rPr lang="zh-TW" altLang="en-US" sz="2800" dirty="0"/>
              <a:t>：</a:t>
            </a:r>
            <a:r>
              <a:rPr lang="ko-KR" altLang="en-US" sz="2800" b="1" dirty="0"/>
              <a:t>런닝맨</a:t>
            </a:r>
            <a:r>
              <a:rPr lang="ko-KR" altLang="en-US" sz="2800" dirty="0"/>
              <a:t>）</a:t>
            </a:r>
            <a:r>
              <a:rPr lang="zh-TW" altLang="en-US" sz="2800" dirty="0"/>
              <a:t>是</a:t>
            </a:r>
            <a:r>
              <a:rPr lang="zh-TW" altLang="en-US" sz="2800" dirty="0">
                <a:hlinkClick r:id="rId4" tooltip="韓國"/>
              </a:rPr>
              <a:t>韓國</a:t>
            </a:r>
            <a:r>
              <a:rPr lang="en-US" altLang="zh-TW" sz="2800" dirty="0">
                <a:hlinkClick r:id="rId5" tooltip="SBS (韓國)"/>
              </a:rPr>
              <a:t>SBS</a:t>
            </a:r>
            <a:r>
              <a:rPr lang="zh-TW" altLang="en-US" sz="2800" dirty="0">
                <a:hlinkClick r:id="rId5" tooltip="SBS (韓國)"/>
              </a:rPr>
              <a:t>電視台</a:t>
            </a:r>
            <a:r>
              <a:rPr lang="en-US" altLang="zh-TW" sz="2800" dirty="0"/>
              <a:t>《</a:t>
            </a:r>
            <a:r>
              <a:rPr lang="zh-TW" altLang="en-US" sz="2800" dirty="0">
                <a:hlinkClick r:id="rId6" tooltip="星期天真好"/>
              </a:rPr>
              <a:t>星期天真好</a:t>
            </a:r>
            <a:r>
              <a:rPr lang="en-US" altLang="zh-TW" sz="2800" dirty="0"/>
              <a:t>》</a:t>
            </a:r>
            <a:r>
              <a:rPr lang="zh-TW" altLang="en-US" sz="2800" dirty="0"/>
              <a:t>二部的綜藝節目，於</a:t>
            </a:r>
            <a:r>
              <a:rPr lang="en-US" altLang="zh-TW" sz="2800" dirty="0"/>
              <a:t>2010</a:t>
            </a:r>
            <a:r>
              <a:rPr lang="zh-TW" altLang="en-US" sz="2800" dirty="0"/>
              <a:t>年</a:t>
            </a:r>
            <a:r>
              <a:rPr lang="en-US" altLang="zh-TW" sz="2800" dirty="0"/>
              <a:t>7</a:t>
            </a:r>
            <a:r>
              <a:rPr lang="zh-TW" altLang="en-US" sz="2800" dirty="0"/>
              <a:t>月</a:t>
            </a:r>
            <a:r>
              <a:rPr lang="en-US" altLang="zh-TW" sz="2800" dirty="0"/>
              <a:t>11</a:t>
            </a:r>
            <a:r>
              <a:rPr lang="zh-TW" altLang="en-US" sz="2800" dirty="0"/>
              <a:t>日啟播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r>
              <a:rPr lang="zh-TW" altLang="en-US" sz="2800" dirty="0" smtClean="0"/>
              <a:t>由</a:t>
            </a:r>
            <a:r>
              <a:rPr lang="en-US" altLang="zh-TW" sz="2800" dirty="0"/>
              <a:t>2012</a:t>
            </a:r>
            <a:r>
              <a:rPr lang="zh-TW" altLang="en-US" sz="2800" dirty="0"/>
              <a:t>年</a:t>
            </a:r>
            <a:r>
              <a:rPr lang="en-US" altLang="zh-TW" sz="2800" dirty="0"/>
              <a:t>5</a:t>
            </a:r>
            <a:r>
              <a:rPr lang="zh-TW" altLang="en-US" sz="2800" dirty="0"/>
              <a:t>月</a:t>
            </a:r>
            <a:r>
              <a:rPr lang="en-US" altLang="zh-TW" sz="2800" dirty="0"/>
              <a:t>6</a:t>
            </a:r>
            <a:r>
              <a:rPr lang="zh-TW" altLang="en-US" sz="2800" dirty="0"/>
              <a:t>日開始，逢</a:t>
            </a:r>
            <a:r>
              <a:rPr lang="zh-TW" altLang="en-US" sz="2800" dirty="0">
                <a:hlinkClick r:id="rId7" tooltip="韓國標準時"/>
              </a:rPr>
              <a:t>韓國時間</a:t>
            </a:r>
            <a:r>
              <a:rPr lang="zh-TW" altLang="en-US" sz="2800" dirty="0"/>
              <a:t>星期日下午</a:t>
            </a:r>
            <a:r>
              <a:rPr lang="en-US" altLang="zh-TW" sz="2800" dirty="0"/>
              <a:t>6</a:t>
            </a:r>
            <a:r>
              <a:rPr lang="zh-TW" altLang="en-US" sz="2800" dirty="0"/>
              <a:t>時</a:t>
            </a:r>
            <a:r>
              <a:rPr lang="en-US" altLang="zh-TW" sz="2800" dirty="0"/>
              <a:t>10</a:t>
            </a:r>
            <a:r>
              <a:rPr lang="zh-TW" altLang="en-US" sz="2800" dirty="0"/>
              <a:t>分開始播放，每集約</a:t>
            </a:r>
            <a:r>
              <a:rPr lang="en-US" altLang="zh-TW" sz="2800" dirty="0"/>
              <a:t>80-90</a:t>
            </a:r>
            <a:r>
              <a:rPr lang="zh-TW" altLang="en-US" sz="2800" dirty="0"/>
              <a:t>分鐘</a:t>
            </a:r>
            <a:r>
              <a:rPr lang="zh-TW" altLang="en-US" sz="2800" dirty="0" smtClean="0"/>
              <a:t>；</a:t>
            </a:r>
            <a:endParaRPr lang="en-US" altLang="zh-TW" sz="2800" dirty="0" smtClean="0"/>
          </a:p>
          <a:p>
            <a:r>
              <a:rPr lang="zh-TW" altLang="en-US" sz="2800" dirty="0" smtClean="0"/>
              <a:t>自</a:t>
            </a:r>
            <a:r>
              <a:rPr lang="en-US" altLang="zh-TW" sz="2800" dirty="0"/>
              <a:t>2015</a:t>
            </a:r>
            <a:r>
              <a:rPr lang="zh-TW" altLang="en-US" sz="2800" dirty="0"/>
              <a:t>年</a:t>
            </a:r>
            <a:r>
              <a:rPr lang="en-US" altLang="zh-TW" sz="2800" dirty="0"/>
              <a:t>11</a:t>
            </a:r>
            <a:r>
              <a:rPr lang="zh-TW" altLang="en-US" sz="2800" dirty="0"/>
              <a:t>月</a:t>
            </a:r>
            <a:r>
              <a:rPr lang="en-US" altLang="zh-TW" sz="2800" dirty="0"/>
              <a:t>8</a:t>
            </a:r>
            <a:r>
              <a:rPr lang="zh-TW" altLang="en-US" sz="2800" dirty="0"/>
              <a:t>日起，逢</a:t>
            </a:r>
            <a:r>
              <a:rPr lang="zh-TW" altLang="en-US" sz="2800" dirty="0">
                <a:hlinkClick r:id="rId7" tooltip="韓國標準時"/>
              </a:rPr>
              <a:t>韓國時間</a:t>
            </a:r>
            <a:r>
              <a:rPr lang="zh-TW" altLang="en-US" sz="2800" dirty="0"/>
              <a:t>星期日下午</a:t>
            </a:r>
            <a:r>
              <a:rPr lang="en-US" altLang="zh-TW" sz="2800" dirty="0"/>
              <a:t>4</a:t>
            </a:r>
            <a:r>
              <a:rPr lang="zh-TW" altLang="en-US" sz="2800" dirty="0"/>
              <a:t>時</a:t>
            </a:r>
            <a:r>
              <a:rPr lang="en-US" altLang="zh-TW" sz="2800" dirty="0"/>
              <a:t>50</a:t>
            </a:r>
            <a:r>
              <a:rPr lang="zh-TW" altLang="en-US" sz="2800" dirty="0"/>
              <a:t>分開始播放</a:t>
            </a:r>
            <a:r>
              <a:rPr lang="zh-TW" altLang="en-US" sz="2800" dirty="0" smtClean="0"/>
              <a:t>；</a:t>
            </a:r>
            <a:endParaRPr lang="en-US" altLang="zh-TW" sz="2800" dirty="0" smtClean="0"/>
          </a:p>
          <a:p>
            <a:r>
              <a:rPr lang="zh-TW" altLang="en-US" sz="2800" dirty="0" smtClean="0"/>
              <a:t>自</a:t>
            </a:r>
            <a:r>
              <a:rPr lang="en-US" altLang="zh-TW" sz="2800" dirty="0"/>
              <a:t>2016</a:t>
            </a:r>
            <a:r>
              <a:rPr lang="zh-TW" altLang="en-US" sz="2800" dirty="0"/>
              <a:t>年</a:t>
            </a:r>
            <a:r>
              <a:rPr lang="en-US" altLang="zh-TW" sz="2800" dirty="0"/>
              <a:t>4</a:t>
            </a:r>
            <a:r>
              <a:rPr lang="zh-TW" altLang="en-US" sz="2800" dirty="0"/>
              <a:t>月</a:t>
            </a:r>
            <a:r>
              <a:rPr lang="en-US" altLang="zh-TW" sz="2800" dirty="0"/>
              <a:t>17</a:t>
            </a:r>
            <a:r>
              <a:rPr lang="zh-TW" altLang="en-US" sz="2800" dirty="0"/>
              <a:t>日起，逢</a:t>
            </a:r>
            <a:r>
              <a:rPr lang="zh-TW" altLang="en-US" sz="2800" dirty="0">
                <a:hlinkClick r:id="rId7" tooltip="韓國標準時"/>
              </a:rPr>
              <a:t>韓國時間</a:t>
            </a:r>
            <a:r>
              <a:rPr lang="zh-TW" altLang="en-US" sz="2800" dirty="0"/>
              <a:t>星期日下午</a:t>
            </a:r>
            <a:r>
              <a:rPr lang="en-US" altLang="zh-TW" sz="2800" dirty="0"/>
              <a:t>6</a:t>
            </a:r>
            <a:r>
              <a:rPr lang="zh-TW" altLang="en-US" sz="2800" dirty="0"/>
              <a:t>時</a:t>
            </a:r>
            <a:r>
              <a:rPr lang="en-US" altLang="zh-TW" sz="2800" dirty="0"/>
              <a:t>25</a:t>
            </a:r>
            <a:r>
              <a:rPr lang="zh-TW" altLang="en-US" sz="2800" dirty="0"/>
              <a:t>分開始播放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r>
              <a:rPr lang="zh-TW" altLang="en-US" sz="2800" dirty="0" smtClean="0"/>
              <a:t>台灣</a:t>
            </a:r>
            <a:r>
              <a:rPr lang="zh-TW" altLang="en-US" sz="2800" dirty="0"/>
              <a:t>可於</a:t>
            </a:r>
            <a:r>
              <a:rPr lang="en-US" altLang="zh-TW" sz="2800" dirty="0">
                <a:hlinkClick r:id="rId8"/>
              </a:rPr>
              <a:t>LINE TV</a:t>
            </a:r>
            <a:r>
              <a:rPr lang="zh-TW" altLang="en-US" sz="2800" dirty="0"/>
              <a:t>線上觀看官方授權完整版</a:t>
            </a:r>
            <a:r>
              <a:rPr lang="zh-TW" altLang="en-US" sz="2800" dirty="0" smtClean="0"/>
              <a:t>。</a:t>
            </a:r>
            <a:r>
              <a:rPr lang="en-US" altLang="zh-TW" sz="2800" dirty="0" smtClean="0"/>
              <a:t>(78)</a:t>
            </a:r>
            <a:endParaRPr lang="zh-TW" altLang="en-US" sz="2800" dirty="0"/>
          </a:p>
          <a:p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0295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《</a:t>
            </a:r>
            <a:r>
              <a:rPr lang="en-US" altLang="zh-TW" b="1" dirty="0"/>
              <a:t>Running Man</a:t>
            </a:r>
            <a:r>
              <a:rPr lang="en-US" altLang="zh-TW" dirty="0"/>
              <a:t>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sz="3200" dirty="0" smtClean="0"/>
              <a:t>由於</a:t>
            </a:r>
            <a:r>
              <a:rPr lang="zh-TW" altLang="en-US" sz="3200" dirty="0">
                <a:hlinkClick r:id="rId2" tooltip="劉在錫"/>
              </a:rPr>
              <a:t>劉在錫</a:t>
            </a:r>
            <a:r>
              <a:rPr lang="zh-TW" altLang="en-US" sz="3200" dirty="0"/>
              <a:t>自</a:t>
            </a:r>
            <a:r>
              <a:rPr lang="en-US" altLang="zh-TW" sz="3200" dirty="0"/>
              <a:t>2010</a:t>
            </a:r>
            <a:r>
              <a:rPr lang="zh-TW" altLang="en-US" sz="3200" dirty="0"/>
              <a:t>年</a:t>
            </a:r>
            <a:r>
              <a:rPr lang="en-US" altLang="zh-TW" sz="3200" dirty="0"/>
              <a:t>2</a:t>
            </a:r>
            <a:r>
              <a:rPr lang="zh-TW" altLang="en-US" sz="3200" dirty="0"/>
              <a:t>月</a:t>
            </a:r>
            <a:r>
              <a:rPr lang="en-US" altLang="zh-TW" sz="3200" dirty="0"/>
              <a:t>《</a:t>
            </a:r>
            <a:r>
              <a:rPr lang="zh-TW" altLang="en-US" sz="3200" dirty="0">
                <a:hlinkClick r:id="rId3" tooltip="幸福的守候"/>
              </a:rPr>
              <a:t>家族誕生</a:t>
            </a:r>
            <a:r>
              <a:rPr lang="en-US" altLang="zh-TW" sz="3200" dirty="0"/>
              <a:t>》</a:t>
            </a:r>
            <a:r>
              <a:rPr lang="zh-TW" altLang="en-US" sz="3200" dirty="0"/>
              <a:t>結束後再次回歸</a:t>
            </a:r>
            <a:r>
              <a:rPr lang="en-US" altLang="zh-TW" sz="3200" dirty="0"/>
              <a:t>《</a:t>
            </a:r>
            <a:r>
              <a:rPr lang="zh-TW" altLang="en-US" sz="3200" dirty="0">
                <a:hlinkClick r:id="rId4" tooltip="星期天真好"/>
              </a:rPr>
              <a:t>星期天真好</a:t>
            </a:r>
            <a:r>
              <a:rPr lang="en-US" altLang="zh-TW" sz="3200" dirty="0"/>
              <a:t>》</a:t>
            </a:r>
            <a:r>
              <a:rPr lang="zh-TW" altLang="en-US" sz="3200" dirty="0"/>
              <a:t>的節目，因此</a:t>
            </a:r>
            <a:r>
              <a:rPr lang="en-US" altLang="zh-TW" sz="3200" dirty="0"/>
              <a:t>《</a:t>
            </a:r>
            <a:r>
              <a:rPr lang="en-US" altLang="zh-TW" sz="3200" b="1" dirty="0"/>
              <a:t>Running Man</a:t>
            </a:r>
            <a:r>
              <a:rPr lang="en-US" altLang="zh-TW" sz="3200" dirty="0"/>
              <a:t>》</a:t>
            </a:r>
            <a:r>
              <a:rPr lang="zh-TW" altLang="en-US" sz="3200" dirty="0"/>
              <a:t>在最初播放時引起觀眾極大的關注</a:t>
            </a:r>
            <a:r>
              <a:rPr lang="zh-TW" altLang="en-US" sz="3200" dirty="0" smtClean="0"/>
              <a:t>。</a:t>
            </a:r>
            <a:endParaRPr lang="en-US" altLang="zh-TW" sz="3200" dirty="0" smtClean="0"/>
          </a:p>
          <a:p>
            <a:r>
              <a:rPr lang="zh-TW" altLang="en-US" sz="3200" dirty="0" smtClean="0"/>
              <a:t>除了</a:t>
            </a:r>
            <a:r>
              <a:rPr lang="zh-TW" altLang="en-US" sz="3200" dirty="0">
                <a:hlinkClick r:id="rId2" tooltip="劉在錫"/>
              </a:rPr>
              <a:t>劉在錫</a:t>
            </a:r>
            <a:r>
              <a:rPr lang="zh-TW" altLang="en-US" sz="3200" dirty="0"/>
              <a:t>之外，初期主持人包括</a:t>
            </a:r>
            <a:r>
              <a:rPr lang="zh-TW" altLang="en-US" sz="3200" dirty="0">
                <a:hlinkClick r:id="rId5" tooltip="池錫辰"/>
              </a:rPr>
              <a:t>池錫辰</a:t>
            </a:r>
            <a:r>
              <a:rPr lang="zh-TW" altLang="en-US" sz="3200" dirty="0"/>
              <a:t>、</a:t>
            </a:r>
            <a:r>
              <a:rPr lang="zh-TW" altLang="en-US" sz="3200" dirty="0">
                <a:hlinkClick r:id="rId6" tooltip="金鐘國"/>
              </a:rPr>
              <a:t>金鐘國</a:t>
            </a:r>
            <a:r>
              <a:rPr lang="zh-TW" altLang="en-US" sz="3200" dirty="0"/>
              <a:t>、</a:t>
            </a:r>
            <a:r>
              <a:rPr lang="en-US" altLang="zh-TW" sz="3200" dirty="0">
                <a:hlinkClick r:id="rId7" tooltip="Gary (韓國歌手)"/>
              </a:rPr>
              <a:t>Gary</a:t>
            </a:r>
            <a:r>
              <a:rPr lang="zh-TW" altLang="en-US" sz="3200" dirty="0"/>
              <a:t>、</a:t>
            </a:r>
            <a:r>
              <a:rPr lang="zh-TW" altLang="en-US" sz="3200" dirty="0">
                <a:hlinkClick r:id="rId8" tooltip="哈哈"/>
              </a:rPr>
              <a:t>哈哈</a:t>
            </a:r>
            <a:r>
              <a:rPr lang="zh-TW" altLang="en-US" sz="3200" dirty="0"/>
              <a:t>、</a:t>
            </a:r>
            <a:r>
              <a:rPr lang="zh-TW" altLang="en-US" sz="3200" dirty="0">
                <a:hlinkClick r:id="rId9" tooltip="李光洙 (演員)"/>
              </a:rPr>
              <a:t>李光洙</a:t>
            </a:r>
            <a:r>
              <a:rPr lang="zh-TW" altLang="en-US" sz="3200" dirty="0"/>
              <a:t>和</a:t>
            </a:r>
            <a:r>
              <a:rPr lang="zh-TW" altLang="en-US" sz="3200" dirty="0">
                <a:hlinkClick r:id="rId10" tooltip="宋仲基"/>
              </a:rPr>
              <a:t>宋仲基</a:t>
            </a:r>
            <a:r>
              <a:rPr lang="zh-TW" altLang="en-US" sz="3200" dirty="0"/>
              <a:t>，後來陸續加入</a:t>
            </a:r>
            <a:r>
              <a:rPr lang="zh-TW" altLang="en-US" sz="3200" dirty="0">
                <a:hlinkClick r:id="rId11" tooltip="宋智孝"/>
              </a:rPr>
              <a:t>宋智孝</a:t>
            </a:r>
            <a:r>
              <a:rPr lang="zh-TW" altLang="en-US" sz="3200" dirty="0"/>
              <a:t>、</a:t>
            </a:r>
            <a:r>
              <a:rPr lang="en-US" altLang="zh-TW" sz="3200" dirty="0">
                <a:hlinkClick r:id="rId12" tooltip="朴修映"/>
              </a:rPr>
              <a:t>Lizzy</a:t>
            </a:r>
            <a:r>
              <a:rPr lang="zh-TW" altLang="en-US" sz="3200" dirty="0"/>
              <a:t>，但</a:t>
            </a:r>
            <a:r>
              <a:rPr lang="zh-TW" altLang="en-US" sz="3200" dirty="0">
                <a:hlinkClick r:id="rId10" tooltip="宋仲基"/>
              </a:rPr>
              <a:t>宋仲基</a:t>
            </a:r>
            <a:r>
              <a:rPr lang="zh-TW" altLang="en-US" sz="3200" dirty="0"/>
              <a:t>和</a:t>
            </a:r>
            <a:r>
              <a:rPr lang="en-US" altLang="zh-TW" sz="3200" dirty="0">
                <a:hlinkClick r:id="rId12" tooltip="朴修映"/>
              </a:rPr>
              <a:t>Lizzy</a:t>
            </a:r>
            <a:r>
              <a:rPr lang="zh-TW" altLang="en-US" sz="3200" dirty="0"/>
              <a:t>中途退出。</a:t>
            </a:r>
          </a:p>
          <a:p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8649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24744"/>
            <a:ext cx="7200800" cy="4608512"/>
          </a:xfrm>
        </p:spPr>
      </p:pic>
    </p:spTree>
    <p:extLst>
      <p:ext uri="{BB962C8B-B14F-4D97-AF65-F5344CB8AC3E}">
        <p14:creationId xmlns:p14="http://schemas.microsoft.com/office/powerpoint/2010/main" val="229827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《</a:t>
            </a:r>
            <a:r>
              <a:rPr lang="en-US" altLang="zh-TW" b="1" dirty="0"/>
              <a:t>Running Man</a:t>
            </a:r>
            <a:r>
              <a:rPr lang="en-US" altLang="zh-TW" dirty="0"/>
              <a:t>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9592" y="1772816"/>
            <a:ext cx="7467600" cy="4608512"/>
          </a:xfrm>
        </p:spPr>
        <p:txBody>
          <a:bodyPr>
            <a:noAutofit/>
          </a:bodyPr>
          <a:lstStyle/>
          <a:p>
            <a:r>
              <a:rPr lang="zh-TW" altLang="en-US" sz="2800" dirty="0" smtClean="0"/>
              <a:t>初期</a:t>
            </a:r>
            <a:r>
              <a:rPr lang="zh-TW" altLang="en-US" sz="2800" dirty="0"/>
              <a:t>的遊戲設定是嘉賓與主持們被鎖於韓國著名地標進行遊戲，並需於其開始營業前逃出，經過幾輪遊戲後，最後輸掉的成員會被安排在人來人往的地點中接受尷尬的懲罰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r>
              <a:rPr lang="en-US" altLang="zh-TW" sz="2800" dirty="0" smtClean="0"/>
              <a:t>2011</a:t>
            </a:r>
            <a:r>
              <a:rPr lang="zh-TW" altLang="en-US" sz="2800" dirty="0"/>
              <a:t>年</a:t>
            </a:r>
            <a:r>
              <a:rPr lang="en-US" altLang="zh-TW" sz="2800" dirty="0"/>
              <a:t>5</a:t>
            </a:r>
            <a:r>
              <a:rPr lang="zh-TW" altLang="en-US" sz="2800" dirty="0"/>
              <a:t>月以後取消給予遊戲輸者的懲罰，不定期給予勝者獎品，並且遊戲方式更改為先前往各地方進行任務，由勝出的成員或隊伍獲得對最終任務有利之提示或權力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r>
              <a:rPr lang="zh-TW" altLang="en-US" sz="28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而</a:t>
            </a: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遊戲中最精彩的部份就屬緊張刺激的撕名牌戰。</a:t>
            </a:r>
          </a:p>
          <a:p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9910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《</a:t>
            </a:r>
            <a:r>
              <a:rPr lang="en-US" altLang="zh-TW" b="1" dirty="0"/>
              <a:t>Running Man</a:t>
            </a:r>
            <a:r>
              <a:rPr lang="en-US" altLang="zh-TW" dirty="0"/>
              <a:t>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1610" y="1700808"/>
            <a:ext cx="7467600" cy="3951337"/>
          </a:xfrm>
        </p:spPr>
        <p:txBody>
          <a:bodyPr/>
          <a:lstStyle/>
          <a:p>
            <a:r>
              <a:rPr lang="en-US" altLang="zh-TW" dirty="0" smtClean="0">
                <a:hlinkClick r:id="rId2"/>
              </a:rPr>
              <a:t>https://www.youtube.com/watch?v=6ZA24H7BtaQ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614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" t="22577" r="37877" b="15054"/>
          <a:stretch/>
        </p:blipFill>
        <p:spPr bwMode="auto">
          <a:xfrm>
            <a:off x="1475656" y="2348880"/>
            <a:ext cx="6083882" cy="407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39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重點是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/>
              <a:t>反應力</a:t>
            </a:r>
            <a:endParaRPr lang="en-US" altLang="zh-TW" sz="4000" dirty="0" smtClean="0"/>
          </a:p>
          <a:p>
            <a:r>
              <a:rPr lang="zh-TW" altLang="en-US" sz="4000" dirty="0" smtClean="0"/>
              <a:t>觀察力</a:t>
            </a:r>
            <a:endParaRPr lang="en-US" altLang="zh-TW" sz="4000" dirty="0" smtClean="0"/>
          </a:p>
          <a:p>
            <a:r>
              <a:rPr lang="zh-TW" altLang="en-US" sz="4000" dirty="0" smtClean="0"/>
              <a:t>速度</a:t>
            </a:r>
            <a:endParaRPr lang="en-US" altLang="zh-TW" sz="4000" dirty="0" smtClean="0"/>
          </a:p>
          <a:p>
            <a:r>
              <a:rPr lang="zh-TW" altLang="en-US" sz="4000" dirty="0" smtClean="0"/>
              <a:t>團體動力</a:t>
            </a:r>
            <a:r>
              <a:rPr lang="en-US" altLang="zh-TW" sz="4000" dirty="0" smtClean="0"/>
              <a:t>…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57799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4034268" cy="3024336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645024"/>
            <a:ext cx="3960440" cy="266429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154" y="452584"/>
            <a:ext cx="3867326" cy="5784728"/>
          </a:xfrm>
          <a:prstGeom prst="rect">
            <a:avLst/>
          </a:prstGeom>
        </p:spPr>
      </p:pic>
      <p:sp>
        <p:nvSpPr>
          <p:cNvPr id="4" name="動作按鈕: 說明 3">
            <a:hlinkClick r:id="" action="ppaction://noaction" highlightClick="1"/>
          </p:cNvPr>
          <p:cNvSpPr/>
          <p:nvPr/>
        </p:nvSpPr>
        <p:spPr>
          <a:xfrm>
            <a:off x="2555776" y="1736812"/>
            <a:ext cx="4176464" cy="3816424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72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野外求生</a:t>
            </a:r>
            <a:r>
              <a:rPr lang="en-US" altLang="zh-TW" dirty="0" smtClean="0"/>
              <a:t>1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zh-TW" altLang="zh-TW" dirty="0"/>
              <a:t>總共設計</a:t>
            </a:r>
            <a:r>
              <a:rPr lang="en-US" altLang="zh-TW" dirty="0"/>
              <a:t>6</a:t>
            </a:r>
            <a:r>
              <a:rPr lang="zh-TW" altLang="zh-TW" dirty="0"/>
              <a:t>個關卡</a:t>
            </a:r>
          </a:p>
          <a:p>
            <a:pPr lvl="1"/>
            <a:r>
              <a:rPr lang="zh-TW" altLang="zh-TW" dirty="0"/>
              <a:t>第</a:t>
            </a:r>
            <a:r>
              <a:rPr lang="en-US" altLang="zh-TW" dirty="0"/>
              <a:t>1</a:t>
            </a:r>
            <a:r>
              <a:rPr lang="zh-TW" altLang="zh-TW" dirty="0"/>
              <a:t>個關卡是行李箱會得到 一個地圖、一個線索及一張重生名牌</a:t>
            </a:r>
          </a:p>
          <a:p>
            <a:pPr lvl="1"/>
            <a:r>
              <a:rPr lang="zh-TW" altLang="zh-TW" dirty="0"/>
              <a:t>各小隊依靠第一個線索前往第一關卡解鎖。</a:t>
            </a:r>
          </a:p>
          <a:p>
            <a:pPr lvl="1"/>
            <a:r>
              <a:rPr lang="zh-TW" altLang="zh-TW" dirty="0"/>
              <a:t>解開第一關卡的設計，便能獲得兩項裝備及其他三個關卡的線索</a:t>
            </a:r>
          </a:p>
          <a:p>
            <a:pPr lvl="1"/>
            <a:r>
              <a:rPr lang="zh-TW" altLang="zh-TW" dirty="0"/>
              <a:t>依小隊決議進行後續的關卡解密，便能依續獲得其他六項裝備。</a:t>
            </a:r>
          </a:p>
          <a:p>
            <a:pPr lvl="1"/>
            <a:r>
              <a:rPr lang="zh-TW" altLang="zh-TW" dirty="0"/>
              <a:t>最後透過這八項裝備找出最</a:t>
            </a:r>
            <a:r>
              <a:rPr lang="zh-TW" altLang="zh-TW" dirty="0" smtClean="0"/>
              <a:t>重要</a:t>
            </a:r>
            <a:r>
              <a:rPr lang="en-US" altLang="zh-TW" dirty="0" smtClean="0"/>
              <a:t>4</a:t>
            </a:r>
            <a:r>
              <a:rPr lang="zh-TW" altLang="zh-TW" dirty="0" smtClean="0"/>
              <a:t>项</a:t>
            </a:r>
            <a:r>
              <a:rPr lang="zh-TW" altLang="zh-TW" dirty="0"/>
              <a:t>裝備所代表的數字來進行排序，便能解開遺留在行李箱內的最後一道鎖，便能播出求救訊號而獲救生存。</a:t>
            </a:r>
          </a:p>
        </p:txBody>
      </p:sp>
    </p:spTree>
    <p:extLst>
      <p:ext uri="{BB962C8B-B14F-4D97-AF65-F5344CB8AC3E}">
        <p14:creationId xmlns:p14="http://schemas.microsoft.com/office/powerpoint/2010/main" val="255329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 smtClean="0"/>
              <a:t>物以類聚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5100" y="1716090"/>
            <a:ext cx="8083550" cy="3880773"/>
          </a:xfrm>
        </p:spPr>
        <p:txBody>
          <a:bodyPr>
            <a:noAutofit/>
          </a:bodyPr>
          <a:lstStyle/>
          <a:p>
            <a:r>
              <a:rPr lang="en-US" altLang="zh-TW" sz="3200" dirty="0"/>
              <a:t>(</a:t>
            </a:r>
            <a:r>
              <a:rPr lang="zh-TW" altLang="zh-TW" sz="3200" dirty="0"/>
              <a:t>一</a:t>
            </a:r>
            <a:r>
              <a:rPr lang="en-US" altLang="zh-TW" sz="3200" dirty="0" smtClean="0"/>
              <a:t>)</a:t>
            </a:r>
            <a:r>
              <a:rPr lang="zh-TW" altLang="zh-TW" sz="3200" dirty="0" smtClean="0"/>
              <a:t> 老師</a:t>
            </a:r>
            <a:r>
              <a:rPr lang="zh-TW" altLang="zh-TW" sz="3200" dirty="0"/>
              <a:t>提問：物以類聚，學員回應：聚什麼</a:t>
            </a:r>
            <a:r>
              <a:rPr lang="en-US" altLang="zh-TW" sz="3200" dirty="0" smtClean="0"/>
              <a:t>?</a:t>
            </a:r>
            <a:r>
              <a:rPr lang="zh-TW" altLang="zh-TW" sz="3200" dirty="0" smtClean="0"/>
              <a:t>在</a:t>
            </a:r>
            <a:r>
              <a:rPr lang="zh-TW" altLang="zh-TW" sz="3200" dirty="0"/>
              <a:t>依照</a:t>
            </a:r>
            <a:r>
              <a:rPr lang="zh-TW" altLang="zh-TW" sz="3200" dirty="0" smtClean="0"/>
              <a:t>指令相同</a:t>
            </a:r>
            <a:r>
              <a:rPr lang="zh-TW" altLang="zh-TW" sz="3200" dirty="0"/>
              <a:t>類別或特性者聚在一起。</a:t>
            </a:r>
          </a:p>
          <a:p>
            <a:r>
              <a:rPr lang="en-US" altLang="zh-TW" sz="3200" dirty="0" smtClean="0"/>
              <a:t>(</a:t>
            </a:r>
            <a:r>
              <a:rPr lang="zh-TW" altLang="zh-TW" sz="3200" dirty="0"/>
              <a:t>二</a:t>
            </a:r>
            <a:r>
              <a:rPr lang="en-US" altLang="zh-TW" sz="3200" dirty="0"/>
              <a:t>)</a:t>
            </a:r>
            <a:r>
              <a:rPr lang="zh-TW" altLang="zh-TW" sz="3200" dirty="0"/>
              <a:t>每次分類後學員進行自我介紹以及類別特質之分享</a:t>
            </a:r>
            <a:r>
              <a:rPr lang="zh-TW" altLang="zh-TW" sz="3200" dirty="0" smtClean="0"/>
              <a:t>，例如：</a:t>
            </a:r>
            <a:r>
              <a:rPr lang="zh-TW" altLang="en-US" sz="3200" dirty="0" smtClean="0">
                <a:hlinkClick r:id="rId2" action="ppaction://hlinkfile"/>
              </a:rPr>
              <a:t>寶可夢</a:t>
            </a:r>
            <a:r>
              <a:rPr lang="zh-TW" altLang="en-US" sz="3200" dirty="0" smtClean="0"/>
              <a:t> </a:t>
            </a:r>
            <a:r>
              <a:rPr lang="en-US" altLang="zh-TW" sz="3200" dirty="0" smtClean="0"/>
              <a:t>-</a:t>
            </a:r>
            <a:r>
              <a:rPr lang="zh-TW" altLang="zh-TW" sz="3200" dirty="0" smtClean="0"/>
              <a:t>這個</a:t>
            </a:r>
            <a:r>
              <a:rPr lang="zh-TW" altLang="en-US" sz="3200" dirty="0" smtClean="0"/>
              <a:t>遊戲、角色</a:t>
            </a:r>
            <a:r>
              <a:rPr lang="zh-TW" altLang="zh-TW" sz="3200" dirty="0" smtClean="0"/>
              <a:t>給</a:t>
            </a:r>
            <a:r>
              <a:rPr lang="zh-TW" altLang="zh-TW" sz="3200" dirty="0"/>
              <a:t>人的</a:t>
            </a:r>
            <a:r>
              <a:rPr lang="zh-TW" altLang="zh-TW" sz="3200" dirty="0" smtClean="0">
                <a:hlinkClick r:id="rId3" action="ppaction://hlinkfile"/>
              </a:rPr>
              <a:t>印象</a:t>
            </a:r>
            <a:r>
              <a:rPr lang="en-US" altLang="zh-TW" sz="3200" dirty="0"/>
              <a:t>01’56</a:t>
            </a:r>
            <a:r>
              <a:rPr lang="zh-TW" altLang="zh-TW" sz="3200" dirty="0" smtClean="0"/>
              <a:t>或</a:t>
            </a:r>
            <a:r>
              <a:rPr lang="zh-TW" altLang="zh-TW" sz="3200" dirty="0"/>
              <a:t>特質為何</a:t>
            </a:r>
            <a:r>
              <a:rPr lang="en-US" altLang="zh-TW" sz="3200" dirty="0" smtClean="0"/>
              <a:t>?</a:t>
            </a:r>
            <a:endParaRPr lang="zh-TW" altLang="zh-TW" sz="3200" dirty="0"/>
          </a:p>
        </p:txBody>
      </p:sp>
    </p:spTree>
    <p:extLst>
      <p:ext uri="{BB962C8B-B14F-4D97-AF65-F5344CB8AC3E}">
        <p14:creationId xmlns:p14="http://schemas.microsoft.com/office/powerpoint/2010/main" val="49340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6148937"/>
              </p:ext>
            </p:extLst>
          </p:nvPr>
        </p:nvGraphicFramePr>
        <p:xfrm>
          <a:off x="683568" y="1052736"/>
          <a:ext cx="7200800" cy="4267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36304"/>
                <a:gridCol w="4464496"/>
              </a:tblGrid>
              <a:tr h="4320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4000" kern="100" dirty="0">
                          <a:effectLst/>
                        </a:rPr>
                        <a:t>小隊</a:t>
                      </a:r>
                      <a:r>
                        <a:rPr lang="zh-TW" sz="4000" kern="100" dirty="0" smtClean="0">
                          <a:effectLst/>
                        </a:rPr>
                        <a:t>分</a:t>
                      </a:r>
                      <a:r>
                        <a:rPr lang="zh-TW" altLang="en-US" sz="4000" kern="100" dirty="0" smtClean="0">
                          <a:effectLst/>
                        </a:rPr>
                        <a:t>配</a:t>
                      </a:r>
                      <a:endParaRPr lang="zh-TW" sz="3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4000" kern="100" dirty="0" smtClean="0">
                          <a:effectLst/>
                        </a:rPr>
                        <a:t>裝備上的標籤</a:t>
                      </a:r>
                      <a:r>
                        <a:rPr lang="zh-TW" sz="4000" kern="100" dirty="0" smtClean="0">
                          <a:effectLst/>
                        </a:rPr>
                        <a:t>顏色</a:t>
                      </a:r>
                      <a:endParaRPr lang="zh-TW" sz="3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88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0" kern="100" dirty="0">
                          <a:effectLst/>
                        </a:rPr>
                        <a:t>1</a:t>
                      </a:r>
                      <a:endParaRPr lang="zh-TW" sz="4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6000" kern="100" dirty="0">
                          <a:effectLst/>
                        </a:rPr>
                        <a:t>橘</a:t>
                      </a:r>
                      <a:endParaRPr lang="zh-TW" sz="4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</a:tr>
              <a:tr h="588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0" kern="100" dirty="0">
                          <a:effectLst/>
                        </a:rPr>
                        <a:t>2</a:t>
                      </a:r>
                      <a:endParaRPr lang="zh-TW" sz="4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6000" kern="100" dirty="0">
                          <a:effectLst/>
                        </a:rPr>
                        <a:t>藍</a:t>
                      </a:r>
                      <a:endParaRPr lang="zh-TW" sz="4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</a:tr>
              <a:tr h="588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0" kern="100" dirty="0">
                          <a:effectLst/>
                        </a:rPr>
                        <a:t>3</a:t>
                      </a:r>
                      <a:endParaRPr lang="zh-TW" sz="4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6000" kern="100" dirty="0">
                          <a:effectLst/>
                        </a:rPr>
                        <a:t>綠</a:t>
                      </a:r>
                      <a:endParaRPr lang="zh-TW" sz="4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5880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0" kern="100" dirty="0">
                          <a:effectLst/>
                        </a:rPr>
                        <a:t>4</a:t>
                      </a:r>
                      <a:endParaRPr lang="zh-TW" sz="4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6000" kern="100" dirty="0">
                          <a:effectLst/>
                        </a:rPr>
                        <a:t>紫</a:t>
                      </a:r>
                      <a:endParaRPr lang="zh-TW" sz="4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9226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野外求生</a:t>
            </a:r>
            <a:r>
              <a:rPr lang="en-US" altLang="zh-TW" dirty="0" smtClean="0"/>
              <a:t>2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628800"/>
            <a:ext cx="7467600" cy="468052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zh-TW" altLang="zh-TW" dirty="0"/>
              <a:t>請</a:t>
            </a:r>
            <a:r>
              <a:rPr lang="en-US" altLang="zh-TW" dirty="0"/>
              <a:t>4</a:t>
            </a:r>
            <a:r>
              <a:rPr lang="zh-TW" altLang="zh-TW" dirty="0"/>
              <a:t>個小隊各自穿上不同顏色的背心</a:t>
            </a:r>
          </a:p>
          <a:p>
            <a:pPr lvl="1"/>
            <a:r>
              <a:rPr lang="zh-TW" altLang="zh-TW" dirty="0"/>
              <a:t>每人將白色名牌處寫上自己的姓名</a:t>
            </a:r>
          </a:p>
          <a:p>
            <a:pPr lvl="1"/>
            <a:r>
              <a:rPr lang="zh-TW" altLang="zh-TW" dirty="0"/>
              <a:t>每小隊</a:t>
            </a:r>
            <a:r>
              <a:rPr lang="en-US" altLang="zh-TW" dirty="0"/>
              <a:t>7</a:t>
            </a:r>
            <a:r>
              <a:rPr lang="zh-TW" altLang="zh-TW" dirty="0"/>
              <a:t>人，會有一個人當王（藏於姓名名牌與顏色背心中間，不被他隊發現）</a:t>
            </a:r>
          </a:p>
          <a:p>
            <a:pPr lvl="0"/>
            <a:r>
              <a:rPr lang="zh-TW" altLang="zh-TW" dirty="0"/>
              <a:t>在進行生存遊戲競賽時，各隊可互撕他隊姓名名牌，被撕掉的隊員即回失事點</a:t>
            </a:r>
            <a:r>
              <a:rPr lang="en-US" altLang="zh-TW" dirty="0"/>
              <a:t>(</a:t>
            </a:r>
            <a:r>
              <a:rPr lang="zh-TW" altLang="zh-TW" dirty="0"/>
              <a:t>集合點）休息</a:t>
            </a:r>
            <a:r>
              <a:rPr lang="en-US" altLang="zh-TW" dirty="0"/>
              <a:t>5</a:t>
            </a:r>
            <a:r>
              <a:rPr lang="zh-TW" altLang="zh-TW" dirty="0"/>
              <a:t>分鐘，才能重新得到</a:t>
            </a:r>
            <a:r>
              <a:rPr lang="en-US" altLang="zh-TW" dirty="0"/>
              <a:t>1</a:t>
            </a:r>
            <a:r>
              <a:rPr lang="zh-TW" altLang="zh-TW" dirty="0"/>
              <a:t>名牌而重回小隊繼續，但若是小隊中的王被撕掉名牌則是整個小隊回來集合點休息</a:t>
            </a:r>
            <a:r>
              <a:rPr lang="en-US" altLang="zh-TW" dirty="0"/>
              <a:t>5</a:t>
            </a:r>
            <a:r>
              <a:rPr lang="zh-TW" altLang="zh-TW" dirty="0"/>
              <a:t>分鐘，才能獲得</a:t>
            </a:r>
            <a:r>
              <a:rPr lang="en-US" altLang="zh-TW" dirty="0"/>
              <a:t>1</a:t>
            </a:r>
            <a:r>
              <a:rPr lang="zh-TW" altLang="zh-TW" dirty="0"/>
              <a:t>王牌及</a:t>
            </a:r>
            <a:r>
              <a:rPr lang="en-US" altLang="zh-TW" dirty="0"/>
              <a:t>1</a:t>
            </a:r>
            <a:r>
              <a:rPr lang="zh-TW" altLang="zh-TW" dirty="0"/>
              <a:t>名牌而繼續。</a:t>
            </a:r>
          </a:p>
          <a:p>
            <a:pPr lvl="0"/>
            <a:r>
              <a:rPr lang="zh-TW" altLang="zh-TW" dirty="0"/>
              <a:t>每小隊能在第</a:t>
            </a:r>
            <a:r>
              <a:rPr lang="en-US" altLang="zh-TW" dirty="0"/>
              <a:t>1</a:t>
            </a:r>
            <a:r>
              <a:rPr lang="zh-TW" altLang="zh-TW" dirty="0"/>
              <a:t>關卡獲得</a:t>
            </a:r>
            <a:r>
              <a:rPr lang="en-US" altLang="zh-TW" dirty="0"/>
              <a:t>1</a:t>
            </a:r>
            <a:r>
              <a:rPr lang="zh-TW" altLang="zh-TW" dirty="0"/>
              <a:t>張重生名牌，可選得任</a:t>
            </a:r>
            <a:r>
              <a:rPr lang="en-US" altLang="zh-TW" dirty="0"/>
              <a:t>1</a:t>
            </a:r>
            <a:r>
              <a:rPr lang="zh-TW" altLang="zh-TW" dirty="0"/>
              <a:t>人復活</a:t>
            </a:r>
            <a:r>
              <a:rPr lang="en-US" altLang="zh-TW" dirty="0"/>
              <a:t>1</a:t>
            </a:r>
            <a:r>
              <a:rPr lang="zh-TW" altLang="zh-TW" dirty="0"/>
              <a:t>次，唯王卡被撕走一定整隊回來到集合點才行</a:t>
            </a:r>
          </a:p>
          <a:p>
            <a:pPr lvl="0"/>
            <a:r>
              <a:rPr lang="zh-TW" altLang="zh-TW" dirty="0"/>
              <a:t>活動時間只有</a:t>
            </a:r>
            <a:r>
              <a:rPr lang="en-US" altLang="zh-TW" dirty="0"/>
              <a:t>60</a:t>
            </a:r>
            <a:r>
              <a:rPr lang="zh-TW" altLang="zh-TW" dirty="0"/>
              <a:t>分鐘，中間遇到下課可以選擇整小隊休息或繼續再解密，此下課</a:t>
            </a:r>
            <a:r>
              <a:rPr lang="en-US" altLang="zh-TW" dirty="0"/>
              <a:t>10</a:t>
            </a:r>
            <a:r>
              <a:rPr lang="zh-TW" altLang="zh-TW" dirty="0"/>
              <a:t>分鐘不列入活動時間。</a:t>
            </a:r>
          </a:p>
        </p:txBody>
      </p:sp>
    </p:spTree>
    <p:extLst>
      <p:ext uri="{BB962C8B-B14F-4D97-AF65-F5344CB8AC3E}">
        <p14:creationId xmlns:p14="http://schemas.microsoft.com/office/powerpoint/2010/main" val="289349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5400" dirty="0" smtClean="0"/>
              <a:t>提醒您</a:t>
            </a:r>
            <a:endParaRPr lang="zh-TW" altLang="en-US" sz="5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43608" y="3284984"/>
            <a:ext cx="7467600" cy="1647081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安全為首要</a:t>
            </a:r>
            <a:endParaRPr lang="en-US" altLang="zh-TW" sz="4000" dirty="0" smtClean="0"/>
          </a:p>
          <a:p>
            <a:r>
              <a:rPr lang="zh-TW" altLang="en-US" sz="4000" dirty="0" smtClean="0"/>
              <a:t>總集合哨音</a:t>
            </a:r>
            <a:endParaRPr lang="zh-TW" altLang="en-US" sz="40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559047"/>
              </p:ext>
            </p:extLst>
          </p:nvPr>
        </p:nvGraphicFramePr>
        <p:xfrm>
          <a:off x="899592" y="1916832"/>
          <a:ext cx="7467600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/>
                <a:gridCol w="3733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/>
                        <a:t>解開總鎖</a:t>
                      </a:r>
                      <a:endParaRPr lang="zh-TW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 smtClean="0"/>
                        <a:t>WINNER</a:t>
                      </a:r>
                      <a:endParaRPr lang="zh-TW" altLang="en-US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346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4400" dirty="0" smtClean="0"/>
              <a:t>Are you ready??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62514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計分賽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4083831"/>
              </p:ext>
            </p:extLst>
          </p:nvPr>
        </p:nvGraphicFramePr>
        <p:xfrm>
          <a:off x="838200" y="2038350"/>
          <a:ext cx="7467600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/>
                <a:gridCol w="3733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/>
                        <a:t>項目</a:t>
                      </a:r>
                      <a:endParaRPr lang="zh-TW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/>
                        <a:t>計分</a:t>
                      </a:r>
                      <a:endParaRPr lang="zh-TW" alt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/>
                        <a:t>裝備</a:t>
                      </a:r>
                      <a:endParaRPr lang="zh-TW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 smtClean="0"/>
                        <a:t>@10</a:t>
                      </a:r>
                      <a:endParaRPr lang="zh-TW" alt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/>
                        <a:t>王牌</a:t>
                      </a:r>
                      <a:endParaRPr lang="zh-TW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 smtClean="0"/>
                        <a:t>@10</a:t>
                      </a:r>
                      <a:endParaRPr lang="zh-TW" alt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/>
                        <a:t>名牌</a:t>
                      </a:r>
                      <a:endParaRPr lang="zh-TW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 smtClean="0"/>
                        <a:t>@5</a:t>
                      </a:r>
                      <a:endParaRPr lang="zh-TW" alt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/>
                        <a:t>密碼提示</a:t>
                      </a:r>
                      <a:endParaRPr lang="zh-TW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 smtClean="0"/>
                        <a:t>X</a:t>
                      </a:r>
                      <a:endParaRPr lang="zh-TW" altLang="en-US" sz="3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 smtClean="0"/>
                        <a:t>籌碼</a:t>
                      </a:r>
                      <a:endParaRPr lang="zh-TW" alt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dirty="0" smtClean="0"/>
                        <a:t>X</a:t>
                      </a:r>
                      <a:endParaRPr lang="zh-TW" altLang="en-US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56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9791" y="127462"/>
            <a:ext cx="7882609" cy="781258"/>
          </a:xfrm>
        </p:spPr>
        <p:txBody>
          <a:bodyPr/>
          <a:lstStyle/>
          <a:p>
            <a:r>
              <a:rPr lang="zh-TW" altLang="en-US" dirty="0"/>
              <a:t>標靶討論</a:t>
            </a:r>
            <a:r>
              <a:rPr lang="zh-TW" altLang="en-US" dirty="0" smtClean="0"/>
              <a:t>法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70" y="2711245"/>
            <a:ext cx="3320807" cy="3731119"/>
          </a:xfrm>
          <a:prstGeom prst="rect">
            <a:avLst/>
          </a:prstGeom>
        </p:spPr>
      </p:pic>
      <p:pic>
        <p:nvPicPr>
          <p:cNvPr id="10" name="內容版面配置區 9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820089"/>
            <a:ext cx="4176464" cy="3622275"/>
          </a:xfrm>
          <a:prstGeom prst="rect">
            <a:avLst/>
          </a:prstGeom>
        </p:spPr>
      </p:pic>
      <p:sp>
        <p:nvSpPr>
          <p:cNvPr id="12" name="文字版面配置區 7"/>
          <p:cNvSpPr>
            <a:spLocks noGrp="1"/>
          </p:cNvSpPr>
          <p:nvPr>
            <p:ph type="body" idx="1"/>
          </p:nvPr>
        </p:nvSpPr>
        <p:spPr>
          <a:xfrm>
            <a:off x="357512" y="1122595"/>
            <a:ext cx="8534968" cy="1579042"/>
          </a:xfrm>
        </p:spPr>
        <p:txBody>
          <a:bodyPr/>
          <a:lstStyle/>
          <a:p>
            <a:r>
              <a:rPr lang="en-US" altLang="zh-TW" dirty="0"/>
              <a:t>(1)</a:t>
            </a:r>
            <a:r>
              <a:rPr lang="zh-TW" altLang="zh-TW" dirty="0"/>
              <a:t>先畫標靶</a:t>
            </a:r>
            <a:r>
              <a:rPr lang="en-US" altLang="zh-TW" dirty="0"/>
              <a:t>(3</a:t>
            </a:r>
            <a:r>
              <a:rPr lang="zh-TW" altLang="zh-TW" dirty="0"/>
              <a:t>圈</a:t>
            </a:r>
            <a:r>
              <a:rPr lang="en-US" altLang="zh-TW" dirty="0"/>
              <a:t>);</a:t>
            </a:r>
            <a:r>
              <a:rPr lang="zh-TW" altLang="zh-TW" dirty="0"/>
              <a:t>情境布置：展示牆</a:t>
            </a:r>
          </a:p>
          <a:p>
            <a:r>
              <a:rPr lang="en-US" altLang="zh-TW" dirty="0"/>
              <a:t>(2)</a:t>
            </a:r>
            <a:r>
              <a:rPr lang="zh-TW" altLang="zh-TW" dirty="0"/>
              <a:t>每個人到展示牆前將看到的</a:t>
            </a:r>
            <a:r>
              <a:rPr lang="zh-TW" altLang="zh-TW" dirty="0">
                <a:solidFill>
                  <a:srgbClr val="FF0000"/>
                </a:solidFill>
              </a:rPr>
              <a:t>事實</a:t>
            </a:r>
            <a:r>
              <a:rPr lang="zh-TW" altLang="zh-TW" dirty="0"/>
              <a:t>寫在最外圈</a:t>
            </a:r>
          </a:p>
          <a:p>
            <a:r>
              <a:rPr lang="en-US" altLang="zh-TW" dirty="0"/>
              <a:t>(3)</a:t>
            </a:r>
            <a:r>
              <a:rPr lang="zh-TW" altLang="zh-TW" dirty="0"/>
              <a:t>由於這些事實，你</a:t>
            </a:r>
            <a:r>
              <a:rPr lang="zh-TW" altLang="zh-TW" dirty="0">
                <a:solidFill>
                  <a:srgbClr val="FF0000"/>
                </a:solidFill>
              </a:rPr>
              <a:t>聯想</a:t>
            </a:r>
            <a:r>
              <a:rPr lang="zh-TW" altLang="zh-TW" dirty="0"/>
              <a:t>到什麼？寫在第二圈</a:t>
            </a:r>
          </a:p>
          <a:p>
            <a:r>
              <a:rPr lang="en-US" altLang="zh-TW" dirty="0"/>
              <a:t>(4)</a:t>
            </a:r>
            <a:r>
              <a:rPr lang="zh-TW" altLang="zh-TW" dirty="0"/>
              <a:t>有了這些事實、聯想，你可以提出什麼</a:t>
            </a:r>
            <a:r>
              <a:rPr lang="zh-TW" altLang="zh-TW" dirty="0">
                <a:solidFill>
                  <a:srgbClr val="FF0000"/>
                </a:solidFill>
              </a:rPr>
              <a:t>問題</a:t>
            </a:r>
            <a:r>
              <a:rPr lang="zh-TW" altLang="zh-TW" dirty="0"/>
              <a:t>？寫在</a:t>
            </a:r>
            <a:r>
              <a:rPr lang="zh-TW" altLang="zh-TW" dirty="0" smtClean="0"/>
              <a:t>第</a:t>
            </a:r>
            <a:r>
              <a:rPr lang="zh-TW" altLang="en-US" dirty="0" smtClean="0"/>
              <a:t>三</a:t>
            </a:r>
            <a:r>
              <a:rPr lang="zh-TW" altLang="zh-TW" dirty="0" smtClean="0"/>
              <a:t>圈</a:t>
            </a:r>
            <a:endParaRPr lang="zh-TW" altLang="zh-TW" dirty="0"/>
          </a:p>
        </p:txBody>
      </p:sp>
    </p:spTree>
    <p:extLst>
      <p:ext uri="{BB962C8B-B14F-4D97-AF65-F5344CB8AC3E}">
        <p14:creationId xmlns:p14="http://schemas.microsoft.com/office/powerpoint/2010/main" val="240575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2667000" y="1676397"/>
            <a:ext cx="3733800" cy="3324225"/>
            <a:chOff x="2667000" y="1676397"/>
            <a:chExt cx="3733800" cy="3324225"/>
          </a:xfrm>
        </p:grpSpPr>
        <p:sp>
          <p:nvSpPr>
            <p:cNvPr id="19" name="橢圓 2"/>
            <p:cNvSpPr>
              <a:spLocks noChangeArrowheads="1"/>
            </p:cNvSpPr>
            <p:nvPr/>
          </p:nvSpPr>
          <p:spPr bwMode="auto">
            <a:xfrm>
              <a:off x="2667000" y="1676397"/>
              <a:ext cx="3733800" cy="3324225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5" name="文字方塊 4"/>
            <p:cNvSpPr txBox="1">
              <a:spLocks noChangeArrowheads="1"/>
            </p:cNvSpPr>
            <p:nvPr/>
          </p:nvSpPr>
          <p:spPr bwMode="auto">
            <a:xfrm>
              <a:off x="3705225" y="2095499"/>
              <a:ext cx="1590675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聯想到</a:t>
              </a:r>
              <a:r>
                <a:rPr kumimoji="1" lang="en-US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ea typeface="新細明體" pitchFamily="18" charset="-120"/>
                  <a:cs typeface="Times New Roman" pitchFamily="18" charset="0"/>
                </a:rPr>
                <a:t>…</a:t>
              </a:r>
              <a:endParaRPr kumimoji="1" lang="en-US" alt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26" name="文字方塊 5"/>
            <p:cNvSpPr txBox="1">
              <a:spLocks noChangeArrowheads="1"/>
            </p:cNvSpPr>
            <p:nvPr/>
          </p:nvSpPr>
          <p:spPr bwMode="auto">
            <a:xfrm>
              <a:off x="3705225" y="4419599"/>
              <a:ext cx="1590675" cy="33337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詮釋看法</a:t>
              </a:r>
              <a:r>
                <a:rPr kumimoji="1" lang="en-US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ea typeface="新細明體" pitchFamily="18" charset="-120"/>
                  <a:cs typeface="Times New Roman" pitchFamily="18" charset="0"/>
                </a:rPr>
                <a:t>…</a:t>
              </a:r>
              <a:r>
                <a:rPr kumimoji="1" lang="en-US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..</a:t>
              </a:r>
              <a:endParaRPr kumimoji="1" lang="en-US" alt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1314450" y="590549"/>
            <a:ext cx="6858697" cy="5648325"/>
            <a:chOff x="1314450" y="590549"/>
            <a:chExt cx="6858697" cy="5648325"/>
          </a:xfrm>
        </p:grpSpPr>
        <p:sp>
          <p:nvSpPr>
            <p:cNvPr id="20" name="橢圓 3"/>
            <p:cNvSpPr>
              <a:spLocks noChangeArrowheads="1"/>
            </p:cNvSpPr>
            <p:nvPr/>
          </p:nvSpPr>
          <p:spPr bwMode="auto">
            <a:xfrm>
              <a:off x="1314450" y="590549"/>
              <a:ext cx="6324600" cy="5648325"/>
            </a:xfrm>
            <a:prstGeom prst="ellips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sp>
          <p:nvSpPr>
            <p:cNvPr id="21" name="文字方塊 7"/>
            <p:cNvSpPr txBox="1">
              <a:spLocks noChangeArrowheads="1"/>
            </p:cNvSpPr>
            <p:nvPr/>
          </p:nvSpPr>
          <p:spPr bwMode="auto">
            <a:xfrm>
              <a:off x="2114550" y="4829174"/>
              <a:ext cx="1590675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看到</a:t>
              </a:r>
              <a:r>
                <a:rPr kumimoji="1" lang="en-US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ea typeface="新細明體" pitchFamily="18" charset="-120"/>
                  <a:cs typeface="Times New Roman" pitchFamily="18" charset="0"/>
                </a:rPr>
                <a:t>…</a:t>
              </a:r>
              <a:endParaRPr kumimoji="1" lang="en-US" alt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22" name="文字方塊 8"/>
            <p:cNvSpPr txBox="1">
              <a:spLocks noChangeArrowheads="1"/>
            </p:cNvSpPr>
            <p:nvPr/>
          </p:nvSpPr>
          <p:spPr bwMode="auto">
            <a:xfrm>
              <a:off x="4533900" y="5372099"/>
              <a:ext cx="1590675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聽到</a:t>
              </a:r>
              <a:r>
                <a:rPr kumimoji="1" lang="en-US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ea typeface="新細明體" pitchFamily="18" charset="-120"/>
                  <a:cs typeface="Times New Roman" pitchFamily="18" charset="0"/>
                </a:rPr>
                <a:t>…</a:t>
              </a:r>
              <a:endParaRPr kumimoji="1" lang="en-US" alt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24" name="文字方塊 9"/>
            <p:cNvSpPr txBox="1">
              <a:spLocks noChangeArrowheads="1"/>
            </p:cNvSpPr>
            <p:nvPr/>
          </p:nvSpPr>
          <p:spPr bwMode="auto">
            <a:xfrm>
              <a:off x="6582472" y="3171823"/>
              <a:ext cx="1590675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聞到</a:t>
              </a:r>
              <a:r>
                <a:rPr kumimoji="1" lang="en-US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ea typeface="新細明體" pitchFamily="18" charset="-120"/>
                  <a:cs typeface="Times New Roman" pitchFamily="18" charset="0"/>
                </a:rPr>
                <a:t>…</a:t>
              </a:r>
              <a:endParaRPr kumimoji="1" lang="en-US" alt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28" name="文字方塊 11"/>
            <p:cNvSpPr txBox="1">
              <a:spLocks noChangeArrowheads="1"/>
            </p:cNvSpPr>
            <p:nvPr/>
          </p:nvSpPr>
          <p:spPr bwMode="auto">
            <a:xfrm>
              <a:off x="1457325" y="2714624"/>
              <a:ext cx="1026443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想到</a:t>
              </a:r>
              <a:r>
                <a:rPr kumimoji="1" lang="en-US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ea typeface="新細明體" pitchFamily="18" charset="-120"/>
                  <a:cs typeface="Times New Roman" pitchFamily="18" charset="0"/>
                </a:rPr>
                <a:t>…</a:t>
              </a:r>
              <a:endParaRPr kumimoji="1" lang="en-US" alt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  <p:sp>
          <p:nvSpPr>
            <p:cNvPr id="29" name="文字方塊 10"/>
            <p:cNvSpPr txBox="1">
              <a:spLocks noChangeArrowheads="1"/>
            </p:cNvSpPr>
            <p:nvPr/>
          </p:nvSpPr>
          <p:spPr bwMode="auto">
            <a:xfrm>
              <a:off x="4733925" y="1104899"/>
              <a:ext cx="1590675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新細明體" pitchFamily="18" charset="-120"/>
                  <a:cs typeface="Times New Roman" pitchFamily="18" charset="0"/>
                </a:rPr>
                <a:t>接觸到</a:t>
              </a:r>
              <a:r>
                <a:rPr kumimoji="1" lang="en-US" altLang="zh-TW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/>
                  <a:ea typeface="新細明體" pitchFamily="18" charset="-120"/>
                  <a:cs typeface="Times New Roman" pitchFamily="18" charset="0"/>
                </a:rPr>
                <a:t>…</a:t>
              </a:r>
              <a:endParaRPr kumimoji="1" lang="en-US" altLang="zh-TW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新細明體" pitchFamily="18" charset="-120"/>
                <a:cs typeface="新細明體" pitchFamily="18" charset="-120"/>
              </a:endParaRPr>
            </a:p>
          </p:txBody>
        </p:sp>
      </p:grpSp>
      <p:sp>
        <p:nvSpPr>
          <p:cNvPr id="30" name="Rectangle 3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31" name="Rectangle 4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7" name="內容版面配置區 2"/>
          <p:cNvSpPr>
            <a:spLocks noGrp="1"/>
          </p:cNvSpPr>
          <p:nvPr>
            <p:ph idx="1"/>
          </p:nvPr>
        </p:nvSpPr>
        <p:spPr>
          <a:xfrm>
            <a:off x="-31307" y="96998"/>
            <a:ext cx="3491880" cy="1174588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動動手畫下三個同心圓</a:t>
            </a:r>
            <a:endParaRPr lang="en-US" altLang="zh-TW" dirty="0" smtClean="0"/>
          </a:p>
          <a:p>
            <a:r>
              <a:rPr lang="zh-TW" altLang="en-US" dirty="0" smtClean="0"/>
              <a:t>每圈都要寫上</a:t>
            </a:r>
            <a:r>
              <a:rPr lang="en-US" altLang="zh-TW" dirty="0" smtClean="0"/>
              <a:t>10</a:t>
            </a:r>
            <a:r>
              <a:rPr lang="zh-TW" altLang="en-US" dirty="0" smtClean="0"/>
              <a:t>個想法</a:t>
            </a:r>
            <a:endParaRPr lang="zh-TW" altLang="en-US" dirty="0"/>
          </a:p>
        </p:txBody>
      </p:sp>
      <p:grpSp>
        <p:nvGrpSpPr>
          <p:cNvPr id="2" name="群組 1"/>
          <p:cNvGrpSpPr/>
          <p:nvPr/>
        </p:nvGrpSpPr>
        <p:grpSpPr>
          <a:xfrm>
            <a:off x="3538537" y="2473245"/>
            <a:ext cx="2066925" cy="1781175"/>
            <a:chOff x="3538537" y="2473245"/>
            <a:chExt cx="2066925" cy="1781175"/>
          </a:xfrm>
        </p:grpSpPr>
        <p:sp>
          <p:nvSpPr>
            <p:cNvPr id="23" name="橢圓 1"/>
            <p:cNvSpPr>
              <a:spLocks noChangeArrowheads="1"/>
            </p:cNvSpPr>
            <p:nvPr/>
          </p:nvSpPr>
          <p:spPr bwMode="auto">
            <a:xfrm>
              <a:off x="3538537" y="2473245"/>
              <a:ext cx="2066925" cy="1781175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zh-TW" altLang="en-US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4" name="內容版面配置區 2"/>
            <p:cNvSpPr txBox="1">
              <a:spLocks/>
            </p:cNvSpPr>
            <p:nvPr/>
          </p:nvSpPr>
          <p:spPr>
            <a:xfrm>
              <a:off x="4083943" y="3082963"/>
              <a:ext cx="1299964" cy="66349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4572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5000"/>
                <a:buFont typeface="Rage Italic" pitchFamily="66" charset="0"/>
                <a:buChar char="0"/>
                <a:defRPr sz="2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557784" indent="-228600" algn="l" defTabSz="4572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5000"/>
                <a:buFont typeface="Rage Italic" pitchFamily="66" charset="0"/>
                <a:buChar char="0"/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22960" indent="-182880" algn="l" defTabSz="4572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5000"/>
                <a:buFont typeface="Rage Italic" pitchFamily="66" charset="0"/>
                <a:buChar char="0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097280" indent="-182880" algn="l" defTabSz="4572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5000"/>
                <a:buFont typeface="Rage Italic" pitchFamily="66" charset="0"/>
                <a:buChar char="0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417320" indent="-182880" algn="l" defTabSz="4572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5000"/>
                <a:buFont typeface="Rage Italic" pitchFamily="66" charset="0"/>
                <a:buChar char="0"/>
                <a:defRPr sz="14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645920" indent="-182880" algn="l" defTabSz="4572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5000"/>
                <a:buFont typeface="Rage Italic" pitchFamily="66" charset="0"/>
                <a:buChar char="0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920240" indent="-182880" algn="l" defTabSz="4572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5000"/>
                <a:buFont typeface="Rage Italic" pitchFamily="66" charset="0"/>
                <a:buChar char="0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2194560" indent="-182880" algn="l" defTabSz="4572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5000"/>
                <a:buFont typeface="Rage Italic" pitchFamily="66" charset="0"/>
                <a:buChar char="0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2468880" indent="-182880" algn="l" defTabSz="457200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95000"/>
                <a:buFont typeface="Rage Italic" pitchFamily="66" charset="0"/>
                <a:buChar char="0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TW" altLang="en-US" dirty="0" smtClean="0"/>
                <a:t>問題</a:t>
              </a:r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25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7200" dirty="0" smtClean="0"/>
              <a:t>Show time</a:t>
            </a:r>
            <a:endParaRPr lang="zh-TW" altLang="en-US" sz="7200" dirty="0"/>
          </a:p>
        </p:txBody>
      </p:sp>
    </p:spTree>
    <p:extLst>
      <p:ext uri="{BB962C8B-B14F-4D97-AF65-F5344CB8AC3E}">
        <p14:creationId xmlns:p14="http://schemas.microsoft.com/office/powerpoint/2010/main" val="254050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352928" cy="5832648"/>
          </a:xfrm>
        </p:spPr>
      </p:pic>
    </p:spTree>
    <p:extLst>
      <p:ext uri="{BB962C8B-B14F-4D97-AF65-F5344CB8AC3E}">
        <p14:creationId xmlns:p14="http://schemas.microsoft.com/office/powerpoint/2010/main" val="205287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84635" y="-484435"/>
            <a:ext cx="6070674" cy="7992888"/>
          </a:xfrm>
        </p:spPr>
      </p:pic>
    </p:spTree>
    <p:extLst>
      <p:ext uri="{BB962C8B-B14F-4D97-AF65-F5344CB8AC3E}">
        <p14:creationId xmlns:p14="http://schemas.microsoft.com/office/powerpoint/2010/main" val="308529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00" y="3578055"/>
            <a:ext cx="2457007" cy="2542592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31013"/>
            <a:ext cx="2706371" cy="237249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187126"/>
            <a:ext cx="2704017" cy="299695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527" y="293087"/>
            <a:ext cx="2417266" cy="244884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916832"/>
            <a:ext cx="2537583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2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93901" y="-793702"/>
            <a:ext cx="5812182" cy="8064897"/>
          </a:xfrm>
        </p:spPr>
      </p:pic>
    </p:spTree>
    <p:extLst>
      <p:ext uri="{BB962C8B-B14F-4D97-AF65-F5344CB8AC3E}">
        <p14:creationId xmlns:p14="http://schemas.microsoft.com/office/powerpoint/2010/main" val="84368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352928" cy="5904656"/>
          </a:xfrm>
        </p:spPr>
      </p:pic>
    </p:spTree>
    <p:extLst>
      <p:ext uri="{BB962C8B-B14F-4D97-AF65-F5344CB8AC3E}">
        <p14:creationId xmlns:p14="http://schemas.microsoft.com/office/powerpoint/2010/main" val="103462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904205"/>
          </a:xfrm>
        </p:spPr>
        <p:txBody>
          <a:bodyPr/>
          <a:lstStyle/>
          <a:p>
            <a:r>
              <a:rPr lang="zh-TW" altLang="en-US" dirty="0" smtClean="0"/>
              <a:t>我是這樣</a:t>
            </a:r>
            <a:r>
              <a:rPr lang="zh-TW" altLang="en-US" dirty="0" smtClean="0"/>
              <a:t>用的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340768"/>
            <a:ext cx="8147248" cy="560634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&lt;running man&gt; +&lt;</a:t>
            </a:r>
            <a:r>
              <a:rPr lang="zh-TW" altLang="en-US" dirty="0" smtClean="0"/>
              <a:t>密室脫逃</a:t>
            </a:r>
            <a:r>
              <a:rPr lang="en-US" altLang="zh-TW" dirty="0" smtClean="0"/>
              <a:t>&gt;</a:t>
            </a:r>
            <a:r>
              <a:rPr lang="zh-TW" altLang="en-US" dirty="0" smtClean="0"/>
              <a:t>可以運用在那些的議題？</a:t>
            </a:r>
            <a:endParaRPr lang="en-US" altLang="zh-TW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988840"/>
            <a:ext cx="5245397" cy="45763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5868144" y="4365104"/>
            <a:ext cx="1440160" cy="792088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3018234" y="5740949"/>
            <a:ext cx="1440160" cy="792088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410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6" t="14676" r="37093" b="22446"/>
          <a:stretch/>
        </p:blipFill>
        <p:spPr bwMode="auto">
          <a:xfrm>
            <a:off x="323528" y="332656"/>
            <a:ext cx="8424936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4644008" y="5661248"/>
            <a:ext cx="3960440" cy="576064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445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5" t="17338" r="36191" b="67595"/>
          <a:stretch/>
        </p:blipFill>
        <p:spPr bwMode="auto">
          <a:xfrm>
            <a:off x="467544" y="404664"/>
            <a:ext cx="8352928" cy="120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4633911" y="1196752"/>
            <a:ext cx="3960440" cy="576064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4" t="24890" r="37734" b="18877"/>
          <a:stretch/>
        </p:blipFill>
        <p:spPr bwMode="auto">
          <a:xfrm>
            <a:off x="251518" y="1988840"/>
            <a:ext cx="8342831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4644008" y="2492896"/>
            <a:ext cx="3960440" cy="576064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180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1484784"/>
            <a:ext cx="8229600" cy="2808312"/>
          </a:xfrm>
        </p:spPr>
        <p:txBody>
          <a:bodyPr/>
          <a:lstStyle/>
          <a:p>
            <a:r>
              <a:rPr lang="zh-TW" altLang="en-US" dirty="0" smtClean="0"/>
              <a:t>當然不只這些啦！</a:t>
            </a:r>
            <a:endParaRPr lang="zh-TW" alt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539552" y="3372418"/>
            <a:ext cx="822960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/>
              <a:t>創意來至於</a:t>
            </a:r>
            <a:r>
              <a:rPr lang="zh-TW" altLang="en-US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動力</a:t>
            </a:r>
            <a:r>
              <a:rPr lang="zh-TW" altLang="en-US" dirty="0" smtClean="0"/>
              <a:t>～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1299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836712"/>
            <a:ext cx="7478216" cy="3838884"/>
          </a:xfrm>
        </p:spPr>
        <p:txBody>
          <a:bodyPr>
            <a:normAutofit/>
          </a:bodyPr>
          <a:lstStyle/>
          <a:p>
            <a:r>
              <a:rPr lang="zh-TW" altLang="en-US" sz="6000" dirty="0" smtClean="0"/>
              <a:t>花些時間一起來</a:t>
            </a:r>
            <a:r>
              <a:rPr lang="en-US" altLang="zh-TW" sz="6000" dirty="0" smtClean="0">
                <a:hlinkClick r:id="rId2" action="ppaction://hlinkfile"/>
              </a:rPr>
              <a:t>FUN</a:t>
            </a:r>
            <a:endParaRPr lang="en-US" altLang="zh-TW" sz="6000" dirty="0" smtClean="0"/>
          </a:p>
          <a:p>
            <a:r>
              <a:rPr lang="zh-TW" altLang="en-US" sz="6000" dirty="0" smtClean="0"/>
              <a:t>花些時間一起來</a:t>
            </a:r>
            <a:endParaRPr lang="en-US" altLang="zh-TW" sz="6000" dirty="0" smtClean="0"/>
          </a:p>
          <a:p>
            <a:pPr marL="0" indent="0" algn="ctr">
              <a:buNone/>
            </a:pPr>
            <a:r>
              <a:rPr lang="zh-TW" altLang="en-US" sz="6000" dirty="0" smtClean="0">
                <a:hlinkClick r:id="rId3" action="ppaction://hlinkfile"/>
              </a:rPr>
              <a:t>共備</a:t>
            </a:r>
            <a:r>
              <a:rPr lang="zh-TW" altLang="en-US" sz="6000" dirty="0" smtClean="0"/>
              <a:t>。教學成長</a:t>
            </a:r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42299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4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20688"/>
            <a:ext cx="7272808" cy="5256584"/>
          </a:xfrm>
        </p:spPr>
      </p:pic>
    </p:spTree>
    <p:extLst>
      <p:ext uri="{BB962C8B-B14F-4D97-AF65-F5344CB8AC3E}">
        <p14:creationId xmlns:p14="http://schemas.microsoft.com/office/powerpoint/2010/main" val="140078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041440" cy="1008112"/>
          </a:xfrm>
        </p:spPr>
        <p:txBody>
          <a:bodyPr/>
          <a:lstStyle/>
          <a:p>
            <a:r>
              <a:rPr lang="zh-TW" altLang="en-US" dirty="0" smtClean="0"/>
              <a:t>共同備課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3102339" cy="2542778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96752"/>
            <a:ext cx="2843808" cy="239775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77072"/>
            <a:ext cx="3168352" cy="237626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7" y="4105653"/>
            <a:ext cx="4918185" cy="234768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22" y="1196752"/>
            <a:ext cx="1774790" cy="127171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21" y="2593679"/>
            <a:ext cx="1787691" cy="13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6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836712"/>
            <a:ext cx="6912768" cy="5185747"/>
          </a:xfrm>
        </p:spPr>
      </p:pic>
    </p:spTree>
    <p:extLst>
      <p:ext uri="{BB962C8B-B14F-4D97-AF65-F5344CB8AC3E}">
        <p14:creationId xmlns:p14="http://schemas.microsoft.com/office/powerpoint/2010/main" val="209394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課程設計緣起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>
                <a:solidFill>
                  <a:srgbClr val="0070C0"/>
                </a:solidFill>
              </a:rPr>
              <a:t>密室逃脫</a:t>
            </a:r>
            <a:endParaRPr lang="en-US" altLang="zh-TW" sz="4000" dirty="0" smtClean="0">
              <a:solidFill>
                <a:srgbClr val="0070C0"/>
              </a:solidFill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</a:rPr>
              <a:t>Running man</a:t>
            </a:r>
            <a:endParaRPr lang="zh-TW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4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7" t="36083" r="59725" b="44646"/>
          <a:stretch/>
        </p:blipFill>
        <p:spPr bwMode="auto">
          <a:xfrm>
            <a:off x="1371600" y="2364059"/>
            <a:ext cx="6549390" cy="296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82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2" t="20050" r="50623" b="12245"/>
          <a:stretch/>
        </p:blipFill>
        <p:spPr bwMode="auto">
          <a:xfrm>
            <a:off x="2051720" y="620688"/>
            <a:ext cx="4660653" cy="582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74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42176" r="48416" b="29612"/>
          <a:stretch/>
        </p:blipFill>
        <p:spPr bwMode="auto">
          <a:xfrm>
            <a:off x="683568" y="692696"/>
            <a:ext cx="8208912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31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6" t="21225" r="11548" b="8503"/>
          <a:stretch/>
        </p:blipFill>
        <p:spPr bwMode="auto">
          <a:xfrm>
            <a:off x="1043607" y="1700808"/>
            <a:ext cx="7779465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23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71006" r="15129" b="11795"/>
          <a:stretch/>
        </p:blipFill>
        <p:spPr bwMode="auto">
          <a:xfrm>
            <a:off x="802888" y="2720898"/>
            <a:ext cx="7527073" cy="216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52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34663" r="13489" b="26000"/>
          <a:stretch/>
        </p:blipFill>
        <p:spPr bwMode="auto">
          <a:xfrm>
            <a:off x="683568" y="1340768"/>
            <a:ext cx="8064896" cy="38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339752" y="5445224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/>
              <a:t>以學生的</a:t>
            </a:r>
            <a:r>
              <a:rPr lang="zh-TW" altLang="en-US" sz="2800" b="1" dirty="0" smtClean="0">
                <a:solidFill>
                  <a:schemeClr val="accent2"/>
                </a:solidFill>
              </a:rPr>
              <a:t>經驗</a:t>
            </a:r>
            <a:r>
              <a:rPr lang="zh-TW" altLang="en-US" sz="2000" dirty="0" smtClean="0"/>
              <a:t>、</a:t>
            </a:r>
            <a:r>
              <a:rPr lang="zh-TW" altLang="en-US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興趣</a:t>
            </a:r>
            <a:r>
              <a:rPr lang="zh-TW" altLang="en-US" sz="2000" dirty="0" smtClean="0"/>
              <a:t>為出發點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1625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7"/>
          <a:stretch/>
        </p:blipFill>
        <p:spPr bwMode="auto">
          <a:xfrm>
            <a:off x="183767" y="535259"/>
            <a:ext cx="8739910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88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55576" y="661071"/>
            <a:ext cx="806236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以「學生中心」的觀課</a:t>
            </a:r>
          </a:p>
          <a:p>
            <a:pPr algn="ctr">
              <a:defRPr/>
            </a:pPr>
            <a:endParaRPr lang="zh-TW" altLang="en-US" sz="4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課堂的主體是</a:t>
            </a:r>
            <a:r>
              <a:rPr lang="zh-TW" alt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「學生的學習」</a:t>
            </a:r>
          </a:p>
          <a:p>
            <a:pPr algn="ctr">
              <a:defRPr/>
            </a:pPr>
            <a:endParaRPr lang="zh-TW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為了瞭解學生的學習</a:t>
            </a:r>
          </a:p>
          <a:p>
            <a:pPr algn="ctr">
              <a:defRPr/>
            </a:pPr>
            <a:endParaRPr lang="zh-TW" altLang="en-US" sz="4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r>
              <a:rPr lang="zh-TW" alt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zh-TW" alt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記錄學生的反應</a:t>
            </a:r>
          </a:p>
        </p:txBody>
      </p:sp>
      <p:sp>
        <p:nvSpPr>
          <p:cNvPr id="2" name="矩形 1"/>
          <p:cNvSpPr/>
          <p:nvPr/>
        </p:nvSpPr>
        <p:spPr>
          <a:xfrm>
            <a:off x="4193383" y="6308727"/>
            <a:ext cx="5131145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引用：台北市敦化國中林佳慧老師</a:t>
            </a:r>
            <a:r>
              <a:rPr lang="en-US" altLang="zh-TW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2015.04.11</a:t>
            </a:r>
            <a:endParaRPr lang="zh-TW" altLang="en-US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1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396870" y="404664"/>
            <a:ext cx="6172200" cy="720725"/>
          </a:xfrm>
        </p:spPr>
        <p:txBody>
          <a:bodyPr/>
          <a:lstStyle/>
          <a:p>
            <a:pPr>
              <a:defRPr/>
            </a:pP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觀課重點</a:t>
            </a:r>
            <a:endParaRPr lang="zh-TW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直排文字版面配置區 7"/>
          <p:cNvSpPr>
            <a:spLocks noGrp="1"/>
          </p:cNvSpPr>
          <p:nvPr>
            <p:ph type="body" orient="vert" idx="1"/>
          </p:nvPr>
        </p:nvSpPr>
        <p:spPr>
          <a:xfrm>
            <a:off x="289183" y="1268760"/>
            <a:ext cx="8601397" cy="5094188"/>
          </a:xfrm>
        </p:spPr>
        <p:txBody>
          <a:bodyPr vert="horz">
            <a:noAutofit/>
          </a:bodyPr>
          <a:lstStyle/>
          <a:p>
            <a:pPr>
              <a:lnSpc>
                <a:spcPct val="125000"/>
              </a:lnSpc>
              <a:buFont typeface="+mj-lt"/>
              <a:buAutoNum type="arabicPeriod"/>
              <a:defRPr/>
            </a:pPr>
            <a:r>
              <a:rPr lang="zh-TW" altLang="zh-TW" sz="2000" b="1" kern="100" dirty="0">
                <a:solidFill>
                  <a:srgbClr val="C00000"/>
                </a:solidFill>
                <a:latin typeface="Times New Roman"/>
                <a:ea typeface="標楷體"/>
                <a:cs typeface="Times New Roman"/>
              </a:rPr>
              <a:t>觀課時不對教師教學作評價，而是觀察學生學習表現。</a:t>
            </a:r>
            <a:endParaRPr lang="zh-TW" altLang="zh-TW" sz="2000" kern="100" dirty="0">
              <a:solidFill>
                <a:srgbClr val="C00000"/>
              </a:solidFill>
              <a:cs typeface="Times New Roman"/>
            </a:endParaRPr>
          </a:p>
          <a:p>
            <a:pPr>
              <a:lnSpc>
                <a:spcPct val="125000"/>
              </a:lnSpc>
              <a:buFont typeface="+mj-lt"/>
              <a:buAutoNum type="arabicPeriod"/>
              <a:defRPr/>
            </a:pPr>
            <a:r>
              <a:rPr lang="zh-TW" altLang="zh-TW" sz="2000" kern="100" dirty="0">
                <a:latin typeface="Times New Roman"/>
                <a:ea typeface="標楷體"/>
                <a:cs typeface="Times New Roman"/>
              </a:rPr>
              <a:t>觀察的面向：</a:t>
            </a:r>
            <a:r>
              <a:rPr lang="zh-TW" altLang="zh-TW" sz="2000" kern="100" dirty="0">
                <a:ea typeface="標楷體"/>
                <a:cs typeface="Times New Roman"/>
              </a:rPr>
              <a:t>觀課時可參考教學者所關切的觀察焦點進行觀察，並</a:t>
            </a:r>
            <a:r>
              <a:rPr lang="zh-TW" altLang="zh-TW" sz="2000" kern="100" dirty="0">
                <a:latin typeface="Times New Roman"/>
                <a:ea typeface="標楷體"/>
                <a:cs typeface="Times New Roman"/>
              </a:rPr>
              <a:t>觀察學生學習表現，如全班學習氣氛、學生學習歷程、學生學習結果。</a:t>
            </a:r>
            <a:endParaRPr lang="zh-TW" altLang="zh-TW" sz="2000" kern="100" dirty="0">
              <a:cs typeface="Times New Roman"/>
            </a:endParaRPr>
          </a:p>
          <a:p>
            <a:pPr>
              <a:lnSpc>
                <a:spcPct val="125000"/>
              </a:lnSpc>
              <a:buFont typeface="+mj-lt"/>
              <a:buAutoNum type="arabicPeriod"/>
              <a:defRPr/>
            </a:pPr>
            <a:r>
              <a:rPr lang="zh-TW" altLang="zh-TW" sz="2000" kern="100" dirty="0">
                <a:latin typeface="Times New Roman"/>
                <a:ea typeface="標楷體"/>
                <a:cs typeface="Times New Roman"/>
              </a:rPr>
              <a:t>觀察方式：從學生發言內涵</a:t>
            </a:r>
            <a:r>
              <a:rPr lang="en-US" altLang="zh-TW" sz="2000" kern="100" dirty="0">
                <a:latin typeface="Times New Roman"/>
                <a:ea typeface="標楷體"/>
                <a:cs typeface="Times New Roman"/>
              </a:rPr>
              <a:t>(</a:t>
            </a:r>
            <a:r>
              <a:rPr lang="zh-TW" altLang="zh-TW" sz="2000" kern="100" dirty="0">
                <a:latin typeface="Times New Roman"/>
                <a:ea typeface="標楷體"/>
                <a:cs typeface="Times New Roman"/>
              </a:rPr>
              <a:t>請和教材做連結</a:t>
            </a:r>
            <a:r>
              <a:rPr lang="en-US" altLang="zh-TW" sz="2000" kern="100" dirty="0">
                <a:latin typeface="Times New Roman"/>
                <a:ea typeface="標楷體"/>
                <a:cs typeface="Times New Roman"/>
              </a:rPr>
              <a:t>)</a:t>
            </a:r>
            <a:r>
              <a:rPr lang="zh-TW" altLang="zh-TW" sz="2000" kern="100" dirty="0">
                <a:latin typeface="Times New Roman"/>
                <a:ea typeface="標楷體"/>
                <a:cs typeface="Times New Roman"/>
              </a:rPr>
              <a:t>、發言次數、語言流動、肢體語言、聲音大小等，關注學生是否學習</a:t>
            </a:r>
            <a:r>
              <a:rPr lang="zh-TW" altLang="en-US" sz="2000" kern="100" dirty="0">
                <a:latin typeface="Times New Roman"/>
                <a:ea typeface="標楷體"/>
                <a:cs typeface="Times New Roman"/>
              </a:rPr>
              <a:t>？</a:t>
            </a:r>
            <a:r>
              <a:rPr lang="zh-TW" altLang="zh-TW" sz="2000" kern="100" dirty="0">
                <a:latin typeface="Times New Roman"/>
                <a:ea typeface="標楷體"/>
                <a:cs typeface="Times New Roman"/>
              </a:rPr>
              <a:t>是否思考</a:t>
            </a:r>
            <a:r>
              <a:rPr lang="zh-TW" altLang="en-US" sz="2000" kern="100" dirty="0">
                <a:latin typeface="Times New Roman"/>
                <a:ea typeface="標楷體"/>
                <a:cs typeface="Times New Roman"/>
              </a:rPr>
              <a:t>？</a:t>
            </a:r>
            <a:endParaRPr lang="zh-TW" altLang="zh-TW" sz="2000" kern="100" dirty="0">
              <a:cs typeface="Times New Roman"/>
            </a:endParaRPr>
          </a:p>
          <a:p>
            <a:pPr marL="0" indent="0">
              <a:lnSpc>
                <a:spcPct val="125000"/>
              </a:lnSpc>
              <a:buNone/>
              <a:defRPr/>
            </a:pPr>
            <a:r>
              <a:rPr lang="zh-TW" altLang="en-US" sz="2000" kern="100" dirty="0">
                <a:latin typeface="Times New Roman"/>
                <a:ea typeface="標楷體"/>
                <a:cs typeface="Times New Roman"/>
              </a:rPr>
              <a:t>    </a:t>
            </a:r>
            <a:r>
              <a:rPr lang="en-US" altLang="zh-TW" sz="2000" kern="100" dirty="0">
                <a:latin typeface="Times New Roman"/>
                <a:ea typeface="標楷體"/>
                <a:cs typeface="Times New Roman"/>
              </a:rPr>
              <a:t>(1).</a:t>
            </a:r>
            <a:r>
              <a:rPr lang="zh-TW" altLang="zh-TW" sz="2000" kern="100" dirty="0">
                <a:solidFill>
                  <a:srgbClr val="000099"/>
                </a:solidFill>
                <a:latin typeface="Times New Roman"/>
                <a:ea typeface="標楷體"/>
                <a:cs typeface="Times New Roman"/>
              </a:rPr>
              <a:t>學生上課情況：</a:t>
            </a:r>
            <a:r>
              <a:rPr lang="zh-TW" altLang="zh-TW" sz="2000" kern="100" dirty="0">
                <a:latin typeface="Times New Roman"/>
                <a:ea typeface="標楷體"/>
                <a:cs typeface="Times New Roman"/>
              </a:rPr>
              <a:t>學生之間相互問問題的情況（頻率和內容）？</a:t>
            </a:r>
            <a:r>
              <a:rPr lang="zh-TW" altLang="zh-TW" sz="2000" kern="100" dirty="0" smtClean="0">
                <a:latin typeface="Times New Roman"/>
                <a:ea typeface="標楷體"/>
                <a:cs typeface="Times New Roman"/>
              </a:rPr>
              <a:t>學生有</a:t>
            </a:r>
            <a:r>
              <a:rPr lang="zh-TW" altLang="zh-TW" sz="2000" kern="100" dirty="0">
                <a:latin typeface="Times New Roman"/>
                <a:ea typeface="標楷體"/>
                <a:cs typeface="Times New Roman"/>
              </a:rPr>
              <a:t>沒有不必要的行為？</a:t>
            </a:r>
            <a:endParaRPr lang="zh-TW" altLang="zh-TW" sz="2000" kern="100" dirty="0">
              <a:cs typeface="Times New Roman"/>
            </a:endParaRPr>
          </a:p>
          <a:p>
            <a:pPr marL="0" indent="0">
              <a:lnSpc>
                <a:spcPct val="125000"/>
              </a:lnSpc>
              <a:buNone/>
              <a:defRPr/>
            </a:pPr>
            <a:r>
              <a:rPr lang="zh-TW" altLang="en-US" sz="2000" kern="100" dirty="0">
                <a:latin typeface="Times New Roman"/>
                <a:ea typeface="標楷體"/>
                <a:cs typeface="Times New Roman"/>
              </a:rPr>
              <a:t>    </a:t>
            </a:r>
            <a:r>
              <a:rPr lang="en-US" altLang="zh-TW" sz="2000" kern="100" dirty="0">
                <a:latin typeface="Times New Roman"/>
                <a:ea typeface="標楷體"/>
                <a:cs typeface="Times New Roman"/>
              </a:rPr>
              <a:t>(2).</a:t>
            </a:r>
            <a:r>
              <a:rPr lang="zh-TW" altLang="zh-TW" sz="2000" kern="100" dirty="0">
                <a:solidFill>
                  <a:srgbClr val="000099"/>
                </a:solidFill>
                <a:latin typeface="Times New Roman"/>
                <a:ea typeface="標楷體"/>
                <a:cs typeface="Times New Roman"/>
              </a:rPr>
              <a:t>學生學習情況：</a:t>
            </a:r>
            <a:r>
              <a:rPr lang="zh-TW" altLang="zh-TW" sz="2000" kern="100" dirty="0">
                <a:latin typeface="Times New Roman"/>
                <a:ea typeface="標楷體"/>
                <a:cs typeface="Times New Roman"/>
              </a:rPr>
              <a:t>學生對那一部份比較感興趣？學生在學習中較</a:t>
            </a:r>
            <a:r>
              <a:rPr lang="zh-TW" altLang="zh-TW" sz="2000" kern="100" dirty="0" smtClean="0">
                <a:latin typeface="Times New Roman"/>
                <a:ea typeface="標楷體"/>
                <a:cs typeface="Times New Roman"/>
              </a:rPr>
              <a:t>困難的</a:t>
            </a:r>
            <a:r>
              <a:rPr lang="zh-TW" altLang="zh-TW" sz="2000" kern="100" dirty="0">
                <a:latin typeface="Times New Roman"/>
                <a:ea typeface="標楷體"/>
                <a:cs typeface="Times New Roman"/>
              </a:rPr>
              <a:t>部份？</a:t>
            </a:r>
            <a:endParaRPr lang="en-US" altLang="zh-TW" sz="2000" kern="100" dirty="0">
              <a:cs typeface="Times New Roman"/>
            </a:endParaRPr>
          </a:p>
          <a:p>
            <a:pPr marL="0" indent="0">
              <a:lnSpc>
                <a:spcPct val="125000"/>
              </a:lnSpc>
              <a:buNone/>
              <a:defRPr/>
            </a:pPr>
            <a:r>
              <a:rPr lang="zh-TW" altLang="en-US" sz="2000" kern="100" dirty="0">
                <a:latin typeface="Times New Roman"/>
                <a:ea typeface="標楷體"/>
                <a:cs typeface="Times New Roman"/>
              </a:rPr>
              <a:t>     </a:t>
            </a:r>
            <a:r>
              <a:rPr lang="en-US" altLang="zh-TW" sz="2000" kern="100" dirty="0">
                <a:latin typeface="Times New Roman"/>
                <a:ea typeface="標楷體"/>
                <a:cs typeface="Times New Roman"/>
              </a:rPr>
              <a:t>(3).</a:t>
            </a:r>
            <a:r>
              <a:rPr lang="zh-TW" altLang="zh-TW" sz="2000" kern="100" dirty="0">
                <a:solidFill>
                  <a:srgbClr val="000099"/>
                </a:solidFill>
                <a:latin typeface="Times New Roman"/>
                <a:ea typeface="標楷體"/>
                <a:cs typeface="Times New Roman"/>
              </a:rPr>
              <a:t>學生討論情況：</a:t>
            </a:r>
            <a:r>
              <a:rPr lang="zh-TW" altLang="zh-TW" sz="2000" kern="100" dirty="0">
                <a:latin typeface="Times New Roman"/>
                <a:ea typeface="標楷體"/>
                <a:cs typeface="Times New Roman"/>
              </a:rPr>
              <a:t>學生有沒有傾聽、等待？組員之間是否互相協助</a:t>
            </a:r>
            <a:r>
              <a:rPr lang="zh-TW" altLang="zh-TW" sz="2000" kern="100" dirty="0" smtClean="0">
                <a:latin typeface="Times New Roman"/>
                <a:ea typeface="標楷體"/>
                <a:cs typeface="Times New Roman"/>
              </a:rPr>
              <a:t>、討論</a:t>
            </a:r>
            <a:r>
              <a:rPr lang="zh-TW" altLang="zh-TW" sz="2000" kern="100" dirty="0">
                <a:latin typeface="Times New Roman"/>
                <a:ea typeface="標楷體"/>
                <a:cs typeface="Times New Roman"/>
              </a:rPr>
              <a:t>？是否產生主導者？討論過程有何特殊現象？是否有產生</a:t>
            </a:r>
            <a:r>
              <a:rPr lang="zh-TW" altLang="zh-TW" sz="2000" kern="100" dirty="0" smtClean="0">
                <a:latin typeface="Times New Roman"/>
                <a:ea typeface="標楷體"/>
                <a:cs typeface="Times New Roman"/>
              </a:rPr>
              <a:t>伸展跳躍</a:t>
            </a:r>
            <a:r>
              <a:rPr lang="zh-TW" altLang="zh-TW" sz="2000" kern="100" dirty="0">
                <a:latin typeface="Times New Roman"/>
                <a:ea typeface="標楷體"/>
                <a:cs typeface="Times New Roman"/>
              </a:rPr>
              <a:t>的學習？</a:t>
            </a:r>
            <a:endParaRPr lang="zh-TW" altLang="zh-TW" sz="2000" kern="100" dirty="0">
              <a:cs typeface="Times New Roman"/>
            </a:endParaRPr>
          </a:p>
          <a:p>
            <a:pPr marL="0" indent="0">
              <a:buNone/>
              <a:defRPr/>
            </a:pPr>
            <a:r>
              <a:rPr lang="en-US" altLang="zh-TW" sz="2000" dirty="0">
                <a:latin typeface="Times New Roman"/>
                <a:ea typeface="標楷體"/>
              </a:rPr>
              <a:t>4.</a:t>
            </a:r>
            <a:r>
              <a:rPr lang="zh-TW" altLang="zh-TW" sz="2000" dirty="0">
                <a:latin typeface="Times New Roman"/>
                <a:ea typeface="標楷體"/>
                <a:cs typeface="Times New Roman"/>
              </a:rPr>
              <a:t>若有共同備課情形，同校同領域老師也可關注教材教法，了解</a:t>
            </a:r>
            <a:r>
              <a:rPr lang="zh-TW" altLang="zh-TW" sz="2000" b="1" u="sng" dirty="0">
                <a:solidFill>
                  <a:srgbClr val="C00000"/>
                </a:solidFill>
                <a:latin typeface="Times New Roman"/>
                <a:ea typeface="標楷體"/>
                <a:cs typeface="Times New Roman"/>
              </a:rPr>
              <a:t>共同</a:t>
            </a:r>
            <a:r>
              <a:rPr lang="zh-TW" altLang="zh-TW" sz="2000" b="1" u="sng" dirty="0" smtClean="0">
                <a:solidFill>
                  <a:srgbClr val="C00000"/>
                </a:solidFill>
                <a:latin typeface="Times New Roman"/>
                <a:ea typeface="標楷體"/>
                <a:cs typeface="Times New Roman"/>
              </a:rPr>
              <a:t>備課</a:t>
            </a:r>
            <a:r>
              <a:rPr lang="zh-TW" altLang="zh-TW" sz="2000" b="1" u="sng" dirty="0">
                <a:solidFill>
                  <a:srgbClr val="C00000"/>
                </a:solidFill>
                <a:latin typeface="Times New Roman"/>
                <a:ea typeface="標楷體"/>
                <a:cs typeface="Times New Roman"/>
              </a:rPr>
              <a:t>的成效</a:t>
            </a:r>
            <a:r>
              <a:rPr lang="zh-TW" altLang="zh-TW" sz="2000" dirty="0">
                <a:latin typeface="Times New Roman"/>
                <a:ea typeface="標楷體"/>
                <a:cs typeface="Times New Roman"/>
              </a:rPr>
              <a:t>。</a:t>
            </a:r>
            <a:endParaRPr lang="zh-TW" altLang="en-US" sz="2000" dirty="0"/>
          </a:p>
        </p:txBody>
      </p:sp>
      <p:sp>
        <p:nvSpPr>
          <p:cNvPr id="67588" name="矩形 8"/>
          <p:cNvSpPr>
            <a:spLocks noChangeArrowheads="1"/>
          </p:cNvSpPr>
          <p:nvPr/>
        </p:nvSpPr>
        <p:spPr bwMode="auto">
          <a:xfrm>
            <a:off x="4211960" y="6392361"/>
            <a:ext cx="46805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1200" dirty="0"/>
              <a:t>資料來源：高雄市國教輔導團語文學習領域</a:t>
            </a:r>
            <a:r>
              <a:rPr lang="en-US" altLang="zh-TW" sz="1200" dirty="0"/>
              <a:t>-</a:t>
            </a:r>
            <a:r>
              <a:rPr lang="zh-TW" altLang="en-US" sz="1200" dirty="0"/>
              <a:t>國中國語文輔導小組</a:t>
            </a:r>
          </a:p>
        </p:txBody>
      </p:sp>
    </p:spTree>
    <p:extLst>
      <p:ext uri="{BB962C8B-B14F-4D97-AF65-F5344CB8AC3E}">
        <p14:creationId xmlns:p14="http://schemas.microsoft.com/office/powerpoint/2010/main" val="333575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學生的回饋</a:t>
            </a:r>
            <a:endParaRPr lang="zh-TW" alt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38350"/>
            <a:ext cx="8424936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450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課程設計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/>
              <a:t>教學年級</a:t>
            </a:r>
            <a:r>
              <a:rPr lang="en-US" altLang="zh-TW" sz="3600" dirty="0" smtClean="0"/>
              <a:t>:</a:t>
            </a:r>
            <a:r>
              <a:rPr lang="zh-TW" altLang="en-US" sz="3600" dirty="0" smtClean="0"/>
              <a:t>八年級上學期</a:t>
            </a:r>
            <a:endParaRPr lang="en-US" altLang="zh-TW" sz="3600" dirty="0" smtClean="0"/>
          </a:p>
          <a:p>
            <a:r>
              <a:rPr lang="zh-TW" altLang="en-US" sz="3600" dirty="0" smtClean="0"/>
              <a:t>教學主題</a:t>
            </a:r>
            <a:r>
              <a:rPr lang="en-US" altLang="zh-TW" sz="3600" dirty="0" smtClean="0"/>
              <a:t>:</a:t>
            </a:r>
            <a:r>
              <a:rPr lang="zh-TW" altLang="en-US" sz="3600" dirty="0" smtClean="0"/>
              <a:t>康軒版第二主題第</a:t>
            </a:r>
            <a:r>
              <a:rPr lang="en-US" altLang="zh-TW" sz="3600" dirty="0" smtClean="0"/>
              <a:t>2</a:t>
            </a:r>
            <a:r>
              <a:rPr lang="zh-TW" altLang="en-US" sz="3600" dirty="0" smtClean="0"/>
              <a:t>單元 裝備高手</a:t>
            </a:r>
            <a:endParaRPr lang="en-US" altLang="zh-TW" sz="3600" dirty="0" smtClean="0"/>
          </a:p>
          <a:p>
            <a:r>
              <a:rPr lang="zh-TW" altLang="en-US" sz="3600" dirty="0" smtClean="0"/>
              <a:t>教學節數</a:t>
            </a:r>
            <a:r>
              <a:rPr lang="en-US" altLang="zh-TW" sz="3600" dirty="0" smtClean="0"/>
              <a:t>:</a:t>
            </a:r>
            <a:r>
              <a:rPr lang="en-US" altLang="zh-TW" sz="3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altLang="zh-TW" sz="3600" dirty="0" smtClean="0"/>
              <a:t>+1+2=5</a:t>
            </a:r>
            <a:r>
              <a:rPr lang="zh-TW" altLang="en-US" sz="3600" dirty="0" smtClean="0"/>
              <a:t>節</a:t>
            </a:r>
            <a:endParaRPr lang="en-US" altLang="zh-TW" sz="3600" dirty="0" smtClean="0"/>
          </a:p>
          <a:p>
            <a:endParaRPr lang="en-US" altLang="zh-TW" sz="3600" dirty="0" smtClean="0"/>
          </a:p>
        </p:txBody>
      </p:sp>
    </p:spTree>
    <p:extLst>
      <p:ext uri="{BB962C8B-B14F-4D97-AF65-F5344CB8AC3E}">
        <p14:creationId xmlns:p14="http://schemas.microsoft.com/office/powerpoint/2010/main" val="415555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3"/>
          <a:stretch/>
        </p:blipFill>
        <p:spPr bwMode="auto">
          <a:xfrm>
            <a:off x="611560" y="476672"/>
            <a:ext cx="7848872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25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352928" cy="5296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592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97" y="0"/>
            <a:ext cx="5524406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22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424936" cy="53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10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848872" cy="443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0773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教師回饋</a:t>
            </a:r>
            <a:r>
              <a:rPr lang="en-US" altLang="zh-TW" dirty="0" smtClean="0"/>
              <a:t>-</a:t>
            </a:r>
            <a:r>
              <a:rPr lang="zh-TW" altLang="en-US" dirty="0" smtClean="0"/>
              <a:t>敏慧的想法：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從學生跟老師之間的互動，我看得出來你是一位很能夠包容接納學生各種想法的教學者。然而，這些學生雖只跟你相處一個月，卻跟你養成了足夠的默契，接受你的各種引導而能進行小隊分工及討論發表。</a:t>
            </a:r>
          </a:p>
          <a:p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9341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議課</a:t>
            </a:r>
            <a:r>
              <a:rPr lang="en-US" altLang="zh-TW" dirty="0" smtClean="0"/>
              <a:t>—</a:t>
            </a:r>
            <a:r>
              <a:rPr lang="zh-TW" altLang="en-US" dirty="0" smtClean="0"/>
              <a:t>課程的修正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第一關卡建議用四個行李箱或別種方式進行，以免卡關。</a:t>
            </a:r>
            <a:endParaRPr lang="en-US" altLang="zh-TW" dirty="0"/>
          </a:p>
          <a:p>
            <a:r>
              <a:rPr lang="zh-TW" altLang="en-US" dirty="0"/>
              <a:t>撕破他人背心的部分要再列入規則裡</a:t>
            </a:r>
            <a:r>
              <a:rPr lang="en-US" altLang="zh-TW" dirty="0"/>
              <a:t>…</a:t>
            </a:r>
          </a:p>
          <a:p>
            <a:r>
              <a:rPr lang="zh-TW" altLang="en-US" dirty="0"/>
              <a:t>計分的方式要用小張海報呈現，只用說的學生不易</a:t>
            </a:r>
            <a:r>
              <a:rPr lang="zh-TW" altLang="en-US" dirty="0" smtClean="0"/>
              <a:t>清楚。</a:t>
            </a:r>
            <a:endParaRPr lang="en-US" altLang="zh-TW" dirty="0"/>
          </a:p>
          <a:p>
            <a:r>
              <a:rPr lang="zh-TW" altLang="en-US" dirty="0" smtClean="0"/>
              <a:t>後續引導學生的時間不夠充分，教師計時器被歸</a:t>
            </a:r>
            <a:r>
              <a:rPr lang="en-US" altLang="zh-TW" dirty="0" smtClean="0"/>
              <a:t>O</a:t>
            </a:r>
            <a:r>
              <a:rPr lang="zh-TW" altLang="en-US" dirty="0" smtClean="0"/>
              <a:t>時，可利用下課時間反推回去</a:t>
            </a:r>
            <a:r>
              <a:rPr lang="en-US" altLang="zh-TW" dirty="0" smtClean="0"/>
              <a:t>20</a:t>
            </a:r>
            <a:r>
              <a:rPr lang="zh-TW" altLang="en-US" dirty="0" smtClean="0"/>
              <a:t>分鐘。</a:t>
            </a:r>
            <a:endParaRPr lang="en-US" altLang="zh-TW" dirty="0" smtClean="0"/>
          </a:p>
          <a:p>
            <a:r>
              <a:rPr lang="zh-TW" altLang="en-US" dirty="0" smtClean="0"/>
              <a:t>音響的方向要予以注意。</a:t>
            </a:r>
            <a:endParaRPr lang="en-US" altLang="zh-TW" dirty="0" smtClean="0"/>
          </a:p>
          <a:p>
            <a:r>
              <a:rPr lang="zh-TW" altLang="en-US" dirty="0" smtClean="0"/>
              <a:t>物品的回收整理要善用多種袋子，以加快速度。</a:t>
            </a:r>
            <a:endParaRPr lang="en-US" altLang="zh-TW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826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敏慧的</a:t>
            </a:r>
            <a:r>
              <a:rPr lang="zh-TW" altLang="en-US" dirty="0"/>
              <a:t>想法是</a:t>
            </a:r>
            <a:r>
              <a:rPr lang="zh-TW" altLang="en-US" dirty="0" smtClean="0"/>
              <a:t>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zh-TW" dirty="0" smtClean="0"/>
          </a:p>
          <a:p>
            <a:r>
              <a:rPr lang="zh-TW" altLang="en-US" dirty="0" smtClean="0"/>
              <a:t>黃</a:t>
            </a:r>
            <a:r>
              <a:rPr lang="zh-TW" altLang="en-US" dirty="0"/>
              <a:t>凰是一個很有創意的老師，為了這個課程應該是用超過五倍的時間在做準備。</a:t>
            </a:r>
          </a:p>
          <a:p>
            <a:pPr marL="0" indent="0">
              <a:buNone/>
            </a:pPr>
            <a:endParaRPr lang="zh-TW" altLang="en-US" dirty="0"/>
          </a:p>
          <a:p>
            <a:r>
              <a:rPr lang="zh-TW" altLang="en-US" dirty="0"/>
              <a:t>主要建議：</a:t>
            </a:r>
          </a:p>
          <a:p>
            <a:pPr lvl="1"/>
            <a:r>
              <a:rPr lang="zh-TW" altLang="en-US" dirty="0"/>
              <a:t>一、這個課程要在比較涼爽的課堂上進行</a:t>
            </a:r>
            <a:r>
              <a:rPr lang="zh-TW" altLang="en-US" dirty="0" smtClean="0"/>
              <a:t>。</a:t>
            </a:r>
            <a:endParaRPr lang="zh-TW" altLang="en-US" dirty="0"/>
          </a:p>
          <a:p>
            <a:pPr lvl="1"/>
            <a:r>
              <a:rPr lang="zh-TW" altLang="en-US" dirty="0"/>
              <a:t>二、進行這個課程要把歸納總結及小組發表的時間拉長</a:t>
            </a:r>
            <a:r>
              <a:rPr lang="zh-TW" altLang="en-US" dirty="0" smtClean="0"/>
              <a:t>。</a:t>
            </a:r>
            <a:endParaRPr lang="zh-TW" altLang="en-US" dirty="0"/>
          </a:p>
          <a:p>
            <a:pPr lvl="1"/>
            <a:r>
              <a:rPr lang="zh-TW" altLang="en-US" dirty="0"/>
              <a:t>三、遊戲方式的說明，要考慮到完全沒有密室脫逃以及</a:t>
            </a:r>
            <a:r>
              <a:rPr lang="en-US" altLang="zh-TW" dirty="0"/>
              <a:t>Running Man</a:t>
            </a:r>
            <a:r>
              <a:rPr lang="zh-TW" altLang="en-US" dirty="0"/>
              <a:t>背景經驗的人。</a:t>
            </a:r>
          </a:p>
        </p:txBody>
      </p:sp>
    </p:spTree>
    <p:extLst>
      <p:ext uri="{BB962C8B-B14F-4D97-AF65-F5344CB8AC3E}">
        <p14:creationId xmlns:p14="http://schemas.microsoft.com/office/powerpoint/2010/main" val="314963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/>
              <a:t>謝謝您們</a:t>
            </a:r>
            <a:endParaRPr lang="en-US" altLang="zh-TW" sz="3600" dirty="0" smtClean="0"/>
          </a:p>
          <a:p>
            <a:endParaRPr lang="en-US" altLang="zh-TW" sz="3600" dirty="0" smtClean="0"/>
          </a:p>
          <a:p>
            <a:r>
              <a:rPr lang="zh-TW" altLang="en-US" sz="3600" dirty="0" smtClean="0"/>
              <a:t>讓我們南綜一起來成長吧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88539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smtClean="0"/>
              <a:t>《</a:t>
            </a:r>
            <a:r>
              <a:rPr lang="zh-TW" altLang="en-US" dirty="0" smtClean="0"/>
              <a:t>密室逃脫</a:t>
            </a:r>
            <a:r>
              <a:rPr lang="en-US" altLang="zh-TW" dirty="0" smtClean="0"/>
              <a:t>》</a:t>
            </a:r>
            <a:endParaRPr lang="zh-TW" altLang="en-US" dirty="0"/>
          </a:p>
        </p:txBody>
      </p:sp>
      <p:sp>
        <p:nvSpPr>
          <p:cNvPr id="5" name="副標題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958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起源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zh-TW" altLang="en-US" sz="3200" dirty="0" smtClean="0"/>
              <a:t>密室逃脫遊戲最早源於一種電腦小遊戲，遊戲環境是在一個封閉的房間內，電腦玩家需要在房間內尋找物品與線索，一步步地走出密室。這類操作十分簡單、易上手，考驗的是玩家的耐心、細心和邏輯思維的能力，推出後很受喜愛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三生，</a:t>
            </a:r>
            <a:r>
              <a:rPr lang="en-US" altLang="zh-TW" sz="3200" dirty="0" smtClean="0"/>
              <a:t>2014)</a:t>
            </a:r>
            <a:r>
              <a:rPr lang="zh-TW" altLang="en-US" sz="3200" dirty="0" smtClean="0"/>
              <a:t>。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54846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沿革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 smtClean="0"/>
              <a:t>源至於</a:t>
            </a:r>
            <a:r>
              <a:rPr lang="en-US" altLang="zh-TW" sz="3600" dirty="0" smtClean="0"/>
              <a:t>2006</a:t>
            </a:r>
            <a:r>
              <a:rPr lang="zh-TW" altLang="en-US" sz="3600" dirty="0" smtClean="0"/>
              <a:t>美國矽谷</a:t>
            </a:r>
            <a:endParaRPr lang="en-US" altLang="zh-TW" sz="3600" dirty="0" smtClean="0"/>
          </a:p>
          <a:p>
            <a:r>
              <a:rPr lang="zh-TW" altLang="en-US" sz="3600" dirty="0" smtClean="0"/>
              <a:t>日本</a:t>
            </a:r>
            <a:r>
              <a:rPr lang="en-US" altLang="zh-TW" sz="3600" dirty="0" smtClean="0"/>
              <a:t>2008Takaokato</a:t>
            </a:r>
            <a:r>
              <a:rPr lang="zh-TW" altLang="en-US" sz="3600" dirty="0" smtClean="0"/>
              <a:t>先生將實境密室逃脫遊戲引進亞洲，創辦</a:t>
            </a:r>
            <a:r>
              <a:rPr lang="en-US" altLang="zh-TW" sz="3600" dirty="0" smtClean="0"/>
              <a:t>SCRAP Co.</a:t>
            </a:r>
          </a:p>
          <a:p>
            <a:r>
              <a:rPr lang="en-US" altLang="zh-TW" sz="3600" dirty="0" smtClean="0"/>
              <a:t>211</a:t>
            </a:r>
            <a:r>
              <a:rPr lang="zh-TW" altLang="en-US" sz="3600" dirty="0" smtClean="0"/>
              <a:t>大陸杭州開辦</a:t>
            </a:r>
            <a:endParaRPr lang="en-US" altLang="zh-TW" sz="3600" dirty="0" smtClean="0"/>
          </a:p>
          <a:p>
            <a:r>
              <a:rPr lang="en-US" altLang="zh-TW" sz="3600" dirty="0" smtClean="0"/>
              <a:t>2012</a:t>
            </a:r>
            <a:r>
              <a:rPr lang="zh-TW" altLang="en-US" sz="3600" dirty="0" smtClean="0"/>
              <a:t>台灣</a:t>
            </a:r>
            <a:endParaRPr lang="en-US" altLang="zh-TW" sz="3600" dirty="0" smtClean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8957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簡介</a:t>
            </a:r>
            <a:endParaRPr lang="zh-TW" altLang="en-US" dirty="0"/>
          </a:p>
        </p:txBody>
      </p:sp>
      <p:pic>
        <p:nvPicPr>
          <p:cNvPr id="3074" name="Picture 2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82" b="18945"/>
          <a:stretch/>
        </p:blipFill>
        <p:spPr bwMode="auto">
          <a:xfrm>
            <a:off x="1115616" y="1700808"/>
            <a:ext cx="698477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02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1052</TotalTime>
  <Words>1622</Words>
  <Application>Microsoft Office PowerPoint</Application>
  <PresentationFormat>如螢幕大小 (4:3)</PresentationFormat>
  <Paragraphs>158</Paragraphs>
  <Slides>58</Slides>
  <Notes>4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58</vt:i4>
      </vt:variant>
    </vt:vector>
  </HeadingPairs>
  <TitlesOfParts>
    <vt:vector size="59" baseType="lpstr">
      <vt:lpstr>Sketchbook</vt:lpstr>
      <vt:lpstr>分區到校諮詢- 教學分享</vt:lpstr>
      <vt:lpstr>物以類聚</vt:lpstr>
      <vt:lpstr>PowerPoint 簡報</vt:lpstr>
      <vt:lpstr>課程設計緣起</vt:lpstr>
      <vt:lpstr>課程設計</vt:lpstr>
      <vt:lpstr>《密室逃脫》</vt:lpstr>
      <vt:lpstr>起源</vt:lpstr>
      <vt:lpstr>沿革</vt:lpstr>
      <vt:lpstr>簡介</vt:lpstr>
      <vt:lpstr>重點是…?</vt:lpstr>
      <vt:lpstr>《Running Man》</vt:lpstr>
      <vt:lpstr>《Running Man》</vt:lpstr>
      <vt:lpstr>《Running Man》</vt:lpstr>
      <vt:lpstr>PowerPoint 簡報</vt:lpstr>
      <vt:lpstr>《Running Man》</vt:lpstr>
      <vt:lpstr>《Running Man》</vt:lpstr>
      <vt:lpstr>重點是</vt:lpstr>
      <vt:lpstr>PowerPoint 簡報</vt:lpstr>
      <vt:lpstr>野外求生1</vt:lpstr>
      <vt:lpstr>PowerPoint 簡報</vt:lpstr>
      <vt:lpstr>野外求生2</vt:lpstr>
      <vt:lpstr>提醒您</vt:lpstr>
      <vt:lpstr>PowerPoint 簡報</vt:lpstr>
      <vt:lpstr>計分賽</vt:lpstr>
      <vt:lpstr>標靶討論法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我是這樣用的…</vt:lpstr>
      <vt:lpstr>PowerPoint 簡報</vt:lpstr>
      <vt:lpstr>PowerPoint 簡報</vt:lpstr>
      <vt:lpstr>當然不只這些啦！</vt:lpstr>
      <vt:lpstr>PowerPoint 簡報</vt:lpstr>
      <vt:lpstr>PowerPoint 簡報</vt:lpstr>
      <vt:lpstr>共同備課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觀課重點</vt:lpstr>
      <vt:lpstr>學生的回饋</vt:lpstr>
      <vt:lpstr>PowerPoint 簡報</vt:lpstr>
      <vt:lpstr>PowerPoint 簡報</vt:lpstr>
      <vt:lpstr>PowerPoint 簡報</vt:lpstr>
      <vt:lpstr>PowerPoint 簡報</vt:lpstr>
      <vt:lpstr>PowerPoint 簡報</vt:lpstr>
      <vt:lpstr>教師回饋-敏慧的想法：</vt:lpstr>
      <vt:lpstr>議課—課程的修正</vt:lpstr>
      <vt:lpstr>敏慧的想法是：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麗凰</dc:creator>
  <cp:lastModifiedBy>麗凰</cp:lastModifiedBy>
  <cp:revision>77</cp:revision>
  <dcterms:created xsi:type="dcterms:W3CDTF">2016-09-06T01:40:41Z</dcterms:created>
  <dcterms:modified xsi:type="dcterms:W3CDTF">2016-10-19T08:06:26Z</dcterms:modified>
</cp:coreProperties>
</file>