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0" r:id="rId2"/>
    <p:sldId id="287" r:id="rId3"/>
    <p:sldId id="288" r:id="rId4"/>
    <p:sldId id="289" r:id="rId5"/>
    <p:sldId id="292" r:id="rId6"/>
    <p:sldId id="282" r:id="rId7"/>
    <p:sldId id="283" r:id="rId8"/>
    <p:sldId id="284" r:id="rId9"/>
    <p:sldId id="285" r:id="rId10"/>
    <p:sldId id="286" r:id="rId11"/>
    <p:sldId id="290" r:id="rId12"/>
    <p:sldId id="291" r:id="rId13"/>
    <p:sldId id="293" r:id="rId14"/>
    <p:sldId id="281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45" autoAdjust="0"/>
  </p:normalViewPr>
  <p:slideViewPr>
    <p:cSldViewPr>
      <p:cViewPr>
        <p:scale>
          <a:sx n="78" d="100"/>
          <a:sy n="78" d="100"/>
        </p:scale>
        <p:origin x="-72" y="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72C62-2272-4A22-9643-EB1E859100DF}" type="datetimeFigureOut">
              <a:rPr lang="zh-TW" altLang="en-US" smtClean="0"/>
              <a:pPr/>
              <a:t>2015/3/4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6252B-095C-4E71-AC4A-40295198E6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00909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6252B-095C-4E71-AC4A-40295198E629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44063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6252B-095C-4E71-AC4A-40295198E629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44063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49A0-8A67-4431-8841-90BBBAE1C6AE}" type="datetimeFigureOut">
              <a:rPr lang="zh-TW" altLang="en-US" smtClean="0"/>
              <a:pPr/>
              <a:t>2015/3/4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F79D-1B35-46E3-A44C-1C3ABAB503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4347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49A0-8A67-4431-8841-90BBBAE1C6AE}" type="datetimeFigureOut">
              <a:rPr lang="zh-TW" altLang="en-US" smtClean="0"/>
              <a:pPr/>
              <a:t>2015/3/4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F79D-1B35-46E3-A44C-1C3ABAB503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10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49A0-8A67-4431-8841-90BBBAE1C6AE}" type="datetimeFigureOut">
              <a:rPr lang="zh-TW" altLang="en-US" smtClean="0"/>
              <a:pPr/>
              <a:t>2015/3/4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F79D-1B35-46E3-A44C-1C3ABAB503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8348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49A0-8A67-4431-8841-90BBBAE1C6AE}" type="datetimeFigureOut">
              <a:rPr lang="zh-TW" altLang="en-US" smtClean="0"/>
              <a:pPr/>
              <a:t>2015/3/4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F79D-1B35-46E3-A44C-1C3ABAB503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0226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49A0-8A67-4431-8841-90BBBAE1C6AE}" type="datetimeFigureOut">
              <a:rPr lang="zh-TW" altLang="en-US" smtClean="0"/>
              <a:pPr/>
              <a:t>2015/3/4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F79D-1B35-46E3-A44C-1C3ABAB503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4507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49A0-8A67-4431-8841-90BBBAE1C6AE}" type="datetimeFigureOut">
              <a:rPr lang="zh-TW" altLang="en-US" smtClean="0"/>
              <a:pPr/>
              <a:t>2015/3/4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F79D-1B35-46E3-A44C-1C3ABAB503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440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49A0-8A67-4431-8841-90BBBAE1C6AE}" type="datetimeFigureOut">
              <a:rPr lang="zh-TW" altLang="en-US" smtClean="0"/>
              <a:pPr/>
              <a:t>2015/3/4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F79D-1B35-46E3-A44C-1C3ABAB503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7546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49A0-8A67-4431-8841-90BBBAE1C6AE}" type="datetimeFigureOut">
              <a:rPr lang="zh-TW" altLang="en-US" smtClean="0"/>
              <a:pPr/>
              <a:t>2015/3/4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F79D-1B35-46E3-A44C-1C3ABAB503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693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49A0-8A67-4431-8841-90BBBAE1C6AE}" type="datetimeFigureOut">
              <a:rPr lang="zh-TW" altLang="en-US" smtClean="0"/>
              <a:pPr/>
              <a:t>2015/3/4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F79D-1B35-46E3-A44C-1C3ABAB503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3480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49A0-8A67-4431-8841-90BBBAE1C6AE}" type="datetimeFigureOut">
              <a:rPr lang="zh-TW" altLang="en-US" smtClean="0"/>
              <a:pPr/>
              <a:t>2015/3/4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F79D-1B35-46E3-A44C-1C3ABAB503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00404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49A0-8A67-4431-8841-90BBBAE1C6AE}" type="datetimeFigureOut">
              <a:rPr lang="zh-TW" altLang="en-US" smtClean="0"/>
              <a:pPr/>
              <a:t>2015/3/4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F79D-1B35-46E3-A44C-1C3ABAB503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9575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549A0-8A67-4431-8841-90BBBAE1C6AE}" type="datetimeFigureOut">
              <a:rPr lang="zh-TW" altLang="en-US" smtClean="0"/>
              <a:pPr/>
              <a:t>2015/3/4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0F79D-1B35-46E3-A44C-1C3ABAB503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4254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9990;&#30028;&#30090;&#26479;&#20896;&#36557;_&#26519;&#23391;&#27427;&#65306;&#21488;&#28771;&#22312;&#22320;&#22294;&#19978;&#24456;&#23567;&#65292;&#20294;&#22312;&#25105;&#20497;&#24515;&#20013;&#24456;&#22823;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9990;&#30028;&#30090;&#26479;&#20896;&#36557;_&#26519;&#23391;&#27427;&#65306;&#21488;&#28771;&#22312;&#22320;&#22294;&#19978;&#24456;&#23567;&#65292;&#20294;&#22312;&#25105;&#20497;&#24515;&#20013;&#24456;&#22823;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79912" y="1484784"/>
            <a:ext cx="5057756" cy="1470025"/>
          </a:xfrm>
        </p:spPr>
        <p:txBody>
          <a:bodyPr>
            <a:normAutofit/>
          </a:bodyPr>
          <a:lstStyle/>
          <a:p>
            <a:r>
              <a:rPr lang="zh-TW" altLang="en-US" sz="7200" dirty="0" smtClean="0">
                <a:solidFill>
                  <a:srgbClr val="FF0000"/>
                </a:solidFill>
                <a:latin typeface="華康儷粗圓" pitchFamily="49" charset="-120"/>
                <a:ea typeface="華康儷粗圓" pitchFamily="49" charset="-120"/>
              </a:rPr>
              <a:t>快手疊杯</a:t>
            </a:r>
            <a:endParaRPr lang="zh-TW" altLang="en-US" sz="7200" dirty="0">
              <a:solidFill>
                <a:srgbClr val="FF0000"/>
              </a:solidFill>
              <a:latin typeface="華康儷粗圓" pitchFamily="49" charset="-120"/>
              <a:ea typeface="華康儷粗圓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21116624">
            <a:off x="2512307" y="3873288"/>
            <a:ext cx="6400800" cy="858022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tx2"/>
                </a:solidFill>
                <a:latin typeface="華康流隸體" pitchFamily="65" charset="-120"/>
                <a:ea typeface="華康流隸體" pitchFamily="65" charset="-120"/>
              </a:rPr>
              <a:t>多元智能大考驗</a:t>
            </a:r>
            <a:r>
              <a:rPr lang="en-US" altLang="zh-TW" sz="4800" dirty="0" smtClean="0">
                <a:solidFill>
                  <a:schemeClr val="tx2"/>
                </a:solidFill>
                <a:latin typeface="華康流隸體" pitchFamily="65" charset="-120"/>
                <a:ea typeface="華康流隸體" pitchFamily="65" charset="-120"/>
              </a:rPr>
              <a:t>!</a:t>
            </a:r>
            <a:endParaRPr lang="zh-TW" altLang="en-US" sz="4800" dirty="0">
              <a:solidFill>
                <a:schemeClr val="tx2"/>
              </a:solidFill>
              <a:latin typeface="華康流隸體" pitchFamily="65" charset="-120"/>
              <a:ea typeface="華康流隸體" pitchFamily="65" charset="-120"/>
            </a:endParaRPr>
          </a:p>
        </p:txBody>
      </p:sp>
      <p:pic>
        <p:nvPicPr>
          <p:cNvPr id="4" name="圖片 3" descr="6a634c1e-4c4e-4308-993c-4719883dc17a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 rot="20685661">
            <a:off x="580160" y="320879"/>
            <a:ext cx="2975945" cy="3994557"/>
          </a:xfrm>
          <a:prstGeom prst="rect">
            <a:avLst/>
          </a:prstGeom>
        </p:spPr>
      </p:pic>
      <p:sp>
        <p:nvSpPr>
          <p:cNvPr id="5" name="副標題 2"/>
          <p:cNvSpPr txBox="1">
            <a:spLocks/>
          </p:cNvSpPr>
          <p:nvPr/>
        </p:nvSpPr>
        <p:spPr>
          <a:xfrm rot="379536">
            <a:off x="1213460" y="5470429"/>
            <a:ext cx="7040500" cy="8580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dirty="0" smtClean="0">
                <a:solidFill>
                  <a:schemeClr val="accent6">
                    <a:lumMod val="75000"/>
                  </a:schemeClr>
                </a:solidFill>
                <a:latin typeface="華康流隸體" pitchFamily="65" charset="-120"/>
                <a:ea typeface="華康流隸體" pitchFamily="65" charset="-120"/>
              </a:rPr>
              <a:t>試試您倆的反應和默契吧～</a:t>
            </a:r>
            <a:endParaRPr lang="zh-TW" altLang="en-US" sz="4800" dirty="0">
              <a:solidFill>
                <a:schemeClr val="accent6">
                  <a:lumMod val="75000"/>
                </a:schemeClr>
              </a:solidFill>
              <a:latin typeface="華康流隸體" pitchFamily="65" charset="-120"/>
              <a:ea typeface="華康流隸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800000"/>
                </a:solidFill>
                <a:latin typeface="華康勘亭流" pitchFamily="65" charset="-120"/>
                <a:ea typeface="華康勘亭流" pitchFamily="65" charset="-120"/>
              </a:rPr>
              <a:t>“享”一“想”</a:t>
            </a:r>
            <a:endParaRPr lang="zh-TW" altLang="en-US" dirty="0">
              <a:solidFill>
                <a:srgbClr val="800000"/>
              </a:solidFill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2514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經過測試之後，覺得自己的優勢智能為何？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自我認知與測試結果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□</a:t>
            </a:r>
            <a:r>
              <a:rPr lang="zh-TW" altLang="en-US" dirty="0" smtClean="0"/>
              <a:t>一樣 </a:t>
            </a:r>
            <a:r>
              <a:rPr lang="en-US" altLang="zh-TW" dirty="0" smtClean="0"/>
              <a:t>□</a:t>
            </a:r>
            <a:r>
              <a:rPr lang="zh-TW" altLang="en-US" dirty="0" smtClean="0"/>
              <a:t>略有不同 </a:t>
            </a:r>
            <a:r>
              <a:rPr lang="en-US" altLang="zh-TW" dirty="0" smtClean="0"/>
              <a:t>□</a:t>
            </a:r>
            <a:r>
              <a:rPr lang="zh-TW" altLang="en-US" dirty="0" smtClean="0"/>
              <a:t>差異大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這樣的結果，讓我</a:t>
            </a:r>
            <a:r>
              <a:rPr lang="en-US" altLang="zh-TW" dirty="0" smtClean="0"/>
              <a:t>__________________________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r>
              <a:rPr lang="zh-TW" altLang="en-US" dirty="0"/>
              <a:t>根據自我認知與測試結果相同之智能，較</a:t>
            </a:r>
            <a:r>
              <a:rPr lang="zh-TW" altLang="en-US" dirty="0" smtClean="0"/>
              <a:t>適合成為</a:t>
            </a:r>
            <a:r>
              <a:rPr lang="en-US" altLang="zh-TW" dirty="0" smtClean="0"/>
              <a:t>__________</a:t>
            </a:r>
            <a:r>
              <a:rPr lang="zh-TW" altLang="en-US" dirty="0" smtClean="0"/>
              <a:t>，應就讀</a:t>
            </a:r>
            <a:r>
              <a:rPr lang="en-US" altLang="zh-TW" dirty="0"/>
              <a:t>_____________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04248" y="0"/>
            <a:ext cx="2339751" cy="175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494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對一下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TW" b="1" dirty="0"/>
              <a:t>‧</a:t>
            </a:r>
            <a:r>
              <a:rPr lang="zh-TW" altLang="en-US" b="1" dirty="0"/>
              <a:t>語言智能</a:t>
            </a:r>
            <a:r>
              <a:rPr lang="en-US" altLang="zh-TW" b="1" dirty="0"/>
              <a:t>(linguistic intelligence)</a:t>
            </a:r>
            <a:r>
              <a:rPr lang="zh-TW" altLang="en-US" b="1" dirty="0"/>
              <a:t>：</a:t>
            </a:r>
            <a:r>
              <a:rPr lang="zh-TW" altLang="en-US" dirty="0"/>
              <a:t> </a:t>
            </a:r>
            <a:br>
              <a:rPr lang="zh-TW" altLang="en-US" dirty="0"/>
            </a:br>
            <a:r>
              <a:rPr lang="zh-TW" altLang="en-US" dirty="0"/>
              <a:t>　　</a:t>
            </a:r>
            <a:r>
              <a:rPr lang="zh-TW" altLang="en-US" dirty="0" smtClean="0"/>
              <a:t>詩人</a:t>
            </a:r>
            <a:r>
              <a:rPr lang="zh-TW" altLang="en-US" dirty="0"/>
              <a:t>、小說家、編輯記者等。 </a:t>
            </a:r>
          </a:p>
          <a:p>
            <a:r>
              <a:rPr lang="en-US" altLang="zh-TW" b="1" dirty="0"/>
              <a:t>‧</a:t>
            </a:r>
            <a:r>
              <a:rPr lang="zh-TW" altLang="en-US" b="1" dirty="0"/>
              <a:t>數學</a:t>
            </a:r>
            <a:r>
              <a:rPr lang="en-US" altLang="zh-TW" b="1" dirty="0"/>
              <a:t>-</a:t>
            </a:r>
            <a:r>
              <a:rPr lang="zh-TW" altLang="en-US" b="1" dirty="0"/>
              <a:t>邏輯智能</a:t>
            </a:r>
            <a:r>
              <a:rPr lang="en-US" altLang="zh-TW" b="1" dirty="0"/>
              <a:t>(logic-mathematical intelligence)</a:t>
            </a:r>
            <a:r>
              <a:rPr lang="zh-TW" altLang="en-US" b="1" dirty="0"/>
              <a:t>：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　　</a:t>
            </a:r>
            <a:r>
              <a:rPr lang="zh-TW" altLang="en-US" dirty="0" smtClean="0"/>
              <a:t>較</a:t>
            </a:r>
            <a:r>
              <a:rPr lang="zh-TW" altLang="en-US" dirty="0"/>
              <a:t>可能成為數學家、科學家。</a:t>
            </a:r>
          </a:p>
          <a:p>
            <a:r>
              <a:rPr lang="en-US" altLang="zh-TW" b="1" dirty="0"/>
              <a:t>‧</a:t>
            </a:r>
            <a:r>
              <a:rPr lang="zh-TW" altLang="en-US" b="1" dirty="0"/>
              <a:t>內省智能</a:t>
            </a:r>
            <a:r>
              <a:rPr lang="en-US" altLang="zh-TW" b="1" dirty="0"/>
              <a:t>(intrapersonal intelligence)</a:t>
            </a:r>
            <a:r>
              <a:rPr lang="zh-TW" altLang="en-US" b="1" dirty="0"/>
              <a:t>：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　　</a:t>
            </a:r>
            <a:r>
              <a:rPr lang="zh-TW" altLang="en-US" dirty="0" smtClean="0"/>
              <a:t>小說家</a:t>
            </a:r>
            <a:r>
              <a:rPr lang="zh-TW" altLang="en-US" dirty="0"/>
              <a:t>、宗教家等。</a:t>
            </a:r>
          </a:p>
          <a:p>
            <a:r>
              <a:rPr lang="en-US" altLang="zh-TW" b="1" dirty="0"/>
              <a:t>‧</a:t>
            </a:r>
            <a:r>
              <a:rPr lang="zh-TW" altLang="en-US" b="1" dirty="0"/>
              <a:t>人際智能</a:t>
            </a:r>
            <a:r>
              <a:rPr lang="en-US" altLang="zh-TW" b="1" dirty="0"/>
              <a:t>(interpersonal intelligence)</a:t>
            </a:r>
            <a:r>
              <a:rPr lang="zh-TW" altLang="en-US" b="1" dirty="0"/>
              <a:t>：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　　</a:t>
            </a:r>
            <a:r>
              <a:rPr lang="zh-TW" altLang="en-US" dirty="0" smtClean="0"/>
              <a:t>適合</a:t>
            </a:r>
            <a:r>
              <a:rPr lang="zh-TW" altLang="en-US" dirty="0"/>
              <a:t>擔任教師、社會工作者、銷售人員等。</a:t>
            </a:r>
          </a:p>
          <a:p>
            <a:r>
              <a:rPr lang="en-US" altLang="zh-TW" b="1" dirty="0"/>
              <a:t>‧</a:t>
            </a:r>
            <a:r>
              <a:rPr lang="zh-TW" altLang="en-US" b="1" dirty="0"/>
              <a:t>身體動覺智能</a:t>
            </a:r>
            <a:r>
              <a:rPr lang="en-US" altLang="zh-TW" b="1" dirty="0"/>
              <a:t>(bodily-kinesthetic intelligence)</a:t>
            </a:r>
            <a:r>
              <a:rPr lang="zh-TW" altLang="en-US" b="1" dirty="0"/>
              <a:t>：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　　</a:t>
            </a:r>
            <a:r>
              <a:rPr lang="zh-TW" altLang="en-US" dirty="0" smtClean="0"/>
              <a:t>如</a:t>
            </a:r>
            <a:r>
              <a:rPr lang="zh-TW" altLang="en-US" dirty="0"/>
              <a:t>運動員、演員、舞蹈家等傾向具備這方面的能力。</a:t>
            </a:r>
          </a:p>
          <a:p>
            <a:r>
              <a:rPr lang="en-US" altLang="zh-TW" b="1" dirty="0"/>
              <a:t>‧</a:t>
            </a:r>
            <a:r>
              <a:rPr lang="zh-TW" altLang="en-US" b="1" dirty="0"/>
              <a:t>音樂智能</a:t>
            </a:r>
            <a:r>
              <a:rPr lang="en-US" altLang="zh-TW" b="1" dirty="0"/>
              <a:t>(musical intelligence)</a:t>
            </a:r>
            <a:r>
              <a:rPr lang="zh-TW" altLang="en-US" b="1" dirty="0"/>
              <a:t>：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　　</a:t>
            </a:r>
            <a:r>
              <a:rPr lang="zh-TW" altLang="en-US" dirty="0" smtClean="0"/>
              <a:t>如</a:t>
            </a:r>
            <a:r>
              <a:rPr lang="zh-TW" altLang="en-US" dirty="0"/>
              <a:t>演奏家、作曲家多具有這方面長才。</a:t>
            </a:r>
          </a:p>
          <a:p>
            <a:r>
              <a:rPr lang="en-US" altLang="zh-TW" b="1" dirty="0"/>
              <a:t>‧</a:t>
            </a:r>
            <a:r>
              <a:rPr lang="zh-TW" altLang="en-US" b="1" dirty="0"/>
              <a:t>視覺空間智能</a:t>
            </a:r>
            <a:r>
              <a:rPr lang="en-US" altLang="zh-TW" b="1" dirty="0"/>
              <a:t>(spatial intelligence)</a:t>
            </a:r>
            <a:r>
              <a:rPr lang="zh-TW" altLang="en-US" b="1" dirty="0"/>
              <a:t>：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　　</a:t>
            </a:r>
            <a:r>
              <a:rPr lang="zh-TW" altLang="en-US" dirty="0" smtClean="0"/>
              <a:t>傾向</a:t>
            </a:r>
            <a:r>
              <a:rPr lang="zh-TW" altLang="en-US" dirty="0"/>
              <a:t>於成為美術家、工程師。</a:t>
            </a:r>
          </a:p>
          <a:p>
            <a:r>
              <a:rPr lang="en-US" altLang="zh-TW" b="1" dirty="0"/>
              <a:t>‧</a:t>
            </a:r>
            <a:r>
              <a:rPr lang="zh-TW" altLang="en-US" b="1" dirty="0"/>
              <a:t>自然智能</a:t>
            </a:r>
            <a:r>
              <a:rPr lang="en-US" altLang="zh-TW" b="1" dirty="0"/>
              <a:t>(naturalist intelligence)</a:t>
            </a:r>
            <a:r>
              <a:rPr lang="zh-TW" altLang="en-US" b="1" dirty="0"/>
              <a:t>：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　　</a:t>
            </a:r>
            <a:r>
              <a:rPr lang="zh-TW" altLang="en-US" dirty="0" smtClean="0"/>
              <a:t>如</a:t>
            </a:r>
            <a:r>
              <a:rPr lang="zh-TW" altLang="en-US" dirty="0"/>
              <a:t>生物學家、環境生態學家、環保人士等。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981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800000"/>
                </a:solidFill>
                <a:latin typeface="華康勘亭流" pitchFamily="65" charset="-120"/>
                <a:ea typeface="華康勘亭流" pitchFamily="65" charset="-120"/>
              </a:rPr>
              <a:t>“享”一“想”</a:t>
            </a:r>
            <a:endParaRPr lang="zh-TW" altLang="en-US" dirty="0">
              <a:solidFill>
                <a:srgbClr val="800000"/>
              </a:solidFill>
              <a:latin typeface="華康勘亭流" pitchFamily="65" charset="-120"/>
              <a:ea typeface="華康勘亭流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25144"/>
          </a:xfrm>
        </p:spPr>
        <p:txBody>
          <a:bodyPr>
            <a:normAutofit/>
          </a:bodyPr>
          <a:lstStyle/>
          <a:p>
            <a:pPr lvl="1"/>
            <a:endParaRPr lang="en-US" altLang="zh-TW" dirty="0"/>
          </a:p>
          <a:p>
            <a:r>
              <a:rPr lang="zh-TW" altLang="en-US" dirty="0" smtClean="0"/>
              <a:t>根據自我認知與測試結果相同之智能，較適合</a:t>
            </a:r>
            <a:r>
              <a:rPr lang="zh-TW" altLang="en-US" dirty="0"/>
              <a:t>成為</a:t>
            </a:r>
            <a:r>
              <a:rPr lang="en-US" altLang="zh-TW" dirty="0"/>
              <a:t>__________</a:t>
            </a:r>
            <a:r>
              <a:rPr lang="zh-TW" altLang="en-US" dirty="0" smtClean="0"/>
              <a:t>，應就讀</a:t>
            </a:r>
            <a:r>
              <a:rPr lang="en-US" altLang="zh-TW" dirty="0"/>
              <a:t>_____________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根據上一題之結果與之前我想要就讀的關聯性為</a:t>
            </a:r>
            <a:r>
              <a:rPr lang="en-US" altLang="zh-TW" dirty="0" smtClean="0"/>
              <a:t>________</a:t>
            </a:r>
            <a:r>
              <a:rPr lang="zh-TW" altLang="en-US" dirty="0" smtClean="0"/>
              <a:t>，這樣的結果讓我</a:t>
            </a:r>
            <a:r>
              <a:rPr lang="en-US" altLang="zh-TW" dirty="0" smtClean="0"/>
              <a:t>______________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04248" y="0"/>
            <a:ext cx="2339751" cy="175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230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預告與職群</a:t>
            </a:r>
            <a:r>
              <a:rPr lang="en-US" altLang="zh-TW" dirty="0" smtClean="0"/>
              <a:t>/</a:t>
            </a:r>
            <a:r>
              <a:rPr lang="zh-TW" altLang="en-US" dirty="0" smtClean="0"/>
              <a:t>職業關聯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H:\DCIM\106_PANA\P1060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54216"/>
            <a:ext cx="5534358" cy="415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0179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939784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7030A0"/>
                </a:solidFill>
              </a:rPr>
              <a:t>配件介紹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pic>
        <p:nvPicPr>
          <p:cNvPr id="4" name="內容版面配置區 3" descr="2014-09-11 23.01.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428736"/>
            <a:ext cx="6929486" cy="51971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60648"/>
            <a:ext cx="8136904" cy="6192688"/>
          </a:xfrm>
        </p:spPr>
      </p:pic>
    </p:spTree>
    <p:extLst>
      <p:ext uri="{BB962C8B-B14F-4D97-AF65-F5344CB8AC3E}">
        <p14:creationId xmlns:p14="http://schemas.microsoft.com/office/powerpoint/2010/main" xmlns="" val="31992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我的優勢能力？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請準備一張白張</a:t>
            </a:r>
            <a:endParaRPr lang="en-US" altLang="zh-TW" dirty="0" smtClean="0"/>
          </a:p>
          <a:p>
            <a:r>
              <a:rPr lang="zh-TW" altLang="en-US" dirty="0" smtClean="0"/>
              <a:t>請抄下標題後～再填寫出剛才的多元智能力中，我自認的優勢能力為那幾項？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我國三畢業後，想就讀</a:t>
            </a:r>
            <a:r>
              <a:rPr lang="en-US" altLang="zh-TW" dirty="0" smtClean="0"/>
              <a:t>________</a:t>
            </a:r>
            <a:r>
              <a:rPr lang="zh-TW" altLang="en-US" dirty="0" smtClean="0"/>
              <a:t>，因為</a:t>
            </a:r>
            <a:r>
              <a:rPr lang="en-US" altLang="zh-TW" dirty="0" smtClean="0"/>
              <a:t>________________________________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xmlns="" val="114858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=~</a:t>
            </a:r>
            <a:r>
              <a:rPr lang="zh-TW" altLang="en-US" dirty="0" smtClean="0">
                <a:solidFill>
                  <a:srgbClr val="FF0000"/>
                </a:solidFill>
              </a:rPr>
              <a:t>小測試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16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教學上小提醒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H:\DCIM\106_PANA\P1060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6079547" cy="455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2018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活動</a:t>
            </a:r>
            <a:r>
              <a:rPr lang="zh-TW" altLang="en-US" b="1" dirty="0" smtClean="0">
                <a:solidFill>
                  <a:srgbClr val="FF0000"/>
                </a:solidFill>
              </a:rPr>
              <a:t>基本規則及計分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9" name="內容版面配置區 8" descr="SWANSPC_in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57562"/>
            <a:ext cx="5756909" cy="3143272"/>
          </a:xfrm>
        </p:spPr>
      </p:pic>
      <p:sp>
        <p:nvSpPr>
          <p:cNvPr id="12" name="內容版面配置區 11"/>
          <p:cNvSpPr>
            <a:spLocks noGrp="1"/>
          </p:cNvSpPr>
          <p:nvPr>
            <p:ph sz="half" idx="1"/>
          </p:nvPr>
        </p:nvSpPr>
        <p:spPr>
          <a:xfrm>
            <a:off x="285720" y="1214422"/>
            <a:ext cx="8539194" cy="1857388"/>
          </a:xfrm>
        </p:spPr>
        <p:txBody>
          <a:bodyPr>
            <a:normAutofit fontScale="92500"/>
          </a:bodyPr>
          <a:lstStyle/>
          <a:p>
            <a:r>
              <a:rPr lang="zh-TW" altLang="en-US" dirty="0" smtClean="0"/>
              <a:t>用不同顏色的疊杯，以最快的速度，並正確排出圖卡中的顏色順序及方向</a:t>
            </a:r>
            <a:endParaRPr lang="en-US" altLang="zh-TW" dirty="0" smtClean="0"/>
          </a:p>
          <a:p>
            <a:r>
              <a:rPr lang="zh-TW" altLang="en-US" dirty="0" smtClean="0"/>
              <a:t>只要有一組完成排列，其他組則需停止排列</a:t>
            </a:r>
            <a:endParaRPr lang="en-US" altLang="zh-TW" dirty="0" smtClean="0"/>
          </a:p>
          <a:p>
            <a:r>
              <a:rPr lang="zh-TW" altLang="en-US" dirty="0" smtClean="0"/>
              <a:t>依速度最快排出且正確者得</a:t>
            </a:r>
            <a:r>
              <a:rPr lang="en-US" altLang="zh-TW" dirty="0" smtClean="0"/>
              <a:t>1</a:t>
            </a:r>
            <a:r>
              <a:rPr lang="zh-TW" altLang="en-US" dirty="0" smtClean="0"/>
              <a:t>分，積分最高者依序加分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 smtClean="0"/>
          </a:p>
          <a:p>
            <a:endParaRPr lang="en-US" altLang="zh-TW" dirty="0" smtClean="0"/>
          </a:p>
        </p:txBody>
      </p:sp>
      <p:pic>
        <p:nvPicPr>
          <p:cNvPr id="6" name="Picture 2" descr="H:\DCIM\106_PANA\P10600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29000"/>
            <a:ext cx="309634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22" descr="圖片2.png"/>
          <p:cNvPicPr>
            <a:picLocks noChangeAspect="1"/>
          </p:cNvPicPr>
          <p:nvPr/>
        </p:nvPicPr>
        <p:blipFill rotWithShape="1">
          <a:blip r:embed="rId2" cstate="print"/>
          <a:srcRect l="61021"/>
          <a:stretch/>
        </p:blipFill>
        <p:spPr>
          <a:xfrm>
            <a:off x="3693032" y="2780928"/>
            <a:ext cx="5450968" cy="2730254"/>
          </a:xfrm>
          <a:prstGeom prst="rect">
            <a:avLst/>
          </a:prstGeom>
        </p:spPr>
      </p:pic>
      <p:pic>
        <p:nvPicPr>
          <p:cNvPr id="6" name="內容版面配置區 15" descr="圖片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5253" r="747"/>
          <a:stretch/>
        </p:blipFill>
        <p:spPr>
          <a:xfrm>
            <a:off x="755576" y="2564904"/>
            <a:ext cx="2876496" cy="3300232"/>
          </a:xfrm>
          <a:prstGeom prst="rect">
            <a:avLst/>
          </a:prstGeom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注意事項</a:t>
            </a:r>
            <a:endParaRPr lang="zh-TW" alt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" name="內容版面配置區 15" descr="圖片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71472" y="2564904"/>
            <a:ext cx="2857520" cy="3435864"/>
          </a:xfrm>
          <a:prstGeom prst="rect">
            <a:avLst/>
          </a:prstGeom>
        </p:spPr>
      </p:pic>
      <p:pic>
        <p:nvPicPr>
          <p:cNvPr id="23" name="內容版面配置區 22" descr="圖片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62888" y="2780928"/>
            <a:ext cx="5501600" cy="3084208"/>
          </a:xfrm>
        </p:spPr>
      </p:pic>
      <p:sp>
        <p:nvSpPr>
          <p:cNvPr id="24" name="內容版面配置區 2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80" cy="900105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圖卡出現時，疊杯需依</a:t>
            </a:r>
            <a:r>
              <a:rPr lang="zh-TW" altLang="en-US" b="1" dirty="0" smtClean="0">
                <a:solidFill>
                  <a:srgbClr val="FF0000"/>
                </a:solidFill>
              </a:rPr>
              <a:t>圖卡正向方向</a:t>
            </a:r>
            <a:r>
              <a:rPr lang="zh-TW" altLang="en-US" dirty="0" smtClean="0"/>
              <a:t>排列才算正確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</a:rPr>
              <a:t>挑戰方式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</a:rPr>
              <a:t>第一輪</a:t>
            </a:r>
            <a:endParaRPr lang="en-US" altLang="zh-TW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</a:rPr>
              <a:t>每組有一組五色疊杯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</a:rPr>
              <a:t>輪流進行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lvl="0"/>
            <a:r>
              <a:rPr lang="zh-TW" altLang="en-US" b="1" dirty="0" smtClean="0">
                <a:solidFill>
                  <a:schemeClr val="accent3">
                    <a:lumMod val="75000"/>
                  </a:schemeClr>
                </a:solidFill>
              </a:rPr>
              <a:t>第二輪</a:t>
            </a:r>
            <a:endParaRPr lang="en-US" altLang="zh-TW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zh-TW" altLang="en-US" b="1" dirty="0" smtClean="0">
                <a:solidFill>
                  <a:schemeClr val="accent3">
                    <a:lumMod val="75000"/>
                  </a:schemeClr>
                </a:solidFill>
              </a:rPr>
              <a:t>每組有一組五色疊杯，每人需至少拿二個不同顏色疊杯，分工合作完成任務</a:t>
            </a:r>
            <a:endParaRPr lang="en-US" altLang="zh-TW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zh-TW" altLang="en-US" dirty="0"/>
          </a:p>
        </p:txBody>
      </p:sp>
      <p:pic>
        <p:nvPicPr>
          <p:cNvPr id="6" name="圖片 5" descr="SWANSPC_i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788950">
            <a:off x="6741705" y="138597"/>
            <a:ext cx="1524000" cy="2852928"/>
          </a:xfrm>
          <a:prstGeom prst="rect">
            <a:avLst/>
          </a:prstGeom>
        </p:spPr>
      </p:pic>
      <p:pic>
        <p:nvPicPr>
          <p:cNvPr id="1026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53295" y="2818972"/>
            <a:ext cx="3841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53295" y="1700808"/>
            <a:ext cx="3841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SWANSPC_in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 rot="20042522">
            <a:off x="380689" y="180543"/>
            <a:ext cx="2143140" cy="2886381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1005936">
            <a:off x="2822291" y="2991594"/>
            <a:ext cx="6051308" cy="1143000"/>
          </a:xfrm>
        </p:spPr>
        <p:txBody>
          <a:bodyPr>
            <a:normAutofit/>
          </a:bodyPr>
          <a:lstStyle/>
          <a:p>
            <a:r>
              <a:rPr lang="en-US" altLang="zh-TW" sz="6600" b="1" dirty="0" smtClean="0">
                <a:solidFill>
                  <a:srgbClr val="002060"/>
                </a:solidFill>
              </a:rPr>
              <a:t>Are you Ready?</a:t>
            </a:r>
            <a:endParaRPr lang="zh-TW" altLang="en-US" sz="6600" b="1" dirty="0">
              <a:solidFill>
                <a:srgbClr val="002060"/>
              </a:solidFill>
            </a:endParaRPr>
          </a:p>
        </p:txBody>
      </p:sp>
      <p:pic>
        <p:nvPicPr>
          <p:cNvPr id="5" name="內容版面配置區 3" descr="SWANSPC_in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 rot="20104518">
            <a:off x="637005" y="5041414"/>
            <a:ext cx="2770795" cy="923370"/>
          </a:xfrm>
          <a:prstGeom prst="rect">
            <a:avLst/>
          </a:prstGeom>
        </p:spPr>
      </p:pic>
      <p:pic>
        <p:nvPicPr>
          <p:cNvPr id="6" name="內容版面配置區 3" descr="SWANSPC_in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 rot="1125507">
            <a:off x="5728866" y="419272"/>
            <a:ext cx="2770795" cy="988155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 rot="1005936">
            <a:off x="2393664" y="4063164"/>
            <a:ext cx="60513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Let’s Go!!</a:t>
            </a:r>
            <a:endParaRPr kumimoji="0" lang="zh-TW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327</Words>
  <Application>Microsoft Office PowerPoint</Application>
  <PresentationFormat>如螢幕大小 (4:3)</PresentationFormat>
  <Paragraphs>54</Paragraphs>
  <Slides>14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快手疊杯</vt:lpstr>
      <vt:lpstr>投影片 2</vt:lpstr>
      <vt:lpstr>我的優勢能力？</vt:lpstr>
      <vt:lpstr>=~小測試</vt:lpstr>
      <vt:lpstr>教學上小提醒</vt:lpstr>
      <vt:lpstr>活動基本規則及計分</vt:lpstr>
      <vt:lpstr>注意事項</vt:lpstr>
      <vt:lpstr>挑戰方式</vt:lpstr>
      <vt:lpstr>Are you Ready?</vt:lpstr>
      <vt:lpstr>“享”一“想”</vt:lpstr>
      <vt:lpstr>對一下</vt:lpstr>
      <vt:lpstr>“享”一“想”</vt:lpstr>
      <vt:lpstr>預告與職群/職業關聯</vt:lpstr>
      <vt:lpstr>配件介紹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lib</cp:lastModifiedBy>
  <cp:revision>57</cp:revision>
  <dcterms:created xsi:type="dcterms:W3CDTF">2015-01-06T08:01:49Z</dcterms:created>
  <dcterms:modified xsi:type="dcterms:W3CDTF">2015-03-04T03:24:03Z</dcterms:modified>
</cp:coreProperties>
</file>