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75" r:id="rId13"/>
    <p:sldId id="273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5" name="Group 193"/>
          <p:cNvGrpSpPr>
            <a:grpSpLocks/>
          </p:cNvGrpSpPr>
          <p:nvPr/>
        </p:nvGrpSpPr>
        <p:grpSpPr bwMode="auto">
          <a:xfrm>
            <a:off x="5076825" y="5957888"/>
            <a:ext cx="503238" cy="1800225"/>
            <a:chOff x="3470" y="572"/>
            <a:chExt cx="317" cy="1134"/>
          </a:xfrm>
        </p:grpSpPr>
        <p:sp>
          <p:nvSpPr>
            <p:cNvPr id="3266" name="Arc 19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7" name="Oval 195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8" name="Oval 196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9" name="Oval 19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0" name="Oval 198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1" name="Oval 199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2" name="Oval 200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3" name="Oval 201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4" name="Oval 202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5" name="Oval 203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64" name="Group 192"/>
          <p:cNvGrpSpPr>
            <a:grpSpLocks/>
          </p:cNvGrpSpPr>
          <p:nvPr/>
        </p:nvGrpSpPr>
        <p:grpSpPr bwMode="auto">
          <a:xfrm flipH="1">
            <a:off x="179388" y="5842000"/>
            <a:ext cx="815975" cy="2030413"/>
            <a:chOff x="4377" y="300"/>
            <a:chExt cx="514" cy="1279"/>
          </a:xfrm>
        </p:grpSpPr>
        <p:sp>
          <p:nvSpPr>
            <p:cNvPr id="3245" name="Arc 173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6" name="Oval 174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7" name="Oval 175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8" name="Oval 176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9" name="Oval 177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1" name="Oval 17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2" name="Oval 18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3" name="Oval 18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4" name="Oval 18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5" name="Oval 18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6" name="Oval 18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7" name="Oval 18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8" name="Oval 18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9" name="Oval 18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3" name="Oval 191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79" name="Group 407"/>
          <p:cNvGrpSpPr>
            <a:grpSpLocks/>
          </p:cNvGrpSpPr>
          <p:nvPr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3440" name="AutoShape 36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1" name="AutoShape 36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2" name="AutoShape 37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3" name="AutoShape 37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4" name="AutoShape 37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5" name="AutoShape 37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6" name="AutoShape 37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7" name="AutoShape 37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8" name="AutoShape 37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9" name="AutoShape 37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0" name="AutoShape 37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1" name="AutoShape 37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2" name="AutoShape 38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3" name="AutoShape 38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4" name="AutoShape 38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5" name="AutoShape 38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6" name="AutoShape 38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7" name="AutoShape 38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8" name="AutoShape 38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9" name="AutoShape 38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0" name="AutoShape 38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1" name="AutoShape 38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2" name="AutoShape 39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3" name="AutoShape 39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4" name="AutoShape 39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5" name="AutoShape 39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6" name="AutoShape 39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7" name="AutoShape 39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8" name="AutoShape 39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9" name="AutoShape 39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0" name="AutoShape 39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4" name="AutoShape 402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5" name="AutoShape 403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6" name="AutoShape 404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7" name="AutoShape 405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8" name="AutoShape 406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03" name="Group 231"/>
          <p:cNvGrpSpPr>
            <a:grpSpLocks/>
          </p:cNvGrpSpPr>
          <p:nvPr/>
        </p:nvGrpSpPr>
        <p:grpSpPr bwMode="auto">
          <a:xfrm>
            <a:off x="971550" y="5734050"/>
            <a:ext cx="757238" cy="1885950"/>
            <a:chOff x="4377" y="300"/>
            <a:chExt cx="514" cy="1279"/>
          </a:xfrm>
        </p:grpSpPr>
        <p:sp>
          <p:nvSpPr>
            <p:cNvPr id="3304" name="Arc 232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5" name="Oval 233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6" name="Oval 234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7" name="Oval 235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8" name="Oval 236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9" name="Oval 237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0" name="Oval 238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1" name="Oval 239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2" name="Oval 240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3" name="Oval 241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4" name="Oval 242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5" name="Oval 243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6" name="Oval 244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7" name="Oval 245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8" name="Oval 246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097" name="Group 25"/>
          <p:cNvGrpSpPr>
            <a:grpSpLocks/>
          </p:cNvGrpSpPr>
          <p:nvPr/>
        </p:nvGrpSpPr>
        <p:grpSpPr bwMode="auto">
          <a:xfrm rot="-1259352">
            <a:off x="1620838" y="5745163"/>
            <a:ext cx="576262" cy="539750"/>
            <a:chOff x="295" y="3385"/>
            <a:chExt cx="408" cy="340"/>
          </a:xfrm>
        </p:grpSpPr>
        <p:grpSp>
          <p:nvGrpSpPr>
            <p:cNvPr id="3092" name="Group 2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084" name="Group 1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082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3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85" name="Group 1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086" name="Oval 1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7" name="Oval 1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089" name="Oval 1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93" name="Oval 2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 rot="-3824161">
            <a:off x="8244682" y="4004469"/>
            <a:ext cx="412750" cy="414337"/>
            <a:chOff x="295" y="3385"/>
            <a:chExt cx="408" cy="340"/>
          </a:xfrm>
        </p:grpSpPr>
        <p:grpSp>
          <p:nvGrpSpPr>
            <p:cNvPr id="3099" name="Group 2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00" name="Group 2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03" name="Group 3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06" name="Oval 3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09" name="Oval 3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10" name="Oval 3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 rot="-24928072">
            <a:off x="4283869" y="5734844"/>
            <a:ext cx="412750" cy="414338"/>
            <a:chOff x="295" y="3385"/>
            <a:chExt cx="408" cy="340"/>
          </a:xfrm>
        </p:grpSpPr>
        <p:grpSp>
          <p:nvGrpSpPr>
            <p:cNvPr id="3112" name="Group 4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13" name="Group 4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16" name="Group 4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19" name="Oval 4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21" name="Oval 4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22" name="Oval 5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23" name="Oval 5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37" name="Group 65"/>
          <p:cNvGrpSpPr>
            <a:grpSpLocks/>
          </p:cNvGrpSpPr>
          <p:nvPr/>
        </p:nvGrpSpPr>
        <p:grpSpPr bwMode="auto">
          <a:xfrm rot="-708557">
            <a:off x="831850" y="5299075"/>
            <a:ext cx="355600" cy="396875"/>
            <a:chOff x="295" y="3385"/>
            <a:chExt cx="408" cy="340"/>
          </a:xfrm>
        </p:grpSpPr>
        <p:grpSp>
          <p:nvGrpSpPr>
            <p:cNvPr id="3138" name="Group 6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39" name="Group 6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42" name="Group 7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45" name="Oval 7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46" name="Oval 7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47" name="Oval 7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48" name="Oval 7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49" name="Oval 7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50" name="Group 78"/>
          <p:cNvGrpSpPr>
            <a:grpSpLocks/>
          </p:cNvGrpSpPr>
          <p:nvPr/>
        </p:nvGrpSpPr>
        <p:grpSpPr bwMode="auto">
          <a:xfrm rot="1304332">
            <a:off x="-647700" y="1341438"/>
            <a:ext cx="647700" cy="539750"/>
            <a:chOff x="295" y="3385"/>
            <a:chExt cx="408" cy="340"/>
          </a:xfrm>
        </p:grpSpPr>
        <p:grpSp>
          <p:nvGrpSpPr>
            <p:cNvPr id="3151" name="Group 79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52" name="Group 80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53" name="Oval 8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54" name="Oval 8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55" name="Group 8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58" name="Oval 86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59" name="Oval 87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60" name="Oval 88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61" name="Oval 89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62" name="Oval 90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63" name="Group 91"/>
          <p:cNvGrpSpPr>
            <a:grpSpLocks/>
          </p:cNvGrpSpPr>
          <p:nvPr/>
        </p:nvGrpSpPr>
        <p:grpSpPr bwMode="auto">
          <a:xfrm>
            <a:off x="179388" y="5300663"/>
            <a:ext cx="504825" cy="466725"/>
            <a:chOff x="295" y="3385"/>
            <a:chExt cx="408" cy="340"/>
          </a:xfrm>
        </p:grpSpPr>
        <p:grpSp>
          <p:nvGrpSpPr>
            <p:cNvPr id="3164" name="Group 9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65" name="Group 9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68" name="Group 9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71" name="Oval 9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2" name="Oval 10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3" name="Oval 10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74" name="Oval 10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" name="Oval 10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76" name="Group 104"/>
          <p:cNvGrpSpPr>
            <a:grpSpLocks/>
          </p:cNvGrpSpPr>
          <p:nvPr/>
        </p:nvGrpSpPr>
        <p:grpSpPr bwMode="auto">
          <a:xfrm rot="-2197408">
            <a:off x="8172450" y="5157788"/>
            <a:ext cx="511175" cy="322262"/>
            <a:chOff x="295" y="3385"/>
            <a:chExt cx="408" cy="340"/>
          </a:xfrm>
        </p:grpSpPr>
        <p:grpSp>
          <p:nvGrpSpPr>
            <p:cNvPr id="3177" name="Group 105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78" name="Group 106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79" name="Oval 10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0" name="Oval 10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81" name="Group 109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84" name="Oval 112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5" name="Oval 113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6" name="Oval 114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87" name="Oval 115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88" name="Oval 116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05" name="Group 133"/>
          <p:cNvGrpSpPr>
            <a:grpSpLocks/>
          </p:cNvGrpSpPr>
          <p:nvPr/>
        </p:nvGrpSpPr>
        <p:grpSpPr bwMode="auto">
          <a:xfrm>
            <a:off x="6156325" y="5734050"/>
            <a:ext cx="576263" cy="466725"/>
            <a:chOff x="295" y="3385"/>
            <a:chExt cx="408" cy="340"/>
          </a:xfrm>
        </p:grpSpPr>
        <p:grpSp>
          <p:nvGrpSpPr>
            <p:cNvPr id="3206" name="Group 1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207" name="Group 1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208" name="Oval 1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9" name="Oval 1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210" name="Group 1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213" name="Oval 1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14" name="Oval 1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15" name="Oval 1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16" name="Oval 1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17" name="Oval 1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62" name="Group 190"/>
          <p:cNvGrpSpPr>
            <a:grpSpLocks/>
          </p:cNvGrpSpPr>
          <p:nvPr/>
        </p:nvGrpSpPr>
        <p:grpSpPr bwMode="auto">
          <a:xfrm rot="1401958">
            <a:off x="6372225" y="5957888"/>
            <a:ext cx="503238" cy="1800225"/>
            <a:chOff x="3470" y="572"/>
            <a:chExt cx="317" cy="1134"/>
          </a:xfrm>
        </p:grpSpPr>
        <p:sp>
          <p:nvSpPr>
            <p:cNvPr id="3226" name="Arc 15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7" name="Oval 155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8" name="Oval 156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9" name="Oval 15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2" name="Oval 160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3" name="Oval 161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4" name="Oval 162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6" name="Oval 164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8" name="Oval 166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9" name="Oval 167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76" name="Group 204"/>
          <p:cNvGrpSpPr>
            <a:grpSpLocks/>
          </p:cNvGrpSpPr>
          <p:nvPr/>
        </p:nvGrpSpPr>
        <p:grpSpPr bwMode="auto">
          <a:xfrm flipH="1">
            <a:off x="1692275" y="6453188"/>
            <a:ext cx="503238" cy="1800225"/>
            <a:chOff x="3470" y="572"/>
            <a:chExt cx="317" cy="1134"/>
          </a:xfrm>
        </p:grpSpPr>
        <p:sp>
          <p:nvSpPr>
            <p:cNvPr id="3277" name="Arc 205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8" name="Oval 206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9" name="Oval 207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" name="Oval 208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" name="Oval 209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2" name="Oval 210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3" name="Oval 211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4" name="Oval 212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5" name="Oval 213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6" name="Oval 214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35" name="Group 263"/>
          <p:cNvGrpSpPr>
            <a:grpSpLocks/>
          </p:cNvGrpSpPr>
          <p:nvPr/>
        </p:nvGrpSpPr>
        <p:grpSpPr bwMode="auto">
          <a:xfrm rot="538637">
            <a:off x="7308850" y="5516563"/>
            <a:ext cx="815975" cy="2030412"/>
            <a:chOff x="4377" y="300"/>
            <a:chExt cx="514" cy="1279"/>
          </a:xfrm>
        </p:grpSpPr>
        <p:sp>
          <p:nvSpPr>
            <p:cNvPr id="3336" name="Arc 264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7" name="Oval 265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8" name="Oval 266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9" name="Oval 267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0" name="Oval 268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1" name="Oval 26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2" name="Oval 27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3" name="Oval 27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4" name="Oval 27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5" name="Oval 27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6" name="Oval 27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7" name="Oval 27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8" name="Oval 27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9" name="Oval 27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0" name="Oval 278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85" name="AutoShape 313"/>
          <p:cNvSpPr>
            <a:spLocks noChangeArrowheads="1"/>
          </p:cNvSpPr>
          <p:nvPr/>
        </p:nvSpPr>
        <p:spPr bwMode="auto">
          <a:xfrm rot="-1619423">
            <a:off x="7091363" y="7051675"/>
            <a:ext cx="360362" cy="908050"/>
          </a:xfrm>
          <a:prstGeom prst="moon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423" name="Group 351"/>
          <p:cNvGrpSpPr>
            <a:grpSpLocks/>
          </p:cNvGrpSpPr>
          <p:nvPr/>
        </p:nvGrpSpPr>
        <p:grpSpPr bwMode="auto">
          <a:xfrm rot="-4249260">
            <a:off x="731838" y="3994150"/>
            <a:ext cx="503238" cy="503237"/>
            <a:chOff x="295" y="3385"/>
            <a:chExt cx="408" cy="340"/>
          </a:xfrm>
        </p:grpSpPr>
        <p:grpSp>
          <p:nvGrpSpPr>
            <p:cNvPr id="3424" name="Group 35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425" name="Group 35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26" name="Oval 35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27" name="Oval 35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28" name="Group 35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29" name="Oval 35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30" name="Oval 35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31" name="Oval 35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32" name="Oval 36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33" name="Oval 36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34" name="Oval 36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35" name="Oval 36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3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4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8832 C 0.02205 -0.04624 0.03698 0.01295 0.09219 0.01203 C 0.17205 0.01203 0.17795 -0.18566 0.27327 -0.18613 C 0.35903 -0.18613 0.3132 -0.01364 0.39584 -0.01433 C 0.48212 -0.01433 0.43577 -0.13942 0.52795 -0.13942 C 0.61042 -0.13942 0.56459 -0.0548 0.6382 -0.0548 C 0.70903 -0.0548 0.67223 -0.11954 0.73664 -0.11954 C 0.77344 -0.11954 0.77605 -0.10196 0.77934 -0.08832 " pathEditMode="relative" rAng="0" ptsTypes="ffffffff">
                                      <p:cBhvr>
                                        <p:cTn id="26" dur="3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10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11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18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24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74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01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91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5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02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70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DB1"/>
            </a:gs>
            <a:gs pos="100000">
              <a:srgbClr val="F2FDB1">
                <a:gamma/>
                <a:shade val="7607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934333-21FA-4044-BDD3-DE07792C72E7}" type="datetimeFigureOut">
              <a:rPr lang="zh-TW" altLang="en-US" smtClean="0"/>
              <a:t>2013/4/18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C21C72-BE56-45B8-8115-4A7647FC9B7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 rot="-23337491">
            <a:off x="8102600" y="1411288"/>
            <a:ext cx="412750" cy="414337"/>
            <a:chOff x="295" y="3385"/>
            <a:chExt cx="408" cy="340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33" name="Group 9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34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35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6" name="Group 12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37" name="Oval 1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38" name="Oval 1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39" name="Oval 15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40" name="Oval 16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41" name="Oval 1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42" name="Oval 18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44" name="Group 20"/>
          <p:cNvGrpSpPr>
            <a:grpSpLocks/>
          </p:cNvGrpSpPr>
          <p:nvPr/>
        </p:nvGrpSpPr>
        <p:grpSpPr bwMode="auto">
          <a:xfrm rot="-24928072">
            <a:off x="4307682" y="6392069"/>
            <a:ext cx="412750" cy="414337"/>
            <a:chOff x="295" y="3385"/>
            <a:chExt cx="408" cy="340"/>
          </a:xfrm>
        </p:grpSpPr>
        <p:grpSp>
          <p:nvGrpSpPr>
            <p:cNvPr id="1045" name="Group 21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46" name="Group 2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47" name="Oval 2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48" name="Oval 2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9" name="Group 25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50" name="Oval 2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51" name="Oval 2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52" name="Oval 28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53" name="Oval 29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54" name="Oval 30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55" name="Oval 3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6" name="Oval 32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57" name="Group 33"/>
          <p:cNvGrpSpPr>
            <a:grpSpLocks/>
          </p:cNvGrpSpPr>
          <p:nvPr/>
        </p:nvGrpSpPr>
        <p:grpSpPr bwMode="auto">
          <a:xfrm rot="-708557">
            <a:off x="2051050" y="6623050"/>
            <a:ext cx="503238" cy="468313"/>
            <a:chOff x="295" y="3385"/>
            <a:chExt cx="408" cy="340"/>
          </a:xfrm>
        </p:grpSpPr>
        <p:grpSp>
          <p:nvGrpSpPr>
            <p:cNvPr id="1058" name="Group 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59" name="Group 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60" name="Oval 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1" name="Oval 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62" name="Group 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63" name="Oval 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4" name="Oval 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65" name="Oval 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6" name="Oval 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7" name="Oval 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68" name="Oval 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203200" y="5957888"/>
            <a:ext cx="504825" cy="466725"/>
            <a:chOff x="295" y="3385"/>
            <a:chExt cx="408" cy="340"/>
          </a:xfrm>
        </p:grpSpPr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72" name="Group 4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73" name="Oval 4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4" name="Oval 5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75" name="Group 5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76" name="Oval 5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7" name="Oval 5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78" name="Oval 5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79" name="Oval 5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80" name="Oval 5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81" name="Oval 5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2" name="Oval 5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83" name="Group 59"/>
          <p:cNvGrpSpPr>
            <a:grpSpLocks/>
          </p:cNvGrpSpPr>
          <p:nvPr/>
        </p:nvGrpSpPr>
        <p:grpSpPr bwMode="auto">
          <a:xfrm rot="-2197408">
            <a:off x="8196263" y="5815013"/>
            <a:ext cx="511175" cy="322262"/>
            <a:chOff x="295" y="3385"/>
            <a:chExt cx="408" cy="340"/>
          </a:xfrm>
        </p:grpSpPr>
        <p:grpSp>
          <p:nvGrpSpPr>
            <p:cNvPr id="1084" name="Group 6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85" name="Group 6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86" name="Oval 6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88" name="Group 6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89" name="Oval 6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0" name="Oval 6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91" name="Oval 6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2" name="Oval 6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3" name="Oval 6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94" name="Oval 7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96" name="Group 72"/>
          <p:cNvGrpSpPr>
            <a:grpSpLocks/>
          </p:cNvGrpSpPr>
          <p:nvPr/>
        </p:nvGrpSpPr>
        <p:grpSpPr bwMode="auto">
          <a:xfrm>
            <a:off x="6180138" y="6391275"/>
            <a:ext cx="576262" cy="466725"/>
            <a:chOff x="295" y="3385"/>
            <a:chExt cx="408" cy="340"/>
          </a:xfrm>
        </p:grpSpPr>
        <p:grpSp>
          <p:nvGrpSpPr>
            <p:cNvPr id="1097" name="Group 73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98" name="Group 74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99" name="Oval 7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0" name="Oval 7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1" name="Group 77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02" name="Oval 7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3" name="Oval 7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04" name="Oval 80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05" name="Oval 81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06" name="Oval 8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107" name="Oval 83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8" name="Oval 8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09" name="Group 85"/>
          <p:cNvGrpSpPr>
            <a:grpSpLocks/>
          </p:cNvGrpSpPr>
          <p:nvPr/>
        </p:nvGrpSpPr>
        <p:grpSpPr bwMode="auto">
          <a:xfrm rot="-4249260">
            <a:off x="8459788" y="1341438"/>
            <a:ext cx="503237" cy="503237"/>
            <a:chOff x="295" y="3385"/>
            <a:chExt cx="408" cy="340"/>
          </a:xfrm>
        </p:grpSpPr>
        <p:grpSp>
          <p:nvGrpSpPr>
            <p:cNvPr id="1110" name="Group 8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111" name="Group 8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112" name="Oval 8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3" name="Oval 8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14" name="Group 9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15" name="Oval 9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6" name="Oval 9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17" name="Oval 9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18" name="Oval 9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19" name="Oval 9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120" name="Oval 9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1" name="Oval 9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FF00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FF0066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120.116.18.12/owlweb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work.taiwanschoolnet.org/cyberfair2012/stu816/narrative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台南市麻豆國中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自然與生活科技領域概況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報告人：麻豆國中 資訊組 鄭志豪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38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電腦教室設備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776864" cy="5166448"/>
          </a:xfrm>
        </p:spPr>
      </p:pic>
    </p:spTree>
    <p:extLst>
      <p:ext uri="{BB962C8B-B14F-4D97-AF65-F5344CB8AC3E}">
        <p14:creationId xmlns:p14="http://schemas.microsoft.com/office/powerpoint/2010/main" val="15012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生活科技專科教室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704856" cy="5118611"/>
          </a:xfrm>
        </p:spPr>
      </p:pic>
    </p:spTree>
    <p:extLst>
      <p:ext uri="{BB962C8B-B14F-4D97-AF65-F5344CB8AC3E}">
        <p14:creationId xmlns:p14="http://schemas.microsoft.com/office/powerpoint/2010/main" val="1135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多元發展現況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2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創新與競賽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一、資訊融入教學</a:t>
            </a:r>
            <a:endParaRPr lang="en-US" altLang="zh-TW" dirty="0" smtClean="0"/>
          </a:p>
          <a:p>
            <a:r>
              <a:rPr lang="zh-TW" altLang="en-US" dirty="0"/>
              <a:t>二</a:t>
            </a:r>
            <a:r>
              <a:rPr lang="zh-TW" altLang="en-US" dirty="0" smtClean="0"/>
              <a:t>、參加</a:t>
            </a:r>
            <a:r>
              <a:rPr lang="zh-TW" altLang="en-US" dirty="0"/>
              <a:t>科學</a:t>
            </a:r>
            <a:r>
              <a:rPr lang="zh-TW" altLang="en-US" dirty="0" smtClean="0"/>
              <a:t>展覽</a:t>
            </a:r>
            <a:endParaRPr lang="en-US" altLang="zh-TW" dirty="0" smtClean="0"/>
          </a:p>
          <a:p>
            <a:r>
              <a:rPr lang="zh-TW" altLang="en-US" dirty="0"/>
              <a:t>三</a:t>
            </a:r>
            <a:r>
              <a:rPr lang="zh-TW" altLang="en-US" dirty="0" smtClean="0"/>
              <a:t>、參加資訊競賽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69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資訊融入</a:t>
            </a:r>
            <a:r>
              <a:rPr lang="zh-TW" altLang="en-US" dirty="0" smtClean="0"/>
              <a:t>教學</a:t>
            </a:r>
            <a:r>
              <a:rPr lang="en-US" altLang="zh-TW" dirty="0" smtClean="0"/>
              <a:t>(</a:t>
            </a:r>
            <a:r>
              <a:rPr lang="zh-TW" altLang="en-US" dirty="0" smtClean="0">
                <a:hlinkClick r:id="rId2"/>
              </a:rPr>
              <a:t>本體教學平台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3987"/>
            <a:ext cx="828092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2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參加科學</a:t>
            </a:r>
            <a:r>
              <a:rPr lang="zh-TW" altLang="en-US" dirty="0" smtClean="0"/>
              <a:t>展覽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632848" cy="5070773"/>
          </a:xfrm>
        </p:spPr>
      </p:pic>
    </p:spTree>
    <p:extLst>
      <p:ext uri="{BB962C8B-B14F-4D97-AF65-F5344CB8AC3E}">
        <p14:creationId xmlns:p14="http://schemas.microsoft.com/office/powerpoint/2010/main" val="3885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科展得獎名單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100</a:t>
            </a:r>
            <a:r>
              <a:rPr lang="zh-TW" altLang="en-US" dirty="0" smtClean="0">
                <a:solidFill>
                  <a:schemeClr val="tx2"/>
                </a:solidFill>
              </a:rPr>
              <a:t>學年度</a:t>
            </a:r>
            <a:endParaRPr lang="en-US" altLang="zh-TW" dirty="0" smtClean="0">
              <a:solidFill>
                <a:schemeClr val="tx2"/>
              </a:solidFill>
            </a:endParaRPr>
          </a:p>
          <a:p>
            <a:r>
              <a:rPr lang="en-US" altLang="zh-TW" dirty="0"/>
              <a:t>『</a:t>
            </a:r>
            <a:r>
              <a:rPr lang="zh-TW" altLang="en-US" dirty="0"/>
              <a:t>澱澱</a:t>
            </a:r>
            <a:r>
              <a:rPr lang="en-US" altLang="zh-TW" dirty="0"/>
              <a:t>』</a:t>
            </a:r>
            <a:r>
              <a:rPr lang="zh-TW" altLang="en-US" dirty="0"/>
              <a:t>吃三碗公</a:t>
            </a:r>
            <a:r>
              <a:rPr lang="en-US" altLang="zh-TW" dirty="0"/>
              <a:t>—</a:t>
            </a:r>
            <a:r>
              <a:rPr lang="zh-TW" altLang="en-US" dirty="0"/>
              <a:t>唾液澱粉酶分解澱粉類食物之</a:t>
            </a:r>
            <a:r>
              <a:rPr lang="zh-TW" altLang="en-US" dirty="0" smtClean="0"/>
              <a:t>研究   </a:t>
            </a:r>
            <a:r>
              <a:rPr lang="zh-TW" altLang="en-US" dirty="0" smtClean="0">
                <a:solidFill>
                  <a:srgbClr val="FF0000"/>
                </a:solidFill>
              </a:rPr>
              <a:t>第三名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chemeClr val="tx2"/>
                </a:solidFill>
              </a:rPr>
              <a:t>99</a:t>
            </a:r>
            <a:r>
              <a:rPr lang="zh-TW" altLang="en-US" dirty="0">
                <a:solidFill>
                  <a:schemeClr val="tx2"/>
                </a:solidFill>
              </a:rPr>
              <a:t>學年度</a:t>
            </a:r>
            <a:endParaRPr lang="en-US" altLang="zh-TW" dirty="0">
              <a:solidFill>
                <a:schemeClr val="tx2"/>
              </a:solidFill>
            </a:endParaRPr>
          </a:p>
          <a:p>
            <a:r>
              <a:rPr lang="zh-TW" altLang="en-US" dirty="0"/>
              <a:t>小兵立大功之隔音大作戰</a:t>
            </a:r>
            <a:r>
              <a:rPr lang="en-US" altLang="zh-TW" dirty="0"/>
              <a:t>--</a:t>
            </a:r>
            <a:r>
              <a:rPr lang="zh-TW" altLang="en-US" dirty="0"/>
              <a:t>隔音材料的測試實驗  </a:t>
            </a:r>
            <a:r>
              <a:rPr lang="zh-TW" altLang="en-US" dirty="0" smtClean="0">
                <a:solidFill>
                  <a:srgbClr val="FF0000"/>
                </a:solidFill>
              </a:rPr>
              <a:t>佳作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蟲蟲危機</a:t>
            </a:r>
            <a:r>
              <a:rPr lang="en-US" altLang="zh-TW" dirty="0"/>
              <a:t>--</a:t>
            </a:r>
            <a:r>
              <a:rPr lang="zh-TW" altLang="en-US" dirty="0"/>
              <a:t>豬籠草捕蟲機制之探討	</a:t>
            </a:r>
            <a:r>
              <a:rPr lang="zh-TW" altLang="en-US" dirty="0" smtClean="0">
                <a:solidFill>
                  <a:srgbClr val="FF0000"/>
                </a:solidFill>
              </a:rPr>
              <a:t>  優等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28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參加資訊競賽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>
                <a:solidFill>
                  <a:srgbClr val="FF0000"/>
                </a:solidFill>
              </a:rPr>
              <a:t>96</a:t>
            </a:r>
            <a:r>
              <a:rPr lang="zh-TW" altLang="en-US" sz="2000" dirty="0">
                <a:solidFill>
                  <a:srgbClr val="FF0000"/>
                </a:solidFill>
              </a:rPr>
              <a:t>學年度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/>
              <a:t>全國教師資訊融入教學競賽</a:t>
            </a:r>
            <a:r>
              <a:rPr lang="en-US" altLang="zh-TW" sz="2000" dirty="0"/>
              <a:t>-----</a:t>
            </a:r>
            <a:r>
              <a:rPr lang="zh-TW" altLang="en-US" sz="2000" dirty="0"/>
              <a:t>數學領域全國佳作</a:t>
            </a:r>
            <a:endParaRPr lang="en-US" altLang="zh-TW" sz="2000" dirty="0"/>
          </a:p>
          <a:p>
            <a:r>
              <a:rPr lang="en-US" altLang="zh-TW" sz="2000" dirty="0">
                <a:solidFill>
                  <a:srgbClr val="FF0000"/>
                </a:solidFill>
              </a:rPr>
              <a:t>99</a:t>
            </a:r>
            <a:r>
              <a:rPr lang="zh-TW" altLang="en-US" sz="2000" dirty="0">
                <a:solidFill>
                  <a:srgbClr val="FF0000"/>
                </a:solidFill>
              </a:rPr>
              <a:t>學年度</a:t>
            </a:r>
          </a:p>
          <a:p>
            <a:r>
              <a:rPr lang="zh-TW" altLang="en-US" sz="2000" dirty="0"/>
              <a:t>參加臺南市國民中小學</a:t>
            </a:r>
            <a:r>
              <a:rPr lang="en-US" altLang="zh-TW" sz="2000" dirty="0"/>
              <a:t>【</a:t>
            </a:r>
            <a:r>
              <a:rPr lang="zh-TW" altLang="en-US" sz="2000" dirty="0"/>
              <a:t>網路暑假作業</a:t>
            </a:r>
            <a:r>
              <a:rPr lang="en-US" altLang="zh-TW" sz="2000" dirty="0"/>
              <a:t>】</a:t>
            </a:r>
            <a:r>
              <a:rPr lang="zh-TW" altLang="en-US" sz="2000" dirty="0"/>
              <a:t>，共</a:t>
            </a:r>
            <a:r>
              <a:rPr lang="en-US" altLang="zh-TW" sz="2000" dirty="0"/>
              <a:t>57</a:t>
            </a:r>
            <a:r>
              <a:rPr lang="zh-TW" altLang="en-US" sz="2000" dirty="0"/>
              <a:t>人獲獎</a:t>
            </a:r>
            <a:endParaRPr lang="en-US" altLang="zh-TW" sz="2000" dirty="0"/>
          </a:p>
          <a:p>
            <a:r>
              <a:rPr lang="en-US" altLang="zh-TW" sz="2000" dirty="0">
                <a:solidFill>
                  <a:srgbClr val="FF0000"/>
                </a:solidFill>
              </a:rPr>
              <a:t>100</a:t>
            </a:r>
            <a:r>
              <a:rPr lang="zh-TW" altLang="en-US" sz="2000" dirty="0">
                <a:solidFill>
                  <a:srgbClr val="FF0000"/>
                </a:solidFill>
              </a:rPr>
              <a:t>學年度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/>
              <a:t>全國生態網路作文競賽：方翊庭同學、林哲宇同學，榮獲</a:t>
            </a:r>
            <a:r>
              <a:rPr lang="zh-TW" altLang="en-US" sz="2000" dirty="0">
                <a:solidFill>
                  <a:srgbClr val="FF0000"/>
                </a:solidFill>
              </a:rPr>
              <a:t>入選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/>
              <a:t>參加</a:t>
            </a:r>
            <a:r>
              <a:rPr lang="en-US" altLang="zh-TW" sz="2000" dirty="0"/>
              <a:t>2012</a:t>
            </a:r>
            <a:r>
              <a:rPr lang="zh-TW" altLang="en-US" sz="2000" dirty="0"/>
              <a:t>網界博覽會，</a:t>
            </a:r>
            <a:r>
              <a:rPr lang="zh-TW" altLang="en-US" sz="2000" dirty="0">
                <a:solidFill>
                  <a:srgbClr val="FF0000"/>
                </a:solidFill>
              </a:rPr>
              <a:t>入選全國決賽：</a:t>
            </a:r>
            <a:r>
              <a:rPr lang="zh-TW" altLang="en-US" sz="2000" dirty="0"/>
              <a:t>泡泡的色彩 鬥士站起來</a:t>
            </a:r>
            <a:r>
              <a:rPr lang="en-US" altLang="zh-TW" sz="2000" dirty="0"/>
              <a:t>-</a:t>
            </a:r>
            <a:r>
              <a:rPr lang="zh-TW" altLang="en-US" sz="2000" dirty="0">
                <a:hlinkClick r:id="rId2"/>
              </a:rPr>
              <a:t>李淑惠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000" dirty="0">
                <a:solidFill>
                  <a:srgbClr val="FF0000"/>
                </a:solidFill>
              </a:rPr>
              <a:t>101</a:t>
            </a:r>
            <a:r>
              <a:rPr lang="zh-TW" altLang="en-US" sz="2000" dirty="0">
                <a:solidFill>
                  <a:srgbClr val="FF0000"/>
                </a:solidFill>
              </a:rPr>
              <a:t>學年度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/>
              <a:t>全國網路作文競賽：林季臻同學、莊文瑜同學，榮獲</a:t>
            </a:r>
            <a:r>
              <a:rPr lang="zh-TW" altLang="en-US" sz="2000" dirty="0">
                <a:solidFill>
                  <a:srgbClr val="FF0000"/>
                </a:solidFill>
              </a:rPr>
              <a:t>入選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/>
              <a:t>臺南市「微電影」自製比賽得獎名單</a:t>
            </a:r>
            <a:r>
              <a:rPr lang="en-US" altLang="zh-TW" sz="2000" dirty="0"/>
              <a:t>-</a:t>
            </a:r>
            <a:r>
              <a:rPr lang="zh-TW" altLang="en-US" sz="2000" dirty="0">
                <a:solidFill>
                  <a:srgbClr val="FF0000"/>
                </a:solidFill>
              </a:rPr>
              <a:t>國高中職組第二名</a:t>
            </a: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教師進修與成長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7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</a:t>
            </a:r>
            <a:r>
              <a:rPr lang="zh-TW" altLang="en-US" dirty="0"/>
              <a:t>白</a:t>
            </a:r>
            <a:r>
              <a:rPr lang="zh-TW" altLang="en-US" dirty="0" smtClean="0"/>
              <a:t>板應用研習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27" y="1628775"/>
            <a:ext cx="6814371" cy="4525963"/>
          </a:xfrm>
        </p:spPr>
      </p:pic>
    </p:spTree>
    <p:extLst>
      <p:ext uri="{BB962C8B-B14F-4D97-AF65-F5344CB8AC3E}">
        <p14:creationId xmlns:p14="http://schemas.microsoft.com/office/powerpoint/2010/main" val="26868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</a:t>
            </a:r>
            <a:r>
              <a:rPr lang="zh-TW" altLang="en-US" dirty="0" smtClean="0"/>
              <a:t>概述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Clr>
                <a:srgbClr val="996633"/>
              </a:buClr>
              <a:buSzPct val="95000"/>
              <a:buFont typeface="Wingdings" pitchFamily="2" charset="2"/>
              <a:buChar char="¬"/>
            </a:pPr>
            <a:r>
              <a:rPr lang="zh-TW" altLang="en-US" sz="2800" dirty="0" smtClean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背景</a:t>
            </a:r>
            <a:r>
              <a:rPr lang="en-US" altLang="zh-TW" sz="28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創校歷史近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(1910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—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2013)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學習型、績效高的優質學校 </a:t>
            </a:r>
          </a:p>
          <a:p>
            <a:pPr lvl="0">
              <a:lnSpc>
                <a:spcPct val="90000"/>
              </a:lnSpc>
              <a:buClr>
                <a:srgbClr val="996633"/>
              </a:buClr>
              <a:buSzPct val="95000"/>
              <a:buFont typeface="Wingdings" pitchFamily="2" charset="2"/>
              <a:buChar char="¬"/>
            </a:pPr>
            <a:r>
              <a:rPr lang="zh-TW" altLang="en-US" sz="28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學校基本資料</a:t>
            </a:r>
            <a:r>
              <a:rPr lang="en-US" altLang="zh-TW" sz="28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校地：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8.0805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公頃</a:t>
            </a:r>
            <a:endParaRPr lang="en-US" altLang="zh-TW" sz="2400" dirty="0" smtClean="0">
              <a:solidFill>
                <a:srgbClr val="000000"/>
              </a:solidFill>
              <a:latin typeface="Times New Roman"/>
              <a:ea typeface="標楷體" pitchFamily="65" charset="-12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班級數：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51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班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含美術班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、資源班</a:t>
            </a: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、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特</a:t>
            </a: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教班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000000"/>
              </a:solidFill>
              <a:latin typeface="Times New Roman"/>
              <a:ea typeface="標楷體" pitchFamily="65" charset="-12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教職員：年輕化、活力化、專業化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學校特色：多元卓越、創新傳承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76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動作做科學研習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6219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生態研習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480720" cy="4860540"/>
          </a:xfrm>
        </p:spPr>
      </p:pic>
    </p:spTree>
    <p:extLst>
      <p:ext uri="{BB962C8B-B14F-4D97-AF65-F5344CB8AC3E}">
        <p14:creationId xmlns:p14="http://schemas.microsoft.com/office/powerpoint/2010/main" val="6633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</a:t>
            </a:r>
            <a:r>
              <a:rPr lang="zh-TW" altLang="en-US" dirty="0" smtClean="0"/>
              <a:t>、持續辦理教師專業研習。</a:t>
            </a:r>
            <a:endParaRPr lang="en-US" altLang="zh-TW" dirty="0" smtClean="0"/>
          </a:p>
          <a:p>
            <a:r>
              <a:rPr lang="zh-TW" altLang="en-US" dirty="0" smtClean="0"/>
              <a:t>二、十二年國教教學多元化。</a:t>
            </a:r>
            <a:endParaRPr lang="en-US" altLang="zh-TW" dirty="0" smtClean="0"/>
          </a:p>
          <a:p>
            <a:r>
              <a:rPr lang="zh-TW" altLang="en-US" dirty="0"/>
              <a:t>三</a:t>
            </a:r>
            <a:r>
              <a:rPr lang="zh-TW" altLang="en-US" dirty="0" smtClean="0"/>
              <a:t>、培養學生探索科學興趣。</a:t>
            </a:r>
            <a:endParaRPr lang="en-US" altLang="zh-TW" dirty="0" smtClean="0"/>
          </a:p>
          <a:p>
            <a:r>
              <a:rPr lang="zh-TW" altLang="en-US" dirty="0"/>
              <a:t>四</a:t>
            </a:r>
            <a:r>
              <a:rPr lang="zh-TW" altLang="en-US" dirty="0" smtClean="0"/>
              <a:t>、利用資訊設備協同教學。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25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END</a:t>
            </a:r>
            <a:r>
              <a:rPr lang="zh-TW" altLang="en-US" dirty="0" smtClean="0"/>
              <a:t>～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謝謝指教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98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麻中自然領域教師概況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498374"/>
              </p:ext>
            </p:extLst>
          </p:nvPr>
        </p:nvGraphicFramePr>
        <p:xfrm>
          <a:off x="468313" y="1628775"/>
          <a:ext cx="8229600" cy="4145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科別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人數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備註</a:t>
                      </a:r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生物科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5</a:t>
                      </a:r>
                      <a:r>
                        <a:rPr lang="zh-TW" altLang="en-US" sz="2800" dirty="0" smtClean="0"/>
                        <a:t>人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理化科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9</a:t>
                      </a:r>
                      <a:r>
                        <a:rPr lang="zh-TW" altLang="en-US" sz="2800" dirty="0" smtClean="0"/>
                        <a:t>人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地球科學科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</a:t>
                      </a:r>
                      <a:r>
                        <a:rPr lang="zh-TW" altLang="en-US" sz="2800" dirty="0" smtClean="0"/>
                        <a:t>人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生活科技科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3</a:t>
                      </a:r>
                      <a:r>
                        <a:rPr lang="zh-TW" altLang="en-US" sz="2800" dirty="0" smtClean="0"/>
                        <a:t>人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電腦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2</a:t>
                      </a:r>
                      <a:r>
                        <a:rPr lang="zh-TW" altLang="en-US" sz="2800" dirty="0" smtClean="0"/>
                        <a:t>人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合計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20</a:t>
                      </a:r>
                      <a:r>
                        <a:rPr lang="zh-TW" altLang="en-US" sz="2800" dirty="0" smtClean="0"/>
                        <a:t>人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9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專科教室概況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149468"/>
              </p:ext>
            </p:extLst>
          </p:nvPr>
        </p:nvGraphicFramePr>
        <p:xfrm>
          <a:off x="468313" y="1628773"/>
          <a:ext cx="8136135" cy="40324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2712045"/>
                <a:gridCol w="2712045"/>
                <a:gridCol w="2712045"/>
              </a:tblGrid>
              <a:tr h="67207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專科教室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間數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備註</a:t>
                      </a:r>
                      <a:endParaRPr lang="zh-TW" altLang="en-US" dirty="0"/>
                    </a:p>
                  </a:txBody>
                  <a:tcPr/>
                </a:tc>
              </a:tr>
              <a:tr h="67207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生物實驗室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一間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7207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化學實驗室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二間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207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物理實驗室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一間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207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生科教室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二間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207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電腦教室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含語言教室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2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自然領域特色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一、優良師資、堅強的教學陣容</a:t>
            </a:r>
            <a:endParaRPr lang="en-US" altLang="zh-TW" dirty="0" smtClean="0"/>
          </a:p>
          <a:p>
            <a:r>
              <a:rPr lang="zh-TW" altLang="en-US" dirty="0"/>
              <a:t>二</a:t>
            </a:r>
            <a:r>
              <a:rPr lang="zh-TW" altLang="en-US" dirty="0" smtClean="0"/>
              <a:t>、完善設備、完整的教學支援</a:t>
            </a:r>
            <a:endParaRPr lang="en-US" altLang="zh-TW" dirty="0" smtClean="0"/>
          </a:p>
          <a:p>
            <a:r>
              <a:rPr lang="zh-TW" altLang="en-US" dirty="0"/>
              <a:t>三</a:t>
            </a:r>
            <a:r>
              <a:rPr lang="zh-TW" altLang="en-US" dirty="0" smtClean="0"/>
              <a:t>、多元發展、資教科展與競賽</a:t>
            </a:r>
            <a:endParaRPr lang="en-US" altLang="zh-TW" dirty="0" smtClean="0"/>
          </a:p>
          <a:p>
            <a:r>
              <a:rPr lang="zh-TW" altLang="en-US" dirty="0"/>
              <a:t>四</a:t>
            </a:r>
            <a:r>
              <a:rPr lang="zh-TW" altLang="en-US" dirty="0" smtClean="0"/>
              <a:t>、教師進修、教學創新與發展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24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教學環境及現況介紹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5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化學專科教室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992888" cy="5309961"/>
          </a:xfrm>
        </p:spPr>
      </p:pic>
    </p:spTree>
    <p:extLst>
      <p:ext uri="{BB962C8B-B14F-4D97-AF65-F5344CB8AC3E}">
        <p14:creationId xmlns:p14="http://schemas.microsoft.com/office/powerpoint/2010/main" val="39566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化學專科教室增設電子白板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76864" cy="5166448"/>
          </a:xfrm>
        </p:spPr>
      </p:pic>
    </p:spTree>
    <p:extLst>
      <p:ext uri="{BB962C8B-B14F-4D97-AF65-F5344CB8AC3E}">
        <p14:creationId xmlns:p14="http://schemas.microsoft.com/office/powerpoint/2010/main" val="5582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生物</a:t>
            </a:r>
            <a:r>
              <a:rPr lang="zh-TW" altLang="en-US" dirty="0" smtClean="0"/>
              <a:t>專科</a:t>
            </a:r>
            <a:r>
              <a:rPr lang="zh-TW" altLang="en-US" dirty="0"/>
              <a:t>教室增設電子白板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776864" cy="5166448"/>
          </a:xfrm>
        </p:spPr>
      </p:pic>
    </p:spTree>
    <p:extLst>
      <p:ext uri="{BB962C8B-B14F-4D97-AF65-F5344CB8AC3E}">
        <p14:creationId xmlns:p14="http://schemas.microsoft.com/office/powerpoint/2010/main" val="5948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K12_16 14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12_16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12_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6 13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6 14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264</TotalTime>
  <Words>452</Words>
  <Application>Microsoft Office PowerPoint</Application>
  <PresentationFormat>如螢幕大小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佈景主題1</vt:lpstr>
      <vt:lpstr>台南市麻豆國中 自然與生活科技領域概況</vt:lpstr>
      <vt:lpstr>學校概述</vt:lpstr>
      <vt:lpstr>麻中自然領域教師概況</vt:lpstr>
      <vt:lpstr>專科教室概況</vt:lpstr>
      <vt:lpstr>自然領域特色</vt:lpstr>
      <vt:lpstr>教學環境及現況介紹</vt:lpstr>
      <vt:lpstr>化學專科教室</vt:lpstr>
      <vt:lpstr>化學專科教室增設電子白板</vt:lpstr>
      <vt:lpstr>生物專科教室增設電子白板</vt:lpstr>
      <vt:lpstr>電腦教室設備</vt:lpstr>
      <vt:lpstr>生活科技專科教室</vt:lpstr>
      <vt:lpstr>多元發展現況</vt:lpstr>
      <vt:lpstr>創新與競賽</vt:lpstr>
      <vt:lpstr>資訊融入教學(本體教學平台）</vt:lpstr>
      <vt:lpstr>參加科學展覽</vt:lpstr>
      <vt:lpstr>科展得獎名單</vt:lpstr>
      <vt:lpstr>參加資訊競賽</vt:lpstr>
      <vt:lpstr>教師進修與成長</vt:lpstr>
      <vt:lpstr>電子白板應用研習</vt:lpstr>
      <vt:lpstr>動作做科學研習</vt:lpstr>
      <vt:lpstr>生態研習</vt:lpstr>
      <vt:lpstr>未來展望</vt:lpstr>
      <vt:lpstr>END～</vt:lpstr>
    </vt:vector>
  </TitlesOfParts>
  <Company>dc2es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台南市麻豆國中 自然與生活科技領域概況</dc:title>
  <dc:creator>dc2es</dc:creator>
  <cp:lastModifiedBy>user</cp:lastModifiedBy>
  <cp:revision>28</cp:revision>
  <dcterms:created xsi:type="dcterms:W3CDTF">2012-09-20T13:03:19Z</dcterms:created>
  <dcterms:modified xsi:type="dcterms:W3CDTF">2013-04-18T04:01:12Z</dcterms:modified>
</cp:coreProperties>
</file>