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26" r:id="rId1"/>
  </p:sldMasterIdLst>
  <p:notesMasterIdLst>
    <p:notesMasterId r:id="rId25"/>
  </p:notesMasterIdLst>
  <p:handoutMasterIdLst>
    <p:handoutMasterId r:id="rId26"/>
  </p:handoutMasterIdLst>
  <p:sldIdLst>
    <p:sldId id="381" r:id="rId2"/>
    <p:sldId id="413" r:id="rId3"/>
    <p:sldId id="406" r:id="rId4"/>
    <p:sldId id="392" r:id="rId5"/>
    <p:sldId id="405" r:id="rId6"/>
    <p:sldId id="418" r:id="rId7"/>
    <p:sldId id="419" r:id="rId8"/>
    <p:sldId id="420" r:id="rId9"/>
    <p:sldId id="407" r:id="rId10"/>
    <p:sldId id="390" r:id="rId11"/>
    <p:sldId id="412" r:id="rId12"/>
    <p:sldId id="425" r:id="rId13"/>
    <p:sldId id="426" r:id="rId14"/>
    <p:sldId id="421" r:id="rId15"/>
    <p:sldId id="391" r:id="rId16"/>
    <p:sldId id="399" r:id="rId17"/>
    <p:sldId id="400" r:id="rId18"/>
    <p:sldId id="402" r:id="rId19"/>
    <p:sldId id="403" r:id="rId20"/>
    <p:sldId id="423" r:id="rId21"/>
    <p:sldId id="424" r:id="rId22"/>
    <p:sldId id="422" r:id="rId23"/>
    <p:sldId id="404" r:id="rId2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2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DF3E7-F63E-4ECF-A243-085C63FB26E4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5" csCatId="colorful" phldr="1"/>
      <dgm:spPr/>
    </dgm:pt>
    <dgm:pt modelId="{95136240-ECAF-4017-AA94-C51D93AE061E}">
      <dgm:prSet phldrT="[文字]"/>
      <dgm:spPr/>
      <dgm:t>
        <a:bodyPr/>
        <a:lstStyle/>
        <a:p>
          <a:r>
            <a:rPr lang="zh-TW" altLang="en-US" dirty="0" smtClean="0"/>
            <a:t>社群</a:t>
          </a:r>
          <a:endParaRPr lang="zh-TW" altLang="en-US" dirty="0"/>
        </a:p>
      </dgm:t>
    </dgm:pt>
    <dgm:pt modelId="{97AF6CA6-B55B-46F2-A7DA-CE8CB2AF6045}" type="parTrans" cxnId="{C47DBB97-A934-4CAE-BEED-B9E5468C5138}">
      <dgm:prSet/>
      <dgm:spPr/>
      <dgm:t>
        <a:bodyPr/>
        <a:lstStyle/>
        <a:p>
          <a:endParaRPr lang="zh-TW" altLang="en-US"/>
        </a:p>
      </dgm:t>
    </dgm:pt>
    <dgm:pt modelId="{B237A082-6554-421E-A338-E31C1BC4EB08}" type="sibTrans" cxnId="{C47DBB97-A934-4CAE-BEED-B9E5468C5138}">
      <dgm:prSet/>
      <dgm:spPr/>
      <dgm:t>
        <a:bodyPr/>
        <a:lstStyle/>
        <a:p>
          <a:endParaRPr lang="zh-TW" altLang="en-US"/>
        </a:p>
      </dgm:t>
    </dgm:pt>
    <dgm:pt modelId="{5F7C7417-B614-48CC-A2ED-8275609067F5}">
      <dgm:prSet phldrT="[文字]"/>
      <dgm:spPr/>
      <dgm:t>
        <a:bodyPr/>
        <a:lstStyle/>
        <a:p>
          <a:r>
            <a:rPr lang="zh-TW" altLang="en-US" dirty="0" smtClean="0"/>
            <a:t>資源共享</a:t>
          </a:r>
          <a:endParaRPr lang="zh-TW" altLang="en-US" dirty="0"/>
        </a:p>
      </dgm:t>
    </dgm:pt>
    <dgm:pt modelId="{75869E5F-1817-434A-8583-BFDF846916EA}" type="parTrans" cxnId="{9E69346F-8B36-4A43-9DD2-24BB85A5E581}">
      <dgm:prSet/>
      <dgm:spPr/>
      <dgm:t>
        <a:bodyPr/>
        <a:lstStyle/>
        <a:p>
          <a:endParaRPr lang="zh-TW" altLang="en-US"/>
        </a:p>
      </dgm:t>
    </dgm:pt>
    <dgm:pt modelId="{4173723E-DAFB-41C7-81F4-ED1B78CFB8A5}" type="sibTrans" cxnId="{9E69346F-8B36-4A43-9DD2-24BB85A5E581}">
      <dgm:prSet/>
      <dgm:spPr/>
      <dgm:t>
        <a:bodyPr/>
        <a:lstStyle/>
        <a:p>
          <a:endParaRPr lang="zh-TW" altLang="en-US"/>
        </a:p>
      </dgm:t>
    </dgm:pt>
    <dgm:pt modelId="{3B3C63A6-D440-4AB3-B1FB-AA61343B8931}">
      <dgm:prSet phldrT="[文字]"/>
      <dgm:spPr/>
      <dgm:t>
        <a:bodyPr/>
        <a:lstStyle/>
        <a:p>
          <a:r>
            <a:rPr lang="zh-TW" altLang="en-US" dirty="0" smtClean="0"/>
            <a:t>雲端</a:t>
          </a:r>
          <a:endParaRPr lang="zh-TW" altLang="en-US" dirty="0"/>
        </a:p>
      </dgm:t>
    </dgm:pt>
    <dgm:pt modelId="{166631AA-1502-45A8-99A1-4460E5EF5CDA}" type="parTrans" cxnId="{0908D2B4-3180-45CC-91D1-10BA3A932DFE}">
      <dgm:prSet/>
      <dgm:spPr/>
      <dgm:t>
        <a:bodyPr/>
        <a:lstStyle/>
        <a:p>
          <a:endParaRPr lang="zh-TW" altLang="en-US"/>
        </a:p>
      </dgm:t>
    </dgm:pt>
    <dgm:pt modelId="{727A2B5C-F6DB-4024-A859-EB59AA798B65}" type="sibTrans" cxnId="{0908D2B4-3180-45CC-91D1-10BA3A932DFE}">
      <dgm:prSet/>
      <dgm:spPr/>
      <dgm:t>
        <a:bodyPr/>
        <a:lstStyle/>
        <a:p>
          <a:endParaRPr lang="zh-TW" altLang="en-US"/>
        </a:p>
      </dgm:t>
    </dgm:pt>
    <dgm:pt modelId="{D6883F20-D7EE-4361-9001-DF967B81A65E}" type="pres">
      <dgm:prSet presAssocID="{690DF3E7-F63E-4ECF-A243-085C63FB26E4}" presName="Name0" presStyleCnt="0">
        <dgm:presLayoutVars>
          <dgm:chMax val="7"/>
          <dgm:dir/>
          <dgm:resizeHandles val="exact"/>
        </dgm:presLayoutVars>
      </dgm:prSet>
      <dgm:spPr/>
    </dgm:pt>
    <dgm:pt modelId="{45DFD484-2FB6-4292-B92D-A9D3ACCB0DC0}" type="pres">
      <dgm:prSet presAssocID="{690DF3E7-F63E-4ECF-A243-085C63FB26E4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20962E-06E6-43E8-BCCC-42877C9B1FF0}" type="pres">
      <dgm:prSet presAssocID="{690DF3E7-F63E-4ECF-A243-085C63FB26E4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5067E7-AC12-4699-8B12-0C05BA99CB41}" type="pres">
      <dgm:prSet presAssocID="{690DF3E7-F63E-4ECF-A243-085C63FB26E4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69346F-8B36-4A43-9DD2-24BB85A5E581}" srcId="{690DF3E7-F63E-4ECF-A243-085C63FB26E4}" destId="{5F7C7417-B614-48CC-A2ED-8275609067F5}" srcOrd="1" destOrd="0" parTransId="{75869E5F-1817-434A-8583-BFDF846916EA}" sibTransId="{4173723E-DAFB-41C7-81F4-ED1B78CFB8A5}"/>
    <dgm:cxn modelId="{C47DBB97-A934-4CAE-BEED-B9E5468C5138}" srcId="{690DF3E7-F63E-4ECF-A243-085C63FB26E4}" destId="{95136240-ECAF-4017-AA94-C51D93AE061E}" srcOrd="0" destOrd="0" parTransId="{97AF6CA6-B55B-46F2-A7DA-CE8CB2AF6045}" sibTransId="{B237A082-6554-421E-A338-E31C1BC4EB08}"/>
    <dgm:cxn modelId="{64C0081F-20DE-4B91-AF6F-19BDE3303108}" type="presOf" srcId="{5F7C7417-B614-48CC-A2ED-8275609067F5}" destId="{DA20962E-06E6-43E8-BCCC-42877C9B1FF0}" srcOrd="0" destOrd="0" presId="urn:microsoft.com/office/officeart/2005/8/layout/rings+Icon"/>
    <dgm:cxn modelId="{0908D2B4-3180-45CC-91D1-10BA3A932DFE}" srcId="{690DF3E7-F63E-4ECF-A243-085C63FB26E4}" destId="{3B3C63A6-D440-4AB3-B1FB-AA61343B8931}" srcOrd="2" destOrd="0" parTransId="{166631AA-1502-45A8-99A1-4460E5EF5CDA}" sibTransId="{727A2B5C-F6DB-4024-A859-EB59AA798B65}"/>
    <dgm:cxn modelId="{514F9269-3394-4A2D-9F70-969339321B79}" type="presOf" srcId="{690DF3E7-F63E-4ECF-A243-085C63FB26E4}" destId="{D6883F20-D7EE-4361-9001-DF967B81A65E}" srcOrd="0" destOrd="0" presId="urn:microsoft.com/office/officeart/2005/8/layout/rings+Icon"/>
    <dgm:cxn modelId="{0B987958-4290-4748-B6A5-3885645E5167}" type="presOf" srcId="{95136240-ECAF-4017-AA94-C51D93AE061E}" destId="{45DFD484-2FB6-4292-B92D-A9D3ACCB0DC0}" srcOrd="0" destOrd="0" presId="urn:microsoft.com/office/officeart/2005/8/layout/rings+Icon"/>
    <dgm:cxn modelId="{F5601216-5306-429D-9A5C-6756C94A6A72}" type="presOf" srcId="{3B3C63A6-D440-4AB3-B1FB-AA61343B8931}" destId="{605067E7-AC12-4699-8B12-0C05BA99CB41}" srcOrd="0" destOrd="0" presId="urn:microsoft.com/office/officeart/2005/8/layout/rings+Icon"/>
    <dgm:cxn modelId="{340BFACB-0EAE-46FD-B979-69BC8ACD7B2D}" type="presParOf" srcId="{D6883F20-D7EE-4361-9001-DF967B81A65E}" destId="{45DFD484-2FB6-4292-B92D-A9D3ACCB0DC0}" srcOrd="0" destOrd="0" presId="urn:microsoft.com/office/officeart/2005/8/layout/rings+Icon"/>
    <dgm:cxn modelId="{151B318A-0BE4-4C80-8C71-F56E35AB7C79}" type="presParOf" srcId="{D6883F20-D7EE-4361-9001-DF967B81A65E}" destId="{DA20962E-06E6-43E8-BCCC-42877C9B1FF0}" srcOrd="1" destOrd="0" presId="urn:microsoft.com/office/officeart/2005/8/layout/rings+Icon"/>
    <dgm:cxn modelId="{3341F108-C974-4370-A339-C850EA595552}" type="presParOf" srcId="{D6883F20-D7EE-4361-9001-DF967B81A65E}" destId="{605067E7-AC12-4699-8B12-0C05BA99CB41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FD484-2FB6-4292-B92D-A9D3ACCB0DC0}">
      <dsp:nvSpPr>
        <dsp:cNvPr id="0" name=""/>
        <dsp:cNvSpPr/>
      </dsp:nvSpPr>
      <dsp:spPr>
        <a:xfrm>
          <a:off x="439866" y="0"/>
          <a:ext cx="2050872" cy="20508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社群</a:t>
          </a:r>
          <a:endParaRPr lang="zh-TW" altLang="en-US" sz="3800" kern="1200" dirty="0"/>
        </a:p>
      </dsp:txBody>
      <dsp:txXfrm>
        <a:off x="740209" y="300339"/>
        <a:ext cx="1450186" cy="1450164"/>
      </dsp:txXfrm>
    </dsp:sp>
    <dsp:sp modelId="{DA20962E-06E6-43E8-BCCC-42877C9B1FF0}">
      <dsp:nvSpPr>
        <dsp:cNvPr id="0" name=""/>
        <dsp:cNvSpPr/>
      </dsp:nvSpPr>
      <dsp:spPr>
        <a:xfrm>
          <a:off x="1495468" y="1367798"/>
          <a:ext cx="2050872" cy="2050842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資源共享</a:t>
          </a:r>
          <a:endParaRPr lang="zh-TW" altLang="en-US" sz="3800" kern="1200" dirty="0"/>
        </a:p>
      </dsp:txBody>
      <dsp:txXfrm>
        <a:off x="1795811" y="1668137"/>
        <a:ext cx="1450186" cy="1450164"/>
      </dsp:txXfrm>
    </dsp:sp>
    <dsp:sp modelId="{605067E7-AC12-4699-8B12-0C05BA99CB41}">
      <dsp:nvSpPr>
        <dsp:cNvPr id="0" name=""/>
        <dsp:cNvSpPr/>
      </dsp:nvSpPr>
      <dsp:spPr>
        <a:xfrm>
          <a:off x="2549821" y="0"/>
          <a:ext cx="2050872" cy="2050842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雲端</a:t>
          </a:r>
          <a:endParaRPr lang="zh-TW" altLang="en-US" sz="3800" kern="1200" dirty="0"/>
        </a:p>
      </dsp:txBody>
      <dsp:txXfrm>
        <a:off x="2850164" y="300339"/>
        <a:ext cx="1450186" cy="145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互連式環形圖"/>
  <dgm:desc val="用來顯示重疊或交互關聯的想法或概念。前 7 行 [階層 1] 的文字會各對應到一個圓。未使用的文字不會出現，但只要切換版面配置，仍然可以使用。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02811645-BCDD-4255-A25B-F34FC372118E}" type="datetimeFigureOut">
              <a:rPr lang="zh-TW" altLang="en-US"/>
              <a:pPr>
                <a:defRPr/>
              </a:pPr>
              <a:t>2012/11/16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6FE07998-E56C-4A31-83FF-B37C852368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791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458C8D1-47C1-40B2-B2C0-3092E3301DE1}" type="datetimeFigureOut">
              <a:rPr lang="zh-TW" altLang="en-US"/>
              <a:pPr>
                <a:defRPr/>
              </a:pPr>
              <a:t>2012/11/16</a:t>
            </a:fld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68C267A-6BC7-462A-8C70-CDA3C72AD2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106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BB06E52-2EE2-4FF2-9543-8CFDA6372EC2}" type="slidenum">
              <a:rPr kumimoji="0"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kumimoji="0" lang="zh-TW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FE5875C-D5C3-45C7-9CB9-D8541370D312}" type="slidenum">
              <a:rPr kumimoji="0"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kumimoji="0" lang="zh-TW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FEE5A4E-8323-463E-8131-3388B4665460}" type="slidenum">
              <a:rPr kumimoji="0"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kumimoji="0" lang="zh-TW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hieh\Desktop\簡報底圖-米羅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shieh\Desktop\圖片1拷貝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562350"/>
            <a:ext cx="36385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294313"/>
            <a:ext cx="9144000" cy="1295400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3348038" y="831850"/>
            <a:ext cx="3781425" cy="29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+mn-ea"/>
              </a:rPr>
              <a:t>幫孩子裝上飛向夢想的翅膀</a:t>
            </a:r>
          </a:p>
        </p:txBody>
      </p:sp>
      <p:sp>
        <p:nvSpPr>
          <p:cNvPr id="8" name="矩形 12"/>
          <p:cNvSpPr>
            <a:spLocks noChangeArrowheads="1"/>
          </p:cNvSpPr>
          <p:nvPr userDrawn="1"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300">
                <a:latin typeface="Calibri" pitchFamily="34" charset="0"/>
              </a:rPr>
              <a:t>教育</a:t>
            </a:r>
            <a:r>
              <a:rPr kumimoji="0" lang="en-US" altLang="zh-TW" sz="1300">
                <a:latin typeface="Calibri" pitchFamily="34" charset="0"/>
              </a:rPr>
              <a:t>/</a:t>
            </a:r>
            <a:endParaRPr kumimoji="0" lang="zh-TW" altLang="en-US" sz="1300">
              <a:latin typeface="Calibri" pitchFamily="34" charset="0"/>
            </a:endParaRPr>
          </a:p>
        </p:txBody>
      </p:sp>
      <p:sp>
        <p:nvSpPr>
          <p:cNvPr id="9" name="矩形 13"/>
          <p:cNvSpPr>
            <a:spLocks noChangeArrowheads="1"/>
          </p:cNvSpPr>
          <p:nvPr userDrawn="1"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  <a:latin typeface="Calibri" pitchFamily="34" charset="0"/>
              </a:rPr>
              <a:t>Education</a:t>
            </a:r>
            <a:endParaRPr kumimoji="0" lang="zh-TW" altLang="en-US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  <a:latin typeface="Calibri" pitchFamily="34" charset="0"/>
              </a:rPr>
              <a:t>The Future</a:t>
            </a:r>
            <a:endParaRPr kumimoji="0" lang="zh-TW" altLang="en-US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台南市國民教育輔導團</a:t>
            </a:r>
            <a:endParaRPr kumimoji="0"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7431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85800"/>
            <a:ext cx="9134896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1349"/>
            <a:ext cx="8640960" cy="4525963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41646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85800"/>
            <a:ext cx="9134896" cy="1143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179512" y="1844675"/>
            <a:ext cx="4382963" cy="4321175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內容版面配置區 8"/>
          <p:cNvSpPr>
            <a:spLocks noGrp="1"/>
          </p:cNvSpPr>
          <p:nvPr>
            <p:ph sz="quarter" idx="14"/>
          </p:nvPr>
        </p:nvSpPr>
        <p:spPr>
          <a:xfrm>
            <a:off x="4716016" y="1844129"/>
            <a:ext cx="4176464" cy="4321175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107950" y="6381750"/>
            <a:ext cx="1727200" cy="431800"/>
          </a:xfrm>
        </p:spPr>
        <p:txBody>
          <a:bodyPr/>
          <a:lstStyle>
            <a:lvl1pPr>
              <a:defRPr sz="1600"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1979613" y="6418263"/>
            <a:ext cx="4105275" cy="411162"/>
          </a:xfrm>
        </p:spPr>
        <p:txBody>
          <a:bodyPr/>
          <a:lstStyle>
            <a:lvl1pPr>
              <a:defRPr sz="1400" dirty="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7"/>
          </p:nvPr>
        </p:nvSpPr>
        <p:spPr>
          <a:xfrm>
            <a:off x="7000875" y="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EA6D1BB-7195-4DC9-978A-B695AE1E45FB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/</a:t>
            </a:r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8947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1CF90C-C1F3-4199-BE19-60545BB409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標楷體" pitchFamily="65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ag.tn.edu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20.115.2.62/tn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ontent.tn.edu.t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163.26.2.67/EBook/user/ResourceInser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120.115.2.62/tncom/modules/tad_for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mrc.tp.edu.tw/Default.aspx" TargetMode="External"/><Relationship Id="rId2" Type="http://schemas.openxmlformats.org/officeDocument/2006/relationships/hyperlink" Target="http://content.tn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pet.ntct.edu.tw/files/40-1011-112-1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/>
          <p:cNvSpPr txBox="1">
            <a:spLocks/>
          </p:cNvSpPr>
          <p:nvPr/>
        </p:nvSpPr>
        <p:spPr bwMode="auto">
          <a:xfrm>
            <a:off x="6119813" y="5373688"/>
            <a:ext cx="30241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報告 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/ 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安順國小 王澤祐</a:t>
            </a:r>
            <a:endParaRPr kumimoji="0"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信箱 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/ smallright@tn.edu.tw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日期 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/ 101.11.14</a:t>
            </a:r>
            <a:endParaRPr kumimoji="0"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</p:txBody>
      </p:sp>
      <p:grpSp>
        <p:nvGrpSpPr>
          <p:cNvPr id="5123" name="群組 1"/>
          <p:cNvGrpSpPr>
            <a:grpSpLocks/>
          </p:cNvGrpSpPr>
          <p:nvPr/>
        </p:nvGrpSpPr>
        <p:grpSpPr bwMode="auto">
          <a:xfrm>
            <a:off x="-396875" y="876300"/>
            <a:ext cx="5832475" cy="5464175"/>
            <a:chOff x="-396552" y="876300"/>
            <a:chExt cx="5832648" cy="5463592"/>
          </a:xfrm>
        </p:grpSpPr>
        <p:grpSp>
          <p:nvGrpSpPr>
            <p:cNvPr id="5125" name="群組 13"/>
            <p:cNvGrpSpPr>
              <a:grpSpLocks/>
            </p:cNvGrpSpPr>
            <p:nvPr/>
          </p:nvGrpSpPr>
          <p:grpSpPr bwMode="auto">
            <a:xfrm>
              <a:off x="0" y="876300"/>
              <a:ext cx="5292725" cy="5073650"/>
              <a:chOff x="-2322797" y="803275"/>
              <a:chExt cx="5292725" cy="5073650"/>
            </a:xfrm>
          </p:grpSpPr>
          <p:sp>
            <p:nvSpPr>
              <p:cNvPr id="11" name="Oval 14"/>
              <p:cNvSpPr>
                <a:spLocks noChangeArrowheads="1"/>
              </p:cNvSpPr>
              <p:nvPr/>
            </p:nvSpPr>
            <p:spPr bwMode="auto">
              <a:xfrm>
                <a:off x="-2322462" y="803275"/>
                <a:ext cx="5292882" cy="507310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Calibri" pitchFamily="34" charset="0"/>
                  <a:ea typeface="+mn-ea"/>
                </a:endParaRPr>
              </a:p>
            </p:txBody>
          </p:sp>
          <p:pic>
            <p:nvPicPr>
              <p:cNvPr id="12" name="Picture 9" descr="C:\Users\user\Desktop\200921915927440_2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2124744" y="1052736"/>
                <a:ext cx="4824536" cy="4611464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47720"/>
              <a:ext cx="1656184" cy="16561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6552" y="2348880"/>
              <a:ext cx="1547664" cy="14680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2771800" y="4653136"/>
              <a:ext cx="1686756" cy="16867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副標題 2"/>
          <p:cNvSpPr txBox="1">
            <a:spLocks/>
          </p:cNvSpPr>
          <p:nvPr/>
        </p:nvSpPr>
        <p:spPr>
          <a:xfrm>
            <a:off x="2987675" y="2708275"/>
            <a:ext cx="6156325" cy="17541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資訊教育議題輔導團</a:t>
            </a:r>
            <a:endParaRPr kumimoji="0"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到校服務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臺南市國教輔導團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  <a:hlinkClick r:id="rId3"/>
              </a:rPr>
              <a:t>http://ceag.tn.edu.tw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1434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48672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2CE370B-ECAC-44DF-BF9E-7692B6EBBFCC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9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資訊教育輔導團</a:t>
            </a:r>
            <a:r>
              <a:rPr lang="en-US" altLang="zh-TW" smtClean="0"/>
              <a:t>-</a:t>
            </a:r>
            <a:r>
              <a:rPr lang="zh-TW" altLang="en-US" smtClean="0"/>
              <a:t>第</a:t>
            </a:r>
            <a:r>
              <a:rPr lang="en-US" altLang="zh-TW" smtClean="0"/>
              <a:t>2</a:t>
            </a:r>
            <a:r>
              <a:rPr lang="zh-TW" altLang="en-US" smtClean="0"/>
              <a:t>站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  <a:hlinkClick r:id="rId3"/>
              </a:rPr>
              <a:t>http://120.115.2.62/tncom/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15364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492375"/>
            <a:ext cx="54832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09563" y="2760663"/>
            <a:ext cx="31686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資訊融入教學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資訊教育議題</a:t>
            </a: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29EA57-9F7F-442D-9AFA-D8009429D2C4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10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臺南市學習資源網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en-US" altLang="zh-TW" smtClean="0">
                <a:hlinkClick r:id="rId2"/>
              </a:rPr>
              <a:t>http://content.tn.edu.tw</a:t>
            </a:r>
            <a:endParaRPr lang="en-US" altLang="zh-TW" smtClean="0"/>
          </a:p>
          <a:p>
            <a:endParaRPr lang="en-US" altLang="zh-TW" smtClean="0">
              <a:solidFill>
                <a:schemeClr val="tx1"/>
              </a:solidFill>
            </a:endParaRPr>
          </a:p>
          <a:p>
            <a:r>
              <a:rPr lang="zh-TW" altLang="en-US" smtClean="0">
                <a:solidFill>
                  <a:schemeClr val="tx1"/>
                </a:solidFill>
              </a:rPr>
              <a:t>未來會依各領域團</a:t>
            </a: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mtClean="0">
                <a:solidFill>
                  <a:schemeClr val="tx1"/>
                </a:solidFill>
              </a:rPr>
              <a:t>新增該團資料夾，</a:t>
            </a: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mtClean="0">
                <a:solidFill>
                  <a:schemeClr val="tx1"/>
                </a:solidFill>
              </a:rPr>
              <a:t>供各團上傳教學資</a:t>
            </a: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mtClean="0">
                <a:solidFill>
                  <a:schemeClr val="tx1"/>
                </a:solidFill>
              </a:rPr>
              <a:t>源。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455863"/>
            <a:ext cx="5630862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C24A2B8-6484-49DD-9287-AD3DC8FF4FD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11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飛番雲端中心資源推薦平台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en-US" altLang="zh-TW" smtClean="0">
                <a:hlinkClick r:id="rId2"/>
              </a:rPr>
              <a:t>http://163.26.2.67/EBook/user/ResourceInsert.aspx</a:t>
            </a:r>
            <a:endParaRPr lang="en-US" altLang="zh-TW" smtClean="0"/>
          </a:p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2084388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349500"/>
            <a:ext cx="6461125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5CB359D-DA27-4753-9DE1-7DDA339E74BE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12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4000" smtClean="0"/>
              <a:t>臺南市國小資訊教育實施現況暨教師進修研習需求調查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TW" altLang="en-US" sz="3200" smtClean="0">
                <a:solidFill>
                  <a:schemeClr val="tx1"/>
                </a:solidFill>
              </a:rPr>
              <a:t>資訊教育輔導團</a:t>
            </a:r>
            <a:r>
              <a:rPr lang="en-US" altLang="zh-TW" sz="3200" smtClean="0">
                <a:solidFill>
                  <a:schemeClr val="tx1"/>
                </a:solidFill>
              </a:rPr>
              <a:t>-</a:t>
            </a:r>
            <a:r>
              <a:rPr lang="zh-TW" altLang="en-US" sz="3200" smtClean="0">
                <a:solidFill>
                  <a:schemeClr val="tx1"/>
                </a:solidFill>
              </a:rPr>
              <a:t>第</a:t>
            </a:r>
            <a:r>
              <a:rPr lang="en-US" altLang="zh-TW" sz="3200" smtClean="0">
                <a:solidFill>
                  <a:schemeClr val="tx1"/>
                </a:solidFill>
              </a:rPr>
              <a:t>2</a:t>
            </a:r>
            <a:r>
              <a:rPr lang="zh-TW" altLang="en-US" sz="3200" smtClean="0">
                <a:solidFill>
                  <a:schemeClr val="tx1"/>
                </a:solidFill>
              </a:rPr>
              <a:t>站</a:t>
            </a:r>
            <a:r>
              <a:rPr lang="en-US" altLang="zh-TW" sz="3200" smtClean="0">
                <a:solidFill>
                  <a:schemeClr val="tx1"/>
                </a:solidFill>
              </a:rPr>
              <a:t>-</a:t>
            </a:r>
            <a:r>
              <a:rPr lang="zh-TW" altLang="en-US" sz="3200" smtClean="0">
                <a:solidFill>
                  <a:schemeClr val="tx1"/>
                </a:solidFill>
              </a:rPr>
              <a:t>線上調查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TW" smtClean="0">
                <a:ea typeface="新細明體" pitchFamily="18" charset="-120"/>
                <a:hlinkClick r:id="rId2"/>
              </a:rPr>
              <a:t>http://120.115.2.62/tncom/modules/tad_form/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615F947-A596-45E1-8E29-074DE2D65A56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13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zh-TW" sz="3200" smtClean="0">
                <a:solidFill>
                  <a:schemeClr val="tx1"/>
                </a:solidFill>
              </a:rPr>
              <a:t>電腦已成為兒童青少年學習的課題，如何讓他們可以快快樂樂學習，平平安安上網？</a:t>
            </a:r>
            <a:r>
              <a:rPr lang="zh-TW" altLang="en-US" sz="3200" smtClean="0">
                <a:solidFill>
                  <a:schemeClr val="tx1"/>
                </a:solidFill>
              </a:rPr>
              <a:t>（安慶國小）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buFont typeface="標楷體" pitchFamily="65" charset="-120"/>
              <a:buChar char="•"/>
            </a:pPr>
            <a:r>
              <a:rPr lang="zh-TW" altLang="zh-TW" sz="3200" smtClean="0">
                <a:solidFill>
                  <a:srgbClr val="FF0000"/>
                </a:solidFill>
              </a:rPr>
              <a:t>在校內持續進行師生資訊安全宣導。</a:t>
            </a:r>
          </a:p>
          <a:p>
            <a:pPr eaLnBrk="1" hangingPunct="1">
              <a:buFontTx/>
              <a:buChar char="•"/>
            </a:pPr>
            <a:r>
              <a:rPr lang="zh-TW" altLang="zh-TW" sz="3200" smtClean="0">
                <a:solidFill>
                  <a:srgbClr val="FF0000"/>
                </a:solidFill>
              </a:rPr>
              <a:t>針於家長可以利用班親會、聯絡簿、校慶…等時間，向家長宣導網路分級及過濾軟體相關概念，促進兒少上網安全</a:t>
            </a:r>
            <a:r>
              <a:rPr lang="zh-TW" altLang="zh-TW" smtClean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CA629B4-4F34-45A4-BF16-39AE6F99CC8E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14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dirty="0">
                <a:solidFill>
                  <a:schemeClr val="tx1"/>
                </a:solidFill>
              </a:rPr>
              <a:t>班級網頁建置</a:t>
            </a:r>
            <a:r>
              <a:rPr lang="zh-TW" altLang="en-US" dirty="0">
                <a:solidFill>
                  <a:schemeClr val="tx1"/>
                </a:solidFill>
              </a:rPr>
              <a:t>的</a:t>
            </a:r>
            <a:r>
              <a:rPr lang="zh-TW" altLang="zh-TW" dirty="0">
                <a:solidFill>
                  <a:schemeClr val="tx1"/>
                </a:solidFill>
              </a:rPr>
              <a:t>個資問題。（安慶國小</a:t>
            </a:r>
            <a:r>
              <a:rPr lang="zh-TW" altLang="zh-TW" dirty="0" smtClean="0">
                <a:solidFill>
                  <a:schemeClr val="tx1"/>
                </a:solidFill>
              </a:rPr>
              <a:t>）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</a:rPr>
              <a:t>在校內持續對師生進行網路安全、個人資料保護法…等相關概念宣導。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</a:rPr>
              <a:t>不要放置生日、地址、電話等學生個人資料；若放置班級成員名單，則請將姓氏取消，僅列出「名」；放置照片時，以合照為宜，且不標註可供辨識學生身份的資料。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zh-TW" dirty="0">
                <a:solidFill>
                  <a:srgbClr val="FF0000"/>
                </a:solidFill>
              </a:rPr>
              <a:t>勿在座號、姓名後放置學生真實照片供比對。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dirty="0"/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907F583-FEBE-4E52-AA5B-9836121F898B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15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tx1"/>
                </a:solidFill>
              </a:rPr>
              <a:t>98</a:t>
            </a:r>
            <a:r>
              <a:rPr lang="zh-TW" altLang="zh-TW" sz="3200" smtClean="0">
                <a:solidFill>
                  <a:schemeClr val="tx1"/>
                </a:solidFill>
              </a:rPr>
              <a:t>年教育局租賃案所採購的電腦教室用電腦，在效能上好像有問題且較易有故障情形。（五王國小）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反應給教育局注意電腦設備不足及老舊問題。</a:t>
            </a: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各校若有空閒電腦，可以預先做準備，以備不時之需。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CAA2067-DDE0-4271-B573-A25962B592D8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16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chemeClr val="tx1"/>
                </a:solidFill>
              </a:rPr>
              <a:t>資訊融入教學雖然可以使教學內容更加多元，但是又擔心對學生的視力有影響？</a:t>
            </a:r>
            <a:r>
              <a:rPr lang="zh-TW" altLang="zh-TW" sz="3200" smtClean="0">
                <a:solidFill>
                  <a:schemeClr val="tx1"/>
                </a:solidFill>
              </a:rPr>
              <a:t>（</a:t>
            </a:r>
            <a:r>
              <a:rPr lang="zh-TW" altLang="en-US" sz="3200" smtClean="0">
                <a:solidFill>
                  <a:schemeClr val="tx1"/>
                </a:solidFill>
              </a:rPr>
              <a:t>下營</a:t>
            </a:r>
            <a:r>
              <a:rPr lang="zh-TW" altLang="zh-TW" sz="3200" smtClean="0">
                <a:solidFill>
                  <a:schemeClr val="tx1"/>
                </a:solidFill>
              </a:rPr>
              <a:t>國小）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從影響視力的各個因素來檢討，諸如教室環境照明度、學生座位配置、寫字姿勢、眼睛到畫面距離是否正確。</a:t>
            </a:r>
          </a:p>
          <a:p>
            <a:pPr eaLnBrk="1" hangingPunct="1">
              <a:buFontTx/>
              <a:buChar char="•"/>
            </a:pPr>
            <a:r>
              <a:rPr lang="zh-TW" altLang="en-US" sz="3200" smtClean="0">
                <a:solidFill>
                  <a:srgbClr val="FF0000"/>
                </a:solidFill>
              </a:rPr>
              <a:t>帶領學生做耳穴按摩、臉部穴道按摩、眼球轉動操、十巧手活絡經脈。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2532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8BF59DA-3D73-4760-BA96-A3C387461C34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17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到校服務提出的問題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教師平日忙於班級管理、準備課程，無暇研發 補充教材，是否有開發各領域相關的補充教材網站，提供教師下載參考使用？</a:t>
            </a:r>
            <a:r>
              <a:rPr lang="zh-TW" altLang="zh-TW" dirty="0" smtClean="0">
                <a:solidFill>
                  <a:schemeClr val="tx1"/>
                </a:solidFill>
              </a:rPr>
              <a:t>（</a:t>
            </a:r>
            <a:r>
              <a:rPr lang="zh-TW" altLang="en-US" dirty="0" smtClean="0">
                <a:solidFill>
                  <a:schemeClr val="tx1"/>
                </a:solidFill>
              </a:rPr>
              <a:t>下營</a:t>
            </a:r>
            <a:r>
              <a:rPr lang="zh-TW" altLang="zh-TW" dirty="0" smtClean="0">
                <a:solidFill>
                  <a:schemeClr val="tx1"/>
                </a:solidFill>
              </a:rPr>
              <a:t>國小）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台南市學習資源網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hlinkClick r:id="rId2"/>
              </a:rPr>
              <a:t>http://content.tn.edu.tw</a:t>
            </a: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臺北市</a:t>
            </a:r>
            <a:r>
              <a:rPr lang="zh-TW" altLang="en-US" dirty="0">
                <a:solidFill>
                  <a:srgbClr val="FF0000"/>
                </a:solidFill>
              </a:rPr>
              <a:t>多媒體教學資源</a:t>
            </a:r>
            <a:r>
              <a:rPr lang="zh-TW" altLang="en-US" dirty="0" smtClean="0">
                <a:solidFill>
                  <a:srgbClr val="FF0000"/>
                </a:solidFill>
              </a:rPr>
              <a:t>中心，</a:t>
            </a:r>
            <a:r>
              <a:rPr lang="en-US" altLang="zh-TW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altLang="zh-TW" dirty="0" err="1">
                <a:solidFill>
                  <a:srgbClr val="FF0000"/>
                </a:solidFill>
                <a:hlinkClick r:id="rId3"/>
              </a:rPr>
              <a:t>tmrc.tp.edu.tw</a:t>
            </a:r>
            <a:r>
              <a:rPr lang="en-US" altLang="zh-TW" dirty="0">
                <a:solidFill>
                  <a:srgbClr val="FF0000"/>
                </a:solidFill>
                <a:hlinkClick r:id="rId3"/>
              </a:rPr>
              <a:t>/</a:t>
            </a:r>
            <a:r>
              <a:rPr lang="en-US" altLang="zh-TW" dirty="0" err="1">
                <a:solidFill>
                  <a:srgbClr val="FF0000"/>
                </a:solidFill>
                <a:hlinkClick r:id="rId3"/>
              </a:rPr>
              <a:t>Default.aspx</a:t>
            </a:r>
            <a:endParaRPr lang="zh-TW" altLang="en-US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dirty="0"/>
          </a:p>
        </p:txBody>
      </p:sp>
      <p:sp>
        <p:nvSpPr>
          <p:cNvPr id="23556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AA6F359-3635-446E-ABAF-83023FD466A3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18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小組成員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87274"/>
              </p:ext>
            </p:extLst>
          </p:nvPr>
        </p:nvGraphicFramePr>
        <p:xfrm>
          <a:off x="250825" y="1711325"/>
          <a:ext cx="8642350" cy="46085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74859"/>
                <a:gridCol w="2880783"/>
                <a:gridCol w="3186708"/>
              </a:tblGrid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姓名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職別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朱國聖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深坑國小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總召集人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陳三億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蚵寮國小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國小召集人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彭明俐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蚵寮國小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主任輔導員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王澤祐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安順國小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專任輔導員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洪正義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深坑國小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楊易霖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樹林國小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陳秀梅</a:t>
                      </a:r>
                      <a:endParaRPr lang="zh-TW" altLang="en-US" sz="2000" b="0" i="0" u="none" strike="noStrike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西港成功國小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楊靜芳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永信國小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陳文凱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長興國小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許文峻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永康國小</a:t>
                      </a:r>
                      <a:endParaRPr lang="zh-TW" altLang="en-US" sz="2000" b="0" i="0" u="none" strike="noStrike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傅志雄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復興國小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林大正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東光國小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黃信穎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那拔國小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輔導員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3773" marR="1377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09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4785B2B-6BE1-46C6-BDE4-16197D56A655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到校服務提出的問題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高年級學生攜帶智慧型手機，目前規範不足，該如何教導學生禮節，或有相關課程。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開元國小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  <a:p>
            <a:endParaRPr lang="en-US" altLang="zh-TW" smtClean="0">
              <a:solidFill>
                <a:schemeClr val="tx1"/>
              </a:solidFill>
            </a:endParaRPr>
          </a:p>
          <a:p>
            <a:pPr>
              <a:buFont typeface="標楷體" pitchFamily="65" charset="-120"/>
              <a:buChar char="•"/>
            </a:pPr>
            <a:r>
              <a:rPr lang="zh-TW" altLang="en-US" smtClean="0">
                <a:solidFill>
                  <a:srgbClr val="FF0000"/>
                </a:solidFill>
              </a:rPr>
              <a:t>原則上建議禁止使用手機，但並非禁止攜帶手機，可要求於上學期間不要拿出來，攜帶手機是方便學生緊急聯絡使用。</a:t>
            </a:r>
            <a:endParaRPr lang="en-US" altLang="zh-TW" smtClean="0">
              <a:solidFill>
                <a:srgbClr val="FF0000"/>
              </a:solidFill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1C525A7-DF07-4071-876D-6AED9C201C5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19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到校服務提出的問題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平板融入教學該如何做？效果如何？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開元國小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  <a:p>
            <a:endParaRPr lang="en-US" altLang="zh-TW" smtClean="0">
              <a:solidFill>
                <a:srgbClr val="FF0000"/>
              </a:solidFill>
            </a:endParaRPr>
          </a:p>
          <a:p>
            <a:pPr>
              <a:buFont typeface="標楷體" pitchFamily="65" charset="-120"/>
              <a:buChar char="•"/>
            </a:pPr>
            <a:r>
              <a:rPr lang="en-US" altLang="zh-TW" smtClean="0">
                <a:solidFill>
                  <a:srgbClr val="FF0000"/>
                </a:solidFill>
              </a:rPr>
              <a:t>Facebook</a:t>
            </a:r>
            <a:r>
              <a:rPr lang="zh-TW" altLang="en-US" smtClean="0">
                <a:solidFill>
                  <a:srgbClr val="FF0000"/>
                </a:solidFill>
              </a:rPr>
              <a:t>社群「</a:t>
            </a:r>
            <a:r>
              <a:rPr lang="en-US" altLang="zh-TW" smtClean="0"/>
              <a:t>TPET</a:t>
            </a:r>
            <a:r>
              <a:rPr lang="zh-TW" altLang="en-US" smtClean="0"/>
              <a:t>來玩</a:t>
            </a:r>
            <a:r>
              <a:rPr lang="en-US" altLang="zh-TW" smtClean="0"/>
              <a:t>Android</a:t>
            </a:r>
            <a:r>
              <a:rPr lang="zh-TW" altLang="en-US" smtClean="0">
                <a:solidFill>
                  <a:srgbClr val="FF0000"/>
                </a:solidFill>
              </a:rPr>
              <a:t>」及「</a:t>
            </a:r>
            <a:r>
              <a:rPr lang="en-US" altLang="zh-TW" smtClean="0"/>
              <a:t>ipad</a:t>
            </a:r>
            <a:r>
              <a:rPr lang="zh-TW" altLang="en-US" smtClean="0"/>
              <a:t>應用與教學</a:t>
            </a:r>
            <a:r>
              <a:rPr lang="en-US" altLang="zh-TW" smtClean="0"/>
              <a:t>@Edu</a:t>
            </a:r>
            <a:r>
              <a:rPr lang="zh-TW" altLang="en-US" smtClean="0">
                <a:solidFill>
                  <a:srgbClr val="FF0000"/>
                </a:solidFill>
              </a:rPr>
              <a:t>」、</a:t>
            </a:r>
            <a:r>
              <a:rPr lang="zh-TW" altLang="en-US" smtClean="0">
                <a:solidFill>
                  <a:srgbClr val="FF0000"/>
                </a:solidFill>
                <a:hlinkClick r:id="rId2"/>
              </a:rPr>
              <a:t>教育噗浪客</a:t>
            </a:r>
            <a:r>
              <a:rPr lang="zh-TW" altLang="en-US" smtClean="0">
                <a:solidFill>
                  <a:srgbClr val="FF0000"/>
                </a:solidFill>
              </a:rPr>
              <a:t>，等社群或團體，彼此討論教學與資訊的應用。</a:t>
            </a:r>
            <a:endParaRPr lang="en-US" altLang="zh-TW" smtClean="0">
              <a:solidFill>
                <a:srgbClr val="FF0000"/>
              </a:solidFill>
            </a:endParaRPr>
          </a:p>
          <a:p>
            <a:pPr>
              <a:buFont typeface="標楷體" pitchFamily="65" charset="-120"/>
              <a:buChar char="•"/>
            </a:pPr>
            <a:r>
              <a:rPr lang="zh-TW" altLang="en-US" smtClean="0">
                <a:solidFill>
                  <a:srgbClr val="FF0000"/>
                </a:solidFill>
              </a:rPr>
              <a:t>電子書包應用在國小社會領域對學生學習成就影響之研究</a:t>
            </a: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洪崇桓，</a:t>
            </a:r>
            <a:r>
              <a:rPr lang="en-US" altLang="zh-TW" smtClean="0">
                <a:solidFill>
                  <a:srgbClr val="FF0000"/>
                </a:solidFill>
              </a:rPr>
              <a:t>2012)</a:t>
            </a:r>
            <a:r>
              <a:rPr lang="zh-TW" altLang="en-US" smtClean="0">
                <a:solidFill>
                  <a:srgbClr val="FF0000"/>
                </a:solidFill>
              </a:rPr>
              <a:t>指出學生學習成效有顯著提升，且學習動機提高。</a:t>
            </a: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D95D2A8-F051-4E64-B264-582035E84610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20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3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mtClean="0"/>
              <a:t>資訊教育推動困境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en-US" sz="3200" smtClean="0">
                <a:solidFill>
                  <a:schemeClr val="tx1"/>
                </a:solidFill>
              </a:rPr>
              <a:t>經費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zh-TW" altLang="en-US" sz="3200" smtClean="0">
                <a:solidFill>
                  <a:schemeClr val="tx1"/>
                </a:solidFill>
              </a:rPr>
              <a:t>設備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zh-TW" altLang="en-US" sz="3200" smtClean="0">
                <a:solidFill>
                  <a:schemeClr val="tx1"/>
                </a:solidFill>
              </a:rPr>
              <a:t>人力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zh-TW" altLang="en-US" sz="3200" smtClean="0">
                <a:solidFill>
                  <a:schemeClr val="tx1"/>
                </a:solidFill>
              </a:rPr>
              <a:t>意願</a:t>
            </a: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 bwMode="auto">
          <a:xfrm>
            <a:off x="1835150" y="3213100"/>
            <a:ext cx="63658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576263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600">
                <a:latin typeface="Candara" pitchFamily="34" charset="0"/>
                <a:ea typeface="標楷體" pitchFamily="65" charset="-120"/>
              </a:rPr>
              <a:t>資訊教育已是全球趨勢，無法抵擋。</a:t>
            </a:r>
            <a:endParaRPr lang="en-US" altLang="zh-TW" sz="2600">
              <a:latin typeface="Candara" pitchFamily="34" charset="0"/>
              <a:ea typeface="標楷體" pitchFamily="65" charset="-12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600">
                <a:latin typeface="Candara" pitchFamily="34" charset="0"/>
                <a:ea typeface="標楷體" pitchFamily="65" charset="-120"/>
              </a:rPr>
              <a:t>教師是站在教學的第一線，主要的任務除了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教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，還要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學</a:t>
            </a:r>
            <a:r>
              <a:rPr lang="en-US" altLang="zh-TW" sz="2600">
                <a:latin typeface="Candara" pitchFamily="34" charset="0"/>
                <a:ea typeface="標楷體" pitchFamily="65" charset="-120"/>
              </a:rPr>
              <a:t>”</a:t>
            </a:r>
            <a:r>
              <a:rPr lang="zh-TW" altLang="en-US" sz="2600">
                <a:latin typeface="Candara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2662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A4938E3-1F16-4C20-A18A-5A04020D1FA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21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250825" y="1206500"/>
            <a:ext cx="86423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TW" sz="6000" smtClean="0">
              <a:solidFill>
                <a:schemeClr val="tx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zh-TW" altLang="en-US" sz="9600" smtClean="0">
                <a:solidFill>
                  <a:schemeClr val="tx1"/>
                </a:solidFill>
              </a:rPr>
              <a:t>謝謝指教</a:t>
            </a: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3B07B0D-DA73-499E-B2C9-65540E32A3FF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22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建設新臺南十大旗艦計畫</a:t>
            </a:r>
          </a:p>
        </p:txBody>
      </p:sp>
      <p:pic>
        <p:nvPicPr>
          <p:cNvPr id="7171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73213"/>
            <a:ext cx="7924800" cy="5284787"/>
          </a:xfrm>
          <a:solidFill>
            <a:schemeClr val="bg1">
              <a:alpha val="50195"/>
            </a:schemeClr>
          </a:solidFill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116013" y="1927225"/>
            <a:ext cx="1338262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投資大台南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059113" y="1927225"/>
            <a:ext cx="1339850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親水大台南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6300788" y="2295525"/>
            <a:ext cx="1223962" cy="6477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文化首都創意城市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230313" y="3051175"/>
            <a:ext cx="1108075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魅力城鄉</a:t>
            </a:r>
            <a:endParaRPr lang="en-US" altLang="zh-TW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觀光樂園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927225" y="5189538"/>
            <a:ext cx="1800225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智慧城市大台南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76825" y="4225925"/>
            <a:ext cx="1338263" cy="6477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低碳綠能永續大台南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7092950" y="4365625"/>
            <a:ext cx="1338263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溫暖大台南</a:t>
            </a: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076825" y="5589588"/>
            <a:ext cx="1338263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安全大台南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6804025" y="5589588"/>
            <a:ext cx="1800225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便捷城市大台南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2995613" y="3041650"/>
            <a:ext cx="1468437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新農業新農村新農人</a:t>
            </a:r>
          </a:p>
        </p:txBody>
      </p:sp>
      <p:sp>
        <p:nvSpPr>
          <p:cNvPr id="7182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7493338-A97C-4C97-9992-30D2862C07B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2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智慧城市新台南：智慧城鄉教室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</a:rPr>
              <a:t>建構一套教學共享資料庫將資源整合為一體，並於各級學校設置智慧教室。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建構完善雲端學習環境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整合既有專業學習資源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支援通訊學習載具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</a:rPr>
              <a:t>建立即時性的輔導學習系統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924175"/>
            <a:ext cx="2014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1511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144D173-8B26-467F-A2DD-213C9D7E3587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3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mtClean="0"/>
              <a:t>智慧城市新台南：智慧城鄉教室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chemeClr val="tx1"/>
                </a:solidFill>
              </a:rPr>
              <a:t>配合智慧教室，將學校教材重新編排改寫及電子化。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smtClean="0">
                <a:solidFill>
                  <a:schemeClr val="tx1"/>
                </a:solidFill>
              </a:rPr>
              <a:t>厚植數位典藏學習資源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smtClean="0">
                <a:solidFill>
                  <a:schemeClr val="tx1"/>
                </a:solidFill>
              </a:rPr>
              <a:t>發展數位閱讀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2800" smtClean="0">
                <a:solidFill>
                  <a:schemeClr val="tx1"/>
                </a:solidFill>
              </a:rPr>
              <a:t>互動式數位教室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924175"/>
            <a:ext cx="2014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1511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30E7910-B132-4903-ADCB-5C5B82A99A1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4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7"/>
          <p:cNvSpPr>
            <a:spLocks noGrp="1"/>
          </p:cNvSpPr>
          <p:nvPr>
            <p:ph idx="1"/>
          </p:nvPr>
        </p:nvSpPr>
        <p:spPr>
          <a:xfrm>
            <a:off x="250825" y="1711325"/>
            <a:ext cx="8642350" cy="452596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endParaRPr lang="zh-TW" altLang="en-US" smtClean="0"/>
          </a:p>
        </p:txBody>
      </p:sp>
      <p:sp>
        <p:nvSpPr>
          <p:cNvPr id="10243" name="標題 5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zh-TW" altLang="zh-TW" sz="3600" smtClean="0"/>
              <a:t>台南市政府教育局</a:t>
            </a:r>
            <a:r>
              <a:rPr lang="en-US" altLang="zh-TW" sz="3600" smtClean="0"/>
              <a:t>2011-2013</a:t>
            </a:r>
            <a:r>
              <a:rPr lang="zh-TW" altLang="zh-TW" sz="3600" smtClean="0"/>
              <a:t>年旗艦計畫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zh-TW" altLang="zh-TW" sz="2800" smtClean="0"/>
              <a:t>「開拓教育文創新價值</a:t>
            </a:r>
            <a:r>
              <a:rPr lang="en-US" altLang="zh-TW" sz="2800" smtClean="0"/>
              <a:t>-</a:t>
            </a:r>
            <a:r>
              <a:rPr lang="zh-TW" altLang="zh-TW" sz="2800" smtClean="0"/>
              <a:t>智慧城鄉教室計畫」</a:t>
            </a:r>
            <a:endParaRPr lang="zh-TW" altLang="en-US" sz="2800" smtClean="0"/>
          </a:p>
        </p:txBody>
      </p:sp>
      <p:sp>
        <p:nvSpPr>
          <p:cNvPr id="5" name="矩形 4"/>
          <p:cNvSpPr/>
          <p:nvPr/>
        </p:nvSpPr>
        <p:spPr>
          <a:xfrm>
            <a:off x="683568" y="3356992"/>
            <a:ext cx="2736304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dirty="0">
                <a:solidFill>
                  <a:prstClr val="white"/>
                </a:solidFill>
                <a:latin typeface="標楷體" pitchFamily="65" charset="-120"/>
              </a:rPr>
              <a:t>這些科技主流的元素延展既有基礎，建構本市教育雲服務。</a:t>
            </a:r>
            <a:endParaRPr lang="zh-TW" altLang="en-US" sz="3200" dirty="0">
              <a:solidFill>
                <a:prstClr val="white"/>
              </a:solidFill>
              <a:latin typeface="標楷體" pitchFamily="65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3597028" y="2780928"/>
          <a:ext cx="5040560" cy="341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8" name="文字方塊 7"/>
          <p:cNvSpPr txBox="1">
            <a:spLocks noChangeArrowheads="1"/>
          </p:cNvSpPr>
          <p:nvPr/>
        </p:nvSpPr>
        <p:spPr bwMode="auto">
          <a:xfrm>
            <a:off x="5580063" y="6411913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資料來源：資訊中心傅志雄組長</a:t>
            </a:r>
          </a:p>
        </p:txBody>
      </p:sp>
      <p:sp>
        <p:nvSpPr>
          <p:cNvPr id="1024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6B3BCA1-D8F7-49A2-B591-A3B8CF085CD2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5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0764108">
            <a:off x="878886" y="996149"/>
            <a:ext cx="165618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prstClr val="white"/>
                </a:solidFill>
                <a:latin typeface="標楷體" pitchFamily="65" charset="-120"/>
              </a:rPr>
              <a:t>目標</a:t>
            </a:r>
          </a:p>
        </p:txBody>
      </p:sp>
      <p:sp>
        <p:nvSpPr>
          <p:cNvPr id="6" name="矩形 5"/>
          <p:cNvSpPr/>
          <p:nvPr/>
        </p:nvSpPr>
        <p:spPr>
          <a:xfrm>
            <a:off x="684213" y="4124325"/>
            <a:ext cx="4802187" cy="4619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發展數位學習內容與整合教學資源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4213" y="2471738"/>
            <a:ext cx="3570287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緊密結合家庭與學校教育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60713" y="4949825"/>
            <a:ext cx="5570537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</a:rPr>
              <a:t>教師運用雲端資源與</a:t>
            </a:r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</a:rPr>
              <a:t>E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</a:rPr>
              <a:t>化環境的教學策略</a:t>
            </a:r>
            <a:endParaRPr lang="zh-TW" altLang="en-US" sz="2400" dirty="0">
              <a:solidFill>
                <a:prstClr val="black"/>
              </a:solidFill>
              <a:latin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5776937"/>
            <a:ext cx="5108575" cy="4603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知識來源隨手得的無所不在學習環境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8763" y="3298825"/>
            <a:ext cx="5932487" cy="4603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適合</a:t>
            </a:r>
            <a:r>
              <a:rPr lang="en-US" altLang="zh-TW" sz="2400" dirty="0">
                <a:solidFill>
                  <a:prstClr val="white"/>
                </a:solidFill>
                <a:latin typeface="標楷體" pitchFamily="65" charset="-120"/>
              </a:rPr>
              <a:t>E</a:t>
            </a:r>
            <a:r>
              <a:rPr lang="zh-TW" altLang="zh-TW" sz="2400" dirty="0">
                <a:solidFill>
                  <a:prstClr val="white"/>
                </a:solidFill>
                <a:latin typeface="標楷體" pitchFamily="65" charset="-120"/>
              </a:rPr>
              <a:t>化教學與學習情境的高互動數位教室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750" y="323850"/>
            <a:ext cx="24923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</a:rPr>
              <a:t>建構教育雲端數位服務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277" name="文字方塊 11"/>
          <p:cNvSpPr txBox="1">
            <a:spLocks noChangeArrowheads="1"/>
          </p:cNvSpPr>
          <p:nvPr/>
        </p:nvSpPr>
        <p:spPr bwMode="auto">
          <a:xfrm>
            <a:off x="5580063" y="6411913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資料來源：資訊中心傅志雄組長</a:t>
            </a:r>
          </a:p>
        </p:txBody>
      </p:sp>
      <p:sp>
        <p:nvSpPr>
          <p:cNvPr id="13" name="矩形 12"/>
          <p:cNvSpPr/>
          <p:nvPr/>
        </p:nvSpPr>
        <p:spPr>
          <a:xfrm>
            <a:off x="3148013" y="809625"/>
            <a:ext cx="5672137" cy="831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white"/>
                </a:solidFill>
                <a:latin typeface="標楷體" pitchFamily="65" charset="-120"/>
              </a:rPr>
              <a:t>整合各校科技軟硬體設施，節省人力、電力、經費支出，提升資源利用率。</a:t>
            </a:r>
          </a:p>
        </p:txBody>
      </p:sp>
      <p:sp>
        <p:nvSpPr>
          <p:cNvPr id="11279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D1C60BD-F8CA-4A63-918B-5A2D7071212E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6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algn="l"/>
            <a:r>
              <a:rPr lang="zh-TW" altLang="en-US" smtClean="0"/>
              <a:t>規畫時程表</a:t>
            </a:r>
          </a:p>
        </p:txBody>
      </p:sp>
      <p:sp>
        <p:nvSpPr>
          <p:cNvPr id="5" name="矩形 4"/>
          <p:cNvSpPr/>
          <p:nvPr/>
        </p:nvSpPr>
        <p:spPr>
          <a:xfrm>
            <a:off x="1119188" y="2311400"/>
            <a:ext cx="1757362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zh-TW" sz="2000" dirty="0">
                <a:solidFill>
                  <a:prstClr val="white"/>
                </a:solidFill>
              </a:rPr>
              <a:t>起飛期</a:t>
            </a:r>
            <a:r>
              <a:rPr lang="en-US" altLang="zh-TW" sz="2000" dirty="0">
                <a:solidFill>
                  <a:prstClr val="white"/>
                </a:solidFill>
              </a:rPr>
              <a:t>(101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6007100" y="2740025"/>
            <a:ext cx="1757363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zh-TW" sz="2000" dirty="0">
                <a:solidFill>
                  <a:prstClr val="white"/>
                </a:solidFill>
              </a:rPr>
              <a:t>成長期</a:t>
            </a:r>
            <a:r>
              <a:rPr lang="en-US" altLang="zh-TW" sz="2000" dirty="0">
                <a:solidFill>
                  <a:prstClr val="white"/>
                </a:solidFill>
              </a:rPr>
              <a:t>(102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119188" y="4865688"/>
            <a:ext cx="1757362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zh-TW" sz="2000" dirty="0">
                <a:solidFill>
                  <a:prstClr val="white"/>
                </a:solidFill>
              </a:rPr>
              <a:t>茁壯期</a:t>
            </a:r>
            <a:r>
              <a:rPr lang="en-US" altLang="zh-TW" sz="2000" dirty="0">
                <a:solidFill>
                  <a:prstClr val="white"/>
                </a:solidFill>
              </a:rPr>
              <a:t>(103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8" name="矩形 7"/>
          <p:cNvSpPr/>
          <p:nvPr/>
        </p:nvSpPr>
        <p:spPr>
          <a:xfrm>
            <a:off x="250825" y="2773363"/>
            <a:ext cx="3708400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雲端基礎設備建置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雲</a:t>
            </a:r>
            <a:r>
              <a:rPr lang="zh-TW" altLang="zh-TW" sz="2000" dirty="0">
                <a:solidFill>
                  <a:prstClr val="black"/>
                </a:solidFill>
              </a:rPr>
              <a:t>平台建置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雲端團隊建立與整合</a:t>
            </a:r>
            <a:endParaRPr lang="zh-TW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雲端典範學校試辦</a:t>
            </a:r>
          </a:p>
        </p:txBody>
      </p:sp>
      <p:sp>
        <p:nvSpPr>
          <p:cNvPr id="9" name="矩形 8"/>
          <p:cNvSpPr/>
          <p:nvPr/>
        </p:nvSpPr>
        <p:spPr>
          <a:xfrm>
            <a:off x="4878388" y="3219450"/>
            <a:ext cx="4014787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雲端基礎建設擴增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數位教材平台</a:t>
            </a:r>
            <a:r>
              <a:rPr lang="zh-TW" altLang="en-US" sz="2000" dirty="0">
                <a:solidFill>
                  <a:prstClr val="black"/>
                </a:solidFill>
              </a:rPr>
              <a:t>之各類工具擴增</a:t>
            </a:r>
            <a:endParaRPr lang="zh-TW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數位內容</a:t>
            </a:r>
            <a:r>
              <a:rPr lang="zh-TW" altLang="en-US" sz="2000" dirty="0">
                <a:solidFill>
                  <a:prstClr val="black"/>
                </a:solidFill>
              </a:rPr>
              <a:t>社群導入</a:t>
            </a:r>
            <a:endParaRPr lang="zh-TW" altLang="zh-TW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雲</a:t>
            </a:r>
            <a:r>
              <a:rPr lang="zh-TW" altLang="zh-TW" sz="2000" dirty="0">
                <a:solidFill>
                  <a:prstClr val="black"/>
                </a:solidFill>
              </a:rPr>
              <a:t>端</a:t>
            </a:r>
            <a:r>
              <a:rPr lang="zh-TW" altLang="en-US" sz="2000" dirty="0">
                <a:solidFill>
                  <a:prstClr val="black"/>
                </a:solidFill>
              </a:rPr>
              <a:t>平台分析工具</a:t>
            </a:r>
            <a:r>
              <a:rPr lang="zh-TW" altLang="zh-TW" sz="2000" dirty="0">
                <a:solidFill>
                  <a:prstClr val="black"/>
                </a:solidFill>
              </a:rPr>
              <a:t>導入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雲端典範學校擴大試辦</a:t>
            </a:r>
          </a:p>
        </p:txBody>
      </p:sp>
      <p:sp>
        <p:nvSpPr>
          <p:cNvPr id="10" name="矩形 9"/>
          <p:cNvSpPr/>
          <p:nvPr/>
        </p:nvSpPr>
        <p:spPr>
          <a:xfrm>
            <a:off x="250825" y="5365750"/>
            <a:ext cx="4572000" cy="10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決策分析系統教育局端導入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結合產官學，打造數位教育市集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zh-TW" altLang="zh-TW" sz="2000" dirty="0">
                <a:solidFill>
                  <a:prstClr val="black"/>
                </a:solidFill>
              </a:rPr>
              <a:t>全面推行雲端典範學校</a:t>
            </a:r>
          </a:p>
        </p:txBody>
      </p:sp>
      <p:sp>
        <p:nvSpPr>
          <p:cNvPr id="11" name="矩形 10"/>
          <p:cNvSpPr/>
          <p:nvPr/>
        </p:nvSpPr>
        <p:spPr>
          <a:xfrm>
            <a:off x="6007100" y="911225"/>
            <a:ext cx="1757363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2" indent="-342900">
              <a:defRPr/>
            </a:pPr>
            <a:r>
              <a:rPr lang="zh-TW" altLang="en-US" sz="2000" dirty="0">
                <a:solidFill>
                  <a:prstClr val="white"/>
                </a:solidFill>
              </a:rPr>
              <a:t>規劃</a:t>
            </a:r>
            <a:r>
              <a:rPr lang="zh-TW" altLang="zh-TW" sz="2000" dirty="0">
                <a:solidFill>
                  <a:prstClr val="white"/>
                </a:solidFill>
              </a:rPr>
              <a:t>期</a:t>
            </a:r>
            <a:r>
              <a:rPr lang="en-US" altLang="zh-TW" sz="2000" dirty="0">
                <a:solidFill>
                  <a:prstClr val="white"/>
                </a:solidFill>
              </a:rPr>
              <a:t>(100</a:t>
            </a:r>
            <a:r>
              <a:rPr lang="zh-TW" altLang="zh-TW" sz="2000" dirty="0">
                <a:solidFill>
                  <a:prstClr val="white"/>
                </a:solidFill>
              </a:rPr>
              <a:t>年</a:t>
            </a:r>
            <a:r>
              <a:rPr lang="en-US" altLang="zh-TW" sz="20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5527675" y="1346200"/>
            <a:ext cx="27146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˙</a:t>
            </a:r>
            <a:r>
              <a:rPr lang="en-US" altLang="zh-TW" sz="2000" dirty="0">
                <a:solidFill>
                  <a:prstClr val="black"/>
                </a:solidFill>
              </a:rPr>
              <a:t>100/7~100/12</a:t>
            </a:r>
            <a:endParaRPr lang="zh-TW" altLang="zh-TW" sz="2000" dirty="0">
              <a:solidFill>
                <a:prstClr val="black"/>
              </a:solidFill>
            </a:endParaRPr>
          </a:p>
        </p:txBody>
      </p:sp>
      <p:sp>
        <p:nvSpPr>
          <p:cNvPr id="12299" name="文字方塊 12"/>
          <p:cNvSpPr txBox="1">
            <a:spLocks noChangeArrowheads="1"/>
          </p:cNvSpPr>
          <p:nvPr/>
        </p:nvSpPr>
        <p:spPr bwMode="auto">
          <a:xfrm>
            <a:off x="5580063" y="6411913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資料來源：資訊中心傅志雄組長</a:t>
            </a:r>
          </a:p>
        </p:txBody>
      </p:sp>
      <p:sp>
        <p:nvSpPr>
          <p:cNvPr id="12300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67D7C79-7523-4B77-9B63-29F8D36188B8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7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0" y="485775"/>
            <a:ext cx="9134475" cy="11430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/>
              <a:t>TEAM Model</a:t>
            </a:r>
            <a:r>
              <a:rPr lang="zh-TW" altLang="en-US" smtClean="0"/>
              <a:t>智慧教室</a:t>
            </a:r>
          </a:p>
        </p:txBody>
      </p:sp>
      <p:sp>
        <p:nvSpPr>
          <p:cNvPr id="13315" name="文字方塊 3"/>
          <p:cNvSpPr txBox="1">
            <a:spLocks noChangeArrowheads="1"/>
          </p:cNvSpPr>
          <p:nvPr/>
        </p:nvSpPr>
        <p:spPr bwMode="auto">
          <a:xfrm>
            <a:off x="6372225" y="6210300"/>
            <a:ext cx="2262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itchFamily="65" charset="-120"/>
              </a:rPr>
              <a:t>資源來源：網奕資訊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6125"/>
            <a:ext cx="523716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1605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1605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646613"/>
            <a:ext cx="21590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http://www.habook.com.tw/eTeaching/images/ph/ADAS/%E7%9F%A5%E8%AD%98%E9%BB%9E%E6%96%BD%E6%B8%AC%E9%9B%B7%E9%81%94%E5%9C%96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488" y="4658906"/>
            <a:ext cx="216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21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00875" y="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21E802F-E120-46CD-903D-C76AB58FB349}" type="slidenum"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pPr eaLnBrk="1" hangingPunct="1"/>
              <a:t>8</a:t>
            </a:fld>
            <a:r>
              <a:rPr lang="zh-TW" altLang="en-US" smtClean="0">
                <a:solidFill>
                  <a:srgbClr val="073E87"/>
                </a:solidFill>
                <a:latin typeface="Calibri" pitchFamily="34" charset="0"/>
              </a:rPr>
              <a:t> </a:t>
            </a:r>
            <a:r>
              <a:rPr lang="en-US" altLang="zh-TW" smtClean="0">
                <a:solidFill>
                  <a:srgbClr val="073E87"/>
                </a:solidFill>
                <a:latin typeface="Calibri" pitchFamily="34" charset="0"/>
              </a:rPr>
              <a:t>/22</a:t>
            </a:r>
            <a:endParaRPr lang="zh-TW" altLang="en-US" smtClean="0">
              <a:solidFill>
                <a:srgbClr val="073E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1159</Words>
  <Application>Microsoft Office PowerPoint</Application>
  <PresentationFormat>如螢幕大小 (4:3)</PresentationFormat>
  <Paragraphs>187</Paragraphs>
  <Slides>23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2_波形</vt:lpstr>
      <vt:lpstr>PowerPoint 簡報</vt:lpstr>
      <vt:lpstr>國小組成員</vt:lpstr>
      <vt:lpstr>建設新臺南十大旗艦計畫</vt:lpstr>
      <vt:lpstr>智慧城市新台南：智慧城鄉教室</vt:lpstr>
      <vt:lpstr>智慧城市新台南：智慧城鄉教室</vt:lpstr>
      <vt:lpstr>台南市政府教育局2011-2013年旗艦計畫 「開拓教育文創新價值-智慧城鄉教室計畫」</vt:lpstr>
      <vt:lpstr>PowerPoint 簡報</vt:lpstr>
      <vt:lpstr>規畫時程表</vt:lpstr>
      <vt:lpstr>TEAM Model智慧教室</vt:lpstr>
      <vt:lpstr>臺南市國教輔導團</vt:lpstr>
      <vt:lpstr>資訊教育輔導團-第2站</vt:lpstr>
      <vt:lpstr>臺南市學習資源網</vt:lpstr>
      <vt:lpstr>飛番雲端中心資源推薦平台</vt:lpstr>
      <vt:lpstr>臺南市國小資訊教育實施現況暨教師進修研習需求調查</vt:lpstr>
      <vt:lpstr>到校服務提出的問題</vt:lpstr>
      <vt:lpstr>到校服務提出的問題</vt:lpstr>
      <vt:lpstr>到校服務提出的問題</vt:lpstr>
      <vt:lpstr>到校服務提出的問題</vt:lpstr>
      <vt:lpstr>到校服務提出的問題</vt:lpstr>
      <vt:lpstr>到校服務提出的問題</vt:lpstr>
      <vt:lpstr>到校服務提出的問題</vt:lpstr>
      <vt:lpstr>資訊教育推動困境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資訊教材教法  (Instructional materials and Practice on Teaching Computer Science)</dc:title>
  <dc:creator>ljchen</dc:creator>
  <cp:lastModifiedBy>smallright</cp:lastModifiedBy>
  <cp:revision>200</cp:revision>
  <dcterms:created xsi:type="dcterms:W3CDTF">2009-09-15T20:55:25Z</dcterms:created>
  <dcterms:modified xsi:type="dcterms:W3CDTF">2012-11-16T01:37:32Z</dcterms:modified>
</cp:coreProperties>
</file>