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7" r:id="rId2"/>
    <p:sldId id="263" r:id="rId3"/>
    <p:sldId id="425" r:id="rId4"/>
    <p:sldId id="470" r:id="rId5"/>
    <p:sldId id="469" r:id="rId6"/>
    <p:sldId id="443" r:id="rId7"/>
    <p:sldId id="427" r:id="rId8"/>
    <p:sldId id="428" r:id="rId9"/>
    <p:sldId id="442" r:id="rId10"/>
    <p:sldId id="441" r:id="rId11"/>
    <p:sldId id="452" r:id="rId12"/>
    <p:sldId id="429" r:id="rId13"/>
    <p:sldId id="449" r:id="rId14"/>
    <p:sldId id="454" r:id="rId15"/>
    <p:sldId id="447" r:id="rId16"/>
    <p:sldId id="462" r:id="rId17"/>
    <p:sldId id="455" r:id="rId18"/>
    <p:sldId id="468" r:id="rId19"/>
    <p:sldId id="451" r:id="rId20"/>
    <p:sldId id="459" r:id="rId21"/>
    <p:sldId id="463" r:id="rId22"/>
    <p:sldId id="460" r:id="rId23"/>
    <p:sldId id="465" r:id="rId24"/>
    <p:sldId id="466" r:id="rId25"/>
    <p:sldId id="461" r:id="rId26"/>
    <p:sldId id="467" r:id="rId27"/>
    <p:sldId id="457" r:id="rId28"/>
    <p:sldId id="453" r:id="rId29"/>
    <p:sldId id="438" r:id="rId30"/>
    <p:sldId id="433" r:id="rId31"/>
    <p:sldId id="434" r:id="rId32"/>
    <p:sldId id="435" r:id="rId33"/>
    <p:sldId id="436" r:id="rId34"/>
    <p:sldId id="444" r:id="rId35"/>
    <p:sldId id="437" r:id="rId36"/>
  </p:sldIdLst>
  <p:sldSz cx="12190413" cy="865981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9568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913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870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27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978429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3574115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4169801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4765487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28">
          <p15:clr>
            <a:srgbClr val="A4A3A4"/>
          </p15:clr>
        </p15:guide>
        <p15:guide id="4" pos="8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33FF"/>
    <a:srgbClr val="336600"/>
    <a:srgbClr val="CCCC00"/>
    <a:srgbClr val="EAEAEA"/>
    <a:srgbClr val="E1EFE2"/>
    <a:srgbClr val="FFFF00"/>
    <a:srgbClr val="FF9900"/>
    <a:srgbClr val="0000FF"/>
    <a:srgbClr val="31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4" autoAdjust="0"/>
    <p:restoredTop sz="92385" autoAdjust="0"/>
  </p:normalViewPr>
  <p:slideViewPr>
    <p:cSldViewPr>
      <p:cViewPr varScale="1">
        <p:scale>
          <a:sx n="50" d="100"/>
          <a:sy n="50" d="100"/>
        </p:scale>
        <p:origin x="456" y="48"/>
      </p:cViewPr>
      <p:guideLst>
        <p:guide orient="horz" pos="1185"/>
        <p:guide pos="2880"/>
        <p:guide orient="horz" pos="2728"/>
        <p:guide pos="8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04EA10-944B-4714-B036-F4668A4F3E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2426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2488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3950" y="720725"/>
            <a:ext cx="50673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8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248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8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2FDFD2-748F-4EED-AD8B-BA8C9CD3BB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7169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95686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91372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87058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2744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978429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74115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69801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65487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https://e-info.org.tw/node/233252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94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" name="Rectangle 134"/>
          <p:cNvSpPr>
            <a:spLocks noChangeArrowheads="1"/>
          </p:cNvSpPr>
          <p:nvPr/>
        </p:nvSpPr>
        <p:spPr bwMode="gray">
          <a:xfrm>
            <a:off x="8914240" y="0"/>
            <a:ext cx="3276173" cy="86598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209" name="Rectangle 137"/>
          <p:cNvSpPr>
            <a:spLocks noChangeArrowheads="1"/>
          </p:cNvSpPr>
          <p:nvPr/>
        </p:nvSpPr>
        <p:spPr bwMode="gray">
          <a:xfrm>
            <a:off x="0" y="0"/>
            <a:ext cx="12190413" cy="73367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207" name="Rectangle 135"/>
          <p:cNvSpPr>
            <a:spLocks noChangeArrowheads="1"/>
          </p:cNvSpPr>
          <p:nvPr/>
        </p:nvSpPr>
        <p:spPr bwMode="gray">
          <a:xfrm>
            <a:off x="0" y="8202767"/>
            <a:ext cx="8916357" cy="457046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208" name="Rectangle 136"/>
          <p:cNvSpPr>
            <a:spLocks noChangeArrowheads="1"/>
          </p:cNvSpPr>
          <p:nvPr/>
        </p:nvSpPr>
        <p:spPr bwMode="gray">
          <a:xfrm>
            <a:off x="8914240" y="8202767"/>
            <a:ext cx="3276173" cy="457046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281" y="8274933"/>
            <a:ext cx="2641256" cy="308706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04760" y="8274933"/>
            <a:ext cx="507934" cy="308706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EC4F0F62-2656-4355-85F6-1C2AC687FCC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203174" y="124285"/>
            <a:ext cx="3876071" cy="5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9137" tIns="59569" rIns="119137" bIns="59569">
            <a:spAutoFit/>
          </a:bodyPr>
          <a:lstStyle/>
          <a:p>
            <a:r>
              <a:rPr lang="zh-TW" altLang="en-US" sz="27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臺南市環境教育輔導團</a:t>
            </a:r>
            <a:endParaRPr lang="en-US" altLang="zh-TW" sz="2700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726976" y="3175265"/>
            <a:ext cx="7098376" cy="481101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29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  <a:endParaRPr lang="en-US" altLang="zh-TW" noProof="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107" y="2597944"/>
            <a:ext cx="8126942" cy="57732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 dirty="0"/>
              <a:t>按一下以編輯母片標題樣式</a:t>
            </a:r>
            <a:endParaRPr lang="en-US" altLang="zh-TW" noProof="0" dirty="0"/>
          </a:p>
        </p:txBody>
      </p:sp>
      <p:grpSp>
        <p:nvGrpSpPr>
          <p:cNvPr id="3259" name="Group 187"/>
          <p:cNvGrpSpPr>
            <a:grpSpLocks/>
          </p:cNvGrpSpPr>
          <p:nvPr/>
        </p:nvGrpSpPr>
        <p:grpSpPr bwMode="auto">
          <a:xfrm>
            <a:off x="6588327" y="737688"/>
            <a:ext cx="2330146" cy="1130587"/>
            <a:chOff x="3120" y="366"/>
            <a:chExt cx="1101" cy="564"/>
          </a:xfrm>
        </p:grpSpPr>
        <p:sp>
          <p:nvSpPr>
            <p:cNvPr id="3260" name="Rectangle 188"/>
            <p:cNvSpPr>
              <a:spLocks noChangeArrowheads="1"/>
            </p:cNvSpPr>
            <p:nvPr userDrawn="1"/>
          </p:nvSpPr>
          <p:spPr bwMode="gray">
            <a:xfrm>
              <a:off x="3123" y="369"/>
              <a:ext cx="1098" cy="558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261" name="Group 189"/>
            <p:cNvGrpSpPr>
              <a:grpSpLocks/>
            </p:cNvGrpSpPr>
            <p:nvPr userDrawn="1"/>
          </p:nvGrpSpPr>
          <p:grpSpPr bwMode="auto">
            <a:xfrm>
              <a:off x="3120" y="366"/>
              <a:ext cx="1099" cy="564"/>
              <a:chOff x="3120" y="366"/>
              <a:chExt cx="1099" cy="564"/>
            </a:xfrm>
          </p:grpSpPr>
          <p:sp>
            <p:nvSpPr>
              <p:cNvPr id="3262" name="Line 190"/>
              <p:cNvSpPr>
                <a:spLocks noChangeShapeType="1"/>
              </p:cNvSpPr>
              <p:nvPr userDrawn="1"/>
            </p:nvSpPr>
            <p:spPr bwMode="gray">
              <a:xfrm>
                <a:off x="3120" y="366"/>
                <a:ext cx="1097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63" name="Line 191"/>
              <p:cNvSpPr>
                <a:spLocks noChangeShapeType="1"/>
              </p:cNvSpPr>
              <p:nvPr userDrawn="1"/>
            </p:nvSpPr>
            <p:spPr bwMode="gray">
              <a:xfrm flipV="1">
                <a:off x="3120" y="927"/>
                <a:ext cx="1099" cy="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64" name="Line 192"/>
              <p:cNvSpPr>
                <a:spLocks noChangeShapeType="1"/>
              </p:cNvSpPr>
              <p:nvPr userDrawn="1"/>
            </p:nvSpPr>
            <p:spPr bwMode="gray">
              <a:xfrm>
                <a:off x="3120" y="368"/>
                <a:ext cx="0" cy="56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3271" name="Group 199"/>
          <p:cNvGrpSpPr>
            <a:grpSpLocks/>
          </p:cNvGrpSpPr>
          <p:nvPr/>
        </p:nvGrpSpPr>
        <p:grpSpPr bwMode="auto">
          <a:xfrm>
            <a:off x="6581976" y="4602530"/>
            <a:ext cx="2338613" cy="1130587"/>
            <a:chOff x="3120" y="366"/>
            <a:chExt cx="1101" cy="564"/>
          </a:xfrm>
        </p:grpSpPr>
        <p:sp>
          <p:nvSpPr>
            <p:cNvPr id="3272" name="Rectangle 200"/>
            <p:cNvSpPr>
              <a:spLocks noChangeArrowheads="1"/>
            </p:cNvSpPr>
            <p:nvPr userDrawn="1"/>
          </p:nvSpPr>
          <p:spPr bwMode="gray">
            <a:xfrm>
              <a:off x="3123" y="369"/>
              <a:ext cx="1098" cy="558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273" name="Group 201"/>
            <p:cNvGrpSpPr>
              <a:grpSpLocks/>
            </p:cNvGrpSpPr>
            <p:nvPr userDrawn="1"/>
          </p:nvGrpSpPr>
          <p:grpSpPr bwMode="auto">
            <a:xfrm>
              <a:off x="3120" y="366"/>
              <a:ext cx="1099" cy="564"/>
              <a:chOff x="3120" y="366"/>
              <a:chExt cx="1099" cy="564"/>
            </a:xfrm>
          </p:grpSpPr>
          <p:sp>
            <p:nvSpPr>
              <p:cNvPr id="3274" name="Line 202"/>
              <p:cNvSpPr>
                <a:spLocks noChangeShapeType="1"/>
              </p:cNvSpPr>
              <p:nvPr userDrawn="1"/>
            </p:nvSpPr>
            <p:spPr bwMode="gray">
              <a:xfrm>
                <a:off x="3120" y="366"/>
                <a:ext cx="1097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75" name="Line 203"/>
              <p:cNvSpPr>
                <a:spLocks noChangeShapeType="1"/>
              </p:cNvSpPr>
              <p:nvPr userDrawn="1"/>
            </p:nvSpPr>
            <p:spPr bwMode="gray">
              <a:xfrm flipV="1">
                <a:off x="3120" y="927"/>
                <a:ext cx="1099" cy="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76" name="Line 204"/>
              <p:cNvSpPr>
                <a:spLocks noChangeShapeType="1"/>
              </p:cNvSpPr>
              <p:nvPr userDrawn="1"/>
            </p:nvSpPr>
            <p:spPr bwMode="gray">
              <a:xfrm>
                <a:off x="3120" y="368"/>
                <a:ext cx="0" cy="56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3295" name="Group 223"/>
          <p:cNvGrpSpPr>
            <a:grpSpLocks/>
          </p:cNvGrpSpPr>
          <p:nvPr/>
        </p:nvGrpSpPr>
        <p:grpSpPr bwMode="auto">
          <a:xfrm>
            <a:off x="8918473" y="3473949"/>
            <a:ext cx="2332263" cy="1130587"/>
            <a:chOff x="4208" y="1730"/>
            <a:chExt cx="1102" cy="564"/>
          </a:xfrm>
        </p:grpSpPr>
        <p:sp>
          <p:nvSpPr>
            <p:cNvPr id="3296" name="Rectangle 224"/>
            <p:cNvSpPr>
              <a:spLocks noChangeArrowheads="1"/>
            </p:cNvSpPr>
            <p:nvPr userDrawn="1"/>
          </p:nvSpPr>
          <p:spPr bwMode="gray">
            <a:xfrm>
              <a:off x="4208" y="1734"/>
              <a:ext cx="1102" cy="55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sp>
          <p:nvSpPr>
            <p:cNvPr id="3297" name="Line 225"/>
            <p:cNvSpPr>
              <a:spLocks noChangeShapeType="1"/>
            </p:cNvSpPr>
            <p:nvPr userDrawn="1"/>
          </p:nvSpPr>
          <p:spPr bwMode="gray">
            <a:xfrm rot="10800000">
              <a:off x="4211" y="2294"/>
              <a:ext cx="109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98" name="Line 226"/>
            <p:cNvSpPr>
              <a:spLocks noChangeShapeType="1"/>
            </p:cNvSpPr>
            <p:nvPr userDrawn="1"/>
          </p:nvSpPr>
          <p:spPr bwMode="gray">
            <a:xfrm rot="10800000" flipV="1">
              <a:off x="4211" y="1731"/>
              <a:ext cx="1097" cy="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99" name="Line 227"/>
            <p:cNvSpPr>
              <a:spLocks noChangeShapeType="1"/>
            </p:cNvSpPr>
            <p:nvPr userDrawn="1"/>
          </p:nvSpPr>
          <p:spPr bwMode="gray">
            <a:xfrm rot="10800000">
              <a:off x="5309" y="1730"/>
              <a:ext cx="0" cy="56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277" name="Group 205"/>
          <p:cNvGrpSpPr>
            <a:grpSpLocks/>
          </p:cNvGrpSpPr>
          <p:nvPr/>
        </p:nvGrpSpPr>
        <p:grpSpPr bwMode="auto">
          <a:xfrm>
            <a:off x="8910007" y="5725098"/>
            <a:ext cx="2330147" cy="1130587"/>
            <a:chOff x="4224" y="1728"/>
            <a:chExt cx="1101" cy="564"/>
          </a:xfrm>
        </p:grpSpPr>
        <p:sp>
          <p:nvSpPr>
            <p:cNvPr id="3278" name="Rectangle 206"/>
            <p:cNvSpPr>
              <a:spLocks noChangeArrowheads="1"/>
            </p:cNvSpPr>
            <p:nvPr userDrawn="1"/>
          </p:nvSpPr>
          <p:spPr bwMode="gray">
            <a:xfrm>
              <a:off x="4227" y="1731"/>
              <a:ext cx="1098" cy="55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grpSp>
          <p:nvGrpSpPr>
            <p:cNvPr id="3279" name="Group 207"/>
            <p:cNvGrpSpPr>
              <a:grpSpLocks/>
            </p:cNvGrpSpPr>
            <p:nvPr userDrawn="1"/>
          </p:nvGrpSpPr>
          <p:grpSpPr bwMode="auto">
            <a:xfrm rot="10800000">
              <a:off x="4224" y="1728"/>
              <a:ext cx="1099" cy="564"/>
              <a:chOff x="3120" y="366"/>
              <a:chExt cx="1099" cy="564"/>
            </a:xfrm>
          </p:grpSpPr>
          <p:sp>
            <p:nvSpPr>
              <p:cNvPr id="3280" name="Line 208"/>
              <p:cNvSpPr>
                <a:spLocks noChangeShapeType="1"/>
              </p:cNvSpPr>
              <p:nvPr userDrawn="1"/>
            </p:nvSpPr>
            <p:spPr bwMode="gray">
              <a:xfrm>
                <a:off x="3120" y="366"/>
                <a:ext cx="1097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81" name="Line 209"/>
              <p:cNvSpPr>
                <a:spLocks noChangeShapeType="1"/>
              </p:cNvSpPr>
              <p:nvPr userDrawn="1"/>
            </p:nvSpPr>
            <p:spPr bwMode="gray">
              <a:xfrm flipV="1">
                <a:off x="3120" y="927"/>
                <a:ext cx="1099" cy="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82" name="Line 210"/>
              <p:cNvSpPr>
                <a:spLocks noChangeShapeType="1"/>
              </p:cNvSpPr>
              <p:nvPr userDrawn="1"/>
            </p:nvSpPr>
            <p:spPr bwMode="gray">
              <a:xfrm>
                <a:off x="3120" y="368"/>
                <a:ext cx="0" cy="56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0F7B43-3FCC-4827-B9F6-7E0E9CBA4B4C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090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126942" y="216495"/>
            <a:ext cx="2641256" cy="77697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03174" y="216495"/>
            <a:ext cx="7720595" cy="776977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56DB82-8C44-4B7C-BE13-3227F9358CD2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907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D04E91-F5E3-4B65-B733-F52582A5EC90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320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742" y="2158941"/>
            <a:ext cx="10514231" cy="3602241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742" y="5795261"/>
            <a:ext cx="10514231" cy="1894333"/>
          </a:xfrm>
        </p:spPr>
        <p:txBody>
          <a:bodyPr/>
          <a:lstStyle>
            <a:lvl1pPr marL="0" indent="0">
              <a:buNone/>
              <a:defRPr sz="3100"/>
            </a:lvl1pPr>
            <a:lvl2pPr marL="595686" indent="0">
              <a:buNone/>
              <a:defRPr sz="2600"/>
            </a:lvl2pPr>
            <a:lvl3pPr marL="1191372" indent="0">
              <a:buNone/>
              <a:defRPr sz="2300"/>
            </a:lvl3pPr>
            <a:lvl4pPr marL="1787058" indent="0">
              <a:buNone/>
              <a:defRPr sz="2100"/>
            </a:lvl4pPr>
            <a:lvl5pPr marL="2382744" indent="0">
              <a:buNone/>
              <a:defRPr sz="2100"/>
            </a:lvl5pPr>
            <a:lvl6pPr marL="2978429" indent="0">
              <a:buNone/>
              <a:defRPr sz="2100"/>
            </a:lvl6pPr>
            <a:lvl7pPr marL="3574115" indent="0">
              <a:buNone/>
              <a:defRPr sz="2100"/>
            </a:lvl7pPr>
            <a:lvl8pPr marL="4169801" indent="0">
              <a:buNone/>
              <a:defRPr sz="2100"/>
            </a:lvl8pPr>
            <a:lvl9pPr marL="4765487" indent="0">
              <a:buNone/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38A6D0-3401-4F28-AC7F-9FCDE79DF0FF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909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3173" y="1347082"/>
            <a:ext cx="5180926" cy="66391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87272" y="1347082"/>
            <a:ext cx="5180926" cy="66391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924F96-347B-4703-AC7D-6A1AB3F27EAD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78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208" y="461056"/>
            <a:ext cx="10514231" cy="167383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208" y="2122857"/>
            <a:ext cx="5157645" cy="104038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5686" indent="0">
              <a:buNone/>
              <a:defRPr sz="2600" b="1"/>
            </a:lvl2pPr>
            <a:lvl3pPr marL="1191372" indent="0">
              <a:buNone/>
              <a:defRPr sz="2300" b="1"/>
            </a:lvl3pPr>
            <a:lvl4pPr marL="1787058" indent="0">
              <a:buNone/>
              <a:defRPr sz="2100" b="1"/>
            </a:lvl4pPr>
            <a:lvl5pPr marL="2382744" indent="0">
              <a:buNone/>
              <a:defRPr sz="2100" b="1"/>
            </a:lvl5pPr>
            <a:lvl6pPr marL="2978429" indent="0">
              <a:buNone/>
              <a:defRPr sz="2100" b="1"/>
            </a:lvl6pPr>
            <a:lvl7pPr marL="3574115" indent="0">
              <a:buNone/>
              <a:defRPr sz="2100" b="1"/>
            </a:lvl7pPr>
            <a:lvl8pPr marL="4169801" indent="0">
              <a:buNone/>
              <a:defRPr sz="2100" b="1"/>
            </a:lvl8pPr>
            <a:lvl9pPr marL="4765487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208" y="3163237"/>
            <a:ext cx="5157645" cy="4652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1396" y="2122857"/>
            <a:ext cx="5183043" cy="104038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5686" indent="0">
              <a:buNone/>
              <a:defRPr sz="2600" b="1"/>
            </a:lvl2pPr>
            <a:lvl3pPr marL="1191372" indent="0">
              <a:buNone/>
              <a:defRPr sz="2300" b="1"/>
            </a:lvl3pPr>
            <a:lvl4pPr marL="1787058" indent="0">
              <a:buNone/>
              <a:defRPr sz="2100" b="1"/>
            </a:lvl4pPr>
            <a:lvl5pPr marL="2382744" indent="0">
              <a:buNone/>
              <a:defRPr sz="2100" b="1"/>
            </a:lvl5pPr>
            <a:lvl6pPr marL="2978429" indent="0">
              <a:buNone/>
              <a:defRPr sz="2100" b="1"/>
            </a:lvl6pPr>
            <a:lvl7pPr marL="3574115" indent="0">
              <a:buNone/>
              <a:defRPr sz="2100" b="1"/>
            </a:lvl7pPr>
            <a:lvl8pPr marL="4169801" indent="0">
              <a:buNone/>
              <a:defRPr sz="2100" b="1"/>
            </a:lvl8pPr>
            <a:lvl9pPr marL="4765487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1396" y="3163237"/>
            <a:ext cx="5183043" cy="4652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5909A3-32A6-4E0E-ABCC-0C85A9AA31F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469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86FCF4-7470-4857-9810-8A4812B8B63B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580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E54B42-EE30-4A30-8D92-411FD5D7573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52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208" y="577321"/>
            <a:ext cx="3932255" cy="202062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042" y="1246853"/>
            <a:ext cx="6171397" cy="615408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208" y="2597944"/>
            <a:ext cx="3932255" cy="4813012"/>
          </a:xfrm>
        </p:spPr>
        <p:txBody>
          <a:bodyPr/>
          <a:lstStyle>
            <a:lvl1pPr marL="0" indent="0">
              <a:buNone/>
              <a:defRPr sz="2100"/>
            </a:lvl1pPr>
            <a:lvl2pPr marL="595686" indent="0">
              <a:buNone/>
              <a:defRPr sz="1800"/>
            </a:lvl2pPr>
            <a:lvl3pPr marL="1191372" indent="0">
              <a:buNone/>
              <a:defRPr sz="1600"/>
            </a:lvl3pPr>
            <a:lvl4pPr marL="1787058" indent="0">
              <a:buNone/>
              <a:defRPr sz="1300"/>
            </a:lvl4pPr>
            <a:lvl5pPr marL="2382744" indent="0">
              <a:buNone/>
              <a:defRPr sz="1300"/>
            </a:lvl5pPr>
            <a:lvl6pPr marL="2978429" indent="0">
              <a:buNone/>
              <a:defRPr sz="1300"/>
            </a:lvl6pPr>
            <a:lvl7pPr marL="3574115" indent="0">
              <a:buNone/>
              <a:defRPr sz="1300"/>
            </a:lvl7pPr>
            <a:lvl8pPr marL="4169801" indent="0">
              <a:buNone/>
              <a:defRPr sz="1300"/>
            </a:lvl8pPr>
            <a:lvl9pPr marL="4765487" indent="0">
              <a:buNone/>
              <a:defRPr sz="13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ACDB5C-58C9-455F-B782-8DB0E1C42FBF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92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208" y="577321"/>
            <a:ext cx="3932255" cy="202062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042" y="1246853"/>
            <a:ext cx="6171397" cy="6154080"/>
          </a:xfrm>
        </p:spPr>
        <p:txBody>
          <a:bodyPr/>
          <a:lstStyle>
            <a:lvl1pPr marL="0" indent="0">
              <a:buNone/>
              <a:defRPr sz="4200"/>
            </a:lvl1pPr>
            <a:lvl2pPr marL="595686" indent="0">
              <a:buNone/>
              <a:defRPr sz="3600"/>
            </a:lvl2pPr>
            <a:lvl3pPr marL="1191372" indent="0">
              <a:buNone/>
              <a:defRPr sz="3100"/>
            </a:lvl3pPr>
            <a:lvl4pPr marL="1787058" indent="0">
              <a:buNone/>
              <a:defRPr sz="2600"/>
            </a:lvl4pPr>
            <a:lvl5pPr marL="2382744" indent="0">
              <a:buNone/>
              <a:defRPr sz="2600"/>
            </a:lvl5pPr>
            <a:lvl6pPr marL="2978429" indent="0">
              <a:buNone/>
              <a:defRPr sz="2600"/>
            </a:lvl6pPr>
            <a:lvl7pPr marL="3574115" indent="0">
              <a:buNone/>
              <a:defRPr sz="2600"/>
            </a:lvl7pPr>
            <a:lvl8pPr marL="4169801" indent="0">
              <a:buNone/>
              <a:defRPr sz="2600"/>
            </a:lvl8pPr>
            <a:lvl9pPr marL="4765487" indent="0">
              <a:buNone/>
              <a:defRPr sz="26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208" y="2597944"/>
            <a:ext cx="3932255" cy="4813012"/>
          </a:xfrm>
        </p:spPr>
        <p:txBody>
          <a:bodyPr/>
          <a:lstStyle>
            <a:lvl1pPr marL="0" indent="0">
              <a:buNone/>
              <a:defRPr sz="2100"/>
            </a:lvl1pPr>
            <a:lvl2pPr marL="595686" indent="0">
              <a:buNone/>
              <a:defRPr sz="1800"/>
            </a:lvl2pPr>
            <a:lvl3pPr marL="1191372" indent="0">
              <a:buNone/>
              <a:defRPr sz="1600"/>
            </a:lvl3pPr>
            <a:lvl4pPr marL="1787058" indent="0">
              <a:buNone/>
              <a:defRPr sz="1300"/>
            </a:lvl4pPr>
            <a:lvl5pPr marL="2382744" indent="0">
              <a:buNone/>
              <a:defRPr sz="1300"/>
            </a:lvl5pPr>
            <a:lvl6pPr marL="2978429" indent="0">
              <a:buNone/>
              <a:defRPr sz="1300"/>
            </a:lvl6pPr>
            <a:lvl7pPr marL="3574115" indent="0">
              <a:buNone/>
              <a:defRPr sz="1300"/>
            </a:lvl7pPr>
            <a:lvl8pPr marL="4169801" indent="0">
              <a:buNone/>
              <a:defRPr sz="1300"/>
            </a:lvl8pPr>
            <a:lvl9pPr marL="4765487" indent="0">
              <a:buNone/>
              <a:defRPr sz="13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1374F2-08D3-4ECC-9212-2A74A5D1FD0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868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Rectangle 133"/>
          <p:cNvSpPr>
            <a:spLocks noChangeArrowheads="1"/>
          </p:cNvSpPr>
          <p:nvPr/>
        </p:nvSpPr>
        <p:spPr bwMode="gray">
          <a:xfrm>
            <a:off x="0" y="0"/>
            <a:ext cx="12190413" cy="105842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50" name="Freeform 126"/>
          <p:cNvSpPr>
            <a:spLocks/>
          </p:cNvSpPr>
          <p:nvPr/>
        </p:nvSpPr>
        <p:spPr bwMode="gray">
          <a:xfrm>
            <a:off x="-16931" y="432991"/>
            <a:ext cx="8042286" cy="857963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203173" y="1347082"/>
            <a:ext cx="10565025" cy="663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180925" y="8214795"/>
            <a:ext cx="1117455" cy="33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ea typeface="新細明體" panose="02020500000000000000" pitchFamily="18" charset="-120"/>
              </a:defRPr>
            </a:lvl1pPr>
          </a:lstStyle>
          <a:p>
            <a:fld id="{121BEBDE-8D79-40B8-A51C-AD80C8C70368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7934" y="8214795"/>
            <a:ext cx="2539669" cy="33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新細明體" panose="02020500000000000000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15872" y="216496"/>
            <a:ext cx="9447570" cy="6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163" name="Rectangle 139"/>
          <p:cNvSpPr>
            <a:spLocks noChangeArrowheads="1"/>
          </p:cNvSpPr>
          <p:nvPr/>
        </p:nvSpPr>
        <p:spPr bwMode="gray">
          <a:xfrm>
            <a:off x="10971372" y="4041247"/>
            <a:ext cx="1219041" cy="208076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65" name="Rectangle 141"/>
          <p:cNvSpPr>
            <a:spLocks noChangeArrowheads="1"/>
          </p:cNvSpPr>
          <p:nvPr/>
        </p:nvSpPr>
        <p:spPr bwMode="gray">
          <a:xfrm>
            <a:off x="10971372" y="6117998"/>
            <a:ext cx="1219041" cy="25418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61" name="Rectangle 137"/>
          <p:cNvSpPr>
            <a:spLocks noChangeArrowheads="1"/>
          </p:cNvSpPr>
          <p:nvPr/>
        </p:nvSpPr>
        <p:spPr bwMode="gray">
          <a:xfrm>
            <a:off x="10971372" y="1058422"/>
            <a:ext cx="1219041" cy="2982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70" name="Rectangle 146"/>
          <p:cNvSpPr>
            <a:spLocks noChangeArrowheads="1"/>
          </p:cNvSpPr>
          <p:nvPr/>
        </p:nvSpPr>
        <p:spPr bwMode="gray">
          <a:xfrm>
            <a:off x="10969256" y="0"/>
            <a:ext cx="1216924" cy="1058422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71" name="Rectangle 147"/>
          <p:cNvSpPr>
            <a:spLocks noChangeArrowheads="1"/>
          </p:cNvSpPr>
          <p:nvPr/>
        </p:nvSpPr>
        <p:spPr bwMode="gray">
          <a:xfrm>
            <a:off x="10971372" y="2988839"/>
            <a:ext cx="1219041" cy="1108536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72" name="Rectangle 148"/>
          <p:cNvSpPr>
            <a:spLocks noChangeArrowheads="1"/>
          </p:cNvSpPr>
          <p:nvPr/>
        </p:nvSpPr>
        <p:spPr bwMode="gray">
          <a:xfrm>
            <a:off x="10971372" y="6117997"/>
            <a:ext cx="1219041" cy="1108537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5pPr>
      <a:lvl6pPr marL="595686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6pPr>
      <a:lvl7pPr marL="1191372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7pPr>
      <a:lvl8pPr marL="1787058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8pPr>
      <a:lvl9pPr marL="2382744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46764" indent="-44676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v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67990" indent="-3723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89215" indent="-29784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84901" indent="-297843" algn="l" rtl="0" eaLnBrk="1" fontAlgn="base" hangingPunct="1">
        <a:spcBef>
          <a:spcPct val="20000"/>
        </a:spcBef>
        <a:spcAft>
          <a:spcPct val="0"/>
        </a:spcAft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80586" indent="-297843" algn="l" rtl="0" eaLnBrk="1" fontAlgn="base" hangingPunct="1">
        <a:spcBef>
          <a:spcPct val="20000"/>
        </a:spcBef>
        <a:spcAft>
          <a:spcPct val="0"/>
        </a:spcAft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272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871958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467644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063330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95686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91372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87058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2744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78429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74115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69801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65487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online.visual-paradigm.com/community/book/07-k7-9food-1n0ecrzsn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online.visual-paradigm.com/tw/share/book/07-k7-9food-1n0ecrzsn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online.visual-paradigm.com/tw/share/book/12-k7-9shopping-1n0eegqf2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online.visual-paradigm.com/tw/share/book/08-k7-k9clothing-1n0ecrm72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online.visual-paradigm.com/tw/share/book/09-k7-9housing-1n0ecqwho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online.visual-paradigm.com/tw/share/book/10-k7-9transportation-1n0ecssrt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online.visual-paradigm.com/tw/share/book/11-k7-9e-e-1n0eehhxkj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visual-paradigm.com/tw/share/book/08-k7-k9clothing-1n0ecrm72n" TargetMode="External"/><Relationship Id="rId7" Type="http://schemas.openxmlformats.org/officeDocument/2006/relationships/hyperlink" Target="https://online.visual-paradigm.com/tw/share/book/12-k7-9shopping-1n0eegqf29" TargetMode="External"/><Relationship Id="rId2" Type="http://schemas.openxmlformats.org/officeDocument/2006/relationships/hyperlink" Target="https://online.visual-paradigm.com/tw/share/book/07-k7-9food-1n0ecrzsn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line.visual-paradigm.com/tw/share/book/11-k7-9e-e-1n0eehhxkj" TargetMode="External"/><Relationship Id="rId5" Type="http://schemas.openxmlformats.org/officeDocument/2006/relationships/hyperlink" Target="https://online.visual-paradigm.com/tw/share/book/10-k7-9transportation-1n0ecssrtg" TargetMode="External"/><Relationship Id="rId4" Type="http://schemas.openxmlformats.org/officeDocument/2006/relationships/hyperlink" Target="https://online.visual-paradigm.com/tw/share/book/09-k7-9housing-1n0ecqwho0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reenpeace.org/taiwan/update/38067/%E4%BB%80%E9%BA%BC%E6%98%AF%E6%B7%A8%E9%9B%B6%E7%A2%B3%E6%8E%92%EF%BC%9F%E8%87%BA%E7%81%A3%E6%80%8E%E9%BA%BC%E5%AF%A6%E7%8F%BE%EF%BC%9F%E5%9C%8B%E9%9A%9B%E4%BD%9C%E6%B3%95%E4%B8%80%E6%AC%A1%E7%9C%8B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go-moea.tw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greenlife.moenv.gov.tw/Files/DownLoadArea/1/20231030-f3caf9c9-1dc8-4fce-b603-86008d1c3e6e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5316" y="2784152"/>
            <a:ext cx="8533289" cy="962201"/>
          </a:xfrm>
        </p:spPr>
        <p:txBody>
          <a:bodyPr/>
          <a:lstStyle/>
          <a:p>
            <a:r>
              <a:rPr lang="zh-TW" altLang="en-US" sz="5200" b="1" dirty="0">
                <a:solidFill>
                  <a:srgbClr val="FFFF00"/>
                </a:solidFill>
              </a:rPr>
              <a:t>環境教育輔導團</a:t>
            </a:r>
            <a:br>
              <a:rPr lang="en-US" altLang="zh-TW" sz="5200" b="1" dirty="0">
                <a:solidFill>
                  <a:srgbClr val="FFFF00"/>
                </a:solidFill>
              </a:rPr>
            </a:br>
            <a:r>
              <a:rPr lang="zh-TW" altLang="en-US" sz="5200" b="1" dirty="0">
                <a:solidFill>
                  <a:srgbClr val="FFFF00"/>
                </a:solidFill>
              </a:rPr>
              <a:t>到校諮詢服務</a:t>
            </a:r>
            <a:br>
              <a:rPr lang="zh-TW" altLang="en-US" sz="5200" b="1" dirty="0">
                <a:solidFill>
                  <a:srgbClr val="002060"/>
                </a:solidFill>
              </a:rPr>
            </a:br>
            <a:endParaRPr lang="en-US" altLang="zh-TW" sz="5200" b="1" dirty="0">
              <a:solidFill>
                <a:srgbClr val="FFFF00"/>
              </a:solidFill>
            </a:endParaRP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39855" y="5099668"/>
            <a:ext cx="5039344" cy="681875"/>
          </a:xfrm>
        </p:spPr>
        <p:txBody>
          <a:bodyPr/>
          <a:lstStyle/>
          <a:p>
            <a:pPr algn="ctr"/>
            <a:r>
              <a:rPr lang="zh-TW" altLang="en-US" sz="3600" b="1" dirty="0"/>
              <a:t>台南市忠孝國中夏穎蘄</a:t>
            </a:r>
            <a:endParaRPr lang="en-US" altLang="zh-TW" sz="3600" b="1" dirty="0"/>
          </a:p>
        </p:txBody>
      </p:sp>
      <p:pic>
        <p:nvPicPr>
          <p:cNvPr id="73735" name="Picture 7" descr="ic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02" y="2200097"/>
            <a:ext cx="482537" cy="4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信, 螢幕擷取畫面, 圖解 的圖片&#10;&#10;自動產生的描述">
            <a:hlinkClick r:id="rId2"/>
            <a:extLst>
              <a:ext uri="{FF2B5EF4-FFF2-40B4-BE49-F238E27FC236}">
                <a16:creationId xmlns:a16="http://schemas.microsoft.com/office/drawing/2014/main" id="{B7F5DAE0-AAF4-38EB-F2B1-026D96599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" b="24781"/>
          <a:stretch/>
        </p:blipFill>
        <p:spPr>
          <a:xfrm>
            <a:off x="1630710" y="0"/>
            <a:ext cx="8923331" cy="86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15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901067-B3CC-1693-C5C8-5DFDC1DC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點心, 食物 的圖片&#10;&#10;自動產生的描述">
            <a:extLst>
              <a:ext uri="{FF2B5EF4-FFF2-40B4-BE49-F238E27FC236}">
                <a16:creationId xmlns:a16="http://schemas.microsoft.com/office/drawing/2014/main" id="{01637ED3-EE5B-6CE6-03ED-655CE6EF22D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" y="441474"/>
            <a:ext cx="12204000" cy="7740000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D935783-4DC5-7620-0A97-EB1B44A36BE5}"/>
              </a:ext>
            </a:extLst>
          </p:cNvPr>
          <p:cNvSpPr txBox="1"/>
          <p:nvPr/>
        </p:nvSpPr>
        <p:spPr>
          <a:xfrm>
            <a:off x="7679382" y="791638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國一上南一版健體課本</a:t>
            </a:r>
          </a:p>
        </p:txBody>
      </p:sp>
    </p:spTree>
    <p:extLst>
      <p:ext uri="{BB962C8B-B14F-4D97-AF65-F5344CB8AC3E}">
        <p14:creationId xmlns:p14="http://schemas.microsoft.com/office/powerpoint/2010/main" val="81148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天然食品, 生產, 食物群 的圖片&#10;&#10;自動產生的描述">
            <a:extLst>
              <a:ext uri="{FF2B5EF4-FFF2-40B4-BE49-F238E27FC236}">
                <a16:creationId xmlns:a16="http://schemas.microsoft.com/office/drawing/2014/main" id="{B8927B0A-A51C-0066-CB6A-54E320916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" y="2100592"/>
            <a:ext cx="4320000" cy="5520766"/>
          </a:xfrm>
          <a:prstGeom prst="rect">
            <a:avLst/>
          </a:prstGeom>
        </p:spPr>
      </p:pic>
      <p:pic>
        <p:nvPicPr>
          <p:cNvPr id="4" name="內容版面配置區 3" descr="一張含有 文字, 水果, 食物群, 草莓 的圖片&#10;&#10;自動產生的描述">
            <a:extLst>
              <a:ext uri="{FF2B5EF4-FFF2-40B4-BE49-F238E27FC236}">
                <a16:creationId xmlns:a16="http://schemas.microsoft.com/office/drawing/2014/main" id="{1A343A8F-6322-910F-15F0-03DD09501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8" y="1089546"/>
            <a:ext cx="5940000" cy="754285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72E5C7D-4682-0640-01EB-A652AE1701B4}"/>
              </a:ext>
            </a:extLst>
          </p:cNvPr>
          <p:cNvSpPr txBox="1"/>
          <p:nvPr/>
        </p:nvSpPr>
        <p:spPr>
          <a:xfrm>
            <a:off x="694606" y="793030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國二上康軒版健體課本</a:t>
            </a:r>
          </a:p>
        </p:txBody>
      </p:sp>
    </p:spTree>
    <p:extLst>
      <p:ext uri="{BB962C8B-B14F-4D97-AF65-F5344CB8AC3E}">
        <p14:creationId xmlns:p14="http://schemas.microsoft.com/office/powerpoint/2010/main" val="434676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0867C3-07BB-B591-74A9-70F9D8D4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食物, 餐點, 速食 的圖片&#10;&#10;自動產生的描述">
            <a:extLst>
              <a:ext uri="{FF2B5EF4-FFF2-40B4-BE49-F238E27FC236}">
                <a16:creationId xmlns:a16="http://schemas.microsoft.com/office/drawing/2014/main" id="{22D5A742-D669-DC5A-7ABF-F393194AB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6" y="2169666"/>
            <a:ext cx="4320000" cy="5506961"/>
          </a:xfrm>
        </p:spPr>
      </p:pic>
      <p:pic>
        <p:nvPicPr>
          <p:cNvPr id="7" name="圖片 6" descr="一張含有 文字, 卡通 的圖片&#10;&#10;自動產生的描述">
            <a:extLst>
              <a:ext uri="{FF2B5EF4-FFF2-40B4-BE49-F238E27FC236}">
                <a16:creationId xmlns:a16="http://schemas.microsoft.com/office/drawing/2014/main" id="{51BA19F9-C212-9FCA-8880-E81909C15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" b="2099"/>
          <a:stretch/>
        </p:blipFill>
        <p:spPr>
          <a:xfrm>
            <a:off x="4939657" y="1080591"/>
            <a:ext cx="5940000" cy="749778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C74886D-E246-901F-6409-E3C4D688B84C}"/>
              </a:ext>
            </a:extLst>
          </p:cNvPr>
          <p:cNvSpPr txBox="1"/>
          <p:nvPr/>
        </p:nvSpPr>
        <p:spPr>
          <a:xfrm>
            <a:off x="694606" y="793030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國二上康軒版健體課本</a:t>
            </a:r>
          </a:p>
        </p:txBody>
      </p:sp>
    </p:spTree>
    <p:extLst>
      <p:ext uri="{BB962C8B-B14F-4D97-AF65-F5344CB8AC3E}">
        <p14:creationId xmlns:p14="http://schemas.microsoft.com/office/powerpoint/2010/main" val="9867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AEB487-7078-D8BD-BF29-9CD8957B4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 descr="一張含有 文字, 服裝, 人員, 水果 的圖片&#10;&#10;自動產生的描述">
            <a:extLst>
              <a:ext uri="{FF2B5EF4-FFF2-40B4-BE49-F238E27FC236}">
                <a16:creationId xmlns:a16="http://schemas.microsoft.com/office/drawing/2014/main" id="{9EC14236-981A-B91D-6685-AF7105AFC72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90"/>
            <a:ext cx="12204000" cy="7740000"/>
          </a:xfr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B33F9D6-7BA0-E22F-41ED-C73F50A50F6C}"/>
              </a:ext>
            </a:extLst>
          </p:cNvPr>
          <p:cNvSpPr txBox="1"/>
          <p:nvPr/>
        </p:nvSpPr>
        <p:spPr>
          <a:xfrm>
            <a:off x="6167214" y="793030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國二下南一版健體課本</a:t>
            </a:r>
          </a:p>
        </p:txBody>
      </p:sp>
    </p:spTree>
    <p:extLst>
      <p:ext uri="{BB962C8B-B14F-4D97-AF65-F5344CB8AC3E}">
        <p14:creationId xmlns:p14="http://schemas.microsoft.com/office/powerpoint/2010/main" val="97545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蔬菜, 食物, 綠葉蔬菜, 原料 的圖片&#10;&#10;自動產生的描述">
            <a:extLst>
              <a:ext uri="{FF2B5EF4-FFF2-40B4-BE49-F238E27FC236}">
                <a16:creationId xmlns:a16="http://schemas.microsoft.com/office/drawing/2014/main" id="{E8651453-7BC6-6934-3438-49368116A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8" y="1072520"/>
            <a:ext cx="5940000" cy="7361842"/>
          </a:xfrm>
          <a:prstGeom prst="rect">
            <a:avLst/>
          </a:prstGeom>
        </p:spPr>
      </p:pic>
      <p:pic>
        <p:nvPicPr>
          <p:cNvPr id="5" name="內容版面配置區 4" descr="一張含有 文字, 天然食品, 水果, 生產 的圖片&#10;&#10;自動產生的描述">
            <a:extLst>
              <a:ext uri="{FF2B5EF4-FFF2-40B4-BE49-F238E27FC236}">
                <a16:creationId xmlns:a16="http://schemas.microsoft.com/office/drawing/2014/main" id="{47174165-A206-3625-A9DC-DD391FD7C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7504" r="2573" b="7451"/>
          <a:stretch/>
        </p:blipFill>
        <p:spPr>
          <a:xfrm>
            <a:off x="407054" y="2097658"/>
            <a:ext cx="4320000" cy="5439996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7F4876C-D921-BD6F-298C-FE9C90F2A431}"/>
              </a:ext>
            </a:extLst>
          </p:cNvPr>
          <p:cNvSpPr txBox="1"/>
          <p:nvPr/>
        </p:nvSpPr>
        <p:spPr>
          <a:xfrm>
            <a:off x="694606" y="793030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國三上康軒版健體課本</a:t>
            </a:r>
          </a:p>
        </p:txBody>
      </p:sp>
    </p:spTree>
    <p:extLst>
      <p:ext uri="{BB962C8B-B14F-4D97-AF65-F5344CB8AC3E}">
        <p14:creationId xmlns:p14="http://schemas.microsoft.com/office/powerpoint/2010/main" val="1944763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C73CF6-9833-BEE7-CC7C-EE9CF2FF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 descr="一張含有 文字, 圖解 的圖片&#10;&#10;自動產生的描述">
            <a:hlinkClick r:id="rId2"/>
            <a:extLst>
              <a:ext uri="{FF2B5EF4-FFF2-40B4-BE49-F238E27FC236}">
                <a16:creationId xmlns:a16="http://schemas.microsoft.com/office/drawing/2014/main" id="{FE8A11DC-643C-0252-D682-0D090771C2C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46" y="81434"/>
            <a:ext cx="6001058" cy="8492926"/>
          </a:xfrm>
        </p:spPr>
      </p:pic>
    </p:spTree>
    <p:extLst>
      <p:ext uri="{BB962C8B-B14F-4D97-AF65-F5344CB8AC3E}">
        <p14:creationId xmlns:p14="http://schemas.microsoft.com/office/powerpoint/2010/main" val="415669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C6E4C7-30A8-6295-5A6E-F876D1D2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 descr="一張含有 文字, 螢幕擷取畫面, 服裝, 人的臉孔 的圖片&#10;&#10;自動產生的描述">
            <a:extLst>
              <a:ext uri="{FF2B5EF4-FFF2-40B4-BE49-F238E27FC236}">
                <a16:creationId xmlns:a16="http://schemas.microsoft.com/office/drawing/2014/main" id="{FC75E5DB-EC82-93A3-8CCF-86B5B9CC3D3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" y="459906"/>
            <a:ext cx="12168000" cy="7740000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BD4B1E1-5C9F-0336-B698-D75472892A44}"/>
              </a:ext>
            </a:extLst>
          </p:cNvPr>
          <p:cNvSpPr txBox="1"/>
          <p:nvPr/>
        </p:nvSpPr>
        <p:spPr>
          <a:xfrm>
            <a:off x="6023198" y="7731047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國二下南一版健體課本</a:t>
            </a:r>
          </a:p>
        </p:txBody>
      </p:sp>
    </p:spTree>
    <p:extLst>
      <p:ext uri="{BB962C8B-B14F-4D97-AF65-F5344CB8AC3E}">
        <p14:creationId xmlns:p14="http://schemas.microsoft.com/office/powerpoint/2010/main" val="3501624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39E366-ECD1-FA80-6399-E5CDEBB2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海報, 平面設計, 圖書 的圖片&#10;&#10;自動產生的描述">
            <a:hlinkClick r:id="rId2"/>
            <a:extLst>
              <a:ext uri="{FF2B5EF4-FFF2-40B4-BE49-F238E27FC236}">
                <a16:creationId xmlns:a16="http://schemas.microsoft.com/office/drawing/2014/main" id="{968F114C-32F2-E92D-F2A2-0752918ABF9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22" y="154034"/>
            <a:ext cx="5932474" cy="8424344"/>
          </a:xfrm>
        </p:spPr>
      </p:pic>
    </p:spTree>
    <p:extLst>
      <p:ext uri="{BB962C8B-B14F-4D97-AF65-F5344CB8AC3E}">
        <p14:creationId xmlns:p14="http://schemas.microsoft.com/office/powerpoint/2010/main" val="369519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E40ADC-8341-6972-2BE8-44AC20D0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2A22BF1-80AC-71F1-2488-BBF86AB5369C}"/>
              </a:ext>
            </a:extLst>
          </p:cNvPr>
          <p:cNvSpPr txBox="1"/>
          <p:nvPr/>
        </p:nvSpPr>
        <p:spPr>
          <a:xfrm>
            <a:off x="7535366" y="802903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國三上翰林版健體課本</a:t>
            </a:r>
          </a:p>
        </p:txBody>
      </p:sp>
      <p:pic>
        <p:nvPicPr>
          <p:cNvPr id="7" name="內容版面配置區 6" descr="一張含有 文字, 蝴蝶 的圖片&#10;&#10;自動產生的描述">
            <a:extLst>
              <a:ext uri="{FF2B5EF4-FFF2-40B4-BE49-F238E27FC236}">
                <a16:creationId xmlns:a16="http://schemas.microsoft.com/office/drawing/2014/main" id="{68042204-16C3-127D-8308-4F8EF6B7F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441474"/>
            <a:ext cx="6091307" cy="7560000"/>
          </a:xfrm>
        </p:spPr>
      </p:pic>
      <p:pic>
        <p:nvPicPr>
          <p:cNvPr id="9" name="圖片 8" descr="一張含有 文字, 設計, 食物, 工具 的圖片&#10;&#10;自動產生的描述">
            <a:extLst>
              <a:ext uri="{FF2B5EF4-FFF2-40B4-BE49-F238E27FC236}">
                <a16:creationId xmlns:a16="http://schemas.microsoft.com/office/drawing/2014/main" id="{86A1D834-E59A-2EE1-2608-8D3114B43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22" y="454793"/>
            <a:ext cx="5898877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3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426"/>
            <a:ext cx="10991750" cy="1368000"/>
          </a:xfrm>
          <a:solidFill>
            <a:srgbClr val="314A9B"/>
          </a:solidFill>
        </p:spPr>
        <p:txBody>
          <a:bodyPr/>
          <a:lstStyle/>
          <a:p>
            <a:r>
              <a:rPr lang="en-US" altLang="zh-TW" sz="4400" b="1" i="0" dirty="0">
                <a:effectLst/>
                <a:latin typeface="Helvetica" panose="020B0604020202020204" pitchFamily="34" charset="0"/>
              </a:rPr>
              <a:t>2021</a:t>
            </a:r>
            <a:r>
              <a:rPr lang="zh-TW" altLang="en-US" sz="4400" b="1" i="0" dirty="0">
                <a:effectLst/>
                <a:latin typeface="Helvetica" panose="020B0604020202020204" pitchFamily="34" charset="0"/>
              </a:rPr>
              <a:t>是史上最熱一年嗎？ 超過</a:t>
            </a:r>
            <a:r>
              <a:rPr lang="en-US" altLang="zh-TW" sz="4400" b="1" i="0" dirty="0">
                <a:effectLst/>
                <a:latin typeface="Helvetica" panose="020B0604020202020204" pitchFamily="34" charset="0"/>
              </a:rPr>
              <a:t>400</a:t>
            </a:r>
            <a:r>
              <a:rPr lang="zh-TW" altLang="en-US" sz="4400" b="1" i="0" dirty="0">
                <a:effectLst/>
                <a:latin typeface="Helvetica" panose="020B0604020202020204" pitchFamily="34" charset="0"/>
              </a:rPr>
              <a:t>個氣象站破高溫紀錄 台灣也上榜</a:t>
            </a:r>
            <a:endParaRPr lang="zh-TW" altLang="en-US" sz="4400" dirty="0"/>
          </a:p>
        </p:txBody>
      </p:sp>
      <p:pic>
        <p:nvPicPr>
          <p:cNvPr id="6" name="內容版面配置區 5" descr="一張含有 地圖 的圖片&#10;&#10;自動產生的描述">
            <a:extLst>
              <a:ext uri="{FF2B5EF4-FFF2-40B4-BE49-F238E27FC236}">
                <a16:creationId xmlns:a16="http://schemas.microsoft.com/office/drawing/2014/main" id="{FEC1DD0A-D4C2-455A-A9E4-C1BFA6B35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9" y="1953642"/>
            <a:ext cx="11888113" cy="6480720"/>
          </a:xfr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91D0CDC-FF27-4C87-94AE-311C1ECF5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646" y="1521594"/>
            <a:ext cx="9361040" cy="3940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39675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3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微軟正黑體" panose="020B0604030504040204" pitchFamily="34" charset="-120"/>
              </a:rPr>
              <a:t>2022年01月13日</a:t>
            </a:r>
            <a:r>
              <a:rPr kumimoji="0" lang="zh-TW" altLang="en-US" sz="23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微軟正黑體" panose="020B0604030504040204" pitchFamily="34" charset="-120"/>
              </a:rPr>
              <a:t>     </a:t>
            </a:r>
            <a:r>
              <a:rPr kumimoji="0" lang="zh-TW" altLang="zh-TW" sz="23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微軟正黑體" panose="020B0604030504040204" pitchFamily="34" charset="-120"/>
              </a:rPr>
              <a:t>環境資訊中心綜合外電；許芷榕 編譯；黃鈺婷 審校</a:t>
            </a:r>
          </a:p>
        </p:txBody>
      </p:sp>
    </p:spTree>
    <p:extLst>
      <p:ext uri="{BB962C8B-B14F-4D97-AF65-F5344CB8AC3E}">
        <p14:creationId xmlns:p14="http://schemas.microsoft.com/office/powerpoint/2010/main" val="2623058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43962C-8AFD-3867-8AF9-0B255888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25E3E710-10D8-01C0-3BF4-EF90B57DD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017538"/>
            <a:ext cx="6151722" cy="7416000"/>
          </a:xfrm>
        </p:spPr>
      </p:pic>
      <p:pic>
        <p:nvPicPr>
          <p:cNvPr id="7" name="圖片 6" descr="一張含有 文字, 服裝, 人的臉孔, 女人 的圖片&#10;&#10;自動產生的描述">
            <a:extLst>
              <a:ext uri="{FF2B5EF4-FFF2-40B4-BE49-F238E27FC236}">
                <a16:creationId xmlns:a16="http://schemas.microsoft.com/office/drawing/2014/main" id="{113BB059-7CE9-8C8F-DEB6-C88937F29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/>
          <a:stretch/>
        </p:blipFill>
        <p:spPr>
          <a:xfrm>
            <a:off x="6160966" y="1017538"/>
            <a:ext cx="6054920" cy="74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53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9A0A39-A12D-74FD-9CCF-DE4ED9E0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圖書, 卡通, 海報 的圖片&#10;&#10;自動產生的描述">
            <a:hlinkClick r:id="rId2"/>
            <a:extLst>
              <a:ext uri="{FF2B5EF4-FFF2-40B4-BE49-F238E27FC236}">
                <a16:creationId xmlns:a16="http://schemas.microsoft.com/office/drawing/2014/main" id="{BDC9BD17-40CE-9083-3DBA-B7AF7E32582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22" y="85452"/>
            <a:ext cx="5978198" cy="8492926"/>
          </a:xfrm>
        </p:spPr>
      </p:pic>
    </p:spTree>
    <p:extLst>
      <p:ext uri="{BB962C8B-B14F-4D97-AF65-F5344CB8AC3E}">
        <p14:creationId xmlns:p14="http://schemas.microsoft.com/office/powerpoint/2010/main" val="179305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772631-4DC8-A87B-7D4B-F7196323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螢幕擷取畫面, 圖解, 卡通 的圖片&#10;&#10;自動產生的描述">
            <a:extLst>
              <a:ext uri="{FF2B5EF4-FFF2-40B4-BE49-F238E27FC236}">
                <a16:creationId xmlns:a16="http://schemas.microsoft.com/office/drawing/2014/main" id="{4BCB566A-CBC7-67A6-BF0D-DCB274FCF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7538"/>
            <a:ext cx="6230115" cy="7380000"/>
          </a:xfrm>
        </p:spPr>
      </p:pic>
      <p:pic>
        <p:nvPicPr>
          <p:cNvPr id="9" name="圖片 8" descr="一張含有 文字, 輪, 陸上交通工具, 腳踏車輪組 的圖片&#10;&#10;自動產生的描述">
            <a:extLst>
              <a:ext uri="{FF2B5EF4-FFF2-40B4-BE49-F238E27FC236}">
                <a16:creationId xmlns:a16="http://schemas.microsoft.com/office/drawing/2014/main" id="{FFB3369C-EF6B-C64A-F788-49ADA0DD7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5" y="1017538"/>
            <a:ext cx="5950415" cy="73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59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F99AC5-D3E3-B365-6E5E-E216E155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平面設計, 圖書, 花 的圖片&#10;&#10;自動產生的描述">
            <a:hlinkClick r:id="rId2"/>
            <a:extLst>
              <a:ext uri="{FF2B5EF4-FFF2-40B4-BE49-F238E27FC236}">
                <a16:creationId xmlns:a16="http://schemas.microsoft.com/office/drawing/2014/main" id="{5B386B63-24E1-EED9-58F7-88C383D3EB2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"/>
          <a:stretch/>
        </p:blipFill>
        <p:spPr>
          <a:xfrm>
            <a:off x="2638822" y="95667"/>
            <a:ext cx="6022028" cy="8470066"/>
          </a:xfrm>
        </p:spPr>
      </p:pic>
    </p:spTree>
    <p:extLst>
      <p:ext uri="{BB962C8B-B14F-4D97-AF65-F5344CB8AC3E}">
        <p14:creationId xmlns:p14="http://schemas.microsoft.com/office/powerpoint/2010/main" val="1315206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3C0E25-34CE-842C-21B0-3A71FD73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圖書, 卡通, 動畫卡通 的圖片&#10;&#10;自動產生的描述">
            <a:hlinkClick r:id="rId2"/>
            <a:extLst>
              <a:ext uri="{FF2B5EF4-FFF2-40B4-BE49-F238E27FC236}">
                <a16:creationId xmlns:a16="http://schemas.microsoft.com/office/drawing/2014/main" id="{9BD73690-B83B-DE15-E5CE-C9E9D5B0AD6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/>
          <a:stretch/>
        </p:blipFill>
        <p:spPr>
          <a:xfrm>
            <a:off x="2638822" y="108312"/>
            <a:ext cx="5989156" cy="8470066"/>
          </a:xfrm>
        </p:spPr>
      </p:pic>
    </p:spTree>
    <p:extLst>
      <p:ext uri="{BB962C8B-B14F-4D97-AF65-F5344CB8AC3E}">
        <p14:creationId xmlns:p14="http://schemas.microsoft.com/office/powerpoint/2010/main" val="2425724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C26C9F-53A3-3D8F-11F0-628A305F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螢幕擷取畫面, 卡通, 人的臉孔 的圖片&#10;&#10;自動產生的描述">
            <a:extLst>
              <a:ext uri="{FF2B5EF4-FFF2-40B4-BE49-F238E27FC236}">
                <a16:creationId xmlns:a16="http://schemas.microsoft.com/office/drawing/2014/main" id="{88185753-1BE9-0472-65E5-A6C114939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" y="446740"/>
            <a:ext cx="12204000" cy="7767919"/>
          </a:xfrm>
        </p:spPr>
      </p:pic>
    </p:spTree>
    <p:extLst>
      <p:ext uri="{BB962C8B-B14F-4D97-AF65-F5344CB8AC3E}">
        <p14:creationId xmlns:p14="http://schemas.microsoft.com/office/powerpoint/2010/main" val="3934853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922D72-419B-B1EE-3FD4-63A9454B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字型, 海報, 圖書 的圖片&#10;&#10;自動產生的描述">
            <a:hlinkClick r:id="rId2"/>
            <a:extLst>
              <a:ext uri="{FF2B5EF4-FFF2-40B4-BE49-F238E27FC236}">
                <a16:creationId xmlns:a16="http://schemas.microsoft.com/office/drawing/2014/main" id="{3339FDAA-F16C-C9C7-6C06-61CB1CAD73F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22" y="131174"/>
            <a:ext cx="5909614" cy="8447204"/>
          </a:xfrm>
        </p:spPr>
      </p:pic>
    </p:spTree>
    <p:extLst>
      <p:ext uri="{BB962C8B-B14F-4D97-AF65-F5344CB8AC3E}">
        <p14:creationId xmlns:p14="http://schemas.microsoft.com/office/powerpoint/2010/main" val="3390673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B7CD8A-4978-E223-E643-678A87DA4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50962D1-5A39-FC57-FEA0-7F331946F885}"/>
              </a:ext>
            </a:extLst>
          </p:cNvPr>
          <p:cNvSpPr txBox="1"/>
          <p:nvPr/>
        </p:nvSpPr>
        <p:spPr>
          <a:xfrm>
            <a:off x="7535366" y="815307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國三下康軒版健體課本</a:t>
            </a:r>
          </a:p>
        </p:txBody>
      </p:sp>
      <p:pic>
        <p:nvPicPr>
          <p:cNvPr id="7" name="內容版面配置區 6" descr="一張含有 文字, 樹狀, 戶外, 雲 的圖片&#10;&#10;自動產生的描述">
            <a:extLst>
              <a:ext uri="{FF2B5EF4-FFF2-40B4-BE49-F238E27FC236}">
                <a16:creationId xmlns:a16="http://schemas.microsoft.com/office/drawing/2014/main" id="{7ECBF283-2579-5A58-A780-1A3C97763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585490"/>
            <a:ext cx="6040402" cy="7560000"/>
          </a:xfrm>
        </p:spPr>
      </p:pic>
      <p:pic>
        <p:nvPicPr>
          <p:cNvPr id="9" name="圖片 8" descr="一張含有 文字, 人員, 藥草, 室內盆栽植物 的圖片&#10;&#10;自動產生的描述">
            <a:extLst>
              <a:ext uri="{FF2B5EF4-FFF2-40B4-BE49-F238E27FC236}">
                <a16:creationId xmlns:a16="http://schemas.microsoft.com/office/drawing/2014/main" id="{DEA8A0B4-5164-0B13-F41C-F3CB87105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22" y="585490"/>
            <a:ext cx="5905075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0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EC0712-B5E4-1F27-9BE4-9681D61A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F12FA1D-C261-8813-899E-BB39B2A9E821}"/>
              </a:ext>
            </a:extLst>
          </p:cNvPr>
          <p:cNvSpPr txBox="1"/>
          <p:nvPr/>
        </p:nvSpPr>
        <p:spPr>
          <a:xfrm>
            <a:off x="7751390" y="802903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/>
              <a:t>國三下南一版健體課本</a:t>
            </a:r>
          </a:p>
        </p:txBody>
      </p:sp>
      <p:pic>
        <p:nvPicPr>
          <p:cNvPr id="5" name="內容版面配置區 4" descr="一張含有 文字, 天空, 海報, 雲 的圖片&#10;&#10;自動產生的描述">
            <a:extLst>
              <a:ext uri="{FF2B5EF4-FFF2-40B4-BE49-F238E27FC236}">
                <a16:creationId xmlns:a16="http://schemas.microsoft.com/office/drawing/2014/main" id="{2C6F9F3C-FA77-843B-4B5D-83E9ADD2F74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" y="469032"/>
            <a:ext cx="6048000" cy="7560000"/>
          </a:xfrm>
        </p:spPr>
      </p:pic>
      <p:pic>
        <p:nvPicPr>
          <p:cNvPr id="10" name="圖片 9" descr="一張含有 文字, 植物, 人員, 戶外 的圖片&#10;&#10;自動產生的描述">
            <a:extLst>
              <a:ext uri="{FF2B5EF4-FFF2-40B4-BE49-F238E27FC236}">
                <a16:creationId xmlns:a16="http://schemas.microsoft.com/office/drawing/2014/main" id="{6CB0A4ED-2198-9E65-15F7-B2309C89737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9"/>
          <a:stretch/>
        </p:blipFill>
        <p:spPr>
          <a:xfrm>
            <a:off x="6167886" y="493018"/>
            <a:ext cx="6048000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6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8A49A4-DA18-5649-C925-8A4C8514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2" y="152996"/>
            <a:ext cx="9447570" cy="615409"/>
          </a:xfrm>
        </p:spPr>
        <p:txBody>
          <a:bodyPr/>
          <a:lstStyle/>
          <a:p>
            <a:r>
              <a:rPr lang="zh-TW" altLang="en-US"/>
              <a:t>淨零綠生活</a:t>
            </a:r>
            <a:endParaRPr lang="zh-TW" altLang="en-US" dirty="0"/>
          </a:p>
        </p:txBody>
      </p:sp>
      <p:pic>
        <p:nvPicPr>
          <p:cNvPr id="6" name="圖片 5" descr="一張含有 樣式, 針線 的圖片&#10;&#10;自動產生的描述">
            <a:extLst>
              <a:ext uri="{FF2B5EF4-FFF2-40B4-BE49-F238E27FC236}">
                <a16:creationId xmlns:a16="http://schemas.microsoft.com/office/drawing/2014/main" id="{F92084F5-92C0-BEA2-2E3D-B195DEC00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36" y="2155342"/>
            <a:ext cx="2160000" cy="2160000"/>
          </a:xfrm>
          <a:prstGeom prst="rect">
            <a:avLst/>
          </a:prstGeom>
        </p:spPr>
      </p:pic>
      <p:pic>
        <p:nvPicPr>
          <p:cNvPr id="8" name="圖片 7" descr="一張含有 樣式, 針線 的圖片&#10;&#10;自動產生的描述">
            <a:extLst>
              <a:ext uri="{FF2B5EF4-FFF2-40B4-BE49-F238E27FC236}">
                <a16:creationId xmlns:a16="http://schemas.microsoft.com/office/drawing/2014/main" id="{81BDE7FC-A410-6F76-9EE7-303B06A73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30" y="2188729"/>
            <a:ext cx="2160000" cy="2160000"/>
          </a:xfrm>
          <a:prstGeom prst="rect">
            <a:avLst/>
          </a:prstGeom>
        </p:spPr>
      </p:pic>
      <p:pic>
        <p:nvPicPr>
          <p:cNvPr id="10" name="圖片 9" descr="一張含有 樣式, 針線 的圖片&#10;&#10;自動產生的描述">
            <a:extLst>
              <a:ext uri="{FF2B5EF4-FFF2-40B4-BE49-F238E27FC236}">
                <a16:creationId xmlns:a16="http://schemas.microsoft.com/office/drawing/2014/main" id="{862ECC99-0B14-63D6-4427-3E27BDACA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16" y="2155342"/>
            <a:ext cx="2160000" cy="2160000"/>
          </a:xfrm>
          <a:prstGeom prst="rect">
            <a:avLst/>
          </a:prstGeom>
        </p:spPr>
      </p:pic>
      <p:pic>
        <p:nvPicPr>
          <p:cNvPr id="13" name="內容版面配置區 12" descr="一張含有 樣式, 針線, 文字 的圖片&#10;&#10;自動產生的描述">
            <a:extLst>
              <a:ext uri="{FF2B5EF4-FFF2-40B4-BE49-F238E27FC236}">
                <a16:creationId xmlns:a16="http://schemas.microsoft.com/office/drawing/2014/main" id="{9AF37D72-C7DD-C7CD-0C29-07B90D1E0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18" y="5121994"/>
            <a:ext cx="2160000" cy="2160000"/>
          </a:xfrm>
        </p:spPr>
      </p:pic>
      <p:pic>
        <p:nvPicPr>
          <p:cNvPr id="15" name="圖片 14" descr="一張含有 樣式, 針線 的圖片&#10;&#10;自動產生的描述">
            <a:extLst>
              <a:ext uri="{FF2B5EF4-FFF2-40B4-BE49-F238E27FC236}">
                <a16:creationId xmlns:a16="http://schemas.microsoft.com/office/drawing/2014/main" id="{E63529D0-8BCD-2F7A-032C-7A11D8286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69" y="5121994"/>
            <a:ext cx="2160000" cy="2160000"/>
          </a:xfrm>
          <a:prstGeom prst="rect">
            <a:avLst/>
          </a:prstGeom>
        </p:spPr>
      </p:pic>
      <p:pic>
        <p:nvPicPr>
          <p:cNvPr id="17" name="圖片 16" descr="一張含有 樣式, 針線, 文字 的圖片&#10;&#10;自動產生的描述">
            <a:extLst>
              <a:ext uri="{FF2B5EF4-FFF2-40B4-BE49-F238E27FC236}">
                <a16:creationId xmlns:a16="http://schemas.microsoft.com/office/drawing/2014/main" id="{56B1F829-BCC4-7B65-3545-F1AD6F5C0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16" y="5117081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6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2023年成全球最熱一年聯合國：氣候開始崩潰| 星島日報">
            <a:extLst>
              <a:ext uri="{FF2B5EF4-FFF2-40B4-BE49-F238E27FC236}">
                <a16:creationId xmlns:a16="http://schemas.microsoft.com/office/drawing/2014/main" id="{B89F306F-78AD-C474-B5D9-65101258F1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40" y="1158493"/>
            <a:ext cx="11276132" cy="634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41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1BCFDA-D707-8D13-1DF8-7A27C02DA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66" y="262370"/>
            <a:ext cx="11593288" cy="8244000"/>
          </a:xfrm>
          <a:solidFill>
            <a:srgbClr val="EAEAEA"/>
          </a:solidFill>
        </p:spPr>
        <p:txBody>
          <a:bodyPr/>
          <a:lstStyle/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K7-9Food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食</a:t>
            </a:r>
            <a:endParaRPr lang="zh-TW" altLang="zh-TW" sz="2500" b="1" kern="100" dirty="0">
              <a:solidFill>
                <a:srgbClr val="FF00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2"/>
              </a:rPr>
              <a:t>https://online.visual-paradigm.com/tw/share/book/07-k7-9food-1n0ecrzsnf</a:t>
            </a:r>
            <a:endParaRPr lang="en-US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K7-K9Clothig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800" b="1" kern="100" dirty="0">
                <a:solidFill>
                  <a:srgbClr val="FF9900"/>
                </a:solidFill>
                <a:effectLst/>
                <a:cs typeface="Times New Roman" panose="02020603050405020304" pitchFamily="18" charset="0"/>
              </a:rPr>
              <a:t>衣</a:t>
            </a:r>
            <a:endParaRPr lang="zh-TW" altLang="zh-TW" sz="2500" b="1" kern="100" dirty="0">
              <a:solidFill>
                <a:srgbClr val="FF99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3"/>
              </a:rPr>
              <a:t>https://online.visual-paradigm.com/tw/share/book/08-k7-k9clothing-1n0ecrm72n</a:t>
            </a:r>
            <a:endParaRPr lang="en-US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 Housing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CCCC00"/>
                </a:solidFill>
                <a:effectLst/>
                <a:cs typeface="Times New Roman" panose="02020603050405020304" pitchFamily="18" charset="0"/>
              </a:rPr>
              <a:t>住</a:t>
            </a:r>
            <a:endParaRPr lang="zh-TW" altLang="zh-TW" sz="2500" b="1" kern="100" dirty="0">
              <a:solidFill>
                <a:srgbClr val="CCCC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4"/>
              </a:rPr>
              <a:t>https://online.visual-paradigm.com/tw/share/book/09-k7-9housing-1n0ecqwho0</a:t>
            </a:r>
            <a:endParaRPr lang="en-US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K7-9Transportation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336600"/>
                </a:solidFill>
                <a:effectLst/>
                <a:cs typeface="Times New Roman" panose="02020603050405020304" pitchFamily="18" charset="0"/>
              </a:rPr>
              <a:t>行</a:t>
            </a:r>
            <a:endParaRPr lang="zh-TW" altLang="zh-TW" sz="2500" b="1" kern="100" dirty="0">
              <a:solidFill>
                <a:srgbClr val="3366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5"/>
              </a:rPr>
              <a:t>https://online.visual-paradigm.com/tw/share/book/10-k7-9transportation-1n0ecssrtg</a:t>
            </a:r>
            <a:endParaRPr lang="en-US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                      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K7-9E_E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0000CC"/>
                </a:solidFill>
                <a:effectLst/>
                <a:cs typeface="Times New Roman" panose="02020603050405020304" pitchFamily="18" charset="0"/>
              </a:rPr>
              <a:t>育樂</a:t>
            </a:r>
            <a:endParaRPr lang="zh-TW" altLang="zh-TW" sz="2500" b="1" kern="100" dirty="0">
              <a:solidFill>
                <a:srgbClr val="0000CC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6"/>
              </a:rPr>
              <a:t>https://online.visual-paradigm.com/tw/share/book/11-k7-9e-e-1n0eehhxkj</a:t>
            </a:r>
            <a:endParaRPr lang="en-US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5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K7-9shopping</a:t>
            </a:r>
            <a:r>
              <a:rPr lang="zh-TW" altLang="en-US" sz="25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kern="100" dirty="0">
                <a:solidFill>
                  <a:srgbClr val="9933FF"/>
                </a:solidFill>
                <a:effectLst/>
                <a:cs typeface="Times New Roman" panose="02020603050405020304" pitchFamily="18" charset="0"/>
              </a:rPr>
              <a:t>購</a:t>
            </a:r>
            <a:endParaRPr lang="zh-TW" altLang="zh-TW" sz="2800" b="1" kern="100" dirty="0">
              <a:solidFill>
                <a:srgbClr val="9933FF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5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7"/>
              </a:rPr>
              <a:t>https://online.visual-paradigm.com/tw/share/book/12-k7-9shopping-1n0eegqf29</a:t>
            </a:r>
            <a:endParaRPr lang="en-US" altLang="zh-TW" sz="25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883940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18DD7FDE-665D-1D13-78F0-859DF9643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65" y="577320"/>
            <a:ext cx="9810681" cy="750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06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E604C3-C4E6-71D2-D132-4209AC4C5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電子書使用方法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8644A1-A281-98B1-5288-99576D805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先下載電子書</a:t>
            </a:r>
            <a:r>
              <a:rPr lang="en-US" altLang="zh-TW" dirty="0"/>
              <a:t>(</a:t>
            </a:r>
            <a:r>
              <a:rPr lang="zh-TW" altLang="en-US" dirty="0"/>
              <a:t>平板、電腦皆是如此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r>
              <a:rPr lang="zh-TW" altLang="en-US" dirty="0"/>
              <a:t>電子書下載之後即為</a:t>
            </a:r>
            <a:r>
              <a:rPr lang="en-US" altLang="zh-TW" dirty="0"/>
              <a:t>PDF</a:t>
            </a:r>
            <a:r>
              <a:rPr lang="zh-TW" altLang="en-US" dirty="0"/>
              <a:t>檔，可直接使用或是另存新檔、列印學習單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電子書內附有：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(1)</a:t>
            </a:r>
            <a:r>
              <a:rPr lang="zh-TW" altLang="en-US" dirty="0"/>
              <a:t>上課教案               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(2)</a:t>
            </a:r>
            <a:r>
              <a:rPr lang="zh-TW" altLang="en-US" dirty="0"/>
              <a:t>課程架構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(3)</a:t>
            </a:r>
            <a:r>
              <a:rPr lang="zh-TW" altLang="en-US" dirty="0"/>
              <a:t>上課簡報與影片連結                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(4)</a:t>
            </a:r>
            <a:r>
              <a:rPr lang="zh-TW" altLang="en-US" dirty="0"/>
              <a:t>學習單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40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A7DABA-AB16-8B6B-C0F4-4B4B25DE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課程進行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AD04AE-2E8D-67AE-D661-B9CB7006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73" y="1347082"/>
            <a:ext cx="11148617" cy="6639190"/>
          </a:xfrm>
        </p:spPr>
        <p:txBody>
          <a:bodyPr/>
          <a:lstStyle/>
          <a:p>
            <a:r>
              <a:rPr lang="zh-TW" altLang="en-US" dirty="0"/>
              <a:t>建議老師課程進行之前：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1.</a:t>
            </a:r>
            <a:r>
              <a:rPr lang="zh-TW" altLang="en-US" dirty="0"/>
              <a:t>先閱讀電子書內的教案與課程架構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2.</a:t>
            </a:r>
            <a:r>
              <a:rPr lang="zh-TW" altLang="en-US" dirty="0"/>
              <a:t>觀看簡報與連結的影片、熟悉內容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3.</a:t>
            </a:r>
            <a:r>
              <a:rPr lang="zh-TW" altLang="en-US" dirty="0"/>
              <a:t>列印學習單、進行分組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課程進行時：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1.</a:t>
            </a:r>
            <a:r>
              <a:rPr lang="zh-TW" altLang="en-US" dirty="0"/>
              <a:t>搭配平板、小組討論、共同完成學習單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</a:t>
            </a:r>
            <a:r>
              <a:rPr lang="en-US" altLang="zh-TW" dirty="0"/>
              <a:t>2.</a:t>
            </a:r>
            <a:r>
              <a:rPr lang="zh-TW" altLang="en-US" dirty="0"/>
              <a:t>同學分享發表、給予回饋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目標：能在生活中落實「淨零綠生活」的環境行動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481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5C90D8-05B9-8CA4-6CDC-FEA749EC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課程融入時機點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D09BAB-399E-0BA8-EE40-35924574C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dirty="0"/>
              <a:t>課程加深、加廣</a:t>
            </a:r>
            <a:endParaRPr lang="en-US" altLang="zh-TW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dirty="0"/>
              <a:t>會考後的春天</a:t>
            </a:r>
          </a:p>
        </p:txBody>
      </p:sp>
      <p:pic>
        <p:nvPicPr>
          <p:cNvPr id="4" name="內容版面配置區 10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94BC2C4-B2B5-D871-D06E-C306C70E7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r="1201" b="1762"/>
          <a:stretch/>
        </p:blipFill>
        <p:spPr bwMode="black">
          <a:xfrm>
            <a:off x="137206" y="297458"/>
            <a:ext cx="11916000" cy="819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8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EE1050ED-2BFE-BC1B-FA3C-F40CDCF7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1" y="1233562"/>
            <a:ext cx="10514231" cy="3602241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0000CC"/>
                </a:solidFill>
              </a:rPr>
              <a:t>讓議題融入課程輕鬆上手</a:t>
            </a:r>
            <a:r>
              <a:rPr lang="en-US" altLang="zh-TW" sz="6000" b="1" dirty="0">
                <a:solidFill>
                  <a:srgbClr val="0000CC"/>
                </a:solidFill>
              </a:rPr>
              <a:t>~</a:t>
            </a:r>
            <a:endParaRPr lang="zh-TW" altLang="en-US" b="1" dirty="0">
              <a:solidFill>
                <a:srgbClr val="0000CC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928822-5A7C-D62E-8654-F3AA144D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566" y="5194002"/>
            <a:ext cx="10514231" cy="1894333"/>
          </a:xfrm>
        </p:spPr>
        <p:txBody>
          <a:bodyPr/>
          <a:lstStyle/>
          <a:p>
            <a:pPr marL="0" indent="0" algn="r">
              <a:buNone/>
            </a:pPr>
            <a:r>
              <a:rPr lang="en-US" altLang="zh-TW" dirty="0">
                <a:solidFill>
                  <a:srgbClr val="0000CC"/>
                </a:solidFill>
              </a:rPr>
              <a:t>THANK YOU FOR YOUR ATTENTION !</a:t>
            </a:r>
            <a:endParaRPr lang="zh-TW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79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44BDCA-B535-8E16-214B-6D9ED388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 descr="一張含有 文字, 視訊, 媒體, 螢幕擷取畫面 的圖片&#10;&#10;自動產生的描述">
            <a:extLst>
              <a:ext uri="{FF2B5EF4-FFF2-40B4-BE49-F238E27FC236}">
                <a16:creationId xmlns:a16="http://schemas.microsoft.com/office/drawing/2014/main" id="{AF35481E-4CAF-1243-4C11-1E89779E1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1277211"/>
            <a:ext cx="10800000" cy="6077031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DDFB80-FA1F-D5D2-A374-10F20FB9E3DF}"/>
              </a:ext>
            </a:extLst>
          </p:cNvPr>
          <p:cNvSpPr txBox="1"/>
          <p:nvPr/>
        </p:nvSpPr>
        <p:spPr>
          <a:xfrm>
            <a:off x="766614" y="7783846"/>
            <a:ext cx="9792000" cy="5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b="1" i="0" dirty="0">
                <a:solidFill>
                  <a:srgbClr val="0F0F0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3000" b="1" i="0" dirty="0">
                <a:solidFill>
                  <a:srgbClr val="0F0F0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年成有史以來最熱夏季 美國加州出現</a:t>
            </a:r>
            <a:r>
              <a:rPr lang="en-US" altLang="zh-TW" sz="3000" b="1" i="0" dirty="0">
                <a:solidFill>
                  <a:srgbClr val="0F0F0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45℃</a:t>
            </a:r>
            <a:r>
              <a:rPr lang="zh-TW" altLang="en-US" sz="3000" b="1" i="0" dirty="0">
                <a:solidFill>
                  <a:srgbClr val="0F0F0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極端高溫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052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D15E86-DA05-F51C-F319-2900AA65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, 戶外, 地面, 螢幕擷取畫面 的圖片&#10;&#10;自動產生的描述">
            <a:extLst>
              <a:ext uri="{FF2B5EF4-FFF2-40B4-BE49-F238E27FC236}">
                <a16:creationId xmlns:a16="http://schemas.microsoft.com/office/drawing/2014/main" id="{B88ED74B-2F49-947C-E568-49E4E1862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6" y="1870724"/>
            <a:ext cx="10800000" cy="6059582"/>
          </a:xfrm>
        </p:spPr>
      </p:pic>
    </p:spTree>
    <p:extLst>
      <p:ext uri="{BB962C8B-B14F-4D97-AF65-F5344CB8AC3E}">
        <p14:creationId xmlns:p14="http://schemas.microsoft.com/office/powerpoint/2010/main" val="267734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64917" y="-1764375"/>
            <a:ext cx="8659813" cy="1218964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9664" cy="86592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05719" y="-526155"/>
            <a:ext cx="6180520" cy="121919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螢幕擷取畫面, 植物 的圖片&#10;&#10;自動產生的描述">
            <a:extLst>
              <a:ext uri="{FF2B5EF4-FFF2-40B4-BE49-F238E27FC236}">
                <a16:creationId xmlns:a16="http://schemas.microsoft.com/office/drawing/2014/main" id="{1AD6D55D-F312-8253-F036-2100BDB06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50" y="369466"/>
            <a:ext cx="8102301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10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solidFill>
            <a:srgbClr val="456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949" y="606186"/>
            <a:ext cx="11236513" cy="7447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螢幕擷取畫面, 字型, 卡通 的圖片&#10;&#10;自動產生的描述">
            <a:hlinkClick r:id="rId2"/>
            <a:extLst>
              <a:ext uri="{FF2B5EF4-FFF2-40B4-BE49-F238E27FC236}">
                <a16:creationId xmlns:a16="http://schemas.microsoft.com/office/drawing/2014/main" id="{6A311130-9F86-928F-E493-C45CEB1C2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84" y="812526"/>
            <a:ext cx="5311243" cy="703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2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solidFill>
            <a:srgbClr val="809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949" y="606186"/>
            <a:ext cx="11236513" cy="7447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字型, 螢幕擷取畫面, 標誌 的圖片&#10;&#10;自動產生的描述">
            <a:hlinkClick r:id="rId2"/>
            <a:extLst>
              <a:ext uri="{FF2B5EF4-FFF2-40B4-BE49-F238E27FC236}">
                <a16:creationId xmlns:a16="http://schemas.microsoft.com/office/drawing/2014/main" id="{36852048-6589-AEA4-C995-4E7551014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r="1272"/>
          <a:stretch/>
        </p:blipFill>
        <p:spPr>
          <a:xfrm>
            <a:off x="515830" y="2157210"/>
            <a:ext cx="11196000" cy="465318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9B90835-3ACF-0CDF-ED1E-3920721058A7}"/>
              </a:ext>
            </a:extLst>
          </p:cNvPr>
          <p:cNvSpPr txBox="1"/>
          <p:nvPr/>
        </p:nvSpPr>
        <p:spPr>
          <a:xfrm>
            <a:off x="3358902" y="978629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認識淨零排放</a:t>
            </a:r>
          </a:p>
        </p:txBody>
      </p:sp>
    </p:spTree>
    <p:extLst>
      <p:ext uri="{BB962C8B-B14F-4D97-AF65-F5344CB8AC3E}">
        <p14:creationId xmlns:p14="http://schemas.microsoft.com/office/powerpoint/2010/main" val="129069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12" cy="865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3209" y="2977"/>
            <a:ext cx="1876408" cy="2229994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52018" y="7703721"/>
            <a:ext cx="814926" cy="64528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261" y="7224223"/>
            <a:ext cx="2261670" cy="1435588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文字, 平面設計, 圖形, 螢幕擷取畫面 的圖片&#10;&#10;自動產生的描述">
            <a:hlinkClick r:id="rId2"/>
            <a:extLst>
              <a:ext uri="{FF2B5EF4-FFF2-40B4-BE49-F238E27FC236}">
                <a16:creationId xmlns:a16="http://schemas.microsoft.com/office/drawing/2014/main" id="{1FB02270-AF56-CC85-ECFA-96F82A25F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62" y="297458"/>
            <a:ext cx="6210000" cy="828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371874"/>
      </p:ext>
    </p:extLst>
  </p:cSld>
  <p:clrMapOvr>
    <a:masterClrMapping/>
  </p:clrMapOvr>
</p:sld>
</file>

<file path=ppt/theme/theme1.xml><?xml version="1.0" encoding="utf-8"?>
<a:theme xmlns:a="http://schemas.openxmlformats.org/drawingml/2006/main" name="282TGp_food_light_ani">
  <a:themeElements>
    <a:clrScheme name="282TGp_food_light_ani 1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4EA7E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2D0F3"/>
      </a:accent5>
      <a:accent6>
        <a:srgbClr val="85AE49"/>
      </a:accent6>
      <a:hlink>
        <a:srgbClr val="314A9B"/>
      </a:hlink>
      <a:folHlink>
        <a:srgbClr val="855ADA"/>
      </a:folHlink>
    </a:clrScheme>
    <a:fontScheme name="282TGp_food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282TGp_food_light_ani 1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4EA7E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2D0F3"/>
        </a:accent5>
        <a:accent6>
          <a:srgbClr val="85AE49"/>
        </a:accent6>
        <a:hlink>
          <a:srgbClr val="314A9B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2TGp_food_light_ani 2">
        <a:dk1>
          <a:srgbClr val="000066"/>
        </a:dk1>
        <a:lt1>
          <a:srgbClr val="FFFFFF"/>
        </a:lt1>
        <a:dk2>
          <a:srgbClr val="1267C4"/>
        </a:dk2>
        <a:lt2>
          <a:srgbClr val="DDDDDD"/>
        </a:lt2>
        <a:accent1>
          <a:srgbClr val="189E8E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ABCCC6"/>
        </a:accent5>
        <a:accent6>
          <a:srgbClr val="E78A2D"/>
        </a:accent6>
        <a:hlink>
          <a:srgbClr val="0F655B"/>
        </a:hlink>
        <a:folHlink>
          <a:srgbClr val="B45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2TGp_food_light_ani 3">
        <a:dk1>
          <a:srgbClr val="006666"/>
        </a:dk1>
        <a:lt1>
          <a:srgbClr val="FFFFFF"/>
        </a:lt1>
        <a:dk2>
          <a:srgbClr val="003366"/>
        </a:dk2>
        <a:lt2>
          <a:srgbClr val="C0C0C0"/>
        </a:lt2>
        <a:accent1>
          <a:srgbClr val="54AA36"/>
        </a:accent1>
        <a:accent2>
          <a:srgbClr val="D4BA3A"/>
        </a:accent2>
        <a:accent3>
          <a:srgbClr val="FFFFFF"/>
        </a:accent3>
        <a:accent4>
          <a:srgbClr val="005656"/>
        </a:accent4>
        <a:accent5>
          <a:srgbClr val="B3D2AE"/>
        </a:accent5>
        <a:accent6>
          <a:srgbClr val="C0A834"/>
        </a:accent6>
        <a:hlink>
          <a:srgbClr val="356C22"/>
        </a:hlink>
        <a:folHlink>
          <a:srgbClr val="877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5832</TotalTime>
  <Words>455</Words>
  <Application>Microsoft Office PowerPoint</Application>
  <PresentationFormat>自訂</PresentationFormat>
  <Paragraphs>63</Paragraphs>
  <Slides>35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2" baseType="lpstr">
      <vt:lpstr>微軟正黑體</vt:lpstr>
      <vt:lpstr>Arial</vt:lpstr>
      <vt:lpstr>Calibri</vt:lpstr>
      <vt:lpstr>Helvetica</vt:lpstr>
      <vt:lpstr>Times New Roman</vt:lpstr>
      <vt:lpstr>Wingdings</vt:lpstr>
      <vt:lpstr>282TGp_food_light_ani</vt:lpstr>
      <vt:lpstr>環境教育輔導團 到校諮詢服務 </vt:lpstr>
      <vt:lpstr>2021是史上最熱一年嗎？ 超過400個氣象站破高溫紀錄 台灣也上榜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淨零綠生活</vt:lpstr>
      <vt:lpstr>PowerPoint 簡報</vt:lpstr>
      <vt:lpstr>PowerPoint 簡報</vt:lpstr>
      <vt:lpstr>電子書使用方法</vt:lpstr>
      <vt:lpstr>課程進行</vt:lpstr>
      <vt:lpstr>課程融入時機點</vt:lpstr>
      <vt:lpstr>讓議題融入課程輕鬆上手~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USER</dc:creator>
  <cp:lastModifiedBy>YC H</cp:lastModifiedBy>
  <cp:revision>154</cp:revision>
  <dcterms:created xsi:type="dcterms:W3CDTF">2020-06-02T15:25:14Z</dcterms:created>
  <dcterms:modified xsi:type="dcterms:W3CDTF">2024-09-24T12:49:39Z</dcterms:modified>
</cp:coreProperties>
</file>