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0"/>
  </p:notesMasterIdLst>
  <p:handoutMasterIdLst>
    <p:handoutMasterId r:id="rId21"/>
  </p:handoutMasterIdLst>
  <p:sldIdLst>
    <p:sldId id="271" r:id="rId2"/>
    <p:sldId id="272" r:id="rId3"/>
    <p:sldId id="274" r:id="rId4"/>
    <p:sldId id="276" r:id="rId5"/>
    <p:sldId id="278" r:id="rId6"/>
    <p:sldId id="281" r:id="rId7"/>
    <p:sldId id="285" r:id="rId8"/>
    <p:sldId id="296" r:id="rId9"/>
    <p:sldId id="302" r:id="rId10"/>
    <p:sldId id="305" r:id="rId11"/>
    <p:sldId id="304" r:id="rId12"/>
    <p:sldId id="307" r:id="rId13"/>
    <p:sldId id="300" r:id="rId14"/>
    <p:sldId id="309" r:id="rId15"/>
    <p:sldId id="287" r:id="rId16"/>
    <p:sldId id="298" r:id="rId17"/>
    <p:sldId id="294" r:id="rId18"/>
    <p:sldId id="291" r:id="rId19"/>
  </p:sldIdLst>
  <p:sldSz cx="9906000" cy="6858000" type="A4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58" autoAdjust="0"/>
    <p:restoredTop sz="94707" autoAdjust="0"/>
  </p:normalViewPr>
  <p:slideViewPr>
    <p:cSldViewPr>
      <p:cViewPr>
        <p:scale>
          <a:sx n="60" d="100"/>
          <a:sy n="60" d="100"/>
        </p:scale>
        <p:origin x="-1080" y="-1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2618C045-1CEF-460A-95CA-DAC6409250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355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5838" y="696913"/>
            <a:ext cx="502602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49B180DD-36EA-4162-87F7-DB5415B9CC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115993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85838" y="696913"/>
            <a:ext cx="5026025" cy="3481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194-B571-AE42-97D6-3FA978BCDA87}" type="slidenum">
              <a:rPr kumimoji="1" lang="zh-TW" altLang="en-US" smtClean="0"/>
              <a:pPr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3671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30200" y="381000"/>
            <a:ext cx="92456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charset="-122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12750" y="457200"/>
            <a:ext cx="90805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charset="-122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568450" y="2514600"/>
            <a:ext cx="75120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-2889250" y="1981200"/>
            <a:ext cx="39624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3632200" y="533400"/>
            <a:ext cx="437515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zh-CN">
              <a:ea typeface="宋体" charset="-122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30200" y="381000"/>
            <a:ext cx="92456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charset="-122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12750" y="457200"/>
            <a:ext cx="90805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charset="-122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568450" y="2514600"/>
            <a:ext cx="75120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-2889250" y="1981200"/>
            <a:ext cx="39624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-3632200" y="533400"/>
            <a:ext cx="437515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zh-CN">
              <a:ea typeface="宋体" charset="-122"/>
            </a:endParaRPr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63291" y="985839"/>
            <a:ext cx="7599759" cy="14446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63291" y="3048000"/>
            <a:ext cx="7599759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C2516-7CB1-4F92-989F-8131218FCF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92160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2ECDC-06CB-4E43-9835-B755C370F0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4208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7781" y="301625"/>
            <a:ext cx="1979480" cy="56403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181" y="301625"/>
            <a:ext cx="5778500" cy="56403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51F4C-C78F-4F10-835F-FEF462F45A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91521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D6257-E820-4102-A842-C0EB386531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52044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EAEB8-5A22-48FC-A560-635945C267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29845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181" y="1827213"/>
            <a:ext cx="387813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7410" y="1827213"/>
            <a:ext cx="3879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3881A-1C64-4AD9-A9DA-C61D245ADE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0899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4CC13-DE03-4B65-86AD-060B940E2B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81615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7C6C2-1F8D-438E-A68B-10FA6E99B7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41321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7548-7BFE-4340-9B8F-18B05E8AD7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6952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47F8-B256-460D-AFE8-35645185BF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5119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724E-B454-4189-9A6B-8B7DBCABD8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57592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82550" y="152400"/>
            <a:ext cx="9740900" cy="6629400"/>
            <a:chOff x="48" y="96"/>
            <a:chExt cx="5664" cy="4176"/>
          </a:xfrm>
        </p:grpSpPr>
        <p:sp>
          <p:nvSpPr>
            <p:cNvPr id="388099" name="AutoShape 3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zh-CN">
                <a:ea typeface="宋体" charset="-122"/>
              </a:endParaRPr>
            </a:p>
          </p:txBody>
        </p:sp>
        <p:sp>
          <p:nvSpPr>
            <p:cNvPr id="388100" name="AutoShape 4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zh-CN">
                <a:ea typeface="宋体" charset="-122"/>
              </a:endParaRPr>
            </a:p>
          </p:txBody>
        </p:sp>
      </p:grp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1485900" y="1524000"/>
            <a:ext cx="7924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84313" y="301625"/>
            <a:ext cx="7923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4313" y="1827213"/>
            <a:ext cx="7923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388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Verdana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Verdana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8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  <a:ea typeface="宋体" charset="-122"/>
              </a:defRPr>
            </a:lvl1pPr>
          </a:lstStyle>
          <a:p>
            <a:pPr>
              <a:defRPr/>
            </a:pPr>
            <a:fld id="{4FA0B033-10F7-46C9-9CB5-B7FE767413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88107" name="AutoShape 11"/>
          <p:cNvSpPr>
            <a:spLocks noChangeArrowheads="1"/>
          </p:cNvSpPr>
          <p:nvPr/>
        </p:nvSpPr>
        <p:spPr bwMode="auto">
          <a:xfrm>
            <a:off x="-3054350" y="1447800"/>
            <a:ext cx="39624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-3632200" y="0"/>
            <a:ext cx="437515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zh-CN">
              <a:ea typeface="宋体" charset="-122"/>
            </a:endParaRPr>
          </a:p>
        </p:txBody>
      </p:sp>
      <p:grpSp>
        <p:nvGrpSpPr>
          <p:cNvPr id="1035" name="Group 13"/>
          <p:cNvGrpSpPr>
            <a:grpSpLocks/>
          </p:cNvGrpSpPr>
          <p:nvPr/>
        </p:nvGrpSpPr>
        <p:grpSpPr bwMode="auto">
          <a:xfrm>
            <a:off x="82550" y="152400"/>
            <a:ext cx="9740900" cy="6629400"/>
            <a:chOff x="48" y="96"/>
            <a:chExt cx="5664" cy="4176"/>
          </a:xfrm>
        </p:grpSpPr>
        <p:sp>
          <p:nvSpPr>
            <p:cNvPr id="388110" name="AutoShape 14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zh-CN">
                <a:ea typeface="宋体" charset="-122"/>
              </a:endParaRPr>
            </a:p>
          </p:txBody>
        </p:sp>
        <p:sp>
          <p:nvSpPr>
            <p:cNvPr id="388111" name="AutoShape 15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zh-CN">
                <a:ea typeface="宋体" charset="-122"/>
              </a:endParaRPr>
            </a:p>
          </p:txBody>
        </p:sp>
      </p:grp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1485900" y="1524000"/>
            <a:ext cx="7924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8113" name="AutoShape 17"/>
          <p:cNvSpPr>
            <a:spLocks noChangeArrowheads="1"/>
          </p:cNvSpPr>
          <p:nvPr/>
        </p:nvSpPr>
        <p:spPr bwMode="auto">
          <a:xfrm>
            <a:off x="-3054350" y="1447800"/>
            <a:ext cx="39624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88114" name="AutoShape 18"/>
          <p:cNvSpPr>
            <a:spLocks noChangeArrowheads="1"/>
          </p:cNvSpPr>
          <p:nvPr/>
        </p:nvSpPr>
        <p:spPr bwMode="auto">
          <a:xfrm>
            <a:off x="-3632200" y="0"/>
            <a:ext cx="437515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altLang="zh-CN"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520" y="908720"/>
            <a:ext cx="9658350" cy="1563772"/>
          </a:xfrm>
        </p:spPr>
        <p:txBody>
          <a:bodyPr>
            <a:normAutofit/>
          </a:bodyPr>
          <a:lstStyle/>
          <a:p>
            <a:pPr algn="ctr"/>
            <a:r>
              <a:rPr lang="zh-TW" altLang="zh-TW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臺南市國教輔導團分區到校</a:t>
            </a:r>
            <a:r>
              <a:rPr lang="zh-TW" altLang="zh-TW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en-US" altLang="zh-TW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楠西</a:t>
            </a:r>
            <a:r>
              <a:rPr lang="zh-TW" altLang="en-US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r>
              <a:rPr lang="en-US" altLang="zh-TW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kumimoji="1" lang="zh-TW" altLang="en-US" sz="40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報告者：程筱雯</a:t>
            </a:r>
            <a:endParaRPr kumimoji="1" lang="zh-TW" altLang="en-US" sz="40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b="14102"/>
          <a:stretch/>
        </p:blipFill>
        <p:spPr>
          <a:xfrm>
            <a:off x="1712640" y="2827571"/>
            <a:ext cx="7128792" cy="3408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810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108" y="3071810"/>
            <a:ext cx="4623612" cy="319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679611" y="512018"/>
            <a:ext cx="1625215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華康勘亭流" pitchFamily="65" charset="-120"/>
                <a:ea typeface="華康勘亭流" pitchFamily="65" charset="-120"/>
              </a:rPr>
              <a:t>輔導</a:t>
            </a:r>
            <a:endParaRPr lang="zh-TW" altLang="en-US" sz="4800" dirty="0">
              <a:solidFill>
                <a:srgbClr val="FF000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8521" y="1776242"/>
            <a:ext cx="8897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母親節感恩</a:t>
            </a:r>
            <a:r>
              <a:rPr lang="zh-TW" altLang="en-US" sz="4400" b="1" dirty="0" smtClean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活動─愛的發聲練習</a:t>
            </a:r>
            <a:endParaRPr lang="zh-TW" altLang="en-US" sz="4400" b="1" dirty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8521" y="3509081"/>
            <a:ext cx="4790107" cy="319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7327" y="2132856"/>
            <a:ext cx="3991305" cy="2660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679611" y="512018"/>
            <a:ext cx="1625215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華康勘亭流" pitchFamily="65" charset="-120"/>
                <a:ea typeface="華康勘亭流" pitchFamily="65" charset="-120"/>
              </a:rPr>
              <a:t>輔導</a:t>
            </a:r>
            <a:endParaRPr lang="zh-TW" altLang="en-US" sz="4800" dirty="0">
              <a:solidFill>
                <a:srgbClr val="FF000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8521" y="1776242"/>
            <a:ext cx="4758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母親節感恩活動</a:t>
            </a:r>
            <a:endParaRPr lang="en-US" altLang="zh-TW" sz="4400" b="1" dirty="0" smtClean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  <a:p>
            <a:r>
              <a:rPr lang="zh-TW" altLang="en-US" sz="4400" b="1" dirty="0" smtClean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─我的懷孕初體驗</a:t>
            </a:r>
            <a:endParaRPr lang="zh-TW" altLang="en-US" sz="4400" b="1" dirty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28315" y="3429000"/>
            <a:ext cx="6063916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38091" y="3500437"/>
            <a:ext cx="6000792" cy="339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679611" y="512018"/>
            <a:ext cx="1625215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華康勘亭流" pitchFamily="65" charset="-120"/>
                <a:ea typeface="華康勘亭流" pitchFamily="65" charset="-120"/>
              </a:rPr>
              <a:t>輔導</a:t>
            </a:r>
            <a:endParaRPr lang="zh-TW" altLang="en-US" sz="4800" dirty="0">
              <a:solidFill>
                <a:srgbClr val="FF000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8521" y="1776242"/>
            <a:ext cx="4758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母親節感恩活動成果省思</a:t>
            </a:r>
            <a:endParaRPr lang="en-US" altLang="zh-TW" sz="4400" b="1" dirty="0" smtClean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  <p:pic>
        <p:nvPicPr>
          <p:cNvPr id="6" name="圖片 5" descr="IMAG17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541836" y="2196694"/>
            <a:ext cx="3393306" cy="6000794"/>
          </a:xfrm>
          <a:prstGeom prst="rect">
            <a:avLst/>
          </a:prstGeom>
        </p:spPr>
      </p:pic>
      <p:pic>
        <p:nvPicPr>
          <p:cNvPr id="8" name="圖片 7" descr="IMAG17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936483" y="1327063"/>
            <a:ext cx="2867712" cy="5071322"/>
          </a:xfrm>
          <a:prstGeom prst="rect">
            <a:avLst/>
          </a:prstGeom>
        </p:spPr>
      </p:pic>
      <p:pic>
        <p:nvPicPr>
          <p:cNvPr id="10" name="圖片 9" descr="IMAG17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874885" y="1364107"/>
            <a:ext cx="2585362" cy="45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29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301" y="3645024"/>
            <a:ext cx="4824536" cy="3029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973962" y="1202264"/>
            <a:ext cx="5388075" cy="4041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679611" y="512018"/>
            <a:ext cx="1625215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華康勘亭流" pitchFamily="65" charset="-120"/>
                <a:ea typeface="華康勘亭流" pitchFamily="65" charset="-120"/>
              </a:rPr>
              <a:t>輔導</a:t>
            </a:r>
            <a:endParaRPr lang="zh-TW" altLang="en-US" sz="4800" dirty="0">
              <a:solidFill>
                <a:srgbClr val="FF000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8521" y="1776242"/>
            <a:ext cx="4758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生涯發展教育</a:t>
            </a:r>
            <a:endParaRPr lang="en-US" altLang="zh-TW" sz="4400" b="1" dirty="0" smtClean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  <a:p>
            <a:r>
              <a:rPr lang="zh-TW" altLang="en-US" sz="4400" b="1" dirty="0" smtClean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─自我介紹廣告單</a:t>
            </a:r>
            <a:endParaRPr lang="zh-TW" altLang="en-US" sz="4400" b="1" dirty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2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6301" y="3795870"/>
            <a:ext cx="4824536" cy="2728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3198" y="785794"/>
            <a:ext cx="3213907" cy="5683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679611" y="512018"/>
            <a:ext cx="1625215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華康勘亭流" pitchFamily="65" charset="-120"/>
                <a:ea typeface="華康勘亭流" pitchFamily="65" charset="-120"/>
              </a:rPr>
              <a:t>輔導</a:t>
            </a:r>
            <a:endParaRPr lang="zh-TW" altLang="en-US" sz="4800" dirty="0">
              <a:solidFill>
                <a:srgbClr val="FF000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8521" y="1776242"/>
            <a:ext cx="561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Love life </a:t>
            </a:r>
            <a:r>
              <a:rPr lang="zh-TW" altLang="en-US" sz="4400" b="1" dirty="0" smtClean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─給自己十年後聖誕節的祝福</a:t>
            </a:r>
            <a:endParaRPr lang="zh-TW" altLang="en-US" sz="4400" b="1" dirty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  <p:pic>
        <p:nvPicPr>
          <p:cNvPr id="6" name="圖片 5" descr="IMAG17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778043" y="2746305"/>
            <a:ext cx="2706551" cy="4786322"/>
          </a:xfrm>
          <a:prstGeom prst="rect">
            <a:avLst/>
          </a:prstGeom>
        </p:spPr>
      </p:pic>
      <p:pic>
        <p:nvPicPr>
          <p:cNvPr id="8" name="圖片 7" descr="IMAG17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035735" y="2205821"/>
            <a:ext cx="3191325" cy="5643604"/>
          </a:xfrm>
          <a:prstGeom prst="rect">
            <a:avLst/>
          </a:prstGeom>
        </p:spPr>
      </p:pic>
      <p:pic>
        <p:nvPicPr>
          <p:cNvPr id="10" name="圖片 9" descr="IMAG17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53198" y="857232"/>
            <a:ext cx="3153464" cy="5576652"/>
          </a:xfrm>
          <a:prstGeom prst="rect">
            <a:avLst/>
          </a:prstGeom>
        </p:spPr>
      </p:pic>
      <p:pic>
        <p:nvPicPr>
          <p:cNvPr id="11" name="圖片 10" descr="IMAG18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9596" y="3429000"/>
            <a:ext cx="5643602" cy="31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025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700071" y="476672"/>
            <a:ext cx="1625215" cy="83099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00B050"/>
                </a:solidFill>
                <a:latin typeface="華康勘亭流" pitchFamily="65" charset="-120"/>
                <a:ea typeface="華康勘亭流" pitchFamily="65" charset="-120"/>
              </a:rPr>
              <a:t>家政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064568" y="1844824"/>
            <a:ext cx="4024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  <a:latin typeface="華康秀風體W3(P)" pitchFamily="66" charset="-120"/>
                <a:ea typeface="華康秀風體W3(P)" pitchFamily="66" charset="-120"/>
              </a:rPr>
              <a:t>快樂煮火鍋</a:t>
            </a:r>
            <a:endParaRPr lang="zh-TW" altLang="en-US" sz="4400" b="1" dirty="0">
              <a:solidFill>
                <a:srgbClr val="C00000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8859" y="1280140"/>
            <a:ext cx="4401316" cy="3300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0" y="2928934"/>
            <a:ext cx="4974085" cy="3730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329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700071" y="476672"/>
            <a:ext cx="1625215" cy="83099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00B050"/>
                </a:solidFill>
                <a:latin typeface="華康勘亭流" pitchFamily="65" charset="-120"/>
                <a:ea typeface="華康勘亭流" pitchFamily="65" charset="-120"/>
              </a:rPr>
              <a:t>家政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064568" y="1844824"/>
            <a:ext cx="4024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  <a:latin typeface="華康秀風體W3(P)" pitchFamily="66" charset="-120"/>
                <a:ea typeface="華康秀風體W3(P)" pitchFamily="66" charset="-120"/>
              </a:rPr>
              <a:t>薑餅人製作</a:t>
            </a:r>
            <a:endParaRPr lang="zh-TW" altLang="en-US" sz="4400" b="1" dirty="0">
              <a:solidFill>
                <a:srgbClr val="C00000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8859" y="1280140"/>
            <a:ext cx="4401316" cy="3300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0" y="3387853"/>
            <a:ext cx="4974085" cy="2812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185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三、教學設備概況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童軍、家政、輔導皆無專科教室</a:t>
            </a:r>
            <a:endParaRPr lang="en-US" altLang="zh-TW" dirty="0" smtClean="0"/>
          </a:p>
          <a:p>
            <a:r>
              <a:rPr lang="zh-TW" altLang="en-US" dirty="0"/>
              <a:t>各班</a:t>
            </a:r>
            <a:r>
              <a:rPr lang="zh-TW" altLang="en-US" dirty="0" smtClean="0"/>
              <a:t>教室皆有單槍設備，筆電須自備。</a:t>
            </a:r>
            <a:endParaRPr lang="en-US" altLang="zh-TW" dirty="0" smtClean="0"/>
          </a:p>
          <a:p>
            <a:r>
              <a:rPr lang="zh-TW" altLang="en-US" dirty="0" smtClean="0"/>
              <a:t>烹飪教室</a:t>
            </a:r>
            <a:r>
              <a:rPr lang="en-US" altLang="zh-TW" dirty="0" smtClean="0"/>
              <a:t>=</a:t>
            </a:r>
            <a:r>
              <a:rPr lang="zh-TW" altLang="en-US" dirty="0" smtClean="0"/>
              <a:t>技藝課程上課教室</a:t>
            </a:r>
            <a:r>
              <a:rPr lang="en-US" altLang="zh-TW" dirty="0" smtClean="0"/>
              <a:t>=</a:t>
            </a:r>
            <a:r>
              <a:rPr lang="zh-TW" altLang="en-US" dirty="0" smtClean="0"/>
              <a:t>老師們的餐廳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0592" y="3667981"/>
            <a:ext cx="2891813" cy="21688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968" y="3564239"/>
            <a:ext cx="4090416" cy="23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59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8585" y="1700808"/>
            <a:ext cx="8136904" cy="4525963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缺乏童軍及家政專長教師，配課與排課不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利運作。</a:t>
            </a:r>
          </a:p>
          <a:p>
            <a:pPr>
              <a:lnSpc>
                <a:spcPts val="6000"/>
              </a:lnSpc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學校專科教室不足。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四、需求與建議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5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/>
                <a:ea typeface="標楷體"/>
              </a:rPr>
              <a:t>★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師資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概況</a:t>
            </a:r>
            <a:endParaRPr lang="en-US" altLang="zh-TW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/>
                <a:ea typeface="標楷體"/>
              </a:rPr>
              <a:t>★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規劃與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</a:t>
            </a:r>
            <a:endParaRPr lang="en-US" altLang="zh-TW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/>
                <a:ea typeface="標楷體"/>
              </a:rPr>
              <a:t>★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教學設備概況</a:t>
            </a:r>
            <a:endParaRPr lang="en-US" altLang="zh-TW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/>
                <a:ea typeface="標楷體"/>
              </a:rPr>
              <a:t>★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需求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endParaRPr lang="en-US" altLang="zh-TW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2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96616" y="1916832"/>
            <a:ext cx="7986092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ts val="6000"/>
              </a:lnSpc>
            </a:pP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地理位置：本校位於</a:t>
            </a:r>
            <a:r>
              <a:rPr lang="zh-TW" altLang="en-US" sz="4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新化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區，屬農村型社區。</a:t>
            </a:r>
            <a:endParaRPr lang="en-US" altLang="zh-TW" sz="41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班級數量：各年級為</a:t>
            </a:r>
            <a:r>
              <a:rPr lang="en-US" altLang="zh-TW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班，共</a:t>
            </a:r>
            <a:r>
              <a:rPr lang="en-US" altLang="zh-TW" sz="4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班。</a:t>
            </a:r>
            <a:endParaRPr lang="en-US" altLang="zh-TW" sz="4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學生總數：</a:t>
            </a:r>
            <a:r>
              <a:rPr lang="en-US" altLang="zh-TW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231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4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教師總數：</a:t>
            </a:r>
            <a:r>
              <a:rPr lang="en-US" altLang="zh-TW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41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綜合領域課程安排：ㄧ</a:t>
            </a:r>
            <a:r>
              <a:rPr lang="en-US" altLang="zh-TW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三年級採分科教學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一、師資概況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6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領域教師數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608" y="1988840"/>
            <a:ext cx="7923212" cy="4114800"/>
          </a:xfrm>
        </p:spPr>
        <p:txBody>
          <a:bodyPr/>
          <a:lstStyle/>
          <a:p>
            <a:pPr marL="0" indent="0">
              <a:buNone/>
            </a:pPr>
            <a:endParaRPr kumimoji="1" lang="en-US" altLang="zh-TW" sz="2800" dirty="0" smtClean="0"/>
          </a:p>
          <a:p>
            <a:pPr marL="0" indent="0">
              <a:buNone/>
            </a:pPr>
            <a:endParaRPr kumimoji="1" lang="zh-TW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5460376"/>
              </p:ext>
            </p:extLst>
          </p:nvPr>
        </p:nvGraphicFramePr>
        <p:xfrm>
          <a:off x="1496616" y="1916832"/>
          <a:ext cx="7193156" cy="18689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98289"/>
                <a:gridCol w="1798289"/>
                <a:gridCol w="1798289"/>
                <a:gridCol w="1798289"/>
              </a:tblGrid>
              <a:tr h="622968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領域專長</a:t>
                      </a:r>
                      <a:endParaRPr lang="zh-TW" altLang="en-US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輔導</a:t>
                      </a:r>
                      <a:endParaRPr lang="zh-TW" altLang="en-US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家政</a:t>
                      </a:r>
                      <a:endParaRPr lang="zh-TW" altLang="en-US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童軍</a:t>
                      </a:r>
                      <a:endParaRPr lang="zh-TW" altLang="en-US" sz="2800" dirty="0"/>
                    </a:p>
                  </a:txBody>
                  <a:tcPr marL="99060" marR="99060"/>
                </a:tc>
              </a:tr>
              <a:tr h="622968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正式</a:t>
                      </a:r>
                      <a:endParaRPr lang="zh-TW" altLang="en-US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2</a:t>
                      </a:r>
                      <a:endParaRPr lang="zh-TW" altLang="en-US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0</a:t>
                      </a:r>
                      <a:endParaRPr lang="zh-TW" altLang="en-US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0</a:t>
                      </a:r>
                      <a:endParaRPr lang="zh-TW" altLang="en-US" sz="2800" dirty="0"/>
                    </a:p>
                  </a:txBody>
                  <a:tcPr marL="99060" marR="99060"/>
                </a:tc>
              </a:tr>
              <a:tr h="622968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配課</a:t>
                      </a:r>
                      <a:endParaRPr lang="zh-TW" altLang="en-US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0</a:t>
                      </a:r>
                      <a:endParaRPr lang="zh-TW" altLang="en-US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4</a:t>
                      </a:r>
                      <a:endParaRPr lang="zh-TW" altLang="en-US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marL="99060" marR="990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24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二、課程規劃與特色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2560" y="1827213"/>
            <a:ext cx="8414965" cy="411480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採用審定版教科書，配合教師自編教材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七年級：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育成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八年級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：康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軒 九年級：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康軒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規劃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生涯檔案製作、各年級心理測驗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議題融入課程：</a:t>
            </a:r>
            <a:r>
              <a:rPr lang="zh-TW" altLang="en-US" sz="3200" dirty="0" smtClean="0">
                <a:solidFill>
                  <a:schemeClr val="tx1"/>
                </a:solidFill>
                <a:latin typeface="標楷體"/>
                <a:ea typeface="標楷體"/>
              </a:rPr>
              <a:t>生涯、性別、家政、環境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2640" y="4798782"/>
            <a:ext cx="2930228" cy="17756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60" b="17187"/>
          <a:stretch/>
        </p:blipFill>
        <p:spPr bwMode="auto">
          <a:xfrm>
            <a:off x="5313040" y="4952238"/>
            <a:ext cx="2912497" cy="1589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3312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397" y="3356992"/>
            <a:ext cx="5422939" cy="3066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9061" y="1124744"/>
            <a:ext cx="4216897" cy="3623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字方塊 9"/>
          <p:cNvSpPr txBox="1"/>
          <p:nvPr/>
        </p:nvSpPr>
        <p:spPr>
          <a:xfrm>
            <a:off x="662523" y="1554616"/>
            <a:ext cx="4488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B050"/>
                </a:solidFill>
                <a:latin typeface="華康秀風體W3(P)" pitchFamily="66" charset="-120"/>
                <a:ea typeface="華康秀風體W3(P)" pitchFamily="66" charset="-120"/>
              </a:rPr>
              <a:t>小組遊戲</a:t>
            </a:r>
            <a:endParaRPr lang="en-US" altLang="zh-TW" sz="4400" b="1" dirty="0" smtClean="0">
              <a:solidFill>
                <a:srgbClr val="00B050"/>
              </a:solidFill>
              <a:latin typeface="華康秀風體W3(P)" pitchFamily="66" charset="-120"/>
              <a:ea typeface="華康秀風體W3(P)" pitchFamily="66" charset="-120"/>
            </a:endParaRPr>
          </a:p>
          <a:p>
            <a:r>
              <a:rPr lang="zh-TW" altLang="en-US" sz="4400" b="1" dirty="0" smtClean="0">
                <a:solidFill>
                  <a:srgbClr val="00B050"/>
                </a:solidFill>
                <a:latin typeface="華康秀風體W3(P)" pitchFamily="66" charset="-120"/>
                <a:ea typeface="華康秀風體W3(P)" pitchFamily="66" charset="-120"/>
              </a:rPr>
              <a:t>       團隊合作</a:t>
            </a:r>
            <a:endParaRPr lang="zh-TW" altLang="en-US" sz="4400" b="1" dirty="0">
              <a:solidFill>
                <a:srgbClr val="00B050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54747" y="142853"/>
            <a:ext cx="1625215" cy="830997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  <a:latin typeface="華康勘亭流" pitchFamily="65" charset="-120"/>
                <a:ea typeface="華康勘亭流" pitchFamily="65" charset="-120"/>
              </a:rPr>
              <a:t>童軍</a:t>
            </a:r>
          </a:p>
        </p:txBody>
      </p:sp>
    </p:spTree>
    <p:extLst>
      <p:ext uri="{BB962C8B-B14F-4D97-AF65-F5344CB8AC3E}">
        <p14:creationId xmlns:p14="http://schemas.microsoft.com/office/powerpoint/2010/main" xmlns="" val="18668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6935" y="359033"/>
            <a:ext cx="5346799" cy="3029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787" y="3000372"/>
            <a:ext cx="6515022" cy="366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679611" y="512018"/>
            <a:ext cx="1625215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華康勘亭流" pitchFamily="65" charset="-120"/>
                <a:ea typeface="華康勘亭流" pitchFamily="65" charset="-120"/>
              </a:rPr>
              <a:t>輔導</a:t>
            </a:r>
            <a:endParaRPr lang="zh-TW" altLang="en-US" sz="4800" dirty="0">
              <a:solidFill>
                <a:srgbClr val="FF000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8521" y="1581401"/>
            <a:ext cx="35687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紙飛機</a:t>
            </a:r>
            <a:endParaRPr lang="en-US" altLang="zh-TW" sz="4400" b="1" dirty="0" smtClean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  <a:p>
            <a:r>
              <a:rPr lang="zh-TW" altLang="en-US" sz="4400" b="1" dirty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─</a:t>
            </a:r>
            <a:r>
              <a:rPr lang="zh-TW" altLang="en-US" sz="4400" b="1" dirty="0" smtClean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目標與行動</a:t>
            </a:r>
            <a:endParaRPr lang="zh-TW" altLang="en-US" sz="4400" b="1" dirty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6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521" y="3463291"/>
            <a:ext cx="4790107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4074" y="2132856"/>
            <a:ext cx="4697812" cy="2660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679611" y="512018"/>
            <a:ext cx="1625215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華康勘亭流" pitchFamily="65" charset="-120"/>
                <a:ea typeface="華康勘亭流" pitchFamily="65" charset="-120"/>
              </a:rPr>
              <a:t>輔導</a:t>
            </a:r>
            <a:endParaRPr lang="zh-TW" altLang="en-US" sz="4800" dirty="0">
              <a:solidFill>
                <a:srgbClr val="FF000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8521" y="1776242"/>
            <a:ext cx="4758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母親節感恩活動</a:t>
            </a:r>
            <a:endParaRPr lang="en-US" altLang="zh-TW" sz="4400" b="1" dirty="0" smtClean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  <a:p>
            <a:r>
              <a:rPr lang="zh-TW" altLang="en-US" sz="4400" b="1" dirty="0" smtClean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─愛的傳聲筒</a:t>
            </a:r>
            <a:endParaRPr lang="zh-TW" altLang="en-US" sz="4400" b="1" dirty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8521" y="3509081"/>
            <a:ext cx="4790107" cy="319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7327" y="2132856"/>
            <a:ext cx="3991305" cy="2660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679611" y="512018"/>
            <a:ext cx="1625215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華康勘亭流" pitchFamily="65" charset="-120"/>
                <a:ea typeface="華康勘亭流" pitchFamily="65" charset="-120"/>
              </a:rPr>
              <a:t>輔導</a:t>
            </a:r>
            <a:endParaRPr lang="zh-TW" altLang="en-US" sz="4800" dirty="0">
              <a:solidFill>
                <a:srgbClr val="FF000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8521" y="1776242"/>
            <a:ext cx="4758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母親節感恩活動</a:t>
            </a:r>
            <a:endParaRPr lang="en-US" altLang="zh-TW" sz="4400" b="1" dirty="0" smtClean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  <a:p>
            <a:r>
              <a:rPr lang="zh-TW" altLang="en-US" sz="4400" b="1" dirty="0" smtClean="0">
                <a:solidFill>
                  <a:srgbClr val="D60093"/>
                </a:solidFill>
                <a:latin typeface="華康秀風體W3(P)" pitchFamily="66" charset="-120"/>
                <a:ea typeface="華康秀風體W3(P)" pitchFamily="66" charset="-120"/>
              </a:rPr>
              <a:t>─我的懷孕初體驗</a:t>
            </a:r>
            <a:endParaRPr lang="zh-TW" altLang="en-US" sz="4400" b="1" dirty="0">
              <a:solidFill>
                <a:srgbClr val="D60093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室開放參觀簡報">
  <a:themeElements>
    <a:clrScheme name="ParentOpnH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ParentOpnHs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entOpnH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309</Words>
  <Application>Microsoft Office PowerPoint</Application>
  <PresentationFormat>A4 紙張 (210x297 公釐)</PresentationFormat>
  <Paragraphs>66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教室開放參觀簡報</vt:lpstr>
      <vt:lpstr>臺南市國教輔導團分區到校服務 楠西國中      報告者：程筱雯</vt:lpstr>
      <vt:lpstr>報告大綱</vt:lpstr>
      <vt:lpstr>一、師資概況</vt:lpstr>
      <vt:lpstr>領域教師數</vt:lpstr>
      <vt:lpstr>二、課程規劃與特色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三、教學設備概況</vt:lpstr>
      <vt:lpstr>四、需求與建議</vt:lpstr>
    </vt:vector>
  </TitlesOfParts>
  <Company>SYNNEX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臺南市國教輔導團分區到校服務 楠西國中             報告者：程筱雯</dc:title>
  <dc:creator>User</dc:creator>
  <cp:lastModifiedBy>User</cp:lastModifiedBy>
  <cp:revision>15</cp:revision>
  <cp:lastPrinted>1601-01-01T00:00:00Z</cp:lastPrinted>
  <dcterms:created xsi:type="dcterms:W3CDTF">2015-03-02T03:12:46Z</dcterms:created>
  <dcterms:modified xsi:type="dcterms:W3CDTF">2015-03-03T23:42:23Z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TC010170701028</vt:lpwstr>
  </property>
</Properties>
</file>