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6" r:id="rId2"/>
    <p:sldId id="308" r:id="rId3"/>
    <p:sldId id="353" r:id="rId4"/>
    <p:sldId id="354" r:id="rId5"/>
    <p:sldId id="355" r:id="rId6"/>
    <p:sldId id="357" r:id="rId7"/>
    <p:sldId id="358" r:id="rId8"/>
    <p:sldId id="328" r:id="rId9"/>
    <p:sldId id="330" r:id="rId10"/>
    <p:sldId id="359" r:id="rId11"/>
    <p:sldId id="360" r:id="rId12"/>
    <p:sldId id="361" r:id="rId13"/>
    <p:sldId id="362" r:id="rId14"/>
    <p:sldId id="335" r:id="rId15"/>
    <p:sldId id="348" r:id="rId16"/>
    <p:sldId id="341" r:id="rId17"/>
    <p:sldId id="340" r:id="rId18"/>
    <p:sldId id="352" r:id="rId19"/>
    <p:sldId id="351" r:id="rId20"/>
    <p:sldId id="285" r:id="rId21"/>
  </p:sldIdLst>
  <p:sldSz cx="9144000" cy="6858000" type="screen4x3"/>
  <p:notesSz cx="6811963" cy="9942513"/>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1FE"/>
    <a:srgbClr val="FFD84B"/>
    <a:srgbClr val="FCFCFC"/>
    <a:srgbClr val="FDF58D"/>
    <a:srgbClr val="808080"/>
    <a:srgbClr val="E8E8E8"/>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46" autoAdjust="0"/>
  </p:normalViewPr>
  <p:slideViewPr>
    <p:cSldViewPr>
      <p:cViewPr>
        <p:scale>
          <a:sx n="71" d="100"/>
          <a:sy n="71" d="100"/>
        </p:scale>
        <p:origin x="-1110"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20A0A-1988-42CA-8CFC-A9262E84F4BA}" type="doc">
      <dgm:prSet loTypeId="urn:microsoft.com/office/officeart/2005/8/layout/radial1" loCatId="relationship" qsTypeId="urn:microsoft.com/office/officeart/2005/8/quickstyle/simple1#1" qsCatId="simple" csTypeId="urn:microsoft.com/office/officeart/2005/8/colors/colorful5" csCatId="colorful" phldr="1"/>
      <dgm:spPr/>
      <dgm:t>
        <a:bodyPr/>
        <a:lstStyle/>
        <a:p>
          <a:endParaRPr lang="zh-TW" altLang="en-US"/>
        </a:p>
      </dgm:t>
    </dgm:pt>
    <dgm:pt modelId="{C27AAE3E-E421-41BD-B395-9ED68734D26F}">
      <dgm:prSet custT="1"/>
      <dgm:spPr>
        <a:blipFill rotWithShape="0">
          <a:blip xmlns:r="http://schemas.openxmlformats.org/officeDocument/2006/relationships" r:embed="rId1"/>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3200" b="0" i="0" u="none" strike="noStrike" cap="none" normalizeH="0" baseline="0" dirty="0" smtClean="0">
            <a:ln/>
            <a:effectLst/>
            <a:latin typeface="華康細圓體" pitchFamily="49" charset="-120"/>
            <a:ea typeface="華康細圓體" pitchFamily="49" charset="-120"/>
          </a:endParaRPr>
        </a:p>
      </dgm:t>
    </dgm:pt>
    <dgm:pt modelId="{465D72FB-371B-45AD-99F6-2C151413C243}" type="parTrans" cxnId="{924EEC6F-10F7-445F-B56C-CC40C418113C}">
      <dgm:prSet/>
      <dgm:spPr/>
      <dgm:t>
        <a:bodyPr/>
        <a:lstStyle/>
        <a:p>
          <a:endParaRPr lang="zh-TW" altLang="en-US"/>
        </a:p>
      </dgm:t>
    </dgm:pt>
    <dgm:pt modelId="{CE74B4A4-2BE0-4195-AA7C-CE14F4D7E300}" type="sibTrans" cxnId="{924EEC6F-10F7-445F-B56C-CC40C418113C}">
      <dgm:prSet/>
      <dgm:spPr/>
      <dgm:t>
        <a:bodyPr/>
        <a:lstStyle/>
        <a:p>
          <a:endParaRPr lang="zh-TW" altLang="en-US"/>
        </a:p>
      </dgm:t>
    </dgm:pt>
    <dgm:pt modelId="{948A50FD-03A2-48C1-92F3-4973B5B0C64C}">
      <dgm:prSet custT="1"/>
      <dgm:spPr>
        <a:blipFill rotWithShape="0">
          <a:blip xmlns:r="http://schemas.openxmlformats.org/officeDocument/2006/relationships" r:embed="rId2"/>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113D3D78-2C02-4557-8208-7123963244E4}" type="parTrans" cxnId="{DD25CF97-3AEB-4EB0-91ED-4C9E899E36FB}">
      <dgm:prSet/>
      <dgm:spPr/>
      <dgm:t>
        <a:bodyPr/>
        <a:lstStyle/>
        <a:p>
          <a:endParaRPr lang="zh-TW" altLang="en-US"/>
        </a:p>
      </dgm:t>
    </dgm:pt>
    <dgm:pt modelId="{A2F21A2E-D470-4884-A40D-E078728BACCE}" type="sibTrans" cxnId="{DD25CF97-3AEB-4EB0-91ED-4C9E899E36FB}">
      <dgm:prSet/>
      <dgm:spPr/>
      <dgm:t>
        <a:bodyPr/>
        <a:lstStyle/>
        <a:p>
          <a:endParaRPr lang="zh-TW" altLang="en-US"/>
        </a:p>
      </dgm:t>
    </dgm:pt>
    <dgm:pt modelId="{ACC677F2-61F1-4CE5-B9E3-A74BD1E016AD}">
      <dgm:prSet custT="1"/>
      <dgm:spPr>
        <a:blipFill rotWithShape="0">
          <a:blip xmlns:r="http://schemas.openxmlformats.org/officeDocument/2006/relationships" r:embed="rId3"/>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A091D3F4-DE7B-4371-90C7-F1DB0E39D376}" type="parTrans" cxnId="{71EDCA84-190C-4940-AA30-DB283BDA49C1}">
      <dgm:prSet/>
      <dgm:spPr/>
      <dgm:t>
        <a:bodyPr/>
        <a:lstStyle/>
        <a:p>
          <a:endParaRPr lang="zh-TW" altLang="en-US"/>
        </a:p>
      </dgm:t>
    </dgm:pt>
    <dgm:pt modelId="{38014610-E818-44C6-8145-A99D0BD7AC7C}" type="sibTrans" cxnId="{71EDCA84-190C-4940-AA30-DB283BDA49C1}">
      <dgm:prSet/>
      <dgm:spPr/>
      <dgm:t>
        <a:bodyPr/>
        <a:lstStyle/>
        <a:p>
          <a:endParaRPr lang="zh-TW" altLang="en-US"/>
        </a:p>
      </dgm:t>
    </dgm:pt>
    <dgm:pt modelId="{9582525C-85C8-4325-BF64-CA452C7E7F96}">
      <dgm:prSet custT="1"/>
      <dgm:spPr>
        <a:blipFill rotWithShape="0">
          <a:blip xmlns:r="http://schemas.openxmlformats.org/officeDocument/2006/relationships" r:embed="rId4"/>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BD95CB65-1E79-4E93-950A-FF130D791925}" type="parTrans" cxnId="{D02C148B-2D96-4104-B097-723BA13F330A}">
      <dgm:prSet/>
      <dgm:spPr/>
      <dgm:t>
        <a:bodyPr/>
        <a:lstStyle/>
        <a:p>
          <a:endParaRPr lang="zh-TW" altLang="en-US"/>
        </a:p>
      </dgm:t>
    </dgm:pt>
    <dgm:pt modelId="{46E5547E-AFE8-4D96-8EE9-318DF743D0CF}" type="sibTrans" cxnId="{D02C148B-2D96-4104-B097-723BA13F330A}">
      <dgm:prSet/>
      <dgm:spPr/>
      <dgm:t>
        <a:bodyPr/>
        <a:lstStyle/>
        <a:p>
          <a:endParaRPr lang="zh-TW" altLang="en-US"/>
        </a:p>
      </dgm:t>
    </dgm:pt>
    <dgm:pt modelId="{C85A7EA2-4336-4B53-84C2-AE17843B77C6}">
      <dgm:prSet custT="1"/>
      <dgm:spPr>
        <a:blipFill rotWithShape="0">
          <a:blip xmlns:r="http://schemas.openxmlformats.org/officeDocument/2006/relationships" r:embed="rId5"/>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6EB412BC-90B0-4692-8AA6-8AD3BEF6C23E}" type="parTrans" cxnId="{434D57D1-0073-4F41-A341-6E4A855879CE}">
      <dgm:prSet/>
      <dgm:spPr/>
      <dgm:t>
        <a:bodyPr/>
        <a:lstStyle/>
        <a:p>
          <a:endParaRPr lang="zh-TW" altLang="en-US"/>
        </a:p>
      </dgm:t>
    </dgm:pt>
    <dgm:pt modelId="{6EE17235-CADE-4962-AC3F-74E63DFDF35D}" type="sibTrans" cxnId="{434D57D1-0073-4F41-A341-6E4A855879CE}">
      <dgm:prSet/>
      <dgm:spPr/>
      <dgm:t>
        <a:bodyPr/>
        <a:lstStyle/>
        <a:p>
          <a:endParaRPr lang="zh-TW" altLang="en-US"/>
        </a:p>
      </dgm:t>
    </dgm:pt>
    <dgm:pt modelId="{5243EE18-4428-444C-A27A-741735E3D54E}">
      <dgm:prSet/>
      <dgm:spPr/>
      <dgm:t>
        <a:bodyPr/>
        <a:lstStyle/>
        <a:p>
          <a:endParaRPr lang="zh-TW" altLang="en-US"/>
        </a:p>
      </dgm:t>
    </dgm:pt>
    <dgm:pt modelId="{05E85476-7CFA-4B17-B48D-7A725BCFC1A5}" type="parTrans" cxnId="{A6130356-2CA3-4CF7-9156-352F0AB395C6}">
      <dgm:prSet/>
      <dgm:spPr/>
      <dgm:t>
        <a:bodyPr/>
        <a:lstStyle/>
        <a:p>
          <a:endParaRPr lang="zh-TW" altLang="en-US"/>
        </a:p>
      </dgm:t>
    </dgm:pt>
    <dgm:pt modelId="{ECDC609B-CD35-447E-9BF7-A2ADD8331D60}" type="sibTrans" cxnId="{A6130356-2CA3-4CF7-9156-352F0AB395C6}">
      <dgm:prSet/>
      <dgm:spPr/>
      <dgm:t>
        <a:bodyPr/>
        <a:lstStyle/>
        <a:p>
          <a:endParaRPr lang="zh-TW" altLang="en-US"/>
        </a:p>
      </dgm:t>
    </dgm:pt>
    <dgm:pt modelId="{CA15EF33-EC68-4119-ABCD-CE9A5A9B1A9F}">
      <dgm:prSet/>
      <dgm:spPr/>
      <dgm:t>
        <a:bodyPr/>
        <a:lstStyle/>
        <a:p>
          <a:endParaRPr lang="zh-TW" altLang="en-US"/>
        </a:p>
      </dgm:t>
    </dgm:pt>
    <dgm:pt modelId="{29CF576D-4363-4DA1-A22B-857566046441}" type="parTrans" cxnId="{2CBE7BC3-9511-498A-8250-3E42B4ADC844}">
      <dgm:prSet/>
      <dgm:spPr/>
      <dgm:t>
        <a:bodyPr/>
        <a:lstStyle/>
        <a:p>
          <a:endParaRPr lang="zh-TW" altLang="en-US"/>
        </a:p>
      </dgm:t>
    </dgm:pt>
    <dgm:pt modelId="{0DB11557-06D0-4980-B5AB-496CDE3D80E9}" type="sibTrans" cxnId="{2CBE7BC3-9511-498A-8250-3E42B4ADC844}">
      <dgm:prSet/>
      <dgm:spPr/>
      <dgm:t>
        <a:bodyPr/>
        <a:lstStyle/>
        <a:p>
          <a:endParaRPr lang="zh-TW" altLang="en-US"/>
        </a:p>
      </dgm:t>
    </dgm:pt>
    <dgm:pt modelId="{F3607B3B-A459-4413-8506-0A9D9EEF4902}">
      <dgm:prSet/>
      <dgm:spPr/>
      <dgm:t>
        <a:bodyPr/>
        <a:lstStyle/>
        <a:p>
          <a:endParaRPr lang="zh-TW" altLang="en-US"/>
        </a:p>
      </dgm:t>
    </dgm:pt>
    <dgm:pt modelId="{EA7578E1-C0FB-4004-BD64-03D6177F1179}" type="parTrans" cxnId="{4188E461-4505-4A5C-944E-A7BE7909C53A}">
      <dgm:prSet/>
      <dgm:spPr/>
      <dgm:t>
        <a:bodyPr/>
        <a:lstStyle/>
        <a:p>
          <a:endParaRPr lang="zh-TW" altLang="en-US"/>
        </a:p>
      </dgm:t>
    </dgm:pt>
    <dgm:pt modelId="{1F725D94-9249-42AE-9CC3-CAC40330E805}" type="sibTrans" cxnId="{4188E461-4505-4A5C-944E-A7BE7909C53A}">
      <dgm:prSet/>
      <dgm:spPr/>
      <dgm:t>
        <a:bodyPr/>
        <a:lstStyle/>
        <a:p>
          <a:endParaRPr lang="zh-TW" altLang="en-US"/>
        </a:p>
      </dgm:t>
    </dgm:pt>
    <dgm:pt modelId="{8F2DA164-1AD2-45FF-9C73-4723D046F0A1}" type="pres">
      <dgm:prSet presAssocID="{6BF20A0A-1988-42CA-8CFC-A9262E84F4BA}" presName="cycle" presStyleCnt="0">
        <dgm:presLayoutVars>
          <dgm:chMax val="1"/>
          <dgm:dir/>
          <dgm:animLvl val="ctr"/>
          <dgm:resizeHandles val="exact"/>
        </dgm:presLayoutVars>
      </dgm:prSet>
      <dgm:spPr/>
      <dgm:t>
        <a:bodyPr/>
        <a:lstStyle/>
        <a:p>
          <a:endParaRPr lang="zh-TW" altLang="en-US"/>
        </a:p>
      </dgm:t>
    </dgm:pt>
    <dgm:pt modelId="{7D15B620-A778-47BB-A099-822CA8A32EBD}" type="pres">
      <dgm:prSet presAssocID="{C27AAE3E-E421-41BD-B395-9ED68734D26F}" presName="centerShape" presStyleLbl="node0" presStyleIdx="0" presStyleCnt="1" custScaleX="116312" custScaleY="106746" custLinFactNeighborX="2842" custLinFactNeighborY="-163"/>
      <dgm:spPr/>
      <dgm:t>
        <a:bodyPr/>
        <a:lstStyle/>
        <a:p>
          <a:endParaRPr lang="zh-TW" altLang="en-US"/>
        </a:p>
      </dgm:t>
    </dgm:pt>
    <dgm:pt modelId="{72D99B80-C0AB-44E9-81F6-8F0591F2CD83}" type="pres">
      <dgm:prSet presAssocID="{113D3D78-2C02-4557-8208-7123963244E4}" presName="Name9" presStyleLbl="parChTrans1D2" presStyleIdx="0" presStyleCnt="4"/>
      <dgm:spPr/>
      <dgm:t>
        <a:bodyPr/>
        <a:lstStyle/>
        <a:p>
          <a:endParaRPr lang="zh-TW" altLang="en-US"/>
        </a:p>
      </dgm:t>
    </dgm:pt>
    <dgm:pt modelId="{5C6BDFE8-B2BA-416F-A93A-03E41D5506B8}" type="pres">
      <dgm:prSet presAssocID="{113D3D78-2C02-4557-8208-7123963244E4}" presName="connTx" presStyleLbl="parChTrans1D2" presStyleIdx="0" presStyleCnt="4"/>
      <dgm:spPr/>
      <dgm:t>
        <a:bodyPr/>
        <a:lstStyle/>
        <a:p>
          <a:endParaRPr lang="zh-TW" altLang="en-US"/>
        </a:p>
      </dgm:t>
    </dgm:pt>
    <dgm:pt modelId="{7DBA93D2-7532-4FDE-87B4-918B0294C7AA}" type="pres">
      <dgm:prSet presAssocID="{948A50FD-03A2-48C1-92F3-4973B5B0C64C}" presName="node" presStyleLbl="node1" presStyleIdx="0" presStyleCnt="4" custScaleX="122564" custScaleY="102534" custRadScaleRad="99639" custRadScaleInc="10342">
        <dgm:presLayoutVars>
          <dgm:bulletEnabled val="1"/>
        </dgm:presLayoutVars>
      </dgm:prSet>
      <dgm:spPr/>
      <dgm:t>
        <a:bodyPr/>
        <a:lstStyle/>
        <a:p>
          <a:endParaRPr lang="zh-TW" altLang="en-US"/>
        </a:p>
      </dgm:t>
    </dgm:pt>
    <dgm:pt modelId="{B4013497-68C4-46A8-BF71-AAEF22C76BB3}" type="pres">
      <dgm:prSet presAssocID="{A091D3F4-DE7B-4371-90C7-F1DB0E39D376}" presName="Name9" presStyleLbl="parChTrans1D2" presStyleIdx="1" presStyleCnt="4"/>
      <dgm:spPr/>
      <dgm:t>
        <a:bodyPr/>
        <a:lstStyle/>
        <a:p>
          <a:endParaRPr lang="zh-TW" altLang="en-US"/>
        </a:p>
      </dgm:t>
    </dgm:pt>
    <dgm:pt modelId="{3872F078-906D-4188-B08F-4E3A2B62EA2F}" type="pres">
      <dgm:prSet presAssocID="{A091D3F4-DE7B-4371-90C7-F1DB0E39D376}" presName="connTx" presStyleLbl="parChTrans1D2" presStyleIdx="1" presStyleCnt="4"/>
      <dgm:spPr/>
      <dgm:t>
        <a:bodyPr/>
        <a:lstStyle/>
        <a:p>
          <a:endParaRPr lang="zh-TW" altLang="en-US"/>
        </a:p>
      </dgm:t>
    </dgm:pt>
    <dgm:pt modelId="{00DD3CDE-4C68-4B6B-A442-C965B618340B}" type="pres">
      <dgm:prSet presAssocID="{ACC677F2-61F1-4CE5-B9E3-A74BD1E016AD}" presName="node" presStyleLbl="node1" presStyleIdx="1" presStyleCnt="4" custScaleX="135408" custScaleY="110743" custRadScaleRad="120798" custRadScaleInc="1274">
        <dgm:presLayoutVars>
          <dgm:bulletEnabled val="1"/>
        </dgm:presLayoutVars>
      </dgm:prSet>
      <dgm:spPr/>
      <dgm:t>
        <a:bodyPr/>
        <a:lstStyle/>
        <a:p>
          <a:endParaRPr lang="zh-TW" altLang="en-US"/>
        </a:p>
      </dgm:t>
    </dgm:pt>
    <dgm:pt modelId="{CD5B8E1D-C897-4907-B15A-7E5EFD91C6D5}" type="pres">
      <dgm:prSet presAssocID="{BD95CB65-1E79-4E93-950A-FF130D791925}" presName="Name9" presStyleLbl="parChTrans1D2" presStyleIdx="2" presStyleCnt="4"/>
      <dgm:spPr/>
      <dgm:t>
        <a:bodyPr/>
        <a:lstStyle/>
        <a:p>
          <a:endParaRPr lang="zh-TW" altLang="en-US"/>
        </a:p>
      </dgm:t>
    </dgm:pt>
    <dgm:pt modelId="{947A07B6-4CF0-4025-A0EF-15AFBEAB6993}" type="pres">
      <dgm:prSet presAssocID="{BD95CB65-1E79-4E93-950A-FF130D791925}" presName="connTx" presStyleLbl="parChTrans1D2" presStyleIdx="2" presStyleCnt="4"/>
      <dgm:spPr/>
      <dgm:t>
        <a:bodyPr/>
        <a:lstStyle/>
        <a:p>
          <a:endParaRPr lang="zh-TW" altLang="en-US"/>
        </a:p>
      </dgm:t>
    </dgm:pt>
    <dgm:pt modelId="{6867EFB8-6606-4C25-9E6D-F381190FEA0B}" type="pres">
      <dgm:prSet presAssocID="{9582525C-85C8-4325-BF64-CA452C7E7F96}" presName="node" presStyleLbl="node1" presStyleIdx="2" presStyleCnt="4" custScaleX="131074" custScaleY="106936" custRadScaleRad="101701" custRadScaleInc="-10368">
        <dgm:presLayoutVars>
          <dgm:bulletEnabled val="1"/>
        </dgm:presLayoutVars>
      </dgm:prSet>
      <dgm:spPr/>
      <dgm:t>
        <a:bodyPr/>
        <a:lstStyle/>
        <a:p>
          <a:endParaRPr lang="zh-TW" altLang="en-US"/>
        </a:p>
      </dgm:t>
    </dgm:pt>
    <dgm:pt modelId="{E679DD19-9708-4980-A9EF-3F6AE68374C9}" type="pres">
      <dgm:prSet presAssocID="{6EB412BC-90B0-4692-8AA6-8AD3BEF6C23E}" presName="Name9" presStyleLbl="parChTrans1D2" presStyleIdx="3" presStyleCnt="4"/>
      <dgm:spPr/>
      <dgm:t>
        <a:bodyPr/>
        <a:lstStyle/>
        <a:p>
          <a:endParaRPr lang="zh-TW" altLang="en-US"/>
        </a:p>
      </dgm:t>
    </dgm:pt>
    <dgm:pt modelId="{985C1E35-F34F-464D-800B-47B17BD34AB9}" type="pres">
      <dgm:prSet presAssocID="{6EB412BC-90B0-4692-8AA6-8AD3BEF6C23E}" presName="connTx" presStyleLbl="parChTrans1D2" presStyleIdx="3" presStyleCnt="4"/>
      <dgm:spPr/>
      <dgm:t>
        <a:bodyPr/>
        <a:lstStyle/>
        <a:p>
          <a:endParaRPr lang="zh-TW" altLang="en-US"/>
        </a:p>
      </dgm:t>
    </dgm:pt>
    <dgm:pt modelId="{C97AC703-CE05-49B4-97BC-3E7186A82E13}" type="pres">
      <dgm:prSet presAssocID="{C85A7EA2-4336-4B53-84C2-AE17843B77C6}" presName="node" presStyleLbl="node1" presStyleIdx="3" presStyleCnt="4" custScaleX="121924" custScaleY="110743">
        <dgm:presLayoutVars>
          <dgm:bulletEnabled val="1"/>
        </dgm:presLayoutVars>
      </dgm:prSet>
      <dgm:spPr/>
      <dgm:t>
        <a:bodyPr/>
        <a:lstStyle/>
        <a:p>
          <a:endParaRPr lang="zh-TW" altLang="en-US"/>
        </a:p>
      </dgm:t>
    </dgm:pt>
  </dgm:ptLst>
  <dgm:cxnLst>
    <dgm:cxn modelId="{4DC3CBF3-DA11-46C8-AE41-DFB99C5DE522}" type="presOf" srcId="{113D3D78-2C02-4557-8208-7123963244E4}" destId="{5C6BDFE8-B2BA-416F-A93A-03E41D5506B8}" srcOrd="1" destOrd="0" presId="urn:microsoft.com/office/officeart/2005/8/layout/radial1"/>
    <dgm:cxn modelId="{A388B384-3ECF-45AB-AF3A-E85183B4536A}" type="presOf" srcId="{ACC677F2-61F1-4CE5-B9E3-A74BD1E016AD}" destId="{00DD3CDE-4C68-4B6B-A442-C965B618340B}" srcOrd="0" destOrd="0" presId="urn:microsoft.com/office/officeart/2005/8/layout/radial1"/>
    <dgm:cxn modelId="{F798B568-F564-4ECA-8B09-BB834E9E6D1C}" type="presOf" srcId="{6BF20A0A-1988-42CA-8CFC-A9262E84F4BA}" destId="{8F2DA164-1AD2-45FF-9C73-4723D046F0A1}" srcOrd="0" destOrd="0" presId="urn:microsoft.com/office/officeart/2005/8/layout/radial1"/>
    <dgm:cxn modelId="{4188E461-4505-4A5C-944E-A7BE7909C53A}" srcId="{6BF20A0A-1988-42CA-8CFC-A9262E84F4BA}" destId="{F3607B3B-A459-4413-8506-0A9D9EEF4902}" srcOrd="3" destOrd="0" parTransId="{EA7578E1-C0FB-4004-BD64-03D6177F1179}" sibTransId="{1F725D94-9249-42AE-9CC3-CAC40330E805}"/>
    <dgm:cxn modelId="{DD25CF97-3AEB-4EB0-91ED-4C9E899E36FB}" srcId="{C27AAE3E-E421-41BD-B395-9ED68734D26F}" destId="{948A50FD-03A2-48C1-92F3-4973B5B0C64C}" srcOrd="0" destOrd="0" parTransId="{113D3D78-2C02-4557-8208-7123963244E4}" sibTransId="{A2F21A2E-D470-4884-A40D-E078728BACCE}"/>
    <dgm:cxn modelId="{4CE40031-B901-445F-A737-A1EADCCFF691}" type="presOf" srcId="{C27AAE3E-E421-41BD-B395-9ED68734D26F}" destId="{7D15B620-A778-47BB-A099-822CA8A32EBD}" srcOrd="0" destOrd="0" presId="urn:microsoft.com/office/officeart/2005/8/layout/radial1"/>
    <dgm:cxn modelId="{CBF9B35F-2A77-4DB5-BF47-EE895FB8DF10}" type="presOf" srcId="{6EB412BC-90B0-4692-8AA6-8AD3BEF6C23E}" destId="{985C1E35-F34F-464D-800B-47B17BD34AB9}" srcOrd="1" destOrd="0" presId="urn:microsoft.com/office/officeart/2005/8/layout/radial1"/>
    <dgm:cxn modelId="{2CBE7BC3-9511-498A-8250-3E42B4ADC844}" srcId="{6BF20A0A-1988-42CA-8CFC-A9262E84F4BA}" destId="{CA15EF33-EC68-4119-ABCD-CE9A5A9B1A9F}" srcOrd="2" destOrd="0" parTransId="{29CF576D-4363-4DA1-A22B-857566046441}" sibTransId="{0DB11557-06D0-4980-B5AB-496CDE3D80E9}"/>
    <dgm:cxn modelId="{8226EB81-0B60-4B92-9249-9F9ED3FFC504}" type="presOf" srcId="{A091D3F4-DE7B-4371-90C7-F1DB0E39D376}" destId="{3872F078-906D-4188-B08F-4E3A2B62EA2F}" srcOrd="1" destOrd="0" presId="urn:microsoft.com/office/officeart/2005/8/layout/radial1"/>
    <dgm:cxn modelId="{CAF6A099-ECC5-41F5-985D-416B83824621}" type="presOf" srcId="{6EB412BC-90B0-4692-8AA6-8AD3BEF6C23E}" destId="{E679DD19-9708-4980-A9EF-3F6AE68374C9}" srcOrd="0" destOrd="0" presId="urn:microsoft.com/office/officeart/2005/8/layout/radial1"/>
    <dgm:cxn modelId="{A3580A01-7BA3-4A38-81B7-6EAB669E72C2}" type="presOf" srcId="{BD95CB65-1E79-4E93-950A-FF130D791925}" destId="{CD5B8E1D-C897-4907-B15A-7E5EFD91C6D5}" srcOrd="0" destOrd="0" presId="urn:microsoft.com/office/officeart/2005/8/layout/radial1"/>
    <dgm:cxn modelId="{434D57D1-0073-4F41-A341-6E4A855879CE}" srcId="{C27AAE3E-E421-41BD-B395-9ED68734D26F}" destId="{C85A7EA2-4336-4B53-84C2-AE17843B77C6}" srcOrd="3" destOrd="0" parTransId="{6EB412BC-90B0-4692-8AA6-8AD3BEF6C23E}" sibTransId="{6EE17235-CADE-4962-AC3F-74E63DFDF35D}"/>
    <dgm:cxn modelId="{56E5D302-0AAD-41F8-BD75-D955AC8E415B}" type="presOf" srcId="{9582525C-85C8-4325-BF64-CA452C7E7F96}" destId="{6867EFB8-6606-4C25-9E6D-F381190FEA0B}" srcOrd="0" destOrd="0" presId="urn:microsoft.com/office/officeart/2005/8/layout/radial1"/>
    <dgm:cxn modelId="{10B8AB15-AC3D-406A-818E-480C910A19BB}" type="presOf" srcId="{948A50FD-03A2-48C1-92F3-4973B5B0C64C}" destId="{7DBA93D2-7532-4FDE-87B4-918B0294C7AA}" srcOrd="0" destOrd="0" presId="urn:microsoft.com/office/officeart/2005/8/layout/radial1"/>
    <dgm:cxn modelId="{924EEC6F-10F7-445F-B56C-CC40C418113C}" srcId="{6BF20A0A-1988-42CA-8CFC-A9262E84F4BA}" destId="{C27AAE3E-E421-41BD-B395-9ED68734D26F}" srcOrd="0" destOrd="0" parTransId="{465D72FB-371B-45AD-99F6-2C151413C243}" sibTransId="{CE74B4A4-2BE0-4195-AA7C-CE14F4D7E300}"/>
    <dgm:cxn modelId="{71EDCA84-190C-4940-AA30-DB283BDA49C1}" srcId="{C27AAE3E-E421-41BD-B395-9ED68734D26F}" destId="{ACC677F2-61F1-4CE5-B9E3-A74BD1E016AD}" srcOrd="1" destOrd="0" parTransId="{A091D3F4-DE7B-4371-90C7-F1DB0E39D376}" sibTransId="{38014610-E818-44C6-8145-A99D0BD7AC7C}"/>
    <dgm:cxn modelId="{D02C148B-2D96-4104-B097-723BA13F330A}" srcId="{C27AAE3E-E421-41BD-B395-9ED68734D26F}" destId="{9582525C-85C8-4325-BF64-CA452C7E7F96}" srcOrd="2" destOrd="0" parTransId="{BD95CB65-1E79-4E93-950A-FF130D791925}" sibTransId="{46E5547E-AFE8-4D96-8EE9-318DF743D0CF}"/>
    <dgm:cxn modelId="{A6130356-2CA3-4CF7-9156-352F0AB395C6}" srcId="{6BF20A0A-1988-42CA-8CFC-A9262E84F4BA}" destId="{5243EE18-4428-444C-A27A-741735E3D54E}" srcOrd="1" destOrd="0" parTransId="{05E85476-7CFA-4B17-B48D-7A725BCFC1A5}" sibTransId="{ECDC609B-CD35-447E-9BF7-A2ADD8331D60}"/>
    <dgm:cxn modelId="{ADFE7EDE-0928-4F79-AC4C-18CAF6F76B81}" type="presOf" srcId="{C85A7EA2-4336-4B53-84C2-AE17843B77C6}" destId="{C97AC703-CE05-49B4-97BC-3E7186A82E13}" srcOrd="0" destOrd="0" presId="urn:microsoft.com/office/officeart/2005/8/layout/radial1"/>
    <dgm:cxn modelId="{55058DF4-415A-4FAC-96DF-CD63827F2997}" type="presOf" srcId="{A091D3F4-DE7B-4371-90C7-F1DB0E39D376}" destId="{B4013497-68C4-46A8-BF71-AAEF22C76BB3}" srcOrd="0" destOrd="0" presId="urn:microsoft.com/office/officeart/2005/8/layout/radial1"/>
    <dgm:cxn modelId="{F3BDB75A-2138-4D30-8A4E-39D69C3D2F12}" type="presOf" srcId="{BD95CB65-1E79-4E93-950A-FF130D791925}" destId="{947A07B6-4CF0-4025-A0EF-15AFBEAB6993}" srcOrd="1" destOrd="0" presId="urn:microsoft.com/office/officeart/2005/8/layout/radial1"/>
    <dgm:cxn modelId="{72DDF52C-A690-48AE-9FAF-10B227E9468C}" type="presOf" srcId="{113D3D78-2C02-4557-8208-7123963244E4}" destId="{72D99B80-C0AB-44E9-81F6-8F0591F2CD83}" srcOrd="0" destOrd="0" presId="urn:microsoft.com/office/officeart/2005/8/layout/radial1"/>
    <dgm:cxn modelId="{BB8170DF-1AD4-4954-A92C-915B995C92EA}" type="presParOf" srcId="{8F2DA164-1AD2-45FF-9C73-4723D046F0A1}" destId="{7D15B620-A778-47BB-A099-822CA8A32EBD}" srcOrd="0" destOrd="0" presId="urn:microsoft.com/office/officeart/2005/8/layout/radial1"/>
    <dgm:cxn modelId="{1938285D-3517-44A5-9B0C-357FC5FEFD12}" type="presParOf" srcId="{8F2DA164-1AD2-45FF-9C73-4723D046F0A1}" destId="{72D99B80-C0AB-44E9-81F6-8F0591F2CD83}" srcOrd="1" destOrd="0" presId="urn:microsoft.com/office/officeart/2005/8/layout/radial1"/>
    <dgm:cxn modelId="{A7AA87FD-BE10-42E2-AC06-5AFFF54BB7F2}" type="presParOf" srcId="{72D99B80-C0AB-44E9-81F6-8F0591F2CD83}" destId="{5C6BDFE8-B2BA-416F-A93A-03E41D5506B8}" srcOrd="0" destOrd="0" presId="urn:microsoft.com/office/officeart/2005/8/layout/radial1"/>
    <dgm:cxn modelId="{B8956DF7-10D2-41F4-AEE7-0990DAECA582}" type="presParOf" srcId="{8F2DA164-1AD2-45FF-9C73-4723D046F0A1}" destId="{7DBA93D2-7532-4FDE-87B4-918B0294C7AA}" srcOrd="2" destOrd="0" presId="urn:microsoft.com/office/officeart/2005/8/layout/radial1"/>
    <dgm:cxn modelId="{965C5CCA-388C-4FA3-B448-E6E9093CAA15}" type="presParOf" srcId="{8F2DA164-1AD2-45FF-9C73-4723D046F0A1}" destId="{B4013497-68C4-46A8-BF71-AAEF22C76BB3}" srcOrd="3" destOrd="0" presId="urn:microsoft.com/office/officeart/2005/8/layout/radial1"/>
    <dgm:cxn modelId="{B6E8C705-72D2-4AD3-AD3B-3FC682CA5130}" type="presParOf" srcId="{B4013497-68C4-46A8-BF71-AAEF22C76BB3}" destId="{3872F078-906D-4188-B08F-4E3A2B62EA2F}" srcOrd="0" destOrd="0" presId="urn:microsoft.com/office/officeart/2005/8/layout/radial1"/>
    <dgm:cxn modelId="{EFD16D70-658B-4EF4-88EF-716DA7C272E1}" type="presParOf" srcId="{8F2DA164-1AD2-45FF-9C73-4723D046F0A1}" destId="{00DD3CDE-4C68-4B6B-A442-C965B618340B}" srcOrd="4" destOrd="0" presId="urn:microsoft.com/office/officeart/2005/8/layout/radial1"/>
    <dgm:cxn modelId="{4C028B4E-23BF-4CEF-9D81-2BF06936C96C}" type="presParOf" srcId="{8F2DA164-1AD2-45FF-9C73-4723D046F0A1}" destId="{CD5B8E1D-C897-4907-B15A-7E5EFD91C6D5}" srcOrd="5" destOrd="0" presId="urn:microsoft.com/office/officeart/2005/8/layout/radial1"/>
    <dgm:cxn modelId="{632DD8BA-F1F4-4987-8631-2724B899D220}" type="presParOf" srcId="{CD5B8E1D-C897-4907-B15A-7E5EFD91C6D5}" destId="{947A07B6-4CF0-4025-A0EF-15AFBEAB6993}" srcOrd="0" destOrd="0" presId="urn:microsoft.com/office/officeart/2005/8/layout/radial1"/>
    <dgm:cxn modelId="{DF5E8C5A-1EA3-4782-8CBF-6DCDCB2D12A2}" type="presParOf" srcId="{8F2DA164-1AD2-45FF-9C73-4723D046F0A1}" destId="{6867EFB8-6606-4C25-9E6D-F381190FEA0B}" srcOrd="6" destOrd="0" presId="urn:microsoft.com/office/officeart/2005/8/layout/radial1"/>
    <dgm:cxn modelId="{1641AD2F-D1E0-4728-A3B4-528A3993AA27}" type="presParOf" srcId="{8F2DA164-1AD2-45FF-9C73-4723D046F0A1}" destId="{E679DD19-9708-4980-A9EF-3F6AE68374C9}" srcOrd="7" destOrd="0" presId="urn:microsoft.com/office/officeart/2005/8/layout/radial1"/>
    <dgm:cxn modelId="{FE898533-30D7-4352-A19E-3887A17DD5D0}" type="presParOf" srcId="{E679DD19-9708-4980-A9EF-3F6AE68374C9}" destId="{985C1E35-F34F-464D-800B-47B17BD34AB9}" srcOrd="0" destOrd="0" presId="urn:microsoft.com/office/officeart/2005/8/layout/radial1"/>
    <dgm:cxn modelId="{A9DFCC5E-9A28-4A55-9B1A-5D79CA1F71D3}" type="presParOf" srcId="{8F2DA164-1AD2-45FF-9C73-4723D046F0A1}" destId="{C97AC703-CE05-49B4-97BC-3E7186A82E1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B620-A778-47BB-A099-822CA8A32EBD}">
      <dsp:nvSpPr>
        <dsp:cNvPr id="0" name=""/>
        <dsp:cNvSpPr/>
      </dsp:nvSpPr>
      <dsp:spPr>
        <a:xfrm>
          <a:off x="3096720" y="2276873"/>
          <a:ext cx="2088602" cy="191682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3200" b="0" i="0" u="none" strike="noStrike" kern="1200" cap="none" normalizeH="0" baseline="0" dirty="0" smtClean="0">
            <a:ln/>
            <a:effectLst/>
            <a:latin typeface="華康細圓體" pitchFamily="49" charset="-120"/>
            <a:ea typeface="華康細圓體" pitchFamily="49" charset="-120"/>
          </a:endParaRPr>
        </a:p>
      </dsp:txBody>
      <dsp:txXfrm>
        <a:off x="3402589" y="2557586"/>
        <a:ext cx="1476864" cy="1355400"/>
      </dsp:txXfrm>
    </dsp:sp>
    <dsp:sp modelId="{72D99B80-C0AB-44E9-81F6-8F0591F2CD83}">
      <dsp:nvSpPr>
        <dsp:cNvPr id="0" name=""/>
        <dsp:cNvSpPr/>
      </dsp:nvSpPr>
      <dsp:spPr>
        <a:xfrm rot="16283349">
          <a:off x="3951424" y="2039193"/>
          <a:ext cx="436243" cy="39721"/>
        </a:xfrm>
        <a:custGeom>
          <a:avLst/>
          <a:gdLst/>
          <a:ahLst/>
          <a:cxnLst/>
          <a:rect l="0" t="0" r="0" b="0"/>
          <a:pathLst>
            <a:path>
              <a:moveTo>
                <a:pt x="0" y="19860"/>
              </a:moveTo>
              <a:lnTo>
                <a:pt x="436243" y="198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158639" y="2048147"/>
        <a:ext cx="21812" cy="21812"/>
      </dsp:txXfrm>
    </dsp:sp>
    <dsp:sp modelId="{7DBA93D2-7532-4FDE-87B4-918B0294C7AA}">
      <dsp:nvSpPr>
        <dsp:cNvPr id="0" name=""/>
        <dsp:cNvSpPr/>
      </dsp:nvSpPr>
      <dsp:spPr>
        <a:xfrm>
          <a:off x="3096719" y="-6"/>
          <a:ext cx="2200868" cy="184119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kern="1200" cap="none" normalizeH="0" baseline="0" dirty="0" smtClean="0">
            <a:ln/>
            <a:solidFill>
              <a:schemeClr val="tx1"/>
            </a:solidFill>
            <a:effectLst/>
            <a:latin typeface="華康細圓體" pitchFamily="49" charset="-120"/>
            <a:ea typeface="華康細圓體" pitchFamily="49" charset="-120"/>
          </a:endParaRPr>
        </a:p>
      </dsp:txBody>
      <dsp:txXfrm>
        <a:off x="3419029" y="269630"/>
        <a:ext cx="1556248" cy="1301919"/>
      </dsp:txXfrm>
    </dsp:sp>
    <dsp:sp modelId="{B4013497-68C4-46A8-BF71-AAEF22C76BB3}">
      <dsp:nvSpPr>
        <dsp:cNvPr id="0" name=""/>
        <dsp:cNvSpPr/>
      </dsp:nvSpPr>
      <dsp:spPr>
        <a:xfrm rot="45831">
          <a:off x="5185193" y="3232227"/>
          <a:ext cx="431991" cy="39721"/>
        </a:xfrm>
        <a:custGeom>
          <a:avLst/>
          <a:gdLst/>
          <a:ahLst/>
          <a:cxnLst/>
          <a:rect l="0" t="0" r="0" b="0"/>
          <a:pathLst>
            <a:path>
              <a:moveTo>
                <a:pt x="0" y="19860"/>
              </a:moveTo>
              <a:lnTo>
                <a:pt x="431991" y="198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390389" y="3241288"/>
        <a:ext cx="21599" cy="21599"/>
      </dsp:txXfrm>
    </dsp:sp>
    <dsp:sp modelId="{00DD3CDE-4C68-4B6B-A442-C965B618340B}">
      <dsp:nvSpPr>
        <dsp:cNvPr id="0" name=""/>
        <dsp:cNvSpPr/>
      </dsp:nvSpPr>
      <dsp:spPr>
        <a:xfrm>
          <a:off x="5617004" y="2276874"/>
          <a:ext cx="2431506" cy="198860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kern="1200" cap="none" normalizeH="0" baseline="0" dirty="0" smtClean="0">
            <a:ln/>
            <a:solidFill>
              <a:schemeClr val="tx1"/>
            </a:solidFill>
            <a:effectLst/>
            <a:latin typeface="華康細圓體" pitchFamily="49" charset="-120"/>
            <a:ea typeface="華康細圓體" pitchFamily="49" charset="-120"/>
          </a:endParaRPr>
        </a:p>
      </dsp:txBody>
      <dsp:txXfrm>
        <a:off x="5973090" y="2568098"/>
        <a:ext cx="1719334" cy="1406152"/>
      </dsp:txXfrm>
    </dsp:sp>
    <dsp:sp modelId="{CD5B8E1D-C897-4907-B15A-7E5EFD91C6D5}">
      <dsp:nvSpPr>
        <dsp:cNvPr id="0" name=""/>
        <dsp:cNvSpPr/>
      </dsp:nvSpPr>
      <dsp:spPr>
        <a:xfrm rot="5311327">
          <a:off x="3957183" y="4387579"/>
          <a:ext cx="428159" cy="39721"/>
        </a:xfrm>
        <a:custGeom>
          <a:avLst/>
          <a:gdLst/>
          <a:ahLst/>
          <a:cxnLst/>
          <a:rect l="0" t="0" r="0" b="0"/>
          <a:pathLst>
            <a:path>
              <a:moveTo>
                <a:pt x="0" y="19860"/>
              </a:moveTo>
              <a:lnTo>
                <a:pt x="428159" y="198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160559" y="4396736"/>
        <a:ext cx="21407" cy="21407"/>
      </dsp:txXfrm>
    </dsp:sp>
    <dsp:sp modelId="{6867EFB8-6606-4C25-9E6D-F381190FEA0B}">
      <dsp:nvSpPr>
        <dsp:cNvPr id="0" name=""/>
        <dsp:cNvSpPr/>
      </dsp:nvSpPr>
      <dsp:spPr>
        <a:xfrm>
          <a:off x="3024708" y="4621235"/>
          <a:ext cx="2353681" cy="192023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kern="1200" cap="none" normalizeH="0" baseline="0" dirty="0" smtClean="0">
            <a:ln/>
            <a:solidFill>
              <a:schemeClr val="tx1"/>
            </a:solidFill>
            <a:effectLst/>
            <a:latin typeface="華康細圓體" pitchFamily="49" charset="-120"/>
            <a:ea typeface="華康細圓體" pitchFamily="49" charset="-120"/>
          </a:endParaRPr>
        </a:p>
      </dsp:txBody>
      <dsp:txXfrm>
        <a:off x="3369397" y="4902447"/>
        <a:ext cx="1664303" cy="1357814"/>
      </dsp:txXfrm>
    </dsp:sp>
    <dsp:sp modelId="{E679DD19-9708-4980-A9EF-3F6AE68374C9}">
      <dsp:nvSpPr>
        <dsp:cNvPr id="0" name=""/>
        <dsp:cNvSpPr/>
      </dsp:nvSpPr>
      <dsp:spPr>
        <a:xfrm rot="10789396">
          <a:off x="2764341" y="3219160"/>
          <a:ext cx="332386" cy="39721"/>
        </a:xfrm>
        <a:custGeom>
          <a:avLst/>
          <a:gdLst/>
          <a:ahLst/>
          <a:cxnLst/>
          <a:rect l="0" t="0" r="0" b="0"/>
          <a:pathLst>
            <a:path>
              <a:moveTo>
                <a:pt x="0" y="19860"/>
              </a:moveTo>
              <a:lnTo>
                <a:pt x="332386" y="198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922224" y="3230711"/>
        <a:ext cx="16619" cy="16619"/>
      </dsp:txXfrm>
    </dsp:sp>
    <dsp:sp modelId="{C97AC703-CE05-49B4-97BC-3E7186A82E13}">
      <dsp:nvSpPr>
        <dsp:cNvPr id="0" name=""/>
        <dsp:cNvSpPr/>
      </dsp:nvSpPr>
      <dsp:spPr>
        <a:xfrm>
          <a:off x="574972" y="2248610"/>
          <a:ext cx="2189376" cy="1988600"/>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kern="1200" cap="none" normalizeH="0" baseline="0" dirty="0" smtClean="0">
            <a:ln/>
            <a:solidFill>
              <a:schemeClr val="tx1"/>
            </a:solidFill>
            <a:effectLst/>
            <a:latin typeface="華康細圓體" pitchFamily="49" charset="-120"/>
            <a:ea typeface="華康細圓體" pitchFamily="49" charset="-120"/>
          </a:endParaRPr>
        </a:p>
      </dsp:txBody>
      <dsp:txXfrm>
        <a:off x="895599" y="2539834"/>
        <a:ext cx="1548122" cy="1406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zh-TW"/>
          </a:p>
        </p:txBody>
      </p:sp>
      <p:sp>
        <p:nvSpPr>
          <p:cNvPr id="46083" name="Rectangle 3"/>
          <p:cNvSpPr>
            <a:spLocks noGrp="1" noChangeArrowheads="1"/>
          </p:cNvSpPr>
          <p:nvPr>
            <p:ph type="dt" sz="quarter" idx="1"/>
          </p:nvPr>
        </p:nvSpPr>
        <p:spPr bwMode="auto">
          <a:xfrm>
            <a:off x="3859213"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endParaRPr lang="en-US" altLang="zh-TW"/>
          </a:p>
        </p:txBody>
      </p:sp>
      <p:sp>
        <p:nvSpPr>
          <p:cNvPr id="46084"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zh-TW"/>
          </a:p>
        </p:txBody>
      </p:sp>
      <p:sp>
        <p:nvSpPr>
          <p:cNvPr id="46085" name="Rectangle 5"/>
          <p:cNvSpPr>
            <a:spLocks noGrp="1" noChangeArrowheads="1"/>
          </p:cNvSpPr>
          <p:nvPr>
            <p:ph type="sldNum" sz="quarter" idx="3"/>
          </p:nvPr>
        </p:nvSpPr>
        <p:spPr bwMode="auto">
          <a:xfrm>
            <a:off x="3859213" y="9444038"/>
            <a:ext cx="29511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CFB0A1A9-2D5A-410A-BFD9-F30337E45FEC}" type="slidenum">
              <a:rPr lang="zh-TW" altLang="en-US"/>
              <a:pPr>
                <a:defRPr/>
              </a:pPr>
              <a:t>‹#›</a:t>
            </a:fld>
            <a:endParaRPr lang="en-US" altLang="zh-TW"/>
          </a:p>
        </p:txBody>
      </p:sp>
    </p:spTree>
    <p:extLst>
      <p:ext uri="{BB962C8B-B14F-4D97-AF65-F5344CB8AC3E}">
        <p14:creationId xmlns:p14="http://schemas.microsoft.com/office/powerpoint/2010/main" val="247326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zh-TW"/>
          </a:p>
        </p:txBody>
      </p:sp>
      <p:sp>
        <p:nvSpPr>
          <p:cNvPr id="8195" name="Rectangle 3"/>
          <p:cNvSpPr>
            <a:spLocks noGrp="1" noChangeArrowheads="1"/>
          </p:cNvSpPr>
          <p:nvPr>
            <p:ph type="dt" idx="1"/>
          </p:nvPr>
        </p:nvSpPr>
        <p:spPr bwMode="auto">
          <a:xfrm>
            <a:off x="3859213"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038" y="4722813"/>
            <a:ext cx="5449887"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8198"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zh-TW"/>
          </a:p>
        </p:txBody>
      </p:sp>
      <p:sp>
        <p:nvSpPr>
          <p:cNvPr id="8199" name="Rectangle 7"/>
          <p:cNvSpPr>
            <a:spLocks noGrp="1" noChangeArrowheads="1"/>
          </p:cNvSpPr>
          <p:nvPr>
            <p:ph type="sldNum" sz="quarter" idx="5"/>
          </p:nvPr>
        </p:nvSpPr>
        <p:spPr bwMode="auto">
          <a:xfrm>
            <a:off x="3859213" y="9444038"/>
            <a:ext cx="29511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5C197B4B-AAE8-4C88-92E7-68564BB2F50E}" type="slidenum">
              <a:rPr lang="zh-TW" altLang="en-US"/>
              <a:pPr>
                <a:defRPr/>
              </a:pPr>
              <a:t>‹#›</a:t>
            </a:fld>
            <a:endParaRPr lang="en-US" altLang="zh-TW"/>
          </a:p>
        </p:txBody>
      </p:sp>
    </p:spTree>
    <p:extLst>
      <p:ext uri="{BB962C8B-B14F-4D97-AF65-F5344CB8AC3E}">
        <p14:creationId xmlns:p14="http://schemas.microsoft.com/office/powerpoint/2010/main" val="2727927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a:ln/>
        </p:spPr>
      </p:sp>
      <p:sp>
        <p:nvSpPr>
          <p:cNvPr id="23554" name="備忘稿版面配置區 2"/>
          <p:cNvSpPr>
            <a:spLocks noGrp="1"/>
          </p:cNvSpPr>
          <p:nvPr>
            <p:ph type="body" idx="1"/>
          </p:nvPr>
        </p:nvSpPr>
        <p:spPr>
          <a:noFill/>
          <a:ln/>
        </p:spPr>
        <p:txBody>
          <a:bodyPr/>
          <a:lstStyle/>
          <a:p>
            <a:pPr eaLnBrk="1" hangingPunct="1"/>
            <a:endParaRPr lang="zh-TW" altLang="en-US" smtClean="0"/>
          </a:p>
        </p:txBody>
      </p:sp>
      <p:sp>
        <p:nvSpPr>
          <p:cNvPr id="21507" name="投影片編號版面配置區 3"/>
          <p:cNvSpPr>
            <a:spLocks noGrp="1"/>
          </p:cNvSpPr>
          <p:nvPr>
            <p:ph type="sldNum" sz="quarter" idx="5"/>
          </p:nvPr>
        </p:nvSpPr>
        <p:spPr/>
        <p:txBody>
          <a:bodyPr/>
          <a:lstStyle/>
          <a:p>
            <a:pPr>
              <a:defRPr/>
            </a:pPr>
            <a:fld id="{7251E932-9F43-429F-AB97-1E365CDEFF0A}" type="slidenum">
              <a:rPr lang="zh-TW" altLang="en-US" smtClean="0"/>
              <a:pPr>
                <a:defRPr/>
              </a:pPr>
              <a:t>2</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圖像版面配置區 1"/>
          <p:cNvSpPr>
            <a:spLocks noGrp="1" noRot="1" noChangeAspect="1"/>
          </p:cNvSpPr>
          <p:nvPr>
            <p:ph type="sldImg"/>
          </p:nvPr>
        </p:nvSpPr>
        <p:spPr>
          <a:ln/>
        </p:spPr>
      </p:sp>
      <p:sp>
        <p:nvSpPr>
          <p:cNvPr id="88066" name="備忘稿版面配置區 2"/>
          <p:cNvSpPr>
            <a:spLocks noGrp="1"/>
          </p:cNvSpPr>
          <p:nvPr>
            <p:ph type="body" idx="1"/>
          </p:nvPr>
        </p:nvSpPr>
        <p:spPr>
          <a:noFill/>
          <a:ln/>
        </p:spPr>
        <p:txBody>
          <a:bodyPr/>
          <a:lstStyle/>
          <a:p>
            <a:pPr eaLnBrk="1" hangingPunct="1"/>
            <a:endParaRPr lang="zh-TW" altLang="en-US" smtClean="0"/>
          </a:p>
        </p:txBody>
      </p:sp>
      <p:sp>
        <p:nvSpPr>
          <p:cNvPr id="21507" name="投影片編號版面配置區 3"/>
          <p:cNvSpPr>
            <a:spLocks noGrp="1"/>
          </p:cNvSpPr>
          <p:nvPr>
            <p:ph type="sldNum" sz="quarter" idx="5"/>
          </p:nvPr>
        </p:nvSpPr>
        <p:spPr/>
        <p:txBody>
          <a:bodyPr/>
          <a:lstStyle/>
          <a:p>
            <a:pPr>
              <a:defRPr/>
            </a:pPr>
            <a:fld id="{D3C770F2-112A-4298-BB50-FA0BF32A1C47}" type="slidenum">
              <a:rPr lang="zh-TW" altLang="en-US" smtClean="0"/>
              <a:pPr>
                <a:defRPr/>
              </a:pPr>
              <a:t>15</a:t>
            </a:fld>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圖像版面配置區 1"/>
          <p:cNvSpPr>
            <a:spLocks noGrp="1" noRot="1" noChangeAspect="1"/>
          </p:cNvSpPr>
          <p:nvPr>
            <p:ph type="sldImg"/>
          </p:nvPr>
        </p:nvSpPr>
        <p:spPr>
          <a:ln/>
        </p:spPr>
      </p:sp>
      <p:sp>
        <p:nvSpPr>
          <p:cNvPr id="94210" name="備忘稿版面配置區 2"/>
          <p:cNvSpPr>
            <a:spLocks noGrp="1"/>
          </p:cNvSpPr>
          <p:nvPr>
            <p:ph type="body" idx="1"/>
          </p:nvPr>
        </p:nvSpPr>
        <p:spPr>
          <a:noFill/>
          <a:ln/>
        </p:spPr>
        <p:txBody>
          <a:bodyPr/>
          <a:lstStyle/>
          <a:p>
            <a:pPr eaLnBrk="1" hangingPunct="1"/>
            <a:endParaRPr lang="zh-TW" altLang="en-US" smtClean="0"/>
          </a:p>
        </p:txBody>
      </p:sp>
      <p:sp>
        <p:nvSpPr>
          <p:cNvPr id="76803" name="投影片編號版面配置區 3"/>
          <p:cNvSpPr>
            <a:spLocks noGrp="1"/>
          </p:cNvSpPr>
          <p:nvPr>
            <p:ph type="sldNum" sz="quarter" idx="5"/>
          </p:nvPr>
        </p:nvSpPr>
        <p:spPr/>
        <p:txBody>
          <a:bodyPr/>
          <a:lstStyle/>
          <a:p>
            <a:pPr>
              <a:defRPr/>
            </a:pPr>
            <a:fld id="{9C61DBB4-8852-44B9-8FED-AC309DB62AB8}" type="slidenum">
              <a:rPr lang="zh-TW" altLang="en-US" smtClean="0"/>
              <a:pPr>
                <a:defRPr/>
              </a:pPr>
              <a:t>20</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zh-TW" altLang="en-US" sz="1600" smtClean="0">
                <a:solidFill>
                  <a:schemeClr val="accent2"/>
                </a:solidFill>
                <a:latin typeface="華康海報體W12" pitchFamily="81" charset="-120"/>
                <a:ea typeface="華康海報體W12" pitchFamily="81" charset="-120"/>
              </a:rPr>
              <a:t>坊間教科書的特色</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淺顯易懂</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精美</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附教具</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考慮市場需求</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城鄉文化差距平衡</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自己編寫教科書的經驗</a:t>
            </a:r>
            <a:r>
              <a:rPr lang="en-US" altLang="zh-TW" sz="1600" smtClean="0">
                <a:solidFill>
                  <a:schemeClr val="accent2"/>
                </a:solidFill>
                <a:latin typeface="華康海報體W12" pitchFamily="81" charset="-120"/>
                <a:ea typeface="華康海報體W12" pitchFamily="81" charset="-120"/>
              </a:rPr>
              <a:t>)</a:t>
            </a:r>
          </a:p>
          <a:p>
            <a:pPr eaLnBrk="1" hangingPunct="1"/>
            <a:r>
              <a:rPr lang="zh-TW" altLang="en-US" sz="1600" smtClean="0">
                <a:solidFill>
                  <a:schemeClr val="accent2"/>
                </a:solidFill>
                <a:latin typeface="華康海報體W12" pitchFamily="81" charset="-120"/>
                <a:ea typeface="華康海報體W12" pitchFamily="81" charset="-120"/>
              </a:rPr>
              <a:t>自己使用教科書的經驗</a:t>
            </a:r>
            <a:endParaRPr lang="en-US" altLang="zh-TW" sz="1600" smtClean="0">
              <a:solidFill>
                <a:schemeClr val="accent2"/>
              </a:solidFill>
              <a:latin typeface="華康海報體W12" pitchFamily="81" charset="-120"/>
              <a:ea typeface="華康海報體W12" pitchFamily="81" charset="-120"/>
            </a:endParaRPr>
          </a:p>
          <a:p>
            <a:pPr eaLnBrk="1" hangingPunct="1"/>
            <a:r>
              <a:rPr lang="zh-TW" altLang="en-US" sz="1600" smtClean="0">
                <a:solidFill>
                  <a:schemeClr val="accent2"/>
                </a:solidFill>
                <a:latin typeface="華康海報體W12" pitchFamily="81" charset="-120"/>
                <a:ea typeface="華康海報體W12" pitchFamily="81" charset="-120"/>
              </a:rPr>
              <a:t>市場機制會讓現實削弱理想</a:t>
            </a:r>
            <a:r>
              <a:rPr lang="en-US" altLang="zh-TW" sz="1600" smtClean="0">
                <a:solidFill>
                  <a:srgbClr val="FF0000"/>
                </a:solidFill>
                <a:latin typeface="華康海報體W12" pitchFamily="81" charset="-120"/>
                <a:ea typeface="華康海報體W12" pitchFamily="81" charset="-120"/>
              </a:rPr>
              <a:t>(</a:t>
            </a:r>
            <a:r>
              <a:rPr lang="zh-TW" altLang="en-US" sz="1600" smtClean="0">
                <a:solidFill>
                  <a:srgbClr val="FF0000"/>
                </a:solidFill>
                <a:latin typeface="華康海報體W12" pitchFamily="81" charset="-120"/>
                <a:ea typeface="華康海報體W12" pitchFamily="81" charset="-120"/>
              </a:rPr>
              <a:t>審查機制的矛盾</a:t>
            </a:r>
            <a:r>
              <a:rPr lang="en-US" altLang="zh-TW" sz="1600" smtClean="0">
                <a:solidFill>
                  <a:srgbClr val="FF0000"/>
                </a:solidFill>
                <a:latin typeface="華康海報體W12" pitchFamily="81" charset="-120"/>
                <a:ea typeface="華康海報體W12" pitchFamily="81" charset="-120"/>
              </a:rPr>
              <a:t>)</a:t>
            </a:r>
          </a:p>
          <a:p>
            <a:pPr eaLnBrk="1" hangingPunct="1"/>
            <a:r>
              <a:rPr lang="zh-TW" altLang="en-US" sz="1600" smtClean="0">
                <a:solidFill>
                  <a:schemeClr val="accent2"/>
                </a:solidFill>
                <a:latin typeface="華康海報體W12" pitchFamily="81" charset="-120"/>
                <a:ea typeface="華康海報體W12" pitchFamily="81" charset="-120"/>
              </a:rPr>
              <a:t>理想要找出口</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所以產生自編概念</a:t>
            </a:r>
          </a:p>
          <a:p>
            <a:pPr eaLnBrk="1" hangingPunct="1"/>
            <a:endParaRPr lang="zh-TW" altLang="en-US" sz="1600" smtClean="0">
              <a:latin typeface="華康海報體W12" pitchFamily="81" charset="-120"/>
              <a:ea typeface="華康海報體W12" pitchFamily="81" charset="-120"/>
            </a:endParaRPr>
          </a:p>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a:ln/>
        </p:spPr>
      </p:sp>
      <p:sp>
        <p:nvSpPr>
          <p:cNvPr id="25602"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9654E8C9-0EF7-40B7-94DB-98FEB34DE37E}" type="slidenum">
              <a:rPr lang="zh-TW" altLang="en-US" smtClean="0"/>
              <a:pPr>
                <a:defRPr/>
              </a:pPr>
              <a:t>8</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a:ln/>
        </p:spPr>
      </p:sp>
      <p:sp>
        <p:nvSpPr>
          <p:cNvPr id="27650"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5CC4C5D7-2579-4DA9-A891-17680BC4FFC3}" type="slidenum">
              <a:rPr lang="zh-TW" altLang="en-US" smtClean="0"/>
              <a:pPr>
                <a:defRPr/>
              </a:pPr>
              <a:t>9</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a:ln/>
        </p:spPr>
      </p:sp>
      <p:sp>
        <p:nvSpPr>
          <p:cNvPr id="33794" name="備忘稿版面配置區 2"/>
          <p:cNvSpPr>
            <a:spLocks noGrp="1"/>
          </p:cNvSpPr>
          <p:nvPr>
            <p:ph type="body" idx="1"/>
          </p:nvPr>
        </p:nvSpPr>
        <p:spPr>
          <a:noFill/>
          <a:ln/>
        </p:spPr>
        <p:txBody>
          <a:bodyPr/>
          <a:lstStyle/>
          <a:p>
            <a:pPr eaLnBrk="1" hangingPunct="1"/>
            <a:endParaRPr lang="zh-TW" altLang="en-US" smtClean="0"/>
          </a:p>
        </p:txBody>
      </p:sp>
      <p:sp>
        <p:nvSpPr>
          <p:cNvPr id="27651" name="投影片編號版面配置區 3"/>
          <p:cNvSpPr>
            <a:spLocks noGrp="1"/>
          </p:cNvSpPr>
          <p:nvPr>
            <p:ph type="sldNum" sz="quarter" idx="5"/>
          </p:nvPr>
        </p:nvSpPr>
        <p:spPr/>
        <p:txBody>
          <a:bodyPr/>
          <a:lstStyle/>
          <a:p>
            <a:pPr>
              <a:defRPr/>
            </a:pPr>
            <a:fld id="{34719DFB-5EA3-43C9-97D7-87D2EC0A335B}" type="slidenum">
              <a:rPr lang="zh-TW" altLang="en-US" smtClean="0"/>
              <a:pPr>
                <a:defRPr/>
              </a:pPr>
              <a:t>10</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a:ln/>
        </p:spPr>
      </p:sp>
      <p:sp>
        <p:nvSpPr>
          <p:cNvPr id="35842" name="備忘稿版面配置區 2"/>
          <p:cNvSpPr>
            <a:spLocks noGrp="1"/>
          </p:cNvSpPr>
          <p:nvPr>
            <p:ph type="body" idx="1"/>
          </p:nvPr>
        </p:nvSpPr>
        <p:spPr>
          <a:noFill/>
          <a:ln/>
        </p:spPr>
        <p:txBody>
          <a:bodyPr/>
          <a:lstStyle/>
          <a:p>
            <a:pPr eaLnBrk="1" hangingPunct="1"/>
            <a:endParaRPr lang="zh-TW" altLang="en-US" smtClean="0"/>
          </a:p>
        </p:txBody>
      </p:sp>
      <p:sp>
        <p:nvSpPr>
          <p:cNvPr id="23555" name="投影片編號版面配置區 3"/>
          <p:cNvSpPr>
            <a:spLocks noGrp="1"/>
          </p:cNvSpPr>
          <p:nvPr>
            <p:ph type="sldNum" sz="quarter" idx="5"/>
          </p:nvPr>
        </p:nvSpPr>
        <p:spPr/>
        <p:txBody>
          <a:bodyPr/>
          <a:lstStyle/>
          <a:p>
            <a:pPr>
              <a:defRPr/>
            </a:pPr>
            <a:fld id="{715D0375-9351-460B-9939-35222A068E05}" type="slidenum">
              <a:rPr lang="zh-TW" altLang="en-US" smtClean="0"/>
              <a:pPr>
                <a:defRPr/>
              </a:pPr>
              <a:t>11</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a:ln/>
        </p:spPr>
      </p:sp>
      <p:sp>
        <p:nvSpPr>
          <p:cNvPr id="37890" name="備忘稿版面配置區 2"/>
          <p:cNvSpPr>
            <a:spLocks noGrp="1"/>
          </p:cNvSpPr>
          <p:nvPr>
            <p:ph type="body" idx="1"/>
          </p:nvPr>
        </p:nvSpPr>
        <p:spPr>
          <a:noFill/>
          <a:ln/>
        </p:spPr>
        <p:txBody>
          <a:bodyPr/>
          <a:lstStyle/>
          <a:p>
            <a:pPr eaLnBrk="1" hangingPunct="1"/>
            <a:endParaRPr lang="zh-TW" altLang="en-US" smtClean="0"/>
          </a:p>
        </p:txBody>
      </p:sp>
      <p:sp>
        <p:nvSpPr>
          <p:cNvPr id="37891" name="投影片編號版面配置區 3"/>
          <p:cNvSpPr>
            <a:spLocks noGrp="1"/>
          </p:cNvSpPr>
          <p:nvPr>
            <p:ph type="sldNum" sz="quarter" idx="5"/>
          </p:nvPr>
        </p:nvSpPr>
        <p:spPr/>
        <p:txBody>
          <a:bodyPr/>
          <a:lstStyle/>
          <a:p>
            <a:pPr>
              <a:defRPr/>
            </a:pPr>
            <a:fld id="{FAEF0205-3679-4D1A-B71D-517834BB762E}" type="slidenum">
              <a:rPr lang="zh-TW" altLang="en-US" smtClean="0"/>
              <a:pPr>
                <a:defRPr/>
              </a:pPr>
              <a:t>12</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p:cNvSpPr>
          <p:nvPr>
            <p:ph type="sldImg"/>
          </p:nvPr>
        </p:nvSpPr>
        <p:spPr>
          <a:ln/>
        </p:spPr>
      </p:sp>
      <p:sp>
        <p:nvSpPr>
          <p:cNvPr id="39938" name="備忘稿版面配置區 2"/>
          <p:cNvSpPr>
            <a:spLocks noGrp="1"/>
          </p:cNvSpPr>
          <p:nvPr>
            <p:ph type="body" idx="1"/>
          </p:nvPr>
        </p:nvSpPr>
        <p:spPr>
          <a:noFill/>
          <a:ln/>
        </p:spPr>
        <p:txBody>
          <a:bodyPr/>
          <a:lstStyle/>
          <a:p>
            <a:pPr eaLnBrk="1" hangingPunct="1"/>
            <a:endParaRPr lang="zh-TW" altLang="en-US" smtClean="0"/>
          </a:p>
        </p:txBody>
      </p:sp>
      <p:sp>
        <p:nvSpPr>
          <p:cNvPr id="50179" name="投影片編號版面配置區 3"/>
          <p:cNvSpPr>
            <a:spLocks noGrp="1"/>
          </p:cNvSpPr>
          <p:nvPr>
            <p:ph type="sldNum" sz="quarter" idx="5"/>
          </p:nvPr>
        </p:nvSpPr>
        <p:spPr/>
        <p:txBody>
          <a:bodyPr/>
          <a:lstStyle/>
          <a:p>
            <a:pPr>
              <a:defRPr/>
            </a:pPr>
            <a:fld id="{A1CE19BC-8785-4031-A072-2D2EA12DC557}" type="slidenum">
              <a:rPr lang="zh-TW" altLang="en-US" smtClean="0"/>
              <a:pPr>
                <a:defRPr/>
              </a:pPr>
              <a:t>13</a:t>
            </a:fld>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p:cNvSpPr>
          <p:nvPr>
            <p:ph type="sldImg"/>
          </p:nvPr>
        </p:nvSpPr>
        <p:spPr>
          <a:ln/>
        </p:spPr>
      </p:sp>
      <p:sp>
        <p:nvSpPr>
          <p:cNvPr id="82946"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3AC28040-F205-4605-B50A-09FE9B6DA05F}" type="slidenum">
              <a:rPr lang="zh-TW" altLang="en-US" smtClean="0"/>
              <a:pPr>
                <a:defRPr/>
              </a:pPr>
              <a:t>14</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defRPr/>
            </a:pPr>
            <a:endParaRPr kumimoji="0" lang="zh-TW" altLang="en-US">
              <a:ea typeface="+mn-ea"/>
            </a:endParaRPr>
          </a:p>
        </p:txBody>
      </p:sp>
      <p:sp>
        <p:nvSpPr>
          <p:cNvPr id="5"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defRPr/>
            </a:pPr>
            <a:endParaRPr kumimoji="0" lang="zh-TW" altLang="en-US">
              <a:ea typeface="+mn-ea"/>
            </a:endParaRPr>
          </a:p>
        </p:txBody>
      </p:sp>
      <p:sp>
        <p:nvSpPr>
          <p:cNvPr id="6"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defRPr/>
            </a:pPr>
            <a:endParaRPr kumimoji="0" lang="zh-TW" altLang="en-US">
              <a:ea typeface="+mn-ea"/>
            </a:endParaRPr>
          </a:p>
        </p:txBody>
      </p:sp>
      <p:sp>
        <p:nvSpPr>
          <p:cNvPr id="7"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defRPr/>
            </a:pPr>
            <a:endParaRPr kumimoji="0" lang="zh-TW" altLang="en-US">
              <a:ea typeface="+mn-ea"/>
            </a:endParaRPr>
          </a:p>
        </p:txBody>
      </p:sp>
      <p:sp>
        <p:nvSpPr>
          <p:cNvPr id="8"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defRPr/>
            </a:pPr>
            <a:endParaRPr kumimoji="0" lang="zh-TW" altLang="en-US">
              <a:ea typeface="+mn-ea"/>
            </a:endParaRPr>
          </a:p>
        </p:txBody>
      </p:sp>
      <p:sp>
        <p:nvSpPr>
          <p:cNvPr id="9"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defRPr/>
            </a:pPr>
            <a:endParaRPr kumimoji="0" lang="zh-TW" altLang="en-US">
              <a:ea typeface="+mn-ea"/>
            </a:endParaRPr>
          </a:p>
        </p:txBody>
      </p:sp>
      <p:sp>
        <p:nvSpPr>
          <p:cNvPr id="10"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1"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2"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3"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4"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2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2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defRPr/>
            </a:pPr>
            <a:endParaRPr kumimoji="0" lang="zh-TW" altLang="en-US">
              <a:ea typeface="+mn-ea"/>
            </a:endParaRPr>
          </a:p>
        </p:txBody>
      </p:sp>
      <p:sp>
        <p:nvSpPr>
          <p:cNvPr id="2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2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2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defRPr/>
            </a:pPr>
            <a:endParaRPr kumimoji="0" lang="zh-TW" altLang="en-US">
              <a:ea typeface="+mn-ea"/>
            </a:endParaRPr>
          </a:p>
        </p:txBody>
      </p:sp>
      <p:sp>
        <p:nvSpPr>
          <p:cNvPr id="25"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defRPr/>
            </a:pPr>
            <a:endParaRPr kumimoji="0" lang="zh-TW" altLang="en-US">
              <a:ea typeface="+mn-ea"/>
            </a:endParaRPr>
          </a:p>
        </p:txBody>
      </p:sp>
      <p:sp>
        <p:nvSpPr>
          <p:cNvPr id="26"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27"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defRPr/>
            </a:pPr>
            <a:r>
              <a:rPr kumimoji="0" lang="en-US" altLang="zh-TW" sz="2200">
                <a:latin typeface="Arial Black" pitchFamily="34" charset="0"/>
              </a:rPr>
              <a:t>L/O/G/O</a:t>
            </a:r>
          </a:p>
        </p:txBody>
      </p:sp>
      <p:grpSp>
        <p:nvGrpSpPr>
          <p:cNvPr id="28" name="Group 71"/>
          <p:cNvGrpSpPr>
            <a:grpSpLocks/>
          </p:cNvGrpSpPr>
          <p:nvPr/>
        </p:nvGrpSpPr>
        <p:grpSpPr bwMode="auto">
          <a:xfrm>
            <a:off x="8077200" y="0"/>
            <a:ext cx="1076325" cy="6858000"/>
            <a:chOff x="5088" y="0"/>
            <a:chExt cx="678" cy="4320"/>
          </a:xfrm>
        </p:grpSpPr>
        <p:sp>
          <p:nvSpPr>
            <p:cNvPr id="29"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defRPr/>
              </a:pPr>
              <a:endParaRPr kumimoji="0" lang="zh-TW" altLang="en-US">
                <a:ea typeface="+mn-ea"/>
              </a:endParaRPr>
            </a:p>
          </p:txBody>
        </p:sp>
        <p:sp>
          <p:nvSpPr>
            <p:cNvPr id="30"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defRPr/>
              </a:pPr>
              <a:endParaRPr kumimoji="0" lang="zh-TW" altLang="en-US">
                <a:ea typeface="+mn-ea"/>
              </a:endParaRPr>
            </a:p>
          </p:txBody>
        </p:sp>
      </p:grpSp>
      <p:sp>
        <p:nvSpPr>
          <p:cNvPr id="31"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32"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33"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pic>
        <p:nvPicPr>
          <p:cNvPr id="34"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a:ln w="9525">
            <a:noFill/>
            <a:miter lim="800000"/>
            <a:headEnd/>
            <a:tailEnd/>
          </a:ln>
        </p:spPr>
      </p:pic>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zh-TW" altLang="en-US"/>
              <a:t>按一下以編輯母片副標題樣式</a:t>
            </a: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zh-TW" altLang="en-US"/>
              <a:t>按一下以編輯母片標題樣式</a:t>
            </a:r>
          </a:p>
        </p:txBody>
      </p:sp>
      <p:sp>
        <p:nvSpPr>
          <p:cNvPr id="35" name="Rectangle 4"/>
          <p:cNvSpPr>
            <a:spLocks noGrp="1" noChangeArrowheads="1"/>
          </p:cNvSpPr>
          <p:nvPr>
            <p:ph type="dt" sz="half" idx="10"/>
          </p:nvPr>
        </p:nvSpPr>
        <p:spPr>
          <a:xfrm>
            <a:off x="457200" y="6407150"/>
            <a:ext cx="2133600" cy="314325"/>
          </a:xfrm>
        </p:spPr>
        <p:txBody>
          <a:bodyPr/>
          <a:lstStyle>
            <a:lvl1pPr>
              <a:defRPr/>
            </a:lvl1pPr>
          </a:lstStyle>
          <a:p>
            <a:pPr>
              <a:defRPr/>
            </a:pPr>
            <a:endParaRPr lang="en-US" altLang="zh-TW"/>
          </a:p>
        </p:txBody>
      </p:sp>
      <p:sp>
        <p:nvSpPr>
          <p:cNvPr id="36" name="Rectangle 5"/>
          <p:cNvSpPr>
            <a:spLocks noGrp="1" noChangeArrowheads="1"/>
          </p:cNvSpPr>
          <p:nvPr>
            <p:ph type="ftr" sz="quarter" idx="11"/>
          </p:nvPr>
        </p:nvSpPr>
        <p:spPr>
          <a:xfrm>
            <a:off x="3124200" y="6407150"/>
            <a:ext cx="2895600" cy="314325"/>
          </a:xfrm>
        </p:spPr>
        <p:txBody>
          <a:bodyPr/>
          <a:lstStyle>
            <a:lvl1pPr>
              <a:defRPr/>
            </a:lvl1pPr>
          </a:lstStyle>
          <a:p>
            <a:pPr>
              <a:defRPr/>
            </a:pPr>
            <a:endParaRPr lang="en-US" altLang="zh-TW"/>
          </a:p>
        </p:txBody>
      </p:sp>
      <p:sp>
        <p:nvSpPr>
          <p:cNvPr id="37" name="Rectangle 6"/>
          <p:cNvSpPr>
            <a:spLocks noGrp="1" noChangeArrowheads="1"/>
          </p:cNvSpPr>
          <p:nvPr>
            <p:ph type="sldNum" sz="quarter" idx="12"/>
          </p:nvPr>
        </p:nvSpPr>
        <p:spPr>
          <a:xfrm>
            <a:off x="6553200" y="6407150"/>
            <a:ext cx="2133600" cy="314325"/>
          </a:xfrm>
        </p:spPr>
        <p:txBody>
          <a:bodyPr/>
          <a:lstStyle>
            <a:lvl1pPr>
              <a:defRPr/>
            </a:lvl1pPr>
          </a:lstStyle>
          <a:p>
            <a:pPr>
              <a:defRPr/>
            </a:pPr>
            <a:fld id="{B2BE6556-6F9F-4B22-A719-77C749400135}"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1DFD56F-9E97-4CB5-A6A6-440673026AFE}"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25438"/>
            <a:ext cx="2057400" cy="58007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25438"/>
            <a:ext cx="6019800" cy="58007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1AF7613-F63D-4547-9780-1A74FBBDBC78}"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F90EAC7-6D76-45A6-A541-9F27E1AC0EFD}"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7D08C0A-BECE-4FCD-8D94-D18CA31E04D6}"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B18E593-4553-4D39-8E3F-08A71C21A913}"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1952AD2-FE09-46AA-BA2A-3541D3C8BD27}"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0E9BBC-40CA-4268-BA73-E881FB347C7A}"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358939B-AF16-4207-A9C0-5B471702C8A5}"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E2A72DD-B17E-485D-B2D3-AC2C59D22317}"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7FA8224-C4B9-461D-83F5-E647476DB42F}"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6251AA1-5B48-43EE-AAFF-1C86F5428453}"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302D4CC-34A5-4107-A98A-913F09D0ABB5}"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E75414E-F472-4616-80A8-399BC5EAA6C3}"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defRPr/>
            </a:pPr>
            <a:endParaRPr kumimoji="0" lang="zh-TW" altLang="en-US">
              <a:ea typeface="+mn-ea"/>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defRPr/>
            </a:pPr>
            <a:endParaRPr kumimoji="0" lang="zh-TW" altLang="en-US">
              <a:ea typeface="+mn-ea"/>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defRPr/>
            </a:pPr>
            <a:endParaRPr kumimoji="0" lang="zh-TW" altLang="en-US">
              <a:ea typeface="+mn-ea"/>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defRPr/>
            </a:pPr>
            <a:endParaRPr kumimoji="0" lang="zh-TW" altLang="en-US">
              <a:ea typeface="+mn-ea"/>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defRPr/>
            </a:pPr>
            <a:endParaRPr kumimoji="0" lang="zh-TW" altLang="en-US">
              <a:ea typeface="+mn-ea"/>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2"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charset="-120"/>
              </a:defRPr>
            </a:lvl1pPr>
          </a:lstStyle>
          <a:p>
            <a:pPr>
              <a:defRPr/>
            </a:pPr>
            <a:fld id="{C07F338C-707B-4DDC-B366-9BE9F4DF0F71}" type="slidenum">
              <a:rPr lang="zh-TW" altLang="en-US"/>
              <a:pPr>
                <a:defRPr/>
              </a:pPr>
              <a:t>‹#›</a:t>
            </a:fld>
            <a:endParaRPr lang="en-US" altLang="zh-TW"/>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defRPr/>
            </a:pPr>
            <a:endParaRPr kumimoji="0" lang="zh-TW" altLang="en-US">
              <a:ea typeface="+mn-ea"/>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3" name="Picture 37" descr="water"/>
          <p:cNvPicPr>
            <a:picLocks noChangeAspect="1" noChangeArrowheads="1"/>
          </p:cNvPicPr>
          <p:nvPr/>
        </p:nvPicPr>
        <p:blipFill>
          <a:blip r:embed="rId16"/>
          <a:srcRect l="22409" t="16374" b="27486"/>
          <a:stretch>
            <a:fillRect/>
          </a:stretch>
        </p:blipFill>
        <p:spPr bwMode="gray">
          <a:xfrm rot="786797">
            <a:off x="6629400" y="-381000"/>
            <a:ext cx="2417763" cy="1995488"/>
          </a:xfrm>
          <a:prstGeom prst="rect">
            <a:avLst/>
          </a:prstGeom>
          <a:noFill/>
          <a:ln w="9525">
            <a:noFill/>
            <a:miter lim="800000"/>
            <a:headEnd/>
            <a:tailEnd/>
          </a:ln>
        </p:spPr>
      </p:pic>
      <p:pic>
        <p:nvPicPr>
          <p:cNvPr id="4" name="Picture 38" descr="3"/>
          <p:cNvPicPr>
            <a:picLocks noChangeAspect="1" noChangeArrowheads="1"/>
          </p:cNvPicPr>
          <p:nvPr/>
        </p:nvPicPr>
        <p:blipFill>
          <a:blip r:embed="rId17"/>
          <a:srcRect/>
          <a:stretch>
            <a:fillRect/>
          </a:stretch>
        </p:blipFill>
        <p:spPr bwMode="gray">
          <a:xfrm rot="20740733" flipH="1">
            <a:off x="49213" y="5726113"/>
            <a:ext cx="1223962"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ctrTitle" idx="4294967295"/>
          </p:nvPr>
        </p:nvSpPr>
        <p:spPr>
          <a:xfrm>
            <a:off x="1403350" y="1628775"/>
            <a:ext cx="7772400" cy="1470025"/>
          </a:xfrm>
        </p:spPr>
        <p:txBody>
          <a:bodyPr/>
          <a:lstStyle/>
          <a:p>
            <a:pPr eaLnBrk="1" hangingPunct="1">
              <a:defRPr/>
            </a:pPr>
            <a:r>
              <a:rPr lang="zh-TW" altLang="en-US" sz="4800" b="0" dirty="0" smtClean="0">
                <a:effectLst>
                  <a:outerShdw blurRad="38100" dist="38100" dir="2700000" algn="tl">
                    <a:srgbClr val="C0C0C0"/>
                  </a:outerShdw>
                </a:effectLst>
                <a:ea typeface="標楷體" pitchFamily="65" charset="-120"/>
              </a:rPr>
              <a:t>台南市食育</a:t>
            </a:r>
            <a:r>
              <a:rPr lang="zh-TW" altLang="en-US" sz="4800" b="0" dirty="0" smtClean="0">
                <a:effectLst>
                  <a:outerShdw blurRad="38100" dist="38100" dir="2700000" algn="tl">
                    <a:srgbClr val="C0C0C0"/>
                  </a:outerShdw>
                </a:effectLst>
                <a:ea typeface="標楷體" pitchFamily="65" charset="-120"/>
              </a:rPr>
              <a:t>教育</a:t>
            </a:r>
            <a:endParaRPr lang="zh-TW" altLang="en-US" sz="4800" b="0" dirty="0" smtClean="0">
              <a:effectLst>
                <a:outerShdw blurRad="38100" dist="38100" dir="2700000" algn="tl">
                  <a:srgbClr val="C0C0C0"/>
                </a:outerShdw>
              </a:effectLst>
              <a:ea typeface="標楷體" pitchFamily="65" charset="-120"/>
            </a:endParaRPr>
          </a:p>
        </p:txBody>
      </p:sp>
      <p:sp>
        <p:nvSpPr>
          <p:cNvPr id="3" name="副標題 2"/>
          <p:cNvSpPr>
            <a:spLocks noGrp="1"/>
          </p:cNvSpPr>
          <p:nvPr>
            <p:ph type="subTitle" idx="4294967295"/>
          </p:nvPr>
        </p:nvSpPr>
        <p:spPr>
          <a:xfrm>
            <a:off x="2339975" y="3886200"/>
            <a:ext cx="5432425" cy="2495550"/>
          </a:xfrm>
        </p:spPr>
        <p:txBody>
          <a:bodyPr>
            <a:normAutofit/>
          </a:bodyPr>
          <a:lstStyle/>
          <a:p>
            <a:pPr marL="0" indent="0" eaLnBrk="1" hangingPunct="1">
              <a:lnSpc>
                <a:spcPct val="80000"/>
              </a:lnSpc>
              <a:buFontTx/>
              <a:buNone/>
              <a:defRPr/>
            </a:pPr>
            <a:r>
              <a:rPr lang="zh-TW" altLang="en-US" sz="2800" dirty="0" smtClean="0">
                <a:solidFill>
                  <a:srgbClr val="3B32F8"/>
                </a:solidFill>
                <a:effectLst>
                  <a:outerShdw blurRad="38100" dist="38100" dir="2700000" algn="tl">
                    <a:srgbClr val="C0C0C0"/>
                  </a:outerShdw>
                </a:effectLst>
                <a:ea typeface="標楷體" pitchFamily="65" charset="-120"/>
              </a:rPr>
              <a:t>          </a:t>
            </a:r>
            <a:endParaRPr lang="en-US" altLang="zh-TW" sz="2800" dirty="0" smtClean="0">
              <a:solidFill>
                <a:srgbClr val="3B32F8"/>
              </a:solidFill>
              <a:effectLst>
                <a:outerShdw blurRad="38100" dist="38100" dir="2700000" algn="tl">
                  <a:srgbClr val="C0C0C0"/>
                </a:outerShdw>
              </a:effectLst>
              <a:ea typeface="標楷體" pitchFamily="65" charset="-120"/>
            </a:endParaRPr>
          </a:p>
          <a:p>
            <a:pPr marL="0" indent="0" eaLnBrk="1" hangingPunct="1">
              <a:lnSpc>
                <a:spcPct val="80000"/>
              </a:lnSpc>
              <a:buFontTx/>
              <a:buNone/>
              <a:defRPr/>
            </a:pPr>
            <a:r>
              <a:rPr lang="zh-TW" altLang="en-US" sz="2800" dirty="0" smtClean="0">
                <a:solidFill>
                  <a:srgbClr val="3B32F8"/>
                </a:solidFill>
                <a:effectLst>
                  <a:outerShdw blurRad="38100" dist="38100" dir="2700000" algn="tl">
                    <a:srgbClr val="C0C0C0"/>
                  </a:outerShdw>
                </a:effectLst>
                <a:ea typeface="標楷體" pitchFamily="65" charset="-120"/>
              </a:rPr>
              <a:t>大成國中  </a:t>
            </a:r>
            <a:r>
              <a:rPr lang="zh-TW" altLang="en-US" sz="2800" dirty="0" smtClean="0">
                <a:solidFill>
                  <a:srgbClr val="3B32F8"/>
                </a:solidFill>
                <a:effectLst>
                  <a:outerShdw blurRad="38100" dist="38100" dir="2700000" algn="tl">
                    <a:srgbClr val="C0C0C0"/>
                  </a:outerShdw>
                </a:effectLst>
                <a:ea typeface="標楷體" pitchFamily="65" charset="-120"/>
              </a:rPr>
              <a:t>陳鈺萍</a:t>
            </a:r>
            <a:endParaRPr lang="en-US" altLang="zh-TW" sz="2800" dirty="0" smtClean="0">
              <a:solidFill>
                <a:srgbClr val="3B32F8"/>
              </a:solidFill>
              <a:effectLst>
                <a:outerShdw blurRad="38100" dist="38100" dir="2700000" algn="tl">
                  <a:srgbClr val="C0C0C0"/>
                </a:outerShdw>
              </a:effectLst>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圓角矩形 4"/>
          <p:cNvSpPr>
            <a:spLocks noChangeArrowheads="1"/>
          </p:cNvSpPr>
          <p:nvPr/>
        </p:nvSpPr>
        <p:spPr bwMode="auto">
          <a:xfrm>
            <a:off x="179388" y="1484313"/>
            <a:ext cx="7921625" cy="3097212"/>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32770" name="Picture 4" descr="LB_circle001"/>
          <p:cNvPicPr>
            <a:picLocks noChangeAspect="1" noChangeArrowheads="1"/>
          </p:cNvPicPr>
          <p:nvPr/>
        </p:nvPicPr>
        <p:blipFill>
          <a:blip r:embed="rId3"/>
          <a:srcRect/>
          <a:stretch>
            <a:fillRect/>
          </a:stretch>
        </p:blipFill>
        <p:spPr bwMode="auto">
          <a:xfrm>
            <a:off x="7019925" y="188913"/>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548680"/>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提示</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問題</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32772" name="矩形 3"/>
          <p:cNvSpPr>
            <a:spLocks noChangeArrowheads="1"/>
          </p:cNvSpPr>
          <p:nvPr/>
        </p:nvSpPr>
        <p:spPr bwMode="auto">
          <a:xfrm>
            <a:off x="323850" y="1557338"/>
            <a:ext cx="7704138" cy="3046412"/>
          </a:xfrm>
          <a:prstGeom prst="rect">
            <a:avLst/>
          </a:prstGeom>
          <a:noFill/>
          <a:ln w="9525">
            <a:noFill/>
            <a:miter lim="800000"/>
            <a:headEnd/>
            <a:tailEnd/>
          </a:ln>
        </p:spPr>
        <p:txBody>
          <a:bodyPr>
            <a:spAutoFit/>
          </a:bodyPr>
          <a:lstStyle/>
          <a:p>
            <a:r>
              <a:rPr kumimoji="0" lang="zh-TW" altLang="en-US" sz="2400" b="1">
                <a:solidFill>
                  <a:srgbClr val="FF0000"/>
                </a:solidFill>
              </a:rPr>
              <a:t>瘦肉精</a:t>
            </a:r>
            <a:r>
              <a:rPr kumimoji="0" lang="zh-TW" altLang="en-US" sz="2400" b="1"/>
              <a:t>是在動物的成長期後段也就是動物在上市屠宰前期使用，其藥物經代謝易蓄積殘留於</a:t>
            </a:r>
            <a:r>
              <a:rPr kumimoji="0" lang="zh-TW" altLang="en-US" sz="2400" b="1">
                <a:solidFill>
                  <a:srgbClr val="FF0000"/>
                </a:solidFill>
              </a:rPr>
              <a:t>動物內臟</a:t>
            </a:r>
            <a:r>
              <a:rPr kumimoji="0" lang="zh-TW" altLang="en-US" sz="2400" b="1"/>
              <a:t>，美國人、日本人不吃動物內臟，但台灣的飲食習慣卻是頻繁食用豬的內臟，所以其潛藏對國人健康之危害遠高過美日等國。最近新聞報導衛生署發現漢堡王進口的一批培根，竟然含有瘦肉精。漢堡王差點變成受害者的，就是台灣連鎖速食業者漢堡王向美國進口的一批培根竟然被檢驗出含有培林瘦肉精</a:t>
            </a:r>
            <a:r>
              <a:rPr kumimoji="0" lang="en-US" altLang="zh-TW" sz="2400" b="1"/>
              <a:t>3.06ppb</a:t>
            </a:r>
            <a:r>
              <a:rPr kumimoji="0" lang="en-US" altLang="zh-TW" sz="2400"/>
              <a:t> </a:t>
            </a:r>
            <a:endParaRPr kumimoji="0" lang="zh-TW" altLang="en-US" sz="2400"/>
          </a:p>
        </p:txBody>
      </p:sp>
      <p:pic>
        <p:nvPicPr>
          <p:cNvPr id="32773" name="圖片 5" descr="圖片1.jpg"/>
          <p:cNvPicPr>
            <a:picLocks noChangeAspect="1"/>
          </p:cNvPicPr>
          <p:nvPr/>
        </p:nvPicPr>
        <p:blipFill>
          <a:blip r:embed="rId4">
            <a:clrChange>
              <a:clrFrom>
                <a:srgbClr val="FCFCFA"/>
              </a:clrFrom>
              <a:clrTo>
                <a:srgbClr val="FCFCFA">
                  <a:alpha val="0"/>
                </a:srgbClr>
              </a:clrTo>
            </a:clrChange>
          </a:blip>
          <a:srcRect/>
          <a:stretch>
            <a:fillRect/>
          </a:stretch>
        </p:blipFill>
        <p:spPr bwMode="auto">
          <a:xfrm>
            <a:off x="250825" y="4652963"/>
            <a:ext cx="2376488" cy="1963737"/>
          </a:xfrm>
          <a:prstGeom prst="rect">
            <a:avLst/>
          </a:prstGeom>
          <a:noFill/>
          <a:ln w="9525">
            <a:noFill/>
            <a:miter lim="800000"/>
            <a:headEnd/>
            <a:tailEnd/>
          </a:ln>
        </p:spPr>
      </p:pic>
      <p:sp>
        <p:nvSpPr>
          <p:cNvPr id="9" name="矩形 8"/>
          <p:cNvSpPr/>
          <p:nvPr/>
        </p:nvSpPr>
        <p:spPr>
          <a:xfrm>
            <a:off x="395536" y="332656"/>
            <a:ext cx="2012089" cy="523220"/>
          </a:xfrm>
          <a:prstGeom prst="rect">
            <a:avLst/>
          </a:prstGeom>
        </p:spPr>
        <p:txBody>
          <a:bodyPr wrap="none">
            <a:spAutoFit/>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p:txBody>
      </p:sp>
    </p:spTree>
    <p:extLst>
      <p:ext uri="{BB962C8B-B14F-4D97-AF65-F5344CB8AC3E}">
        <p14:creationId xmlns:p14="http://schemas.microsoft.com/office/powerpoint/2010/main" val="248162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gray">
          <a:xfrm>
            <a:off x="1711325" y="838200"/>
            <a:ext cx="6821488" cy="1870075"/>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pPr>
              <a:lnSpc>
                <a:spcPts val="3000"/>
              </a:lnSpc>
              <a:defRPr/>
            </a:pPr>
            <a:r>
              <a:rPr kumimoji="0" lang="en-US" altLang="zh-TW" dirty="0"/>
              <a:t>                      </a:t>
            </a:r>
          </a:p>
          <a:p>
            <a:pPr>
              <a:lnSpc>
                <a:spcPts val="3363"/>
              </a:lnSpc>
              <a:defRPr/>
            </a:pPr>
            <a:r>
              <a:rPr kumimoji="0" lang="en-US" altLang="zh-TW" sz="2800" b="1" dirty="0">
                <a:latin typeface="微軟正黑體" pitchFamily="34" charset="-120"/>
                <a:ea typeface="微軟正黑體" pitchFamily="34" charset="-120"/>
              </a:rPr>
              <a:t>               1.</a:t>
            </a:r>
            <a:r>
              <a:rPr kumimoji="0" lang="zh-TW" altLang="en-US" sz="2800" b="1" dirty="0">
                <a:latin typeface="微軟正黑體" pitchFamily="34" charset="-120"/>
                <a:ea typeface="微軟正黑體" pitchFamily="34" charset="-120"/>
              </a:rPr>
              <a:t>有關瘦肉精的報導，</a:t>
            </a:r>
          </a:p>
          <a:p>
            <a:pPr>
              <a:lnSpc>
                <a:spcPts val="3363"/>
              </a:lnSpc>
              <a:defRPr/>
            </a:pPr>
            <a:r>
              <a:rPr kumimoji="0" lang="zh-TW" altLang="en-US" sz="2800" b="1" dirty="0">
                <a:latin typeface="微軟正黑體" pitchFamily="34" charset="-120"/>
                <a:ea typeface="微軟正黑體" pitchFamily="34" charset="-120"/>
              </a:rPr>
              <a:t>                  並勾寫出正確作法</a:t>
            </a:r>
            <a:r>
              <a:rPr kumimoji="0" lang="zh-TW" altLang="en-US" sz="2800" dirty="0">
                <a:latin typeface="微軟正黑體" pitchFamily="34" charset="-120"/>
                <a:ea typeface="微軟正黑體" pitchFamily="34" charset="-120"/>
              </a:rPr>
              <a:t> ？</a:t>
            </a:r>
            <a:r>
              <a:rPr kumimoji="0" lang="en-US" altLang="zh-TW" sz="2800" b="1" dirty="0">
                <a:latin typeface="微軟正黑體" pitchFamily="34" charset="-120"/>
                <a:ea typeface="微軟正黑體" pitchFamily="34" charset="-120"/>
              </a:rPr>
              <a:t>                      </a:t>
            </a:r>
          </a:p>
          <a:p>
            <a:pPr>
              <a:lnSpc>
                <a:spcPts val="2200"/>
              </a:lnSpc>
              <a:defRPr/>
            </a:pPr>
            <a:r>
              <a:rPr kumimoji="0" lang="en-US" altLang="zh-TW" sz="2800" b="1" dirty="0">
                <a:latin typeface="微軟正黑體" pitchFamily="34" charset="-120"/>
                <a:ea typeface="微軟正黑體" pitchFamily="34" charset="-120"/>
              </a:rPr>
              <a:t>               </a:t>
            </a:r>
            <a:endParaRPr kumimoji="0" lang="zh-TW" altLang="en-US" sz="2800" b="1" dirty="0">
              <a:latin typeface="微軟正黑體" pitchFamily="34" charset="-120"/>
              <a:ea typeface="微軟正黑體" pitchFamily="34" charset="-120"/>
            </a:endParaRPr>
          </a:p>
        </p:txBody>
      </p:sp>
      <p:sp>
        <p:nvSpPr>
          <p:cNvPr id="34818" name="AutoShape 4"/>
          <p:cNvSpPr>
            <a:spLocks noChangeArrowheads="1"/>
          </p:cNvSpPr>
          <p:nvPr/>
        </p:nvSpPr>
        <p:spPr bwMode="gray">
          <a:xfrm>
            <a:off x="2484438" y="16287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kumimoji="0" lang="zh-TW" altLang="en-US"/>
          </a:p>
        </p:txBody>
      </p:sp>
      <p:pic>
        <p:nvPicPr>
          <p:cNvPr id="34819" name="Picture 5" descr="DO_circle001"/>
          <p:cNvPicPr>
            <a:picLocks noChangeAspect="1" noChangeArrowheads="1"/>
          </p:cNvPicPr>
          <p:nvPr/>
        </p:nvPicPr>
        <p:blipFill>
          <a:blip r:embed="rId3"/>
          <a:srcRect/>
          <a:stretch>
            <a:fillRect/>
          </a:stretch>
        </p:blipFill>
        <p:spPr bwMode="auto">
          <a:xfrm>
            <a:off x="323850" y="549275"/>
            <a:ext cx="2217738" cy="2217738"/>
          </a:xfrm>
          <a:prstGeom prst="rect">
            <a:avLst/>
          </a:prstGeom>
          <a:noFill/>
          <a:ln w="9525">
            <a:noFill/>
            <a:miter lim="800000"/>
            <a:headEnd/>
            <a:tailEnd/>
          </a:ln>
        </p:spPr>
      </p:pic>
      <p:sp>
        <p:nvSpPr>
          <p:cNvPr id="34820" name="Text Box 7"/>
          <p:cNvSpPr txBox="1">
            <a:spLocks noChangeArrowheads="1"/>
          </p:cNvSpPr>
          <p:nvPr/>
        </p:nvSpPr>
        <p:spPr bwMode="black">
          <a:xfrm>
            <a:off x="611188" y="1125538"/>
            <a:ext cx="1670050" cy="1076325"/>
          </a:xfrm>
          <a:prstGeom prst="rect">
            <a:avLst/>
          </a:prstGeom>
          <a:noFill/>
          <a:ln w="9525" algn="ctr">
            <a:noFill/>
            <a:miter lim="800000"/>
            <a:headEnd/>
            <a:tailEnd/>
          </a:ln>
        </p:spPr>
        <p:txBody>
          <a:bodyPr>
            <a:spAutoFit/>
          </a:bodyPr>
          <a:lstStyle/>
          <a:p>
            <a:pPr algn="ctr">
              <a:spcBef>
                <a:spcPct val="50000"/>
              </a:spcBef>
            </a:pPr>
            <a:r>
              <a:rPr kumimoji="0" lang="zh-TW" altLang="en-US" sz="3200" b="1">
                <a:solidFill>
                  <a:srgbClr val="FF0000"/>
                </a:solidFill>
                <a:latin typeface="微軟正黑體" pitchFamily="34" charset="-120"/>
                <a:ea typeface="微軟正黑體" pitchFamily="34" charset="-120"/>
              </a:rPr>
              <a:t>批判性思考</a:t>
            </a:r>
            <a:endParaRPr kumimoji="0" lang="en-US" altLang="zh-TW" sz="3200" b="1">
              <a:solidFill>
                <a:srgbClr val="FF0000"/>
              </a:solidFill>
              <a:latin typeface="微軟正黑體" pitchFamily="34" charset="-120"/>
              <a:ea typeface="微軟正黑體" pitchFamily="34" charset="-120"/>
            </a:endParaRPr>
          </a:p>
        </p:txBody>
      </p:sp>
      <p:sp>
        <p:nvSpPr>
          <p:cNvPr id="34821" name="AutoShape 2"/>
          <p:cNvSpPr>
            <a:spLocks noChangeArrowheads="1"/>
          </p:cNvSpPr>
          <p:nvPr/>
        </p:nvSpPr>
        <p:spPr bwMode="gray">
          <a:xfrm>
            <a:off x="1784350" y="3575050"/>
            <a:ext cx="6819900" cy="1447800"/>
          </a:xfrm>
          <a:prstGeom prst="roundRect">
            <a:avLst>
              <a:gd name="adj" fmla="val 11505"/>
            </a:avLst>
          </a:prstGeom>
          <a:solidFill>
            <a:srgbClr val="FFD84B">
              <a:alpha val="58038"/>
            </a:srgbClr>
          </a:solidFill>
          <a:ln w="6350" algn="ctr">
            <a:noFill/>
            <a:prstDash val="sysDot"/>
            <a:round/>
            <a:headEnd/>
            <a:tailEnd/>
          </a:ln>
        </p:spPr>
        <p:txBody>
          <a:bodyPr wrap="none" anchor="ctr"/>
          <a:lstStyle/>
          <a:p>
            <a:r>
              <a:rPr kumimoji="0" lang="en-US" altLang="zh-TW"/>
              <a:t>                      </a:t>
            </a:r>
            <a:r>
              <a:rPr kumimoji="0" lang="en-US" altLang="zh-TW" sz="2800" b="1">
                <a:latin typeface="微軟正黑體" pitchFamily="34" charset="-120"/>
                <a:ea typeface="微軟正黑體" pitchFamily="34" charset="-120"/>
              </a:rPr>
              <a:t>1.</a:t>
            </a:r>
            <a:r>
              <a:rPr kumimoji="0" lang="zh-TW" altLang="en-US" sz="2800" b="1">
                <a:latin typeface="微軟正黑體" pitchFamily="34" charset="-120"/>
                <a:ea typeface="微軟正黑體" pitchFamily="34" charset="-120"/>
              </a:rPr>
              <a:t>可以怎麼做</a:t>
            </a:r>
            <a:r>
              <a:rPr kumimoji="0" lang="en-US" altLang="zh-TW" sz="2800" b="1">
                <a:latin typeface="微軟正黑體" pitchFamily="34" charset="-120"/>
                <a:ea typeface="微軟正黑體" pitchFamily="34" charset="-120"/>
              </a:rPr>
              <a:t>?</a:t>
            </a:r>
          </a:p>
          <a:p>
            <a:r>
              <a:rPr kumimoji="0" lang="en-US" altLang="zh-TW" sz="2800" b="1">
                <a:latin typeface="微軟正黑體" pitchFamily="34" charset="-120"/>
                <a:ea typeface="微軟正黑體" pitchFamily="34" charset="-120"/>
              </a:rPr>
              <a:t>                      </a:t>
            </a:r>
          </a:p>
          <a:p>
            <a:r>
              <a:rPr kumimoji="0" lang="en-US" altLang="zh-TW" sz="2800" b="1">
                <a:latin typeface="微軟正黑體" pitchFamily="34" charset="-120"/>
                <a:ea typeface="微軟正黑體" pitchFamily="34" charset="-120"/>
              </a:rPr>
              <a:t>                2.</a:t>
            </a:r>
            <a:r>
              <a:rPr kumimoji="0" lang="zh-TW" altLang="en-US" sz="2800" b="1">
                <a:latin typeface="微軟正黑體" pitchFamily="34" charset="-120"/>
                <a:ea typeface="微軟正黑體" pitchFamily="34" charset="-120"/>
              </a:rPr>
              <a:t>解決之道</a:t>
            </a:r>
          </a:p>
        </p:txBody>
      </p:sp>
      <p:sp>
        <p:nvSpPr>
          <p:cNvPr id="34822" name="AutoShape 4"/>
          <p:cNvSpPr>
            <a:spLocks noChangeArrowheads="1"/>
          </p:cNvSpPr>
          <p:nvPr/>
        </p:nvSpPr>
        <p:spPr bwMode="gray">
          <a:xfrm>
            <a:off x="2597150" y="40798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kumimoji="0" lang="zh-TW" altLang="en-US"/>
          </a:p>
        </p:txBody>
      </p:sp>
      <p:pic>
        <p:nvPicPr>
          <p:cNvPr id="8" name="Picture 5" descr="DO_circle001"/>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95536" y="3284984"/>
            <a:ext cx="2218556" cy="2218556"/>
          </a:xfrm>
          <a:prstGeom prst="rect">
            <a:avLst/>
          </a:prstGeom>
          <a:noFill/>
        </p:spPr>
      </p:pic>
      <p:sp>
        <p:nvSpPr>
          <p:cNvPr id="34824" name="Text Box 7"/>
          <p:cNvSpPr txBox="1">
            <a:spLocks noChangeArrowheads="1"/>
          </p:cNvSpPr>
          <p:nvPr/>
        </p:nvSpPr>
        <p:spPr bwMode="black">
          <a:xfrm>
            <a:off x="684213" y="3860800"/>
            <a:ext cx="1670050" cy="1077913"/>
          </a:xfrm>
          <a:prstGeom prst="rect">
            <a:avLst/>
          </a:prstGeom>
          <a:noFill/>
          <a:ln w="9525" algn="ctr">
            <a:noFill/>
            <a:miter lim="800000"/>
            <a:headEnd/>
            <a:tailEnd/>
          </a:ln>
        </p:spPr>
        <p:txBody>
          <a:bodyPr>
            <a:spAutoFit/>
          </a:bodyPr>
          <a:lstStyle/>
          <a:p>
            <a:pPr algn="ctr">
              <a:spcBef>
                <a:spcPct val="50000"/>
              </a:spcBef>
            </a:pPr>
            <a:r>
              <a:rPr kumimoji="0" lang="zh-TW" altLang="en-US" sz="3200" b="1">
                <a:latin typeface="微軟正黑體" pitchFamily="34" charset="-120"/>
                <a:ea typeface="微軟正黑體" pitchFamily="34" charset="-120"/>
              </a:rPr>
              <a:t>創造性思考</a:t>
            </a:r>
            <a:endParaRPr kumimoji="0" lang="en-US" altLang="zh-TW" sz="3200" b="1">
              <a:latin typeface="微軟正黑體" pitchFamily="34" charset="-120"/>
              <a:ea typeface="微軟正黑體" pitchFamily="34" charset="-120"/>
            </a:endParaRPr>
          </a:p>
        </p:txBody>
      </p:sp>
      <p:sp>
        <p:nvSpPr>
          <p:cNvPr id="11" name="向右箭號 10"/>
          <p:cNvSpPr/>
          <p:nvPr/>
        </p:nvSpPr>
        <p:spPr bwMode="auto">
          <a:xfrm rot="5400000">
            <a:off x="6353969" y="4239419"/>
            <a:ext cx="1908175" cy="1439863"/>
          </a:xfrm>
          <a:prstGeom prst="striped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kumimoji="0" lang="zh-TW" altLang="en-US">
              <a:solidFill>
                <a:schemeClr val="tx1"/>
              </a:solidFill>
            </a:endParaRPr>
          </a:p>
        </p:txBody>
      </p:sp>
      <p:sp>
        <p:nvSpPr>
          <p:cNvPr id="12" name="矩形 11"/>
          <p:cNvSpPr/>
          <p:nvPr/>
        </p:nvSpPr>
        <p:spPr>
          <a:xfrm>
            <a:off x="6228184" y="5934670"/>
            <a:ext cx="2262159" cy="923330"/>
          </a:xfrm>
          <a:prstGeom prst="rect">
            <a:avLst/>
          </a:prstGeom>
        </p:spPr>
        <p:txBody>
          <a:bodyPr wrap="none">
            <a:spAutoFit/>
          </a:bodyPr>
          <a:lstStyle/>
          <a:p>
            <a:pPr algn="ctr">
              <a:defRPr/>
            </a:pPr>
            <a:r>
              <a:rPr kumimoji="0" lang="zh-TW" altLang="en-US" sz="5400" b="1" dirty="0">
                <a:ln w="17780" cmpd="sng">
                  <a:solidFill>
                    <a:srgbClr val="FFFFFF"/>
                  </a:solidFill>
                  <a:prstDash val="solid"/>
                  <a:miter lim="800000"/>
                </a:ln>
                <a:solidFill>
                  <a:srgbClr val="FF0000"/>
                </a:solidFill>
                <a:effectLst>
                  <a:outerShdw blurRad="50800" algn="tl" rotWithShape="0">
                    <a:srgbClr val="000000"/>
                  </a:outerShdw>
                </a:effectLst>
                <a:latin typeface="華康中圓體(P)" pitchFamily="34" charset="-120"/>
                <a:ea typeface="華康中圓體(P)" pitchFamily="34" charset="-120"/>
              </a:rPr>
              <a:t>做決定</a:t>
            </a:r>
            <a:endParaRPr kumimoji="0" lang="zh-TW" altLang="en-US" sz="5400" b="1" dirty="0">
              <a:ln w="17780" cmpd="sng">
                <a:solidFill>
                  <a:srgbClr val="FFFFFF"/>
                </a:solidFill>
                <a:prstDash val="solid"/>
                <a:miter lim="800000"/>
              </a:ln>
              <a:solidFill>
                <a:srgbClr val="FF0000"/>
              </a:solidFill>
              <a:effectLst>
                <a:outerShdw blurRad="50800" algn="tl" rotWithShape="0">
                  <a:srgbClr val="000000"/>
                </a:outerShdw>
              </a:effectLst>
              <a:ea typeface="+mn-ea"/>
            </a:endParaRPr>
          </a:p>
        </p:txBody>
      </p:sp>
    </p:spTree>
    <p:extLst>
      <p:ext uri="{BB962C8B-B14F-4D97-AF65-F5344CB8AC3E}">
        <p14:creationId xmlns:p14="http://schemas.microsoft.com/office/powerpoint/2010/main" val="4042034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群組 64"/>
          <p:cNvGrpSpPr>
            <a:grpSpLocks/>
          </p:cNvGrpSpPr>
          <p:nvPr/>
        </p:nvGrpSpPr>
        <p:grpSpPr bwMode="auto">
          <a:xfrm>
            <a:off x="1403350" y="981075"/>
            <a:ext cx="6735763" cy="1123950"/>
            <a:chOff x="1508125" y="2452688"/>
            <a:chExt cx="6736283" cy="1123950"/>
          </a:xfrm>
        </p:grpSpPr>
        <p:sp>
          <p:nvSpPr>
            <p:cNvPr id="2" name="AutoShape 2"/>
            <p:cNvSpPr>
              <a:spLocks noChangeArrowheads="1"/>
            </p:cNvSpPr>
            <p:nvPr/>
          </p:nvSpPr>
          <p:spPr bwMode="gray">
            <a:xfrm>
              <a:off x="5135843" y="2570163"/>
              <a:ext cx="3108565" cy="727075"/>
            </a:xfrm>
            <a:prstGeom prst="chevron">
              <a:avLst>
                <a:gd name="adj" fmla="val 53225"/>
              </a:avLst>
            </a:prstGeom>
            <a:gradFill rotWithShape="1">
              <a:gsLst>
                <a:gs pos="0">
                  <a:schemeClr val="accent1">
                    <a:gamma/>
                    <a:shade val="69804"/>
                    <a:invGamma/>
                  </a:schemeClr>
                </a:gs>
                <a:gs pos="100000">
                  <a:schemeClr val="accent1"/>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sp>
          <p:nvSpPr>
            <p:cNvPr id="3" name="AutoShape 3"/>
            <p:cNvSpPr>
              <a:spLocks noChangeArrowheads="1"/>
            </p:cNvSpPr>
            <p:nvPr/>
          </p:nvSpPr>
          <p:spPr bwMode="ltGray">
            <a:xfrm>
              <a:off x="2159050" y="2482851"/>
              <a:ext cx="5797998" cy="914400"/>
            </a:xfrm>
            <a:prstGeom prst="homePlate">
              <a:avLst>
                <a:gd name="adj" fmla="val 51551"/>
              </a:avLst>
            </a:prstGeom>
            <a:gradFill rotWithShape="1">
              <a:gsLst>
                <a:gs pos="0">
                  <a:schemeClr val="accent1"/>
                </a:gs>
                <a:gs pos="100000">
                  <a:schemeClr val="accent1">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grpSp>
          <p:nvGrpSpPr>
            <p:cNvPr id="36925" name="Group 4"/>
            <p:cNvGrpSpPr>
              <a:grpSpLocks/>
            </p:cNvGrpSpPr>
            <p:nvPr/>
          </p:nvGrpSpPr>
          <p:grpSpPr bwMode="auto">
            <a:xfrm>
              <a:off x="1508125" y="2452688"/>
              <a:ext cx="1130300" cy="1123950"/>
              <a:chOff x="2161" y="696"/>
              <a:chExt cx="1360" cy="1356"/>
            </a:xfrm>
          </p:grpSpPr>
          <p:grpSp>
            <p:nvGrpSpPr>
              <p:cNvPr id="36927" name="Group 5"/>
              <p:cNvGrpSpPr>
                <a:grpSpLocks/>
              </p:cNvGrpSpPr>
              <p:nvPr/>
            </p:nvGrpSpPr>
            <p:grpSpPr bwMode="auto">
              <a:xfrm>
                <a:off x="2161" y="696"/>
                <a:ext cx="1360" cy="1356"/>
                <a:chOff x="2508" y="1231"/>
                <a:chExt cx="1248" cy="1240"/>
              </a:xfrm>
            </p:grpSpPr>
            <p:sp>
              <p:nvSpPr>
                <p:cNvPr id="36929" name="Oval 6"/>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36930" name="Oval 7"/>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36931" name="Oval 8"/>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36932" name="Oval 9"/>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36933" name="Oval 10"/>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4" name="Oval 11"/>
              <p:cNvSpPr>
                <a:spLocks noChangeArrowheads="1"/>
              </p:cNvSpPr>
              <p:nvPr/>
            </p:nvSpPr>
            <p:spPr bwMode="gray">
              <a:xfrm>
                <a:off x="2321" y="845"/>
                <a:ext cx="1054" cy="1053"/>
              </a:xfrm>
              <a:prstGeom prst="ellipse">
                <a:avLst/>
              </a:prstGeom>
              <a:gradFill rotWithShape="1">
                <a:gsLst>
                  <a:gs pos="0">
                    <a:schemeClr val="accent1">
                      <a:gamma/>
                      <a:shade val="46275"/>
                      <a:invGamma/>
                    </a:schemeClr>
                  </a:gs>
                  <a:gs pos="100000">
                    <a:schemeClr val="accent1"/>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5" name="Rectangle 13"/>
            <p:cNvSpPr>
              <a:spLocks noChangeArrowheads="1"/>
            </p:cNvSpPr>
            <p:nvPr/>
          </p:nvSpPr>
          <p:spPr bwMode="auto">
            <a:xfrm>
              <a:off x="2555956" y="2636838"/>
              <a:ext cx="4896228" cy="822325"/>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r>
                <a:rPr kumimoji="0" lang="zh-TW" altLang="en-US" sz="2400" dirty="0">
                  <a:latin typeface="微軟正黑體" pitchFamily="34" charset="-120"/>
                  <a:ea typeface="微軟正黑體" pitchFamily="34" charset="-120"/>
                </a:rPr>
                <a:t>衛生署應該針對這些不合格的進口  商，提高抽檢率。</a:t>
              </a:r>
              <a:endParaRPr kumimoji="0" lang="en-US" altLang="zh-TW" sz="2400" dirty="0">
                <a:latin typeface="微軟正黑體" pitchFamily="34" charset="-120"/>
                <a:ea typeface="微軟正黑體" pitchFamily="34" charset="-120"/>
              </a:endParaRPr>
            </a:p>
          </p:txBody>
        </p:sp>
      </p:grpSp>
      <p:grpSp>
        <p:nvGrpSpPr>
          <p:cNvPr id="36866" name="群組 65"/>
          <p:cNvGrpSpPr>
            <a:grpSpLocks/>
          </p:cNvGrpSpPr>
          <p:nvPr/>
        </p:nvGrpSpPr>
        <p:grpSpPr bwMode="auto">
          <a:xfrm>
            <a:off x="1476375" y="2276475"/>
            <a:ext cx="6624638" cy="1123950"/>
            <a:chOff x="1508125" y="3770313"/>
            <a:chExt cx="6340475" cy="1123950"/>
          </a:xfrm>
        </p:grpSpPr>
        <p:sp>
          <p:nvSpPr>
            <p:cNvPr id="86031" name="AutoShape 15"/>
            <p:cNvSpPr>
              <a:spLocks noChangeArrowheads="1"/>
            </p:cNvSpPr>
            <p:nvPr/>
          </p:nvSpPr>
          <p:spPr bwMode="gray">
            <a:xfrm>
              <a:off x="5134944" y="3886201"/>
              <a:ext cx="2713656" cy="728662"/>
            </a:xfrm>
            <a:prstGeom prst="chevron">
              <a:avLst>
                <a:gd name="adj" fmla="val 53109"/>
              </a:avLst>
            </a:prstGeom>
            <a:gradFill rotWithShape="1">
              <a:gsLst>
                <a:gs pos="0">
                  <a:schemeClr val="folHlink">
                    <a:gamma/>
                    <a:shade val="69804"/>
                    <a:invGamma/>
                  </a:schemeClr>
                </a:gs>
                <a:gs pos="100000">
                  <a:schemeClr val="fo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a:ea typeface="+mn-ea"/>
              </a:endParaRPr>
            </a:p>
          </p:txBody>
        </p:sp>
        <p:sp>
          <p:nvSpPr>
            <p:cNvPr id="86032" name="AutoShape 16"/>
            <p:cNvSpPr>
              <a:spLocks noChangeArrowheads="1"/>
            </p:cNvSpPr>
            <p:nvPr/>
          </p:nvSpPr>
          <p:spPr bwMode="gray">
            <a:xfrm>
              <a:off x="2158430" y="3800476"/>
              <a:ext cx="5366536" cy="914400"/>
            </a:xfrm>
            <a:prstGeom prst="homePlate">
              <a:avLst>
                <a:gd name="adj" fmla="val 51551"/>
              </a:avLst>
            </a:prstGeom>
            <a:gradFill rotWithShape="1">
              <a:gsLst>
                <a:gs pos="0">
                  <a:schemeClr val="folHlink"/>
                </a:gs>
                <a:gs pos="100000">
                  <a:schemeClr val="fo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dirty="0">
                <a:ea typeface="+mn-ea"/>
              </a:endParaRPr>
            </a:p>
          </p:txBody>
        </p:sp>
        <p:grpSp>
          <p:nvGrpSpPr>
            <p:cNvPr id="36915" name="Group 17"/>
            <p:cNvGrpSpPr>
              <a:grpSpLocks/>
            </p:cNvGrpSpPr>
            <p:nvPr/>
          </p:nvGrpSpPr>
          <p:grpSpPr bwMode="auto">
            <a:xfrm>
              <a:off x="1508125" y="3770313"/>
              <a:ext cx="1130300" cy="1123950"/>
              <a:chOff x="2161" y="696"/>
              <a:chExt cx="1360" cy="1356"/>
            </a:xfrm>
          </p:grpSpPr>
          <p:grpSp>
            <p:nvGrpSpPr>
              <p:cNvPr id="36916" name="Group 18"/>
              <p:cNvGrpSpPr>
                <a:grpSpLocks/>
              </p:cNvGrpSpPr>
              <p:nvPr/>
            </p:nvGrpSpPr>
            <p:grpSpPr bwMode="auto">
              <a:xfrm>
                <a:off x="2161" y="696"/>
                <a:ext cx="1360" cy="1356"/>
                <a:chOff x="2508" y="1231"/>
                <a:chExt cx="1248" cy="1240"/>
              </a:xfrm>
            </p:grpSpPr>
            <p:sp>
              <p:nvSpPr>
                <p:cNvPr id="36918" name="Oval 19"/>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36919" name="Oval 20"/>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36920" name="Oval 21"/>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36921" name="Oval 22"/>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36922" name="Oval 2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40" name="Oval 24"/>
              <p:cNvSpPr>
                <a:spLocks noChangeArrowheads="1"/>
              </p:cNvSpPr>
              <p:nvPr/>
            </p:nvSpPr>
            <p:spPr bwMode="gray">
              <a:xfrm>
                <a:off x="2322" y="845"/>
                <a:ext cx="1055" cy="1053"/>
              </a:xfrm>
              <a:prstGeom prst="ellipse">
                <a:avLst/>
              </a:prstGeom>
              <a:gradFill rotWithShape="1">
                <a:gsLst>
                  <a:gs pos="0">
                    <a:schemeClr val="folHlink">
                      <a:gamma/>
                      <a:shade val="46275"/>
                      <a:invGamma/>
                    </a:schemeClr>
                  </a:gs>
                  <a:gs pos="100000">
                    <a:schemeClr val="folHlink"/>
                  </a:gs>
                </a:gsLst>
                <a:lin ang="5400000" scaled="1"/>
              </a:gradFill>
              <a:ln w="57150">
                <a:noFill/>
                <a:round/>
                <a:headEnd/>
                <a:tailEnd/>
              </a:ln>
              <a:effectLst/>
            </p:spPr>
            <p:txBody>
              <a:bodyPr wrap="none" anchor="ctr"/>
              <a:lstStyle/>
              <a:p>
                <a:pPr>
                  <a:defRPr/>
                </a:pPr>
                <a:endParaRPr kumimoji="0" lang="zh-TW" altLang="en-US">
                  <a:ea typeface="+mn-ea"/>
                </a:endParaRPr>
              </a:p>
            </p:txBody>
          </p:sp>
        </p:grpSp>
      </p:grpSp>
      <p:grpSp>
        <p:nvGrpSpPr>
          <p:cNvPr id="36867" name="群組 66"/>
          <p:cNvGrpSpPr>
            <a:grpSpLocks/>
          </p:cNvGrpSpPr>
          <p:nvPr/>
        </p:nvGrpSpPr>
        <p:grpSpPr bwMode="auto">
          <a:xfrm>
            <a:off x="1476375" y="3429000"/>
            <a:ext cx="6340475" cy="1123950"/>
            <a:chOff x="1508125" y="5124450"/>
            <a:chExt cx="6340475" cy="1123950"/>
          </a:xfrm>
        </p:grpSpPr>
        <p:sp>
          <p:nvSpPr>
            <p:cNvPr id="86044" name="AutoShape 28"/>
            <p:cNvSpPr>
              <a:spLocks noChangeArrowheads="1"/>
            </p:cNvSpPr>
            <p:nvPr/>
          </p:nvSpPr>
          <p:spPr bwMode="gray">
            <a:xfrm>
              <a:off x="5135563" y="5240338"/>
              <a:ext cx="2713037" cy="728662"/>
            </a:xfrm>
            <a:prstGeom prst="chevron">
              <a:avLst>
                <a:gd name="adj" fmla="val 53109"/>
              </a:avLst>
            </a:prstGeom>
            <a:gradFill rotWithShape="1">
              <a:gsLst>
                <a:gs pos="0">
                  <a:schemeClr val="hlink">
                    <a:gamma/>
                    <a:shade val="69804"/>
                    <a:invGamma/>
                  </a:schemeClr>
                </a:gs>
                <a:gs pos="100000">
                  <a:schemeClr va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kumimoji="0" lang="zh-TW" altLang="en-US">
                <a:ea typeface="+mn-ea"/>
              </a:endParaRPr>
            </a:p>
          </p:txBody>
        </p:sp>
        <p:sp>
          <p:nvSpPr>
            <p:cNvPr id="86045" name="AutoShape 29"/>
            <p:cNvSpPr>
              <a:spLocks noChangeArrowheads="1"/>
            </p:cNvSpPr>
            <p:nvPr/>
          </p:nvSpPr>
          <p:spPr bwMode="ltGray">
            <a:xfrm>
              <a:off x="2159000" y="5154613"/>
              <a:ext cx="5437188" cy="914400"/>
            </a:xfrm>
            <a:prstGeom prst="homePlate">
              <a:avLst>
                <a:gd name="adj" fmla="val 51551"/>
              </a:avLst>
            </a:prstGeom>
            <a:gradFill rotWithShape="1">
              <a:gsLst>
                <a:gs pos="0">
                  <a:schemeClr val="hlink"/>
                </a:gs>
                <a:gs pos="100000">
                  <a:schemeClr va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kumimoji="0" lang="zh-TW" altLang="en-US">
                <a:ea typeface="+mn-ea"/>
              </a:endParaRPr>
            </a:p>
          </p:txBody>
        </p:sp>
        <p:grpSp>
          <p:nvGrpSpPr>
            <p:cNvPr id="36904" name="Group 30"/>
            <p:cNvGrpSpPr>
              <a:grpSpLocks/>
            </p:cNvGrpSpPr>
            <p:nvPr/>
          </p:nvGrpSpPr>
          <p:grpSpPr bwMode="auto">
            <a:xfrm>
              <a:off x="1508125" y="5124450"/>
              <a:ext cx="1130300" cy="1123950"/>
              <a:chOff x="2161" y="696"/>
              <a:chExt cx="1360" cy="1356"/>
            </a:xfrm>
          </p:grpSpPr>
          <p:grpSp>
            <p:nvGrpSpPr>
              <p:cNvPr id="36906" name="Group 31"/>
              <p:cNvGrpSpPr>
                <a:grpSpLocks/>
              </p:cNvGrpSpPr>
              <p:nvPr/>
            </p:nvGrpSpPr>
            <p:grpSpPr bwMode="auto">
              <a:xfrm>
                <a:off x="2161" y="696"/>
                <a:ext cx="1360" cy="1356"/>
                <a:chOff x="2508" y="1231"/>
                <a:chExt cx="1248" cy="1240"/>
              </a:xfrm>
            </p:grpSpPr>
            <p:sp>
              <p:nvSpPr>
                <p:cNvPr id="36908" name="Oval 32"/>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36909" name="Oval 33"/>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36910" name="Oval 34"/>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36911" name="Oval 35"/>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36912" name="Oval 36"/>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53" name="Oval 37"/>
              <p:cNvSpPr>
                <a:spLocks noChangeArrowheads="1"/>
              </p:cNvSpPr>
              <p:nvPr/>
            </p:nvSpPr>
            <p:spPr bwMode="gray">
              <a:xfrm>
                <a:off x="2321" y="845"/>
                <a:ext cx="1054" cy="1053"/>
              </a:xfrm>
              <a:prstGeom prst="ellipse">
                <a:avLst/>
              </a:prstGeom>
              <a:gradFill rotWithShape="1">
                <a:gsLst>
                  <a:gs pos="0">
                    <a:schemeClr val="hlink">
                      <a:gamma/>
                      <a:shade val="46275"/>
                      <a:invGamma/>
                    </a:schemeClr>
                  </a:gs>
                  <a:gs pos="100000">
                    <a:schemeClr val="hlink"/>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86055" name="Rectangle 39"/>
            <p:cNvSpPr>
              <a:spLocks noChangeArrowheads="1"/>
            </p:cNvSpPr>
            <p:nvPr/>
          </p:nvSpPr>
          <p:spPr bwMode="auto">
            <a:xfrm>
              <a:off x="2700338" y="5157788"/>
              <a:ext cx="4289425" cy="579437"/>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3200">
                <a:solidFill>
                  <a:srgbClr val="FFFFFF"/>
                </a:solidFill>
                <a:latin typeface="微軟正黑體" pitchFamily="34" charset="-120"/>
                <a:ea typeface="微軟正黑體" pitchFamily="34" charset="-120"/>
              </a:endParaRPr>
            </a:p>
          </p:txBody>
        </p:sp>
      </p:grpSp>
      <p:grpSp>
        <p:nvGrpSpPr>
          <p:cNvPr id="36868" name="群組 67"/>
          <p:cNvGrpSpPr>
            <a:grpSpLocks/>
          </p:cNvGrpSpPr>
          <p:nvPr/>
        </p:nvGrpSpPr>
        <p:grpSpPr bwMode="auto">
          <a:xfrm>
            <a:off x="1476375" y="4652963"/>
            <a:ext cx="6340475" cy="1123950"/>
            <a:chOff x="1544861" y="6370638"/>
            <a:chExt cx="6340475" cy="1123950"/>
          </a:xfrm>
        </p:grpSpPr>
        <p:sp>
          <p:nvSpPr>
            <p:cNvPr id="54" name="AutoShape 15"/>
            <p:cNvSpPr>
              <a:spLocks noChangeArrowheads="1"/>
            </p:cNvSpPr>
            <p:nvPr/>
          </p:nvSpPr>
          <p:spPr bwMode="gray">
            <a:xfrm>
              <a:off x="5172299" y="6486525"/>
              <a:ext cx="2713037" cy="728663"/>
            </a:xfrm>
            <a:prstGeom prst="chevron">
              <a:avLst>
                <a:gd name="adj" fmla="val 53109"/>
              </a:avLst>
            </a:prstGeom>
            <a:gradFill rotWithShape="1">
              <a:gsLst>
                <a:gs pos="0">
                  <a:schemeClr val="folHlink">
                    <a:gamma/>
                    <a:shade val="69804"/>
                    <a:invGamma/>
                  </a:schemeClr>
                </a:gs>
                <a:gs pos="100000">
                  <a:schemeClr val="fo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a:ea typeface="+mn-ea"/>
              </a:endParaRPr>
            </a:p>
          </p:txBody>
        </p:sp>
        <p:sp>
          <p:nvSpPr>
            <p:cNvPr id="55" name="AutoShape 16"/>
            <p:cNvSpPr>
              <a:spLocks noChangeArrowheads="1"/>
            </p:cNvSpPr>
            <p:nvPr/>
          </p:nvSpPr>
          <p:spPr bwMode="gray">
            <a:xfrm>
              <a:off x="2195736" y="6400800"/>
              <a:ext cx="5365750" cy="914400"/>
            </a:xfrm>
            <a:prstGeom prst="homePlate">
              <a:avLst>
                <a:gd name="adj" fmla="val 51551"/>
              </a:avLst>
            </a:prstGeom>
            <a:gradFill rotWithShape="1">
              <a:gsLst>
                <a:gs pos="0">
                  <a:schemeClr val="folHlink"/>
                </a:gs>
                <a:gs pos="100000">
                  <a:schemeClr val="fo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dirty="0">
                <a:ea typeface="+mn-ea"/>
              </a:endParaRPr>
            </a:p>
          </p:txBody>
        </p:sp>
        <p:grpSp>
          <p:nvGrpSpPr>
            <p:cNvPr id="36893" name="Group 17"/>
            <p:cNvGrpSpPr>
              <a:grpSpLocks/>
            </p:cNvGrpSpPr>
            <p:nvPr/>
          </p:nvGrpSpPr>
          <p:grpSpPr bwMode="auto">
            <a:xfrm>
              <a:off x="1544861" y="6370638"/>
              <a:ext cx="1130300" cy="1123950"/>
              <a:chOff x="2161" y="696"/>
              <a:chExt cx="1360" cy="1356"/>
            </a:xfrm>
          </p:grpSpPr>
          <p:grpSp>
            <p:nvGrpSpPr>
              <p:cNvPr id="36895" name="Group 18"/>
              <p:cNvGrpSpPr>
                <a:grpSpLocks/>
              </p:cNvGrpSpPr>
              <p:nvPr/>
            </p:nvGrpSpPr>
            <p:grpSpPr bwMode="auto">
              <a:xfrm>
                <a:off x="2161" y="696"/>
                <a:ext cx="1360" cy="1356"/>
                <a:chOff x="2508" y="1231"/>
                <a:chExt cx="1248" cy="1240"/>
              </a:xfrm>
            </p:grpSpPr>
            <p:sp>
              <p:nvSpPr>
                <p:cNvPr id="36897" name="Oval 19"/>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36898" name="Oval 20"/>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36899" name="Oval 21"/>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36900" name="Oval 22"/>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36901" name="Oval 2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58" name="Oval 24"/>
              <p:cNvSpPr>
                <a:spLocks noChangeArrowheads="1"/>
              </p:cNvSpPr>
              <p:nvPr/>
            </p:nvSpPr>
            <p:spPr bwMode="gray">
              <a:xfrm>
                <a:off x="2321" y="845"/>
                <a:ext cx="1054" cy="1053"/>
              </a:xfrm>
              <a:prstGeom prst="ellipse">
                <a:avLst/>
              </a:prstGeom>
              <a:gradFill rotWithShape="1">
                <a:gsLst>
                  <a:gs pos="0">
                    <a:schemeClr val="folHlink">
                      <a:gamma/>
                      <a:shade val="46275"/>
                      <a:invGamma/>
                    </a:schemeClr>
                  </a:gs>
                  <a:gs pos="100000">
                    <a:schemeClr val="folHlink"/>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64" name="Rectangle 26"/>
            <p:cNvSpPr>
              <a:spLocks noChangeArrowheads="1"/>
            </p:cNvSpPr>
            <p:nvPr/>
          </p:nvSpPr>
          <p:spPr bwMode="auto">
            <a:xfrm>
              <a:off x="2622774" y="6370638"/>
              <a:ext cx="4938712" cy="579437"/>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3200">
                <a:solidFill>
                  <a:srgbClr val="FFFFFF"/>
                </a:solidFill>
                <a:latin typeface="微軟正黑體" pitchFamily="34" charset="-120"/>
                <a:ea typeface="微軟正黑體" pitchFamily="34" charset="-120"/>
              </a:endParaRPr>
            </a:p>
          </p:txBody>
        </p:sp>
      </p:grpSp>
      <p:sp>
        <p:nvSpPr>
          <p:cNvPr id="36869" name="Rectangle 52"/>
          <p:cNvSpPr>
            <a:spLocks noChangeArrowheads="1"/>
          </p:cNvSpPr>
          <p:nvPr/>
        </p:nvSpPr>
        <p:spPr bwMode="auto">
          <a:xfrm>
            <a:off x="611188" y="404813"/>
            <a:ext cx="7848600" cy="830997"/>
          </a:xfrm>
          <a:prstGeom prst="rect">
            <a:avLst/>
          </a:prstGeom>
          <a:noFill/>
          <a:ln w="9525">
            <a:noFill/>
            <a:miter lim="800000"/>
            <a:headEnd/>
            <a:tailEnd/>
          </a:ln>
        </p:spPr>
        <p:txBody>
          <a:bodyPr wrap="square">
            <a:spAutoFit/>
          </a:bodyPr>
          <a:lstStyle/>
          <a:p>
            <a:r>
              <a:rPr lang="zh-TW" altLang="zh-TW" sz="2400" b="1" dirty="0" smtClean="0"/>
              <a:t>二、請根據這則有關瘦肉精的報導，勾寫出正確作法？</a:t>
            </a:r>
            <a:endParaRPr lang="zh-TW" altLang="zh-TW" sz="2400" dirty="0" smtClean="0"/>
          </a:p>
          <a:p>
            <a:endParaRPr kumimoji="0" lang="zh-TW" altLang="en-US" sz="2400" b="1" dirty="0">
              <a:solidFill>
                <a:schemeClr val="tx2"/>
              </a:solidFill>
              <a:ea typeface="微軟正黑體" pitchFamily="34" charset="-120"/>
            </a:endParaRPr>
          </a:p>
        </p:txBody>
      </p:sp>
      <p:grpSp>
        <p:nvGrpSpPr>
          <p:cNvPr id="36870" name="群組 64"/>
          <p:cNvGrpSpPr>
            <a:grpSpLocks/>
          </p:cNvGrpSpPr>
          <p:nvPr/>
        </p:nvGrpSpPr>
        <p:grpSpPr bwMode="auto">
          <a:xfrm>
            <a:off x="1476375" y="5734050"/>
            <a:ext cx="6735763" cy="1123950"/>
            <a:chOff x="1508125" y="2452688"/>
            <a:chExt cx="6736283" cy="1123950"/>
          </a:xfrm>
        </p:grpSpPr>
        <p:sp>
          <p:nvSpPr>
            <p:cNvPr id="86018" name="AutoShape 2"/>
            <p:cNvSpPr>
              <a:spLocks noChangeArrowheads="1"/>
            </p:cNvSpPr>
            <p:nvPr/>
          </p:nvSpPr>
          <p:spPr bwMode="gray">
            <a:xfrm>
              <a:off x="5135843" y="2570163"/>
              <a:ext cx="3108565" cy="727075"/>
            </a:xfrm>
            <a:prstGeom prst="chevron">
              <a:avLst>
                <a:gd name="adj" fmla="val 53225"/>
              </a:avLst>
            </a:prstGeom>
            <a:gradFill rotWithShape="1">
              <a:gsLst>
                <a:gs pos="0">
                  <a:schemeClr val="accent1">
                    <a:gamma/>
                    <a:shade val="69804"/>
                    <a:invGamma/>
                  </a:schemeClr>
                </a:gs>
                <a:gs pos="100000">
                  <a:schemeClr val="accent1"/>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sp>
          <p:nvSpPr>
            <p:cNvPr id="86019" name="AutoShape 3"/>
            <p:cNvSpPr>
              <a:spLocks noChangeArrowheads="1"/>
            </p:cNvSpPr>
            <p:nvPr/>
          </p:nvSpPr>
          <p:spPr bwMode="ltGray">
            <a:xfrm>
              <a:off x="2159050" y="2482851"/>
              <a:ext cx="5797998" cy="914400"/>
            </a:xfrm>
            <a:prstGeom prst="homePlate">
              <a:avLst>
                <a:gd name="adj" fmla="val 51551"/>
              </a:avLst>
            </a:prstGeom>
            <a:gradFill rotWithShape="1">
              <a:gsLst>
                <a:gs pos="0">
                  <a:schemeClr val="accent1"/>
                </a:gs>
                <a:gs pos="100000">
                  <a:schemeClr val="accent1">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grpSp>
          <p:nvGrpSpPr>
            <p:cNvPr id="36882" name="Group 4"/>
            <p:cNvGrpSpPr>
              <a:grpSpLocks/>
            </p:cNvGrpSpPr>
            <p:nvPr/>
          </p:nvGrpSpPr>
          <p:grpSpPr bwMode="auto">
            <a:xfrm>
              <a:off x="1508125" y="2452688"/>
              <a:ext cx="1130300" cy="1123950"/>
              <a:chOff x="2161" y="696"/>
              <a:chExt cx="1360" cy="1356"/>
            </a:xfrm>
          </p:grpSpPr>
          <p:grpSp>
            <p:nvGrpSpPr>
              <p:cNvPr id="36884" name="Group 5"/>
              <p:cNvGrpSpPr>
                <a:grpSpLocks/>
              </p:cNvGrpSpPr>
              <p:nvPr/>
            </p:nvGrpSpPr>
            <p:grpSpPr bwMode="auto">
              <a:xfrm>
                <a:off x="2161" y="696"/>
                <a:ext cx="1360" cy="1356"/>
                <a:chOff x="2508" y="1231"/>
                <a:chExt cx="1248" cy="1240"/>
              </a:xfrm>
            </p:grpSpPr>
            <p:sp>
              <p:nvSpPr>
                <p:cNvPr id="36886" name="Oval 6"/>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36887" name="Oval 7"/>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36888" name="Oval 8"/>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36889" name="Oval 9"/>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36890" name="Oval 10"/>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27" name="Oval 11"/>
              <p:cNvSpPr>
                <a:spLocks noChangeArrowheads="1"/>
              </p:cNvSpPr>
              <p:nvPr/>
            </p:nvSpPr>
            <p:spPr bwMode="gray">
              <a:xfrm>
                <a:off x="2321" y="845"/>
                <a:ext cx="1054" cy="1053"/>
              </a:xfrm>
              <a:prstGeom prst="ellipse">
                <a:avLst/>
              </a:prstGeom>
              <a:gradFill rotWithShape="1">
                <a:gsLst>
                  <a:gs pos="0">
                    <a:schemeClr val="accent1">
                      <a:gamma/>
                      <a:shade val="46275"/>
                      <a:invGamma/>
                    </a:schemeClr>
                  </a:gs>
                  <a:gs pos="100000">
                    <a:schemeClr val="accent1"/>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86029" name="Rectangle 13"/>
            <p:cNvSpPr>
              <a:spLocks noChangeArrowheads="1"/>
            </p:cNvSpPr>
            <p:nvPr/>
          </p:nvSpPr>
          <p:spPr bwMode="auto">
            <a:xfrm>
              <a:off x="2555956" y="2636838"/>
              <a:ext cx="4896228" cy="457200"/>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2400" b="1">
                <a:latin typeface="微軟正黑體" pitchFamily="34" charset="-120"/>
                <a:ea typeface="微軟正黑體" pitchFamily="34" charset="-120"/>
              </a:endParaRPr>
            </a:p>
          </p:txBody>
        </p:sp>
      </p:grpSp>
      <p:sp>
        <p:nvSpPr>
          <p:cNvPr id="36871" name="Rectangle 65"/>
          <p:cNvSpPr>
            <a:spLocks noChangeArrowheads="1"/>
          </p:cNvSpPr>
          <p:nvPr/>
        </p:nvSpPr>
        <p:spPr bwMode="auto">
          <a:xfrm>
            <a:off x="2484438" y="3716338"/>
            <a:ext cx="5975350" cy="457200"/>
          </a:xfrm>
          <a:prstGeom prst="rect">
            <a:avLst/>
          </a:prstGeom>
          <a:noFill/>
          <a:ln w="9525">
            <a:noFill/>
            <a:miter lim="800000"/>
            <a:headEnd/>
            <a:tailEnd/>
          </a:ln>
        </p:spPr>
        <p:txBody>
          <a:bodyPr wrap="none">
            <a:spAutoFit/>
          </a:bodyPr>
          <a:lstStyle/>
          <a:p>
            <a:r>
              <a:rPr kumimoji="0" lang="zh-TW" altLang="en-US" sz="2400" b="1">
                <a:latin typeface="微軟正黑體" pitchFamily="34" charset="-120"/>
                <a:ea typeface="微軟正黑體" pitchFamily="34" charset="-120"/>
              </a:rPr>
              <a:t>改吃素食不吃肉類</a:t>
            </a:r>
            <a:r>
              <a:rPr kumimoji="0" lang="zh-TW" altLang="en-US" sz="2400" b="1">
                <a:ea typeface="微軟正黑體" pitchFamily="34" charset="-120"/>
              </a:rPr>
              <a:t>，因為肉類皆有瘦肉精。</a:t>
            </a:r>
          </a:p>
        </p:txBody>
      </p:sp>
      <p:sp>
        <p:nvSpPr>
          <p:cNvPr id="36872" name="矩形 64"/>
          <p:cNvSpPr>
            <a:spLocks noChangeArrowheads="1"/>
          </p:cNvSpPr>
          <p:nvPr/>
        </p:nvSpPr>
        <p:spPr bwMode="auto">
          <a:xfrm>
            <a:off x="2555875" y="4868863"/>
            <a:ext cx="3775075" cy="523875"/>
          </a:xfrm>
          <a:prstGeom prst="rect">
            <a:avLst/>
          </a:prstGeom>
          <a:noFill/>
          <a:ln w="9525">
            <a:noFill/>
            <a:miter lim="800000"/>
            <a:headEnd/>
            <a:tailEnd/>
          </a:ln>
        </p:spPr>
        <p:txBody>
          <a:bodyPr wrap="none">
            <a:spAutoFit/>
          </a:bodyPr>
          <a:lstStyle/>
          <a:p>
            <a:r>
              <a:rPr lang="zh-TW" altLang="en-US" sz="2800" b="1">
                <a:latin typeface="微軟正黑體" pitchFamily="34" charset="-120"/>
                <a:ea typeface="微軟正黑體" pitchFamily="34" charset="-120"/>
              </a:rPr>
              <a:t>盡量減少食用動物內臟</a:t>
            </a:r>
          </a:p>
        </p:txBody>
      </p:sp>
      <p:sp>
        <p:nvSpPr>
          <p:cNvPr id="36874" name="Rectangle 3"/>
          <p:cNvSpPr>
            <a:spLocks noChangeArrowheads="1"/>
          </p:cNvSpPr>
          <p:nvPr/>
        </p:nvSpPr>
        <p:spPr bwMode="auto">
          <a:xfrm>
            <a:off x="2555875" y="5949950"/>
            <a:ext cx="4852988" cy="522288"/>
          </a:xfrm>
          <a:prstGeom prst="rect">
            <a:avLst/>
          </a:prstGeom>
          <a:noFill/>
          <a:ln w="9525">
            <a:noFill/>
            <a:miter lim="800000"/>
            <a:headEnd/>
            <a:tailEnd/>
          </a:ln>
        </p:spPr>
        <p:txBody>
          <a:bodyPr wrap="none" anchor="ctr">
            <a:spAutoFit/>
          </a:bodyPr>
          <a:lstStyle/>
          <a:p>
            <a:r>
              <a:rPr lang="zh-TW" sz="2800" b="1">
                <a:solidFill>
                  <a:srgbClr val="233441"/>
                </a:solidFill>
                <a:latin typeface="微軟正黑體" pitchFamily="34" charset="-120"/>
                <a:ea typeface="微軟正黑體" pitchFamily="34" charset="-120"/>
                <a:cs typeface="Tahoma" pitchFamily="34" charset="0"/>
              </a:rPr>
              <a:t>勇敢檢舉不合法廠商貨業者。</a:t>
            </a:r>
            <a:endParaRPr lang="zh-TW" sz="2800" b="1">
              <a:latin typeface="微軟正黑體" pitchFamily="34" charset="-120"/>
              <a:ea typeface="微軟正黑體" pitchFamily="34" charset="-120"/>
              <a:cs typeface="Tahoma" pitchFamily="34" charset="0"/>
            </a:endParaRPr>
          </a:p>
        </p:txBody>
      </p:sp>
      <p:sp>
        <p:nvSpPr>
          <p:cNvPr id="36875" name="Rectangle 5"/>
          <p:cNvSpPr>
            <a:spLocks noChangeArrowheads="1"/>
          </p:cNvSpPr>
          <p:nvPr/>
        </p:nvSpPr>
        <p:spPr bwMode="auto">
          <a:xfrm>
            <a:off x="2555875" y="2420938"/>
            <a:ext cx="5570538" cy="523875"/>
          </a:xfrm>
          <a:prstGeom prst="rect">
            <a:avLst/>
          </a:prstGeom>
          <a:noFill/>
          <a:ln w="9525">
            <a:noFill/>
            <a:miter lim="800000"/>
            <a:headEnd/>
            <a:tailEnd/>
          </a:ln>
        </p:spPr>
        <p:txBody>
          <a:bodyPr wrap="none" anchor="ctr">
            <a:spAutoFit/>
          </a:bodyPr>
          <a:lstStyle/>
          <a:p>
            <a:r>
              <a:rPr lang="zh-TW" sz="2800" b="1">
                <a:solidFill>
                  <a:srgbClr val="233441"/>
                </a:solidFill>
                <a:latin typeface="微軟正黑體" pitchFamily="34" charset="-120"/>
                <a:ea typeface="微軟正黑體" pitchFamily="34" charset="-120"/>
                <a:cs typeface="Tahoma" pitchFamily="34" charset="0"/>
              </a:rPr>
              <a:t>盡量使用台灣在地合格業者食材。</a:t>
            </a:r>
            <a:endParaRPr lang="zh-TW" sz="2800" b="1">
              <a:latin typeface="微軟正黑體" pitchFamily="34" charset="-120"/>
              <a:ea typeface="微軟正黑體" pitchFamily="34" charset="-120"/>
              <a:cs typeface="Tahoma" pitchFamily="34" charset="0"/>
            </a:endParaRPr>
          </a:p>
        </p:txBody>
      </p:sp>
    </p:spTree>
    <p:extLst>
      <p:ext uri="{BB962C8B-B14F-4D97-AF65-F5344CB8AC3E}">
        <p14:creationId xmlns:p14="http://schemas.microsoft.com/office/powerpoint/2010/main" val="353729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圖片 7" descr="圖片1.jpg"/>
          <p:cNvPicPr>
            <a:picLocks noChangeAspect="1"/>
          </p:cNvPicPr>
          <p:nvPr/>
        </p:nvPicPr>
        <p:blipFill>
          <a:blip r:embed="rId3"/>
          <a:srcRect/>
          <a:stretch>
            <a:fillRect/>
          </a:stretch>
        </p:blipFill>
        <p:spPr bwMode="auto">
          <a:xfrm>
            <a:off x="539750" y="4076700"/>
            <a:ext cx="2376488" cy="1963738"/>
          </a:xfrm>
          <a:prstGeom prst="rect">
            <a:avLst/>
          </a:prstGeom>
          <a:noFill/>
          <a:ln w="9525">
            <a:noFill/>
            <a:miter lim="800000"/>
            <a:headEnd/>
            <a:tailEnd/>
          </a:ln>
        </p:spPr>
      </p:pic>
      <p:sp>
        <p:nvSpPr>
          <p:cNvPr id="38914" name="圓角矩形 4"/>
          <p:cNvSpPr>
            <a:spLocks noChangeArrowheads="1"/>
          </p:cNvSpPr>
          <p:nvPr/>
        </p:nvSpPr>
        <p:spPr bwMode="auto">
          <a:xfrm>
            <a:off x="611188" y="1341438"/>
            <a:ext cx="7416800" cy="2016125"/>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38915" name="Picture 4" descr="LB_circle001"/>
          <p:cNvPicPr>
            <a:picLocks noChangeAspect="1" noChangeArrowheads="1"/>
          </p:cNvPicPr>
          <p:nvPr/>
        </p:nvPicPr>
        <p:blipFill>
          <a:blip r:embed="rId4"/>
          <a:srcRect/>
          <a:stretch>
            <a:fillRect/>
          </a:stretch>
        </p:blipFill>
        <p:spPr bwMode="auto">
          <a:xfrm>
            <a:off x="7019925" y="188913"/>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548680"/>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提示</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問題</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38917" name="矩形 3"/>
          <p:cNvSpPr>
            <a:spLocks noChangeArrowheads="1"/>
          </p:cNvSpPr>
          <p:nvPr/>
        </p:nvSpPr>
        <p:spPr bwMode="auto">
          <a:xfrm>
            <a:off x="684213" y="1484313"/>
            <a:ext cx="7559675" cy="1754187"/>
          </a:xfrm>
          <a:prstGeom prst="rect">
            <a:avLst/>
          </a:prstGeom>
          <a:noFill/>
          <a:ln w="9525">
            <a:noFill/>
            <a:miter lim="800000"/>
            <a:headEnd/>
            <a:tailEnd/>
          </a:ln>
        </p:spPr>
        <p:txBody>
          <a:bodyPr>
            <a:spAutoFit/>
          </a:bodyPr>
          <a:lstStyle/>
          <a:p>
            <a:r>
              <a:rPr kumimoji="0" lang="zh-TW" altLang="en-US" sz="3600" b="1"/>
              <a:t>看見新聞事件中對美牛含瘦肉精</a:t>
            </a:r>
            <a:endParaRPr kumimoji="0" lang="en-US" altLang="zh-TW" sz="3600" b="1"/>
          </a:p>
          <a:p>
            <a:r>
              <a:rPr kumimoji="0" lang="zh-TW" altLang="en-US" sz="3600" b="1"/>
              <a:t>的疑慮，您認為應該開放嗎？</a:t>
            </a:r>
            <a:endParaRPr kumimoji="0" lang="en-US" altLang="zh-TW" sz="3600" b="1"/>
          </a:p>
          <a:p>
            <a:r>
              <a:rPr kumimoji="0" lang="zh-TW" altLang="en-US" sz="3600" b="1"/>
              <a:t>為什麼？</a:t>
            </a:r>
            <a:r>
              <a:rPr kumimoji="0" lang="en-US" altLang="zh-TW" sz="3600">
                <a:latin typeface="微軟正黑體" pitchFamily="34" charset="-120"/>
                <a:ea typeface="微軟正黑體" pitchFamily="34" charset="-120"/>
              </a:rPr>
              <a:t> </a:t>
            </a:r>
            <a:endParaRPr kumimoji="0" lang="zh-TW" altLang="en-US" sz="3600">
              <a:latin typeface="微軟正黑體" pitchFamily="34" charset="-120"/>
              <a:ea typeface="微軟正黑體" pitchFamily="34" charset="-120"/>
            </a:endParaRPr>
          </a:p>
        </p:txBody>
      </p:sp>
      <p:sp>
        <p:nvSpPr>
          <p:cNvPr id="7" name="雲朵形圖說文字 6"/>
          <p:cNvSpPr/>
          <p:nvPr/>
        </p:nvSpPr>
        <p:spPr bwMode="auto">
          <a:xfrm>
            <a:off x="3276600" y="3068638"/>
            <a:ext cx="5183188" cy="2305050"/>
          </a:xfrm>
          <a:prstGeom prst="cloudCallout">
            <a:avLst>
              <a:gd name="adj1" fmla="val -56874"/>
              <a:gd name="adj2" fmla="val 6825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kumimoji="0" lang="zh-TW" altLang="en-US" sz="3200" dirty="0">
              <a:solidFill>
                <a:schemeClr val="tx1"/>
              </a:solidFill>
              <a:latin typeface="華康中圓體(P)" pitchFamily="34" charset="-120"/>
              <a:ea typeface="華康中圓體(P)" pitchFamily="34" charset="-120"/>
            </a:endParaRPr>
          </a:p>
        </p:txBody>
      </p:sp>
      <p:sp>
        <p:nvSpPr>
          <p:cNvPr id="38919" name="文字方塊 8"/>
          <p:cNvSpPr txBox="1">
            <a:spLocks noChangeArrowheads="1"/>
          </p:cNvSpPr>
          <p:nvPr/>
        </p:nvSpPr>
        <p:spPr bwMode="auto">
          <a:xfrm>
            <a:off x="3851275" y="3500438"/>
            <a:ext cx="4249738" cy="1570037"/>
          </a:xfrm>
          <a:prstGeom prst="rect">
            <a:avLst/>
          </a:prstGeom>
          <a:noFill/>
          <a:ln w="9525">
            <a:noFill/>
            <a:miter lim="800000"/>
            <a:headEnd/>
            <a:tailEnd/>
          </a:ln>
        </p:spPr>
        <p:txBody>
          <a:bodyPr>
            <a:spAutoFit/>
          </a:bodyPr>
          <a:lstStyle/>
          <a:p>
            <a:pPr marL="457200" indent="-457200"/>
            <a:r>
              <a:rPr kumimoji="0" lang="en-US" altLang="zh-TW" sz="3200" b="1">
                <a:solidFill>
                  <a:srgbClr val="0066FF"/>
                </a:solidFill>
              </a:rPr>
              <a:t>1.</a:t>
            </a:r>
            <a:r>
              <a:rPr kumimoji="0" lang="zh-TW" altLang="en-US" sz="3200" b="1">
                <a:solidFill>
                  <a:srgbClr val="0066FF"/>
                </a:solidFill>
              </a:rPr>
              <a:t>分組活動討論</a:t>
            </a:r>
          </a:p>
          <a:p>
            <a:pPr marL="457200" indent="-457200"/>
            <a:r>
              <a:rPr kumimoji="0" lang="en-US" altLang="zh-TW" sz="3200" b="1">
                <a:solidFill>
                  <a:srgbClr val="0066FF"/>
                </a:solidFill>
              </a:rPr>
              <a:t>2.</a:t>
            </a:r>
            <a:r>
              <a:rPr kumimoji="0" lang="zh-TW" altLang="en-US" sz="3200" b="1">
                <a:solidFill>
                  <a:srgbClr val="0066FF"/>
                </a:solidFill>
              </a:rPr>
              <a:t>論點著重飲食安全</a:t>
            </a:r>
          </a:p>
          <a:p>
            <a:pPr marL="457200" indent="-457200"/>
            <a:r>
              <a:rPr kumimoji="0" lang="en-US" altLang="zh-TW" sz="3200" b="1">
                <a:solidFill>
                  <a:srgbClr val="0066FF"/>
                </a:solidFill>
              </a:rPr>
              <a:t>3.</a:t>
            </a:r>
            <a:r>
              <a:rPr kumimoji="0" lang="zh-TW" altLang="en-US" sz="3200" b="1">
                <a:solidFill>
                  <a:srgbClr val="0066FF"/>
                </a:solidFill>
              </a:rPr>
              <a:t>不介入政治色彩</a:t>
            </a:r>
          </a:p>
        </p:txBody>
      </p:sp>
      <p:sp>
        <p:nvSpPr>
          <p:cNvPr id="10" name="矩形 9"/>
          <p:cNvSpPr/>
          <p:nvPr/>
        </p:nvSpPr>
        <p:spPr>
          <a:xfrm>
            <a:off x="611560" y="404664"/>
            <a:ext cx="2012089" cy="523220"/>
          </a:xfrm>
          <a:prstGeom prst="rect">
            <a:avLst/>
          </a:prstGeom>
        </p:spPr>
        <p:txBody>
          <a:bodyPr wrap="none">
            <a:spAutoFit/>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p:txBody>
      </p:sp>
    </p:spTree>
    <p:extLst>
      <p:ext uri="{BB962C8B-B14F-4D97-AF65-F5344CB8AC3E}">
        <p14:creationId xmlns:p14="http://schemas.microsoft.com/office/powerpoint/2010/main" val="36392402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7" name="圓角矩形 4"/>
          <p:cNvSpPr>
            <a:spLocks noChangeArrowheads="1"/>
          </p:cNvSpPr>
          <p:nvPr/>
        </p:nvSpPr>
        <p:spPr bwMode="auto">
          <a:xfrm>
            <a:off x="395288" y="692150"/>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81948" name="Picture 4" descr="LB_circle001"/>
          <p:cNvPicPr>
            <a:picLocks noChangeAspect="1" noChangeArrowheads="1"/>
          </p:cNvPicPr>
          <p:nvPr/>
        </p:nvPicPr>
        <p:blipFill>
          <a:blip r:embed="rId4"/>
          <a:srcRect/>
          <a:stretch>
            <a:fillRect/>
          </a:stretch>
        </p:blipFill>
        <p:spPr bwMode="auto">
          <a:xfrm>
            <a:off x="7092950" y="260350"/>
            <a:ext cx="1800225" cy="1800225"/>
          </a:xfrm>
          <a:prstGeom prst="rect">
            <a:avLst/>
          </a:prstGeom>
          <a:noFill/>
          <a:ln w="9525">
            <a:noFill/>
            <a:miter lim="800000"/>
            <a:headEnd/>
            <a:tailEnd/>
          </a:ln>
        </p:spPr>
      </p:pic>
      <p:sp>
        <p:nvSpPr>
          <p:cNvPr id="2" name="Text Box 9"/>
          <p:cNvSpPr txBox="1">
            <a:spLocks noChangeArrowheads="1"/>
          </p:cNvSpPr>
          <p:nvPr/>
        </p:nvSpPr>
        <p:spPr bwMode="gray">
          <a:xfrm>
            <a:off x="7236296" y="69269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graphicFrame>
        <p:nvGraphicFramePr>
          <p:cNvPr id="81946" name="Object 26"/>
          <p:cNvGraphicFramePr>
            <a:graphicFrameLocks noChangeAspect="1"/>
          </p:cNvGraphicFramePr>
          <p:nvPr/>
        </p:nvGraphicFramePr>
        <p:xfrm>
          <a:off x="755650" y="908050"/>
          <a:ext cx="3838575" cy="3125788"/>
        </p:xfrm>
        <a:graphic>
          <a:graphicData uri="http://schemas.openxmlformats.org/presentationml/2006/ole">
            <mc:AlternateContent xmlns:mc="http://schemas.openxmlformats.org/markup-compatibility/2006">
              <mc:Choice xmlns:v="urn:schemas-microsoft-com:vml" Requires="v">
                <p:oleObj spid="_x0000_s81949" r:id="rId5" imgW="7238095" imgH="5892063" progId="PI3.Image">
                  <p:embed/>
                </p:oleObj>
              </mc:Choice>
              <mc:Fallback>
                <p:oleObj r:id="rId5" imgW="7238095" imgH="5892063" progId="PI3.Image">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908050"/>
                        <a:ext cx="3838575" cy="3125788"/>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8" name="雲朵形圖說文字 7"/>
          <p:cNvSpPr/>
          <p:nvPr/>
        </p:nvSpPr>
        <p:spPr bwMode="auto">
          <a:xfrm>
            <a:off x="3779838" y="3141663"/>
            <a:ext cx="5543550" cy="3311525"/>
          </a:xfrm>
          <a:prstGeom prst="cloudCallout">
            <a:avLst>
              <a:gd name="adj1" fmla="val -56874"/>
              <a:gd name="adj2" fmla="val 6825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kumimoji="0" lang="zh-TW" altLang="en-US" sz="3200" dirty="0">
              <a:solidFill>
                <a:schemeClr val="tx1"/>
              </a:solidFill>
              <a:latin typeface="華康中圓體(P)" pitchFamily="34" charset="-120"/>
              <a:ea typeface="華康中圓體(P)" pitchFamily="34" charset="-120"/>
            </a:endParaRPr>
          </a:p>
        </p:txBody>
      </p:sp>
      <p:sp>
        <p:nvSpPr>
          <p:cNvPr id="81951" name="Rectangle 3"/>
          <p:cNvSpPr>
            <a:spLocks noChangeArrowheads="1"/>
          </p:cNvSpPr>
          <p:nvPr/>
        </p:nvSpPr>
        <p:spPr bwMode="auto">
          <a:xfrm>
            <a:off x="4427538" y="3789363"/>
            <a:ext cx="4067175" cy="1816100"/>
          </a:xfrm>
          <a:prstGeom prst="rect">
            <a:avLst/>
          </a:prstGeom>
          <a:noFill/>
          <a:ln w="9525">
            <a:noFill/>
            <a:miter lim="800000"/>
            <a:headEnd/>
            <a:tailEnd/>
          </a:ln>
        </p:spPr>
        <p:txBody>
          <a:bodyPr wrap="none" anchor="ctr">
            <a:spAutoFit/>
          </a:bodyPr>
          <a:lstStyle/>
          <a:p>
            <a:r>
              <a:rPr lang="en-US" altLang="zh-TW" sz="2800" b="1" dirty="0">
                <a:latin typeface="微軟正黑體" pitchFamily="34" charset="-120"/>
                <a:ea typeface="微軟正黑體" pitchFamily="34" charset="-120"/>
                <a:cs typeface="Times New Roman" pitchFamily="18" charset="0"/>
              </a:rPr>
              <a:t>1.</a:t>
            </a:r>
            <a:r>
              <a:rPr lang="zh-TW" altLang="en-US" sz="2800" b="1" dirty="0">
                <a:latin typeface="微軟正黑體" pitchFamily="34" charset="-120"/>
                <a:ea typeface="微軟正黑體" pitchFamily="34" charset="-120"/>
                <a:cs typeface="Times New Roman" pitchFamily="18" charset="0"/>
              </a:rPr>
              <a:t>播放用餐禮儀影片</a:t>
            </a:r>
          </a:p>
          <a:p>
            <a:pPr eaLnBrk="0" hangingPunct="0"/>
            <a:r>
              <a:rPr lang="en-US" altLang="zh-TW" sz="2800" b="1" dirty="0">
                <a:latin typeface="微軟正黑體" pitchFamily="34" charset="-120"/>
                <a:ea typeface="微軟正黑體" pitchFamily="34" charset="-120"/>
                <a:cs typeface="Times New Roman" pitchFamily="18" charset="0"/>
              </a:rPr>
              <a:t>2.</a:t>
            </a:r>
            <a:r>
              <a:rPr lang="zh-TW" altLang="en-US" sz="2800" b="1" dirty="0">
                <a:latin typeface="微軟正黑體" pitchFamily="34" charset="-120"/>
                <a:ea typeface="微軟正黑體" pitchFamily="34" charset="-120"/>
                <a:cs typeface="Times New Roman" pitchFamily="18" charset="0"/>
              </a:rPr>
              <a:t>提醒同學注意事項 </a:t>
            </a:r>
          </a:p>
          <a:p>
            <a:pPr eaLnBrk="0" hangingPunct="0"/>
            <a:r>
              <a:rPr lang="en-US" altLang="zh-TW" sz="2800" b="1" dirty="0">
                <a:latin typeface="微軟正黑體" pitchFamily="34" charset="-120"/>
                <a:ea typeface="微軟正黑體" pitchFamily="34" charset="-120"/>
                <a:cs typeface="Times New Roman" pitchFamily="18" charset="0"/>
              </a:rPr>
              <a:t>3.</a:t>
            </a:r>
            <a:r>
              <a:rPr lang="zh-TW" altLang="en-US" sz="2800" b="1" dirty="0">
                <a:latin typeface="微軟正黑體" pitchFamily="34" charset="-120"/>
                <a:ea typeface="微軟正黑體" pitchFamily="34" charset="-120"/>
                <a:cs typeface="Times New Roman" pitchFamily="18" charset="0"/>
              </a:rPr>
              <a:t>各組發表中西餐的禮儀</a:t>
            </a:r>
            <a:endParaRPr lang="en-US" altLang="zh-TW" sz="2800" b="1" dirty="0">
              <a:latin typeface="微軟正黑體" pitchFamily="34" charset="-120"/>
              <a:ea typeface="微軟正黑體" pitchFamily="34" charset="-120"/>
              <a:cs typeface="Times New Roman" pitchFamily="18" charset="0"/>
            </a:endParaRPr>
          </a:p>
          <a:p>
            <a:pPr eaLnBrk="0" hangingPunct="0"/>
            <a:r>
              <a:rPr lang="zh-TW" altLang="en-US" sz="2800" b="1" dirty="0">
                <a:latin typeface="微軟正黑體" pitchFamily="34" charset="-120"/>
                <a:ea typeface="微軟正黑體" pitchFamily="34" charset="-120"/>
                <a:cs typeface="Times New Roman" pitchFamily="18" charset="0"/>
              </a:rPr>
              <a:t>    特色與原因 </a:t>
            </a:r>
          </a:p>
        </p:txBody>
      </p:sp>
      <p:sp>
        <p:nvSpPr>
          <p:cNvPr id="10" name="矩形 9"/>
          <p:cNvSpPr/>
          <p:nvPr/>
        </p:nvSpPr>
        <p:spPr>
          <a:xfrm>
            <a:off x="683568" y="188640"/>
            <a:ext cx="3102131" cy="584775"/>
          </a:xfrm>
          <a:prstGeom prst="rect">
            <a:avLst/>
          </a:prstGeom>
        </p:spPr>
        <p:txBody>
          <a:bodyPr wrap="none">
            <a:spAutoFit/>
          </a:bodyPr>
          <a:lstStyle/>
          <a:p>
            <a:pPr>
              <a:defRPr/>
            </a:pPr>
            <a:r>
              <a:rPr kumimoji="0" lang="en-US" altLang="zh-TW"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禮儀大考驗</a:t>
            </a:r>
            <a:r>
              <a:rPr kumimoji="0" lang="en-US" altLang="zh-TW"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圓角矩形 4"/>
          <p:cNvSpPr>
            <a:spLocks noChangeArrowheads="1"/>
          </p:cNvSpPr>
          <p:nvPr/>
        </p:nvSpPr>
        <p:spPr bwMode="auto">
          <a:xfrm>
            <a:off x="539750" y="1412875"/>
            <a:ext cx="7993063" cy="4895850"/>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87042" name="Picture 4" descr="LB_circle001"/>
          <p:cNvPicPr>
            <a:picLocks noChangeAspect="1" noChangeArrowheads="1"/>
          </p:cNvPicPr>
          <p:nvPr/>
        </p:nvPicPr>
        <p:blipFill>
          <a:blip r:embed="rId3"/>
          <a:srcRect/>
          <a:stretch>
            <a:fillRect/>
          </a:stretch>
        </p:blipFill>
        <p:spPr bwMode="auto">
          <a:xfrm>
            <a:off x="7019925" y="692150"/>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105273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87044" name="矩形 3"/>
          <p:cNvSpPr>
            <a:spLocks noChangeArrowheads="1"/>
          </p:cNvSpPr>
          <p:nvPr/>
        </p:nvSpPr>
        <p:spPr bwMode="auto">
          <a:xfrm>
            <a:off x="539750" y="1700213"/>
            <a:ext cx="8135938" cy="4362450"/>
          </a:xfrm>
          <a:prstGeom prst="rect">
            <a:avLst/>
          </a:prstGeom>
          <a:noFill/>
          <a:ln w="9525">
            <a:noFill/>
            <a:miter lim="800000"/>
            <a:headEnd/>
            <a:tailEnd/>
          </a:ln>
        </p:spPr>
        <p:txBody>
          <a:bodyPr>
            <a:spAutoFit/>
          </a:bodyPr>
          <a:lstStyle/>
          <a:p>
            <a:r>
              <a:rPr kumimoji="0" lang="en-US" altLang="zh-TW" sz="2800" dirty="0">
                <a:latin typeface="微軟正黑體" pitchFamily="34" charset="-120"/>
                <a:ea typeface="微軟正黑體" pitchFamily="34" charset="-120"/>
              </a:rPr>
              <a:t>1.</a:t>
            </a:r>
            <a:r>
              <a:rPr kumimoji="0" lang="zh-TW" altLang="en-US" sz="2800" dirty="0">
                <a:latin typeface="微軟正黑體" pitchFamily="34" charset="-120"/>
                <a:ea typeface="微軟正黑體" pitchFamily="34" charset="-120"/>
              </a:rPr>
              <a:t>教導了解台南市特產咖啡的歷史背景、</a:t>
            </a:r>
            <a:endParaRPr kumimoji="0" lang="en-US" altLang="zh-TW" sz="2800" dirty="0">
              <a:latin typeface="微軟正黑體" pitchFamily="34" charset="-120"/>
              <a:ea typeface="微軟正黑體" pitchFamily="34" charset="-120"/>
            </a:endParaRPr>
          </a:p>
          <a:p>
            <a:r>
              <a:rPr kumimoji="0" lang="en-US" altLang="zh-TW" sz="2800" dirty="0">
                <a:latin typeface="微軟正黑體" pitchFamily="34" charset="-120"/>
                <a:ea typeface="微軟正黑體" pitchFamily="34" charset="-120"/>
              </a:rPr>
              <a:t>    </a:t>
            </a:r>
            <a:r>
              <a:rPr kumimoji="0" lang="zh-TW" altLang="en-US" sz="2800" dirty="0">
                <a:latin typeface="微軟正黑體" pitchFamily="34" charset="-120"/>
                <a:ea typeface="微軟正黑體" pitchFamily="34" charset="-120"/>
              </a:rPr>
              <a:t>產地、學生思考牛肉的營養與價值。</a:t>
            </a:r>
            <a:endParaRPr kumimoji="0" lang="en-US" altLang="zh-TW"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en-US" altLang="zh-TW" sz="2800" dirty="0">
                <a:solidFill>
                  <a:srgbClr val="FF0000"/>
                </a:solidFill>
                <a:latin typeface="微軟正黑體" pitchFamily="34" charset="-120"/>
                <a:ea typeface="微軟正黑體" pitchFamily="34" charset="-120"/>
              </a:rPr>
              <a:t>2.</a:t>
            </a:r>
            <a:r>
              <a:rPr kumimoji="0" lang="zh-TW" altLang="en-US" sz="2800" dirty="0">
                <a:solidFill>
                  <a:srgbClr val="FF0000"/>
                </a:solidFill>
                <a:latin typeface="微軟正黑體" pitchFamily="34" charset="-120"/>
                <a:ea typeface="微軟正黑體" pitchFamily="34" charset="-120"/>
              </a:rPr>
              <a:t>可以正確的判斷進口咖啡對地球造成的傷害。</a:t>
            </a:r>
            <a:endParaRPr kumimoji="0" lang="en-US" altLang="zh-TW" sz="2800" dirty="0">
              <a:solidFill>
                <a:srgbClr val="FF0000"/>
              </a:solidFill>
              <a:latin typeface="微軟正黑體" pitchFamily="34" charset="-120"/>
              <a:ea typeface="微軟正黑體" pitchFamily="34" charset="-120"/>
            </a:endParaRPr>
          </a:p>
          <a:p>
            <a:endParaRPr kumimoji="0" lang="zh-TW" altLang="en-US" sz="2800" dirty="0">
              <a:solidFill>
                <a:srgbClr val="0066FF"/>
              </a:solidFill>
              <a:latin typeface="微軟正黑體" pitchFamily="34" charset="-120"/>
              <a:ea typeface="微軟正黑體" pitchFamily="34" charset="-120"/>
            </a:endParaRPr>
          </a:p>
          <a:p>
            <a:r>
              <a:rPr kumimoji="0" lang="en-US" altLang="zh-TW" sz="2800" dirty="0">
                <a:latin typeface="微軟正黑體" pitchFamily="34" charset="-120"/>
                <a:ea typeface="微軟正黑體" pitchFamily="34" charset="-120"/>
              </a:rPr>
              <a:t>3.</a:t>
            </a:r>
            <a:r>
              <a:rPr kumimoji="0" lang="zh-TW" altLang="en-US" sz="2800" dirty="0">
                <a:latin typeface="微軟正黑體" pitchFamily="34" charset="-120"/>
                <a:ea typeface="微軟正黑體" pitchFamily="34" charset="-120"/>
              </a:rPr>
              <a:t>能了解咖啡的營養與害處</a:t>
            </a:r>
            <a:endParaRPr kumimoji="0" lang="en-US" altLang="zh-TW"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en-US" altLang="zh-TW" sz="2800" dirty="0">
                <a:solidFill>
                  <a:srgbClr val="FF0000"/>
                </a:solidFill>
                <a:latin typeface="微軟正黑體" pitchFamily="34" charset="-120"/>
                <a:ea typeface="微軟正黑體" pitchFamily="34" charset="-120"/>
              </a:rPr>
              <a:t>4.</a:t>
            </a:r>
            <a:r>
              <a:rPr kumimoji="0" lang="zh-TW" altLang="en-US" sz="2800" dirty="0">
                <a:solidFill>
                  <a:srgbClr val="FF0000"/>
                </a:solidFill>
                <a:latin typeface="微軟正黑體" pitchFamily="34" charset="-120"/>
                <a:ea typeface="微軟正黑體" pitchFamily="34" charset="-120"/>
              </a:rPr>
              <a:t>能了解東山咖啡的獨特性，了解並推銷台南物產。</a:t>
            </a:r>
            <a:endParaRPr kumimoji="0" lang="zh-TW" altLang="en-US" sz="2800" dirty="0">
              <a:solidFill>
                <a:srgbClr val="0066FF"/>
              </a:solidFill>
              <a:latin typeface="微軟正黑體" pitchFamily="34" charset="-120"/>
              <a:ea typeface="微軟正黑體" pitchFamily="34" charset="-120"/>
            </a:endParaRPr>
          </a:p>
          <a:p>
            <a:r>
              <a:rPr kumimoji="0" lang="en-US" altLang="zh-TW" sz="2800" dirty="0">
                <a:latin typeface="微軟正黑體" pitchFamily="34" charset="-120"/>
                <a:ea typeface="微軟正黑體" pitchFamily="34" charset="-120"/>
              </a:rPr>
              <a:t>5.</a:t>
            </a:r>
            <a:r>
              <a:rPr kumimoji="0" lang="zh-TW" altLang="en-US" sz="2800" dirty="0">
                <a:latin typeface="微軟正黑體" pitchFamily="34" charset="-120"/>
                <a:ea typeface="微軟正黑體" pitchFamily="34" charset="-120"/>
              </a:rPr>
              <a:t>學生可以學會咖啡的沖泡與禮儀。 </a:t>
            </a:r>
          </a:p>
        </p:txBody>
      </p:sp>
      <p:sp>
        <p:nvSpPr>
          <p:cNvPr id="87047" name="WordArt 7"/>
          <p:cNvSpPr>
            <a:spLocks noChangeArrowheads="1" noChangeShapeType="1" noTextEdit="1"/>
          </p:cNvSpPr>
          <p:nvPr/>
        </p:nvSpPr>
        <p:spPr bwMode="auto">
          <a:xfrm>
            <a:off x="1476375" y="404813"/>
            <a:ext cx="3671888" cy="720725"/>
          </a:xfrm>
          <a:prstGeom prst="rect">
            <a:avLst/>
          </a:prstGeom>
        </p:spPr>
        <p:txBody>
          <a:bodyPr wrap="none" fromWordArt="1">
            <a:prstTxWarp prst="textPlain">
              <a:avLst>
                <a:gd name="adj" fmla="val 50000"/>
              </a:avLst>
            </a:prstTxWarp>
          </a:bodyPr>
          <a:lstStyle/>
          <a:p>
            <a:pPr algn="ctr"/>
            <a:r>
              <a:rPr lang="zh-TW" altLang="en-US" sz="3600" kern="10" dirty="0" smtClean="0">
                <a:ln w="9525">
                  <a:noFill/>
                  <a:round/>
                  <a:headEnd/>
                  <a:tailEnd/>
                </a:ln>
                <a:solidFill>
                  <a:srgbClr val="336699"/>
                </a:solidFill>
                <a:effectLst>
                  <a:outerShdw dist="45791" dir="2021404" algn="ctr" rotWithShape="0">
                    <a:srgbClr val="B2B2B2">
                      <a:alpha val="80000"/>
                    </a:srgbClr>
                  </a:outerShdw>
                </a:effectLst>
                <a:latin typeface="標楷體"/>
                <a:ea typeface="標楷體"/>
              </a:rPr>
              <a:t>東山咖啡</a:t>
            </a:r>
            <a:endParaRPr lang="zh-TW" altLang="en-US" sz="3600" kern="10" dirty="0">
              <a:ln w="9525">
                <a:noFill/>
                <a:round/>
                <a:headEnd/>
                <a:tailEnd/>
              </a:ln>
              <a:solidFill>
                <a:srgbClr val="336699"/>
              </a:solidFill>
              <a:effectLst>
                <a:outerShdw dist="45791" dir="2021404" algn="ctr" rotWithShape="0">
                  <a:srgbClr val="B2B2B2">
                    <a:alpha val="80000"/>
                  </a:srgbClr>
                </a:outerShdw>
              </a:effectLst>
              <a:latin typeface="標楷體"/>
              <a:ea typeface="標楷體"/>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descr="\\東原數位倉儲\個人資料櫃\校長\東原國中\行動硬碟備份\東原國中編輯版\01各項評鑑與競賽\對外比賽\網界博覽會\98網界博覽會\10愛戀175\愛戀175咖啡公路\175美景\DSC04602.JPG"/>
          <p:cNvPicPr>
            <a:picLocks noChangeAspect="1" noChangeArrowheads="1"/>
          </p:cNvPicPr>
          <p:nvPr/>
        </p:nvPicPr>
        <p:blipFill>
          <a:blip r:embed="rId2"/>
          <a:srcRect l="-396288" t="-452145" r="-277765" b="-331012"/>
          <a:stretch>
            <a:fillRect/>
          </a:stretch>
        </p:blipFill>
        <p:spPr bwMode="auto">
          <a:xfrm>
            <a:off x="-17373600" y="-12341225"/>
            <a:ext cx="34747200" cy="26060400"/>
          </a:xfrm>
          <a:prstGeom prst="rect">
            <a:avLst/>
          </a:prstGeom>
          <a:noFill/>
          <a:ln w="9525">
            <a:noFill/>
            <a:miter lim="800000"/>
            <a:headEnd/>
            <a:tailEnd/>
          </a:ln>
        </p:spPr>
      </p:pic>
      <p:pic>
        <p:nvPicPr>
          <p:cNvPr id="89090" name="Picture 2" descr="\\東原數位倉儲\個人資料櫃\校長\東原國中\行動硬碟備份\東原國中編輯版\01各項評鑑與競賽\對外比賽\網界博覽會\98網界博覽會\10愛戀175\愛戀175咖啡公路\175美景\CIMG2910.JPG"/>
          <p:cNvPicPr>
            <a:picLocks noGrp="1" noChangeAspect="1" noChangeArrowheads="1"/>
          </p:cNvPicPr>
          <p:nvPr>
            <p:ph idx="1"/>
          </p:nvPr>
        </p:nvPicPr>
        <p:blipFill>
          <a:blip r:embed="rId3"/>
          <a:srcRect/>
          <a:stretch>
            <a:fillRect/>
          </a:stretch>
        </p:blipFill>
        <p:spPr bwMode="auto">
          <a:xfrm>
            <a:off x="395288" y="4000500"/>
            <a:ext cx="4392612" cy="2482850"/>
          </a:xfrm>
        </p:spPr>
      </p:pic>
      <p:sp>
        <p:nvSpPr>
          <p:cNvPr id="2" name="標題 1"/>
          <p:cNvSpPr>
            <a:spLocks noGrp="1"/>
          </p:cNvSpPr>
          <p:nvPr>
            <p:ph type="title"/>
          </p:nvPr>
        </p:nvSpPr>
        <p:spPr/>
        <p:txBody>
          <a:bodyPr/>
          <a:lstStyle/>
          <a:p>
            <a:r>
              <a:rPr lang="zh-TW" altLang="en-US" smtClean="0">
                <a:ea typeface="新細明體" charset="-120"/>
              </a:rPr>
              <a:t>咖啡文化  文化咖啡</a:t>
            </a:r>
          </a:p>
        </p:txBody>
      </p:sp>
      <p:pic>
        <p:nvPicPr>
          <p:cNvPr id="89092" name="Picture 4"/>
          <p:cNvPicPr>
            <a:picLocks noChangeAspect="1" noChangeArrowheads="1"/>
          </p:cNvPicPr>
          <p:nvPr/>
        </p:nvPicPr>
        <p:blipFill>
          <a:blip r:embed="rId4"/>
          <a:srcRect/>
          <a:stretch>
            <a:fillRect/>
          </a:stretch>
        </p:blipFill>
        <p:spPr bwMode="auto">
          <a:xfrm>
            <a:off x="5219700" y="1773238"/>
            <a:ext cx="3810000" cy="48387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ea typeface="新細明體" charset="-120"/>
              </a:rPr>
              <a:t>台南東山頂級黑礦（咖啡節）</a:t>
            </a:r>
          </a:p>
        </p:txBody>
      </p:sp>
      <p:pic>
        <p:nvPicPr>
          <p:cNvPr id="90114" name="Picture 2" descr="C:\Documents and Settings\FFine\桌面\咖啡市長照片.jpg"/>
          <p:cNvPicPr>
            <a:picLocks noGrp="1" noChangeAspect="1" noChangeArrowheads="1"/>
          </p:cNvPicPr>
          <p:nvPr>
            <p:ph idx="1"/>
          </p:nvPr>
        </p:nvPicPr>
        <p:blipFill>
          <a:blip r:embed="rId2"/>
          <a:srcRect/>
          <a:stretch>
            <a:fillRect/>
          </a:stretch>
        </p:blipFill>
        <p:spPr bwMode="auto">
          <a:xfrm>
            <a:off x="1162050" y="1600200"/>
            <a:ext cx="6819900"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ea typeface="新細明體" charset="-120"/>
              </a:rPr>
              <a:t>咖啡的煮法實作</a:t>
            </a:r>
          </a:p>
        </p:txBody>
      </p:sp>
      <p:pic>
        <p:nvPicPr>
          <p:cNvPr id="91139" name="Picture 3"/>
          <p:cNvPicPr>
            <a:picLocks noChangeAspect="1" noChangeArrowheads="1"/>
          </p:cNvPicPr>
          <p:nvPr/>
        </p:nvPicPr>
        <p:blipFill>
          <a:blip r:embed="rId2"/>
          <a:srcRect/>
          <a:stretch>
            <a:fillRect/>
          </a:stretch>
        </p:blipFill>
        <p:spPr bwMode="auto">
          <a:xfrm>
            <a:off x="4787900" y="2997200"/>
            <a:ext cx="3600450" cy="2390775"/>
          </a:xfrm>
          <a:prstGeom prst="rect">
            <a:avLst/>
          </a:prstGeom>
          <a:noFill/>
          <a:ln w="9525">
            <a:noFill/>
            <a:miter lim="800000"/>
            <a:headEnd/>
            <a:tailEnd/>
          </a:ln>
        </p:spPr>
      </p:pic>
      <p:pic>
        <p:nvPicPr>
          <p:cNvPr id="91140" name="Picture 4"/>
          <p:cNvPicPr>
            <a:picLocks noChangeAspect="1" noChangeArrowheads="1"/>
          </p:cNvPicPr>
          <p:nvPr/>
        </p:nvPicPr>
        <p:blipFill>
          <a:blip r:embed="rId3"/>
          <a:srcRect/>
          <a:stretch>
            <a:fillRect/>
          </a:stretch>
        </p:blipFill>
        <p:spPr bwMode="auto">
          <a:xfrm>
            <a:off x="827088" y="1844675"/>
            <a:ext cx="3122612" cy="41640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zh-TW" altLang="en-US" sz="4800" dirty="0">
                <a:ea typeface="標楷體" pitchFamily="65" charset="-120"/>
              </a:rPr>
              <a:t>教學影片</a:t>
            </a:r>
          </a:p>
        </p:txBody>
      </p:sp>
      <p:sp>
        <p:nvSpPr>
          <p:cNvPr id="92162" name="Rectangle 3"/>
          <p:cNvSpPr>
            <a:spLocks noGrp="1" noChangeArrowheads="1"/>
          </p:cNvSpPr>
          <p:nvPr>
            <p:ph type="body" idx="1"/>
          </p:nvPr>
        </p:nvSpPr>
        <p:spPr>
          <a:xfrm>
            <a:off x="250825" y="1600200"/>
            <a:ext cx="8713788" cy="4525963"/>
          </a:xfrm>
        </p:spPr>
        <p:txBody>
          <a:bodyPr/>
          <a:lstStyle/>
          <a:p>
            <a:r>
              <a:rPr lang="en-US" altLang="zh-TW" sz="3000" smtClean="0">
                <a:ea typeface="標楷體" pitchFamily="65" charset="-120"/>
              </a:rPr>
              <a:t>2011</a:t>
            </a:r>
            <a:r>
              <a:rPr lang="zh-TW" altLang="en-US" sz="3000" smtClean="0">
                <a:ea typeface="標楷體" pitchFamily="65" charset="-120"/>
              </a:rPr>
              <a:t>東山咖啡節影片（</a:t>
            </a:r>
            <a:r>
              <a:rPr lang="en-US" altLang="zh-TW" sz="3000" smtClean="0">
                <a:ea typeface="標楷體" pitchFamily="65" charset="-120"/>
              </a:rPr>
              <a:t>3</a:t>
            </a:r>
            <a:r>
              <a:rPr lang="zh-TW" altLang="en-US" sz="3000" smtClean="0">
                <a:ea typeface="標楷體" pitchFamily="65" charset="-120"/>
              </a:rPr>
              <a:t>分</a:t>
            </a:r>
            <a:r>
              <a:rPr lang="en-US" altLang="zh-TW" sz="3000" smtClean="0">
                <a:ea typeface="標楷體" pitchFamily="65" charset="-120"/>
              </a:rPr>
              <a:t>55</a:t>
            </a:r>
            <a:r>
              <a:rPr lang="zh-TW" altLang="en-US" sz="3000" smtClean="0">
                <a:ea typeface="標楷體" pitchFamily="65" charset="-120"/>
              </a:rPr>
              <a:t>秒）</a:t>
            </a:r>
          </a:p>
          <a:p>
            <a:r>
              <a:rPr lang="en-US" altLang="zh-TW" sz="3000" smtClean="0">
                <a:ea typeface="標楷體" pitchFamily="65" charset="-120"/>
              </a:rPr>
              <a:t>2012</a:t>
            </a:r>
            <a:r>
              <a:rPr lang="zh-TW" altLang="en-US" sz="3000" smtClean="0">
                <a:ea typeface="標楷體" pitchFamily="65" charset="-120"/>
              </a:rPr>
              <a:t>東山咖啡節影片（</a:t>
            </a:r>
            <a:r>
              <a:rPr lang="en-US" altLang="zh-TW" sz="3000" smtClean="0">
                <a:ea typeface="標楷體" pitchFamily="65" charset="-120"/>
              </a:rPr>
              <a:t>4</a:t>
            </a:r>
            <a:r>
              <a:rPr lang="zh-TW" altLang="en-US" sz="3000" smtClean="0">
                <a:ea typeface="標楷體" pitchFamily="65" charset="-120"/>
              </a:rPr>
              <a:t>分</a:t>
            </a:r>
            <a:r>
              <a:rPr lang="en-US" altLang="zh-TW" sz="3000" smtClean="0">
                <a:ea typeface="標楷體" pitchFamily="65" charset="-120"/>
              </a:rPr>
              <a:t>27</a:t>
            </a:r>
            <a:r>
              <a:rPr lang="zh-TW" altLang="en-US" sz="3000" smtClean="0">
                <a:ea typeface="標楷體" pitchFamily="65" charset="-120"/>
              </a:rPr>
              <a:t>秒）</a:t>
            </a:r>
          </a:p>
          <a:p>
            <a:r>
              <a:rPr lang="zh-TW" altLang="en-US" sz="3000" smtClean="0">
                <a:ea typeface="標楷體" pitchFamily="65" charset="-120"/>
              </a:rPr>
              <a:t>公平貿易影片（</a:t>
            </a:r>
            <a:r>
              <a:rPr lang="en-US" altLang="zh-TW" sz="3000" smtClean="0">
                <a:ea typeface="標楷體" pitchFamily="65" charset="-120"/>
              </a:rPr>
              <a:t>4</a:t>
            </a:r>
            <a:r>
              <a:rPr lang="zh-TW" altLang="en-US" sz="3000" smtClean="0">
                <a:ea typeface="標楷體" pitchFamily="65" charset="-120"/>
              </a:rPr>
              <a:t>分</a:t>
            </a:r>
            <a:r>
              <a:rPr lang="en-US" altLang="zh-TW" sz="3000" smtClean="0">
                <a:ea typeface="標楷體" pitchFamily="65" charset="-120"/>
              </a:rPr>
              <a:t>17</a:t>
            </a:r>
            <a:r>
              <a:rPr lang="zh-TW" altLang="en-US" sz="3000" smtClean="0">
                <a:ea typeface="標楷體" pitchFamily="65" charset="-120"/>
              </a:rPr>
              <a:t>秒）</a:t>
            </a:r>
          </a:p>
          <a:p>
            <a:r>
              <a:rPr lang="zh-TW" altLang="en-US" sz="3000" smtClean="0">
                <a:ea typeface="標楷體" pitchFamily="65" charset="-120"/>
              </a:rPr>
              <a:t>公平貿易救雨林</a:t>
            </a:r>
            <a:r>
              <a:rPr lang="en-US" altLang="zh-TW" sz="3000" smtClean="0">
                <a:ea typeface="標楷體" pitchFamily="65" charset="-120"/>
              </a:rPr>
              <a:t>—</a:t>
            </a:r>
            <a:r>
              <a:rPr lang="zh-TW" altLang="en-US" sz="3000" smtClean="0">
                <a:ea typeface="標楷體" pitchFamily="65" charset="-120"/>
              </a:rPr>
              <a:t>吳子鈺的咖啡夢（</a:t>
            </a:r>
            <a:r>
              <a:rPr lang="en-US" altLang="zh-TW" sz="3000" smtClean="0">
                <a:ea typeface="標楷體" pitchFamily="65" charset="-120"/>
              </a:rPr>
              <a:t>11</a:t>
            </a:r>
            <a:r>
              <a:rPr lang="zh-TW" altLang="en-US" sz="3000" smtClean="0">
                <a:ea typeface="標楷體" pitchFamily="65" charset="-120"/>
              </a:rPr>
              <a:t>分</a:t>
            </a:r>
            <a:r>
              <a:rPr lang="en-US" altLang="zh-TW" sz="3000" smtClean="0">
                <a:ea typeface="標楷體" pitchFamily="65" charset="-120"/>
              </a:rPr>
              <a:t>21</a:t>
            </a:r>
            <a:r>
              <a:rPr lang="zh-TW" altLang="en-US" sz="3000" smtClean="0">
                <a:ea typeface="標楷體" pitchFamily="65" charset="-120"/>
              </a:rPr>
              <a:t>秒）</a:t>
            </a:r>
          </a:p>
          <a:p>
            <a:r>
              <a:rPr lang="en-US" altLang="zh-TW" sz="3000" smtClean="0">
                <a:ea typeface="標楷體" pitchFamily="65" charset="-120"/>
              </a:rPr>
              <a:t>5.</a:t>
            </a:r>
            <a:r>
              <a:rPr lang="zh-TW" altLang="en-US" sz="3000" smtClean="0">
                <a:ea typeface="標楷體" pitchFamily="65" charset="-120"/>
              </a:rPr>
              <a:t>香醇單品咖啡製作過程（</a:t>
            </a:r>
            <a:r>
              <a:rPr lang="en-US" altLang="zh-TW" sz="3000" smtClean="0">
                <a:ea typeface="標楷體" pitchFamily="65" charset="-120"/>
              </a:rPr>
              <a:t>3</a:t>
            </a:r>
            <a:r>
              <a:rPr lang="zh-TW" altLang="en-US" sz="3000" smtClean="0">
                <a:ea typeface="標楷體" pitchFamily="65" charset="-120"/>
              </a:rPr>
              <a:t>分</a:t>
            </a:r>
            <a:r>
              <a:rPr lang="en-US" altLang="zh-TW" sz="3000" smtClean="0">
                <a:ea typeface="標楷體" pitchFamily="65" charset="-120"/>
              </a:rPr>
              <a:t>24</a:t>
            </a:r>
            <a:r>
              <a:rPr lang="zh-TW" altLang="en-US" sz="3000" smtClean="0">
                <a:ea typeface="標楷體" pitchFamily="65" charset="-120"/>
              </a:rPr>
              <a:t>秒）</a:t>
            </a:r>
          </a:p>
          <a:p>
            <a:r>
              <a:rPr lang="zh-TW" altLang="en-US" sz="3000" smtClean="0">
                <a:ea typeface="標楷體" pitchFamily="65" charset="-120"/>
              </a:rPr>
              <a:t>大愛電視台</a:t>
            </a:r>
            <a:r>
              <a:rPr lang="en-US" altLang="zh-TW" sz="3000" smtClean="0">
                <a:ea typeface="標楷體" pitchFamily="65" charset="-120"/>
              </a:rPr>
              <a:t>—</a:t>
            </a:r>
            <a:r>
              <a:rPr lang="zh-TW" altLang="en-US" sz="3000" smtClean="0">
                <a:ea typeface="標楷體" pitchFamily="65" charset="-120"/>
              </a:rPr>
              <a:t>咖啡專題（</a:t>
            </a:r>
            <a:r>
              <a:rPr lang="en-US" altLang="zh-TW" sz="3000" smtClean="0">
                <a:ea typeface="標楷體" pitchFamily="65" charset="-120"/>
              </a:rPr>
              <a:t>47</a:t>
            </a:r>
            <a:r>
              <a:rPr lang="zh-TW" altLang="en-US" sz="3000" smtClean="0">
                <a:ea typeface="標楷體" pitchFamily="65" charset="-120"/>
              </a:rPr>
              <a:t>分</a:t>
            </a:r>
            <a:r>
              <a:rPr lang="en-US" altLang="zh-TW" sz="3000" smtClean="0">
                <a:ea typeface="標楷體" pitchFamily="65" charset="-120"/>
              </a:rPr>
              <a:t>33</a:t>
            </a:r>
            <a:r>
              <a:rPr lang="zh-TW" altLang="en-US" sz="3000" smtClean="0">
                <a:ea typeface="標楷體" pitchFamily="65" charset="-120"/>
              </a:rPr>
              <a:t>秒）</a:t>
            </a:r>
          </a:p>
          <a:p>
            <a:r>
              <a:rPr lang="zh-TW" altLang="en-US" sz="3000" smtClean="0">
                <a:ea typeface="標楷體" pitchFamily="65" charset="-120"/>
              </a:rPr>
              <a:t>愛戀</a:t>
            </a:r>
            <a:r>
              <a:rPr lang="en-US" altLang="zh-TW" sz="3000" smtClean="0">
                <a:ea typeface="標楷體" pitchFamily="65" charset="-120"/>
              </a:rPr>
              <a:t>175</a:t>
            </a:r>
            <a:r>
              <a:rPr lang="zh-TW" altLang="en-US" sz="3000" smtClean="0">
                <a:ea typeface="標楷體" pitchFamily="65" charset="-120"/>
              </a:rPr>
              <a:t>網頁</a:t>
            </a:r>
            <a:endParaRPr lang="en-US" altLang="zh-TW" sz="3000" smtClean="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圓角矩形 4"/>
          <p:cNvSpPr>
            <a:spLocks noChangeArrowheads="1"/>
          </p:cNvSpPr>
          <p:nvPr/>
        </p:nvSpPr>
        <p:spPr bwMode="auto">
          <a:xfrm>
            <a:off x="539750" y="1412875"/>
            <a:ext cx="7993063" cy="4895850"/>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22530" name="Picture 4" descr="LB_circle001"/>
          <p:cNvPicPr>
            <a:picLocks noChangeAspect="1" noChangeArrowheads="1"/>
          </p:cNvPicPr>
          <p:nvPr/>
        </p:nvPicPr>
        <p:blipFill>
          <a:blip r:embed="rId3"/>
          <a:srcRect/>
          <a:stretch>
            <a:fillRect/>
          </a:stretch>
        </p:blipFill>
        <p:spPr bwMode="auto">
          <a:xfrm>
            <a:off x="7019925" y="692150"/>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105273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22532" name="矩形 3"/>
          <p:cNvSpPr>
            <a:spLocks noChangeArrowheads="1"/>
          </p:cNvSpPr>
          <p:nvPr/>
        </p:nvSpPr>
        <p:spPr bwMode="auto">
          <a:xfrm>
            <a:off x="539750" y="1700213"/>
            <a:ext cx="7848600" cy="3970337"/>
          </a:xfrm>
          <a:prstGeom prst="rect">
            <a:avLst/>
          </a:prstGeom>
          <a:noFill/>
          <a:ln w="9525">
            <a:noFill/>
            <a:miter lim="800000"/>
            <a:headEnd/>
            <a:tailEnd/>
          </a:ln>
        </p:spPr>
        <p:txBody>
          <a:bodyPr>
            <a:spAutoFit/>
          </a:bodyPr>
          <a:lstStyle/>
          <a:p>
            <a:r>
              <a:rPr kumimoji="0" lang="en-US" altLang="zh-TW" sz="2800" dirty="0">
                <a:latin typeface="微軟正黑體" pitchFamily="34" charset="-120"/>
                <a:ea typeface="微軟正黑體" pitchFamily="34" charset="-120"/>
              </a:rPr>
              <a:t>1.</a:t>
            </a:r>
            <a:r>
              <a:rPr kumimoji="0" lang="zh-TW" altLang="en-US" sz="2800" dirty="0">
                <a:latin typeface="微軟正黑體" pitchFamily="34" charset="-120"/>
                <a:ea typeface="微軟正黑體" pitchFamily="34" charset="-120"/>
              </a:rPr>
              <a:t>教導學生思考牛肉的營養與價值。</a:t>
            </a:r>
            <a:endParaRPr kumimoji="0" lang="en-US" altLang="zh-TW"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en-US" altLang="zh-TW" sz="2800" dirty="0">
                <a:solidFill>
                  <a:srgbClr val="FF0000"/>
                </a:solidFill>
                <a:latin typeface="微軟正黑體" pitchFamily="34" charset="-120"/>
                <a:ea typeface="微軟正黑體" pitchFamily="34" charset="-120"/>
              </a:rPr>
              <a:t>2.</a:t>
            </a:r>
            <a:r>
              <a:rPr kumimoji="0" lang="zh-TW" altLang="en-US" sz="2800" dirty="0">
                <a:solidFill>
                  <a:srgbClr val="FF0000"/>
                </a:solidFill>
                <a:latin typeface="微軟正黑體" pitchFamily="34" charset="-120"/>
                <a:ea typeface="微軟正黑體" pitchFamily="34" charset="-120"/>
              </a:rPr>
              <a:t>學生可以正確的判斷牛肉與瘦肉精的關聯性。</a:t>
            </a:r>
            <a:endParaRPr kumimoji="0" lang="en-US" altLang="zh-TW" sz="2800" dirty="0">
              <a:solidFill>
                <a:srgbClr val="FF0000"/>
              </a:solidFill>
              <a:latin typeface="微軟正黑體" pitchFamily="34" charset="-120"/>
              <a:ea typeface="微軟正黑體" pitchFamily="34" charset="-120"/>
            </a:endParaRPr>
          </a:p>
          <a:p>
            <a:endParaRPr kumimoji="0" lang="zh-TW" altLang="en-US" sz="2800" dirty="0">
              <a:solidFill>
                <a:srgbClr val="0066FF"/>
              </a:solidFill>
              <a:latin typeface="微軟正黑體" pitchFamily="34" charset="-120"/>
              <a:ea typeface="微軟正黑體" pitchFamily="34" charset="-120"/>
            </a:endParaRPr>
          </a:p>
          <a:p>
            <a:r>
              <a:rPr kumimoji="0" lang="en-US" altLang="zh-TW" sz="2800" dirty="0">
                <a:latin typeface="微軟正黑體" pitchFamily="34" charset="-120"/>
                <a:ea typeface="微軟正黑體" pitchFamily="34" charset="-120"/>
              </a:rPr>
              <a:t>3.</a:t>
            </a:r>
            <a:r>
              <a:rPr kumimoji="0" lang="zh-TW" altLang="en-US" sz="2800" dirty="0">
                <a:latin typeface="微軟正黑體" pitchFamily="34" charset="-120"/>
                <a:ea typeface="微軟正黑體" pitchFamily="34" charset="-120"/>
              </a:rPr>
              <a:t>能從時事事件了解食物安全的重要性。</a:t>
            </a:r>
            <a:endParaRPr kumimoji="0" lang="en-US" altLang="zh-TW"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en-US" altLang="zh-TW" sz="2800" dirty="0">
                <a:solidFill>
                  <a:srgbClr val="FF0000"/>
                </a:solidFill>
                <a:latin typeface="微軟正黑體" pitchFamily="34" charset="-120"/>
                <a:ea typeface="微軟正黑體" pitchFamily="34" charset="-120"/>
              </a:rPr>
              <a:t>4.</a:t>
            </a:r>
            <a:r>
              <a:rPr kumimoji="0" lang="zh-TW" altLang="en-US" sz="2800" dirty="0">
                <a:solidFill>
                  <a:srgbClr val="FF0000"/>
                </a:solidFill>
                <a:latin typeface="微軟正黑體" pitchFamily="34" charset="-120"/>
                <a:ea typeface="微軟正黑體" pitchFamily="34" charset="-120"/>
              </a:rPr>
              <a:t>藉由分組活動，讓學生學習問題解決的方法。</a:t>
            </a:r>
            <a:endParaRPr kumimoji="0" lang="en-US" altLang="zh-TW" sz="2800" dirty="0">
              <a:solidFill>
                <a:srgbClr val="FF0000"/>
              </a:solidFill>
              <a:latin typeface="微軟正黑體" pitchFamily="34" charset="-120"/>
              <a:ea typeface="微軟正黑體" pitchFamily="34" charset="-120"/>
            </a:endParaRPr>
          </a:p>
          <a:p>
            <a:endParaRPr kumimoji="0" lang="zh-TW" altLang="en-US" sz="2800" dirty="0">
              <a:solidFill>
                <a:srgbClr val="0066FF"/>
              </a:solidFill>
              <a:latin typeface="微軟正黑體" pitchFamily="34" charset="-120"/>
              <a:ea typeface="微軟正黑體" pitchFamily="34" charset="-120"/>
            </a:endParaRPr>
          </a:p>
          <a:p>
            <a:r>
              <a:rPr kumimoji="0" lang="en-US" altLang="zh-TW" sz="2800" dirty="0">
                <a:latin typeface="微軟正黑體" pitchFamily="34" charset="-120"/>
                <a:ea typeface="微軟正黑體" pitchFamily="34" charset="-120"/>
              </a:rPr>
              <a:t>5.</a:t>
            </a:r>
            <a:r>
              <a:rPr kumimoji="0" lang="zh-TW" altLang="en-US" sz="2800" dirty="0">
                <a:latin typeface="微軟正黑體" pitchFamily="34" charset="-120"/>
                <a:ea typeface="微軟正黑體" pitchFamily="34" charset="-120"/>
              </a:rPr>
              <a:t>學生可以學會中西餐的用餐技巧與禮儀。 </a:t>
            </a:r>
          </a:p>
        </p:txBody>
      </p:sp>
      <p:sp>
        <p:nvSpPr>
          <p:cNvPr id="22536" name="WordArt 8"/>
          <p:cNvSpPr>
            <a:spLocks noChangeArrowheads="1" noChangeShapeType="1" noTextEdit="1"/>
          </p:cNvSpPr>
          <p:nvPr/>
        </p:nvSpPr>
        <p:spPr bwMode="auto">
          <a:xfrm>
            <a:off x="1187450" y="333375"/>
            <a:ext cx="5184750" cy="1079500"/>
          </a:xfrm>
          <a:prstGeom prst="rect">
            <a:avLst/>
          </a:prstGeom>
        </p:spPr>
        <p:txBody>
          <a:bodyPr wrap="none" fromWordArt="1">
            <a:prstTxWarp prst="textPlain">
              <a:avLst>
                <a:gd name="adj" fmla="val 50000"/>
              </a:avLst>
            </a:prstTxWarp>
          </a:bodyPr>
          <a:lstStyle/>
          <a:p>
            <a:pPr algn="ctr"/>
            <a:r>
              <a:rPr lang="zh-TW" altLang="en-US" sz="3600" kern="10" dirty="0" smtClean="0">
                <a:ln w="9525">
                  <a:noFill/>
                  <a:round/>
                  <a:headEnd/>
                  <a:tailEnd/>
                </a:ln>
                <a:solidFill>
                  <a:srgbClr val="336699"/>
                </a:solidFill>
                <a:effectLst>
                  <a:outerShdw dist="45791" dir="2021404" algn="ctr" rotWithShape="0">
                    <a:srgbClr val="B2B2B2">
                      <a:alpha val="80000"/>
                    </a:srgbClr>
                  </a:outerShdw>
                </a:effectLst>
                <a:latin typeface="標楷體"/>
                <a:ea typeface="標楷體"/>
              </a:rPr>
              <a:t>台南清燙牛肉</a:t>
            </a:r>
            <a:endParaRPr lang="zh-TW" altLang="en-US" sz="3600" kern="10" dirty="0">
              <a:ln w="9525">
                <a:noFill/>
                <a:round/>
                <a:headEnd/>
                <a:tailEnd/>
              </a:ln>
              <a:solidFill>
                <a:srgbClr val="336699"/>
              </a:solidFill>
              <a:effectLst>
                <a:outerShdw dist="45791" dir="2021404" algn="ctr" rotWithShape="0">
                  <a:srgbClr val="B2B2B2">
                    <a:alpha val="80000"/>
                  </a:srgbClr>
                </a:outerShdw>
              </a:effectLst>
              <a:latin typeface="標楷體"/>
              <a:ea typeface="標楷體"/>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descr="fishimage"/>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0" y="2205038"/>
            <a:ext cx="4321175" cy="3929062"/>
          </a:xfrm>
          <a:prstGeom prst="rect">
            <a:avLst/>
          </a:prstGeom>
          <a:noFill/>
          <a:ln w="9525">
            <a:noFill/>
            <a:miter lim="800000"/>
            <a:headEnd/>
            <a:tailEnd/>
          </a:ln>
        </p:spPr>
      </p:pic>
      <p:sp>
        <p:nvSpPr>
          <p:cNvPr id="75778" name="Rectangle 4"/>
          <p:cNvSpPr>
            <a:spLocks noGrp="1" noChangeArrowheads="1"/>
          </p:cNvSpPr>
          <p:nvPr>
            <p:ph type="ctrTitle"/>
          </p:nvPr>
        </p:nvSpPr>
        <p:spPr>
          <a:xfrm>
            <a:off x="1979712" y="1916832"/>
            <a:ext cx="8229600" cy="1470025"/>
          </a:xfrm>
          <a:effectLst>
            <a:outerShdw dist="35921" dir="2700000" algn="ctr" rotWithShape="0">
              <a:srgbClr val="FFFFFF"/>
            </a:outerShdw>
          </a:effectLst>
        </p:spPr>
        <p:txBody>
          <a:bodyPr/>
          <a:lstStyle/>
          <a:p>
            <a:pPr eaLnBrk="1" hangingPunct="1">
              <a:defRPr/>
            </a:pPr>
            <a:r>
              <a:rPr lang="en-US" altLang="zh-TW" sz="6000" dirty="0" smtClean="0">
                <a:ea typeface="新細明體" charset="-12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zh-TW" dirty="0"/>
              <a:t>一、食物營養</a:t>
            </a:r>
            <a:br>
              <a:rPr lang="zh-TW" altLang="zh-TW" dirty="0"/>
            </a:br>
            <a:endParaRPr lang="zh-TW" altLang="en-US" dirty="0"/>
          </a:p>
        </p:txBody>
      </p:sp>
      <p:sp>
        <p:nvSpPr>
          <p:cNvPr id="6" name="內容版面配置區 5"/>
          <p:cNvSpPr>
            <a:spLocks noGrp="1"/>
          </p:cNvSpPr>
          <p:nvPr>
            <p:ph sz="half" idx="1"/>
          </p:nvPr>
        </p:nvSpPr>
        <p:spPr/>
        <p:txBody>
          <a:bodyPr/>
          <a:lstStyle/>
          <a:p>
            <a:r>
              <a:rPr lang="zh-TW" altLang="zh-TW" dirty="0"/>
              <a:t> 精瘦牛肉是一種有益健康的</a:t>
            </a:r>
            <a:r>
              <a:rPr lang="zh-TW" altLang="zh-TW" dirty="0" smtClean="0"/>
              <a:t>肉類</a:t>
            </a:r>
            <a:endParaRPr lang="en-US" altLang="zh-TW" dirty="0" smtClean="0"/>
          </a:p>
          <a:p>
            <a:r>
              <a:rPr lang="zh-TW" altLang="zh-TW" dirty="0"/>
              <a:t>豆魚肉蛋類每天應攝取</a:t>
            </a:r>
            <a:r>
              <a:rPr lang="en-US" altLang="zh-TW" dirty="0"/>
              <a:t>3~8</a:t>
            </a:r>
            <a:r>
              <a:rPr lang="zh-TW" altLang="zh-TW" dirty="0" smtClean="0"/>
              <a:t>份</a:t>
            </a:r>
            <a:endParaRPr lang="en-US" altLang="zh-TW" dirty="0" smtClean="0"/>
          </a:p>
          <a:p>
            <a:r>
              <a:rPr lang="zh-TW" altLang="zh-TW" dirty="0"/>
              <a:t>蛋白質是構成肌肉、血液、骨骼、皮膚及受傷後修補身體組織的重要</a:t>
            </a:r>
            <a:r>
              <a:rPr lang="zh-TW" altLang="zh-TW" dirty="0" smtClean="0"/>
              <a:t>物質</a:t>
            </a:r>
            <a:endParaRPr lang="zh-TW" altLang="en-US" dirty="0"/>
          </a:p>
        </p:txBody>
      </p:sp>
      <p:pic>
        <p:nvPicPr>
          <p:cNvPr id="82946" name="Picture 2" descr="牛肉美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545" y="836712"/>
            <a:ext cx="4032448" cy="257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descr="牛肉美食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158" y="3645023"/>
            <a:ext cx="4131314" cy="27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51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927100"/>
          </a:xfrm>
        </p:spPr>
        <p:txBody>
          <a:bodyPr/>
          <a:lstStyle/>
          <a:p>
            <a:r>
              <a:rPr lang="zh-TW" altLang="zh-TW" dirty="0"/>
              <a:t>二、食物安全</a:t>
            </a:r>
            <a:r>
              <a:rPr lang="en-US" altLang="zh-TW" dirty="0"/>
              <a:t>~</a:t>
            </a:r>
            <a:r>
              <a:rPr lang="zh-TW" altLang="zh-TW" dirty="0"/>
              <a:t>美牛事件</a:t>
            </a:r>
            <a:br>
              <a:rPr lang="zh-TW" altLang="zh-TW" dirty="0"/>
            </a:br>
            <a:endParaRPr lang="zh-TW" altLang="en-US" dirty="0"/>
          </a:p>
        </p:txBody>
      </p:sp>
      <p:sp>
        <p:nvSpPr>
          <p:cNvPr id="3" name="內容版面配置區 2"/>
          <p:cNvSpPr>
            <a:spLocks noGrp="1"/>
          </p:cNvSpPr>
          <p:nvPr>
            <p:ph sz="half" idx="1"/>
          </p:nvPr>
        </p:nvSpPr>
        <p:spPr>
          <a:xfrm>
            <a:off x="457200" y="1600200"/>
            <a:ext cx="8003232" cy="4525963"/>
          </a:xfrm>
        </p:spPr>
        <p:txBody>
          <a:bodyPr/>
          <a:lstStyle/>
          <a:p>
            <a:r>
              <a:rPr lang="zh-TW" altLang="zh-TW" dirty="0"/>
              <a:t>瘦肉精又名萊克多巴</a:t>
            </a:r>
            <a:r>
              <a:rPr lang="zh-TW" altLang="zh-TW" dirty="0" smtClean="0"/>
              <a:t>胺</a:t>
            </a:r>
            <a:endParaRPr lang="en-US" altLang="zh-TW" dirty="0" smtClean="0"/>
          </a:p>
          <a:p>
            <a:endParaRPr lang="en-US" altLang="zh-TW" dirty="0" smtClean="0"/>
          </a:p>
          <a:p>
            <a:r>
              <a:rPr lang="zh-TW" altLang="en-US" dirty="0" smtClean="0"/>
              <a:t>優點</a:t>
            </a:r>
            <a:r>
              <a:rPr lang="en-US" altLang="zh-TW" dirty="0" smtClean="0"/>
              <a:t>:</a:t>
            </a:r>
            <a:r>
              <a:rPr lang="zh-TW" altLang="zh-TW" dirty="0" smtClean="0"/>
              <a:t>促進</a:t>
            </a:r>
            <a:r>
              <a:rPr lang="zh-TW" altLang="zh-TW" dirty="0"/>
              <a:t>肌肉生長與降低脂肪囤積的</a:t>
            </a:r>
            <a:r>
              <a:rPr lang="zh-TW" altLang="zh-TW" dirty="0" smtClean="0"/>
              <a:t>效果</a:t>
            </a:r>
            <a:endParaRPr lang="en-US" altLang="zh-TW" dirty="0" smtClean="0"/>
          </a:p>
          <a:p>
            <a:endParaRPr lang="en-US" altLang="zh-TW" dirty="0" smtClean="0"/>
          </a:p>
          <a:p>
            <a:r>
              <a:rPr lang="zh-TW" altLang="zh-TW" dirty="0" smtClean="0"/>
              <a:t>副作用</a:t>
            </a:r>
            <a:r>
              <a:rPr lang="en-US" altLang="zh-TW" dirty="0" smtClean="0"/>
              <a:t>:</a:t>
            </a:r>
            <a:r>
              <a:rPr lang="zh-TW" altLang="zh-TW" dirty="0" smtClean="0"/>
              <a:t>心跳</a:t>
            </a:r>
            <a:r>
              <a:rPr lang="zh-TW" altLang="zh-TW" dirty="0"/>
              <a:t>加速、心悸、血管擴張、血壓昇高、肌肉抖動、代謝異常等</a:t>
            </a:r>
            <a:r>
              <a:rPr lang="zh-TW" altLang="zh-TW" dirty="0" smtClean="0"/>
              <a:t>不良</a:t>
            </a:r>
            <a:endParaRPr lang="zh-TW" altLang="en-US" dirty="0"/>
          </a:p>
        </p:txBody>
      </p:sp>
    </p:spTree>
    <p:extLst>
      <p:ext uri="{BB962C8B-B14F-4D97-AF65-F5344CB8AC3E}">
        <p14:creationId xmlns:p14="http://schemas.microsoft.com/office/powerpoint/2010/main" val="216839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927100"/>
          </a:xfrm>
        </p:spPr>
        <p:txBody>
          <a:bodyPr/>
          <a:lstStyle/>
          <a:p>
            <a:r>
              <a:rPr lang="zh-TW" altLang="zh-TW" dirty="0"/>
              <a:t>二、食物安全</a:t>
            </a:r>
            <a:r>
              <a:rPr lang="en-US" altLang="zh-TW" dirty="0"/>
              <a:t>~</a:t>
            </a:r>
            <a:r>
              <a:rPr lang="zh-TW" altLang="zh-TW" dirty="0"/>
              <a:t>美牛事件</a:t>
            </a:r>
            <a:br>
              <a:rPr lang="zh-TW" altLang="zh-TW" dirty="0"/>
            </a:br>
            <a:endParaRPr lang="zh-TW" altLang="en-US" dirty="0"/>
          </a:p>
        </p:txBody>
      </p:sp>
      <p:sp>
        <p:nvSpPr>
          <p:cNvPr id="4" name="內容版面配置區 3"/>
          <p:cNvSpPr>
            <a:spLocks noGrp="1"/>
          </p:cNvSpPr>
          <p:nvPr>
            <p:ph sz="half" idx="2"/>
          </p:nvPr>
        </p:nvSpPr>
        <p:spPr>
          <a:xfrm>
            <a:off x="755576" y="1600200"/>
            <a:ext cx="7931224" cy="4525963"/>
          </a:xfrm>
        </p:spPr>
        <p:txBody>
          <a:bodyPr/>
          <a:lstStyle/>
          <a:p>
            <a:r>
              <a:rPr lang="zh-TW" altLang="zh-TW" dirty="0"/>
              <a:t>「三管」就是管源頭、管邊境、管</a:t>
            </a:r>
            <a:r>
              <a:rPr lang="zh-TW" altLang="zh-TW" dirty="0" smtClean="0"/>
              <a:t>市場</a:t>
            </a:r>
            <a:endParaRPr lang="en-US" altLang="zh-TW" dirty="0" smtClean="0"/>
          </a:p>
          <a:p>
            <a:endParaRPr lang="en-US" altLang="zh-TW" dirty="0"/>
          </a:p>
          <a:p>
            <a:r>
              <a:rPr lang="zh-TW" altLang="zh-TW" dirty="0" smtClean="0"/>
              <a:t>「</a:t>
            </a:r>
            <a:r>
              <a:rPr lang="zh-TW" altLang="zh-TW" dirty="0"/>
              <a:t>五卡」分別為</a:t>
            </a:r>
            <a:r>
              <a:rPr lang="zh-TW" altLang="zh-TW" dirty="0" smtClean="0"/>
              <a:t>：</a:t>
            </a:r>
            <a:endParaRPr lang="en-US" altLang="zh-TW" dirty="0" smtClean="0"/>
          </a:p>
          <a:p>
            <a:pPr marL="0" indent="0">
              <a:buNone/>
            </a:pPr>
            <a:r>
              <a:rPr lang="zh-TW" altLang="en-US" dirty="0"/>
              <a:t> </a:t>
            </a:r>
            <a:r>
              <a:rPr lang="zh-TW" altLang="en-US" dirty="0" smtClean="0"/>
              <a:t>   </a:t>
            </a:r>
            <a:endParaRPr lang="en-US" altLang="zh-TW" dirty="0" smtClean="0"/>
          </a:p>
          <a:p>
            <a:pPr marL="0" indent="0">
              <a:buNone/>
            </a:pPr>
            <a:r>
              <a:rPr lang="zh-TW" altLang="zh-TW" dirty="0" smtClean="0"/>
              <a:t>核對</a:t>
            </a:r>
            <a:r>
              <a:rPr lang="zh-TW" altLang="zh-TW" dirty="0"/>
              <a:t>各項證明文件</a:t>
            </a:r>
            <a:r>
              <a:rPr lang="en-US" altLang="zh-TW" dirty="0"/>
              <a:t>(</a:t>
            </a:r>
            <a:r>
              <a:rPr lang="zh-TW" altLang="zh-TW" dirty="0"/>
              <a:t>核</a:t>
            </a:r>
            <a:r>
              <a:rPr lang="en-US" altLang="zh-TW" dirty="0"/>
              <a:t>)</a:t>
            </a:r>
            <a:r>
              <a:rPr lang="zh-TW" altLang="zh-TW" dirty="0"/>
              <a:t>、明確標示產品資訊</a:t>
            </a:r>
            <a:r>
              <a:rPr lang="en-US" altLang="zh-TW" dirty="0"/>
              <a:t>(</a:t>
            </a:r>
            <a:r>
              <a:rPr lang="zh-TW" altLang="zh-TW" dirty="0"/>
              <a:t>標</a:t>
            </a:r>
            <a:r>
              <a:rPr lang="en-US" altLang="zh-TW" dirty="0"/>
              <a:t>)</a:t>
            </a:r>
            <a:r>
              <a:rPr lang="zh-TW" altLang="zh-TW" dirty="0"/>
              <a:t>、開箱進行嚴密檢查</a:t>
            </a:r>
            <a:r>
              <a:rPr lang="en-US" altLang="zh-TW" dirty="0"/>
              <a:t>(</a:t>
            </a:r>
            <a:r>
              <a:rPr lang="zh-TW" altLang="zh-TW" dirty="0"/>
              <a:t>開</a:t>
            </a:r>
            <a:r>
              <a:rPr lang="en-US" altLang="zh-TW" dirty="0"/>
              <a:t>)</a:t>
            </a:r>
            <a:r>
              <a:rPr lang="zh-TW" altLang="zh-TW" dirty="0"/>
              <a:t>、切實檢驗食品安全</a:t>
            </a:r>
            <a:r>
              <a:rPr lang="en-US" altLang="zh-TW" dirty="0"/>
              <a:t>(</a:t>
            </a:r>
            <a:r>
              <a:rPr lang="zh-TW" altLang="zh-TW" dirty="0"/>
              <a:t>查</a:t>
            </a:r>
            <a:r>
              <a:rPr lang="en-US" altLang="zh-TW" dirty="0"/>
              <a:t>)</a:t>
            </a:r>
            <a:r>
              <a:rPr lang="zh-TW" altLang="zh-TW" dirty="0"/>
              <a:t>、資訊連線即時查明</a:t>
            </a:r>
            <a:r>
              <a:rPr lang="en-US" altLang="zh-TW" dirty="0"/>
              <a:t>(</a:t>
            </a:r>
            <a:r>
              <a:rPr lang="zh-TW" altLang="zh-TW" dirty="0"/>
              <a:t>查</a:t>
            </a:r>
            <a:r>
              <a:rPr lang="en-US" altLang="zh-TW" dirty="0"/>
              <a:t>)</a:t>
            </a:r>
            <a:r>
              <a:rPr lang="zh-TW" altLang="zh-TW" dirty="0"/>
              <a:t>，五道邊境關卡。</a:t>
            </a:r>
            <a:endParaRPr lang="zh-TW" altLang="en-US" dirty="0"/>
          </a:p>
        </p:txBody>
      </p:sp>
    </p:spTree>
    <p:extLst>
      <p:ext uri="{BB962C8B-B14F-4D97-AF65-F5344CB8AC3E}">
        <p14:creationId xmlns:p14="http://schemas.microsoft.com/office/powerpoint/2010/main" val="142898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611188" y="0"/>
          <a:ext cx="8137275"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向左箭號 7"/>
          <p:cNvSpPr>
            <a:spLocks noChangeArrowheads="1"/>
          </p:cNvSpPr>
          <p:nvPr/>
        </p:nvSpPr>
        <p:spPr bwMode="auto">
          <a:xfrm rot="-1866177">
            <a:off x="6373813" y="4676775"/>
            <a:ext cx="792162" cy="504825"/>
          </a:xfrm>
          <a:prstGeom prst="leftArrow">
            <a:avLst>
              <a:gd name="adj1" fmla="val 50000"/>
              <a:gd name="adj2" fmla="val 49930"/>
            </a:avLst>
          </a:prstGeom>
          <a:solidFill>
            <a:schemeClr val="accent1"/>
          </a:solidFill>
          <a:ln w="9525" algn="ctr">
            <a:solidFill>
              <a:schemeClr val="tx1"/>
            </a:solidFill>
            <a:round/>
            <a:headEnd/>
            <a:tailEnd/>
          </a:ln>
        </p:spPr>
        <p:txBody>
          <a:bodyPr/>
          <a:lstStyle/>
          <a:p>
            <a:endParaRPr kumimoji="0" lang="zh-TW" altLang="en-US"/>
          </a:p>
        </p:txBody>
      </p:sp>
      <p:sp>
        <p:nvSpPr>
          <p:cNvPr id="38915" name="向左箭號 8"/>
          <p:cNvSpPr>
            <a:spLocks noChangeArrowheads="1"/>
          </p:cNvSpPr>
          <p:nvPr/>
        </p:nvSpPr>
        <p:spPr bwMode="auto">
          <a:xfrm rot="2999336">
            <a:off x="2417763" y="4586288"/>
            <a:ext cx="720725" cy="504825"/>
          </a:xfrm>
          <a:prstGeom prst="leftArrow">
            <a:avLst>
              <a:gd name="adj1" fmla="val 50000"/>
              <a:gd name="adj2" fmla="val 49969"/>
            </a:avLst>
          </a:prstGeom>
          <a:solidFill>
            <a:schemeClr val="accent1"/>
          </a:solidFill>
          <a:ln w="9525" algn="ctr">
            <a:solidFill>
              <a:schemeClr val="tx1"/>
            </a:solidFill>
            <a:round/>
            <a:headEnd/>
            <a:tailEnd/>
          </a:ln>
        </p:spPr>
        <p:txBody>
          <a:bodyPr/>
          <a:lstStyle/>
          <a:p>
            <a:endParaRPr kumimoji="0" lang="zh-TW" altLang="en-US"/>
          </a:p>
        </p:txBody>
      </p:sp>
      <p:sp>
        <p:nvSpPr>
          <p:cNvPr id="38916" name="向左箭號 9"/>
          <p:cNvSpPr>
            <a:spLocks noChangeArrowheads="1"/>
          </p:cNvSpPr>
          <p:nvPr/>
        </p:nvSpPr>
        <p:spPr bwMode="auto">
          <a:xfrm rot="-8361944">
            <a:off x="6161088" y="1298575"/>
            <a:ext cx="720725" cy="503238"/>
          </a:xfrm>
          <a:prstGeom prst="leftArrow">
            <a:avLst>
              <a:gd name="adj1" fmla="val 50000"/>
              <a:gd name="adj2" fmla="val 50126"/>
            </a:avLst>
          </a:prstGeom>
          <a:solidFill>
            <a:schemeClr val="accent1"/>
          </a:solidFill>
          <a:ln w="9525" algn="ctr">
            <a:solidFill>
              <a:schemeClr val="tx1"/>
            </a:solidFill>
            <a:round/>
            <a:headEnd/>
            <a:tailEnd/>
          </a:ln>
        </p:spPr>
        <p:txBody>
          <a:bodyPr/>
          <a:lstStyle/>
          <a:p>
            <a:endParaRPr kumimoji="0" lang="zh-TW" altLang="en-US"/>
          </a:p>
        </p:txBody>
      </p:sp>
      <p:sp>
        <p:nvSpPr>
          <p:cNvPr id="11" name="文字方塊 10"/>
          <p:cNvSpPr txBox="1"/>
          <p:nvPr/>
        </p:nvSpPr>
        <p:spPr>
          <a:xfrm>
            <a:off x="323528" y="1124744"/>
            <a:ext cx="3168352"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TW"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瘦肉精檢測流程</a:t>
            </a:r>
          </a:p>
        </p:txBody>
      </p:sp>
      <p:sp>
        <p:nvSpPr>
          <p:cNvPr id="12" name="文字方塊 11"/>
          <p:cNvSpPr txBox="1"/>
          <p:nvPr/>
        </p:nvSpPr>
        <p:spPr>
          <a:xfrm>
            <a:off x="3142506" y="331068"/>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文字方塊 12"/>
          <p:cNvSpPr txBox="1"/>
          <p:nvPr/>
        </p:nvSpPr>
        <p:spPr>
          <a:xfrm>
            <a:off x="3131840" y="5157192"/>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文字方塊 13"/>
          <p:cNvSpPr txBox="1"/>
          <p:nvPr/>
        </p:nvSpPr>
        <p:spPr>
          <a:xfrm>
            <a:off x="683568" y="2564904"/>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文字方塊 14"/>
          <p:cNvSpPr txBox="1"/>
          <p:nvPr/>
        </p:nvSpPr>
        <p:spPr>
          <a:xfrm>
            <a:off x="5940152" y="2204864"/>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4544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631850"/>
          </a:xfrm>
        </p:spPr>
        <p:txBody>
          <a:bodyPr/>
          <a:lstStyle/>
          <a:p>
            <a:r>
              <a:rPr lang="zh-TW" altLang="zh-TW" dirty="0"/>
              <a:t>三、臺灣牛尚讚</a:t>
            </a:r>
            <a:br>
              <a:rPr lang="zh-TW" altLang="zh-TW" dirty="0"/>
            </a:br>
            <a:endParaRPr lang="zh-TW" altLang="en-US" dirty="0"/>
          </a:p>
        </p:txBody>
      </p:sp>
      <p:pic>
        <p:nvPicPr>
          <p:cNvPr id="84994" name="Picture 2" descr="DSC_6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628799"/>
            <a:ext cx="4320479" cy="28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descr="牛肉美食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3068960"/>
            <a:ext cx="4043969"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98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圓角矩形 4"/>
          <p:cNvSpPr>
            <a:spLocks noChangeArrowheads="1"/>
          </p:cNvSpPr>
          <p:nvPr/>
        </p:nvSpPr>
        <p:spPr bwMode="auto">
          <a:xfrm>
            <a:off x="468313" y="1700213"/>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24578" name="Picture 4" descr="LB_circle001"/>
          <p:cNvPicPr>
            <a:picLocks noChangeAspect="1" noChangeArrowheads="1"/>
          </p:cNvPicPr>
          <p:nvPr/>
        </p:nvPicPr>
        <p:blipFill>
          <a:blip r:embed="rId3"/>
          <a:srcRect/>
          <a:stretch>
            <a:fillRect/>
          </a:stretch>
        </p:blipFill>
        <p:spPr bwMode="auto">
          <a:xfrm>
            <a:off x="7164388" y="1125538"/>
            <a:ext cx="1800225" cy="1800225"/>
          </a:xfrm>
          <a:prstGeom prst="rect">
            <a:avLst/>
          </a:prstGeom>
          <a:noFill/>
          <a:ln w="9525">
            <a:noFill/>
            <a:miter lim="800000"/>
            <a:headEnd/>
            <a:tailEnd/>
          </a:ln>
        </p:spPr>
      </p:pic>
      <p:sp>
        <p:nvSpPr>
          <p:cNvPr id="270337" name="Rectangle 1"/>
          <p:cNvSpPr>
            <a:spLocks noChangeArrowheads="1"/>
          </p:cNvSpPr>
          <p:nvPr/>
        </p:nvSpPr>
        <p:spPr bwMode="auto">
          <a:xfrm>
            <a:off x="0" y="240323"/>
            <a:ext cx="8242962" cy="1384995"/>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a:p>
            <a:pPr>
              <a:defRPr/>
            </a:pPr>
            <a:r>
              <a:rPr lang="zh-TW" altLang="en-US" sz="2800" b="1" dirty="0"/>
              <a:t>   一、</a:t>
            </a:r>
            <a:r>
              <a:rPr lang="zh-TW" altLang="zh-TW" sz="2800" b="1" dirty="0"/>
              <a:t>你聽過「北有牛肉麵節，南有清燙牛肉節」</a:t>
            </a:r>
            <a:r>
              <a:rPr lang="en-US" altLang="zh-TW" sz="2800" b="1" dirty="0"/>
              <a:t>?</a:t>
            </a:r>
            <a:endParaRPr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endParaRPr>
          </a:p>
          <a:p>
            <a:pPr eaLnBrk="0" hangingPunct="0">
              <a:defRPr/>
            </a:pP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新細明體" pitchFamily="18" charset="-120"/>
            </a:endParaRPr>
          </a:p>
        </p:txBody>
      </p:sp>
      <p:sp>
        <p:nvSpPr>
          <p:cNvPr id="2" name="Text Box 9"/>
          <p:cNvSpPr txBox="1">
            <a:spLocks noChangeArrowheads="1"/>
          </p:cNvSpPr>
          <p:nvPr/>
        </p:nvSpPr>
        <p:spPr bwMode="gray">
          <a:xfrm>
            <a:off x="7308304" y="1484784"/>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pic>
        <p:nvPicPr>
          <p:cNvPr id="24581" name="Picture 2"/>
          <p:cNvPicPr>
            <a:picLocks noChangeAspect="1" noChangeArrowheads="1"/>
          </p:cNvPicPr>
          <p:nvPr/>
        </p:nvPicPr>
        <p:blipFill>
          <a:blip r:embed="rId4"/>
          <a:srcRect/>
          <a:stretch>
            <a:fillRect/>
          </a:stretch>
        </p:blipFill>
        <p:spPr bwMode="auto">
          <a:xfrm>
            <a:off x="468313" y="1989138"/>
            <a:ext cx="6624637" cy="309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圓角矩形 4"/>
          <p:cNvSpPr>
            <a:spLocks noChangeArrowheads="1"/>
          </p:cNvSpPr>
          <p:nvPr/>
        </p:nvSpPr>
        <p:spPr bwMode="auto">
          <a:xfrm>
            <a:off x="468313" y="1700213"/>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26626" name="Picture 4" descr="LB_circle001"/>
          <p:cNvPicPr>
            <a:picLocks noChangeAspect="1" noChangeArrowheads="1"/>
          </p:cNvPicPr>
          <p:nvPr/>
        </p:nvPicPr>
        <p:blipFill>
          <a:blip r:embed="rId3"/>
          <a:srcRect/>
          <a:stretch>
            <a:fillRect/>
          </a:stretch>
        </p:blipFill>
        <p:spPr bwMode="auto">
          <a:xfrm>
            <a:off x="7164388" y="1125538"/>
            <a:ext cx="1800225" cy="1800225"/>
          </a:xfrm>
          <a:prstGeom prst="rect">
            <a:avLst/>
          </a:prstGeom>
          <a:noFill/>
          <a:ln w="9525">
            <a:noFill/>
            <a:miter lim="800000"/>
            <a:headEnd/>
            <a:tailEnd/>
          </a:ln>
        </p:spPr>
      </p:pic>
      <p:sp>
        <p:nvSpPr>
          <p:cNvPr id="270337" name="Rectangle 1"/>
          <p:cNvSpPr>
            <a:spLocks noChangeArrowheads="1"/>
          </p:cNvSpPr>
          <p:nvPr/>
        </p:nvSpPr>
        <p:spPr bwMode="auto">
          <a:xfrm>
            <a:off x="0" y="24880"/>
            <a:ext cx="6227987" cy="1815882"/>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a:p>
            <a:pPr>
              <a:defRPr/>
            </a:pPr>
            <a:r>
              <a:rPr lang="zh-TW" altLang="en-US" sz="2800" b="1" dirty="0"/>
              <a:t>   一、</a:t>
            </a:r>
            <a:r>
              <a:rPr lang="zh-TW" altLang="zh-TW" sz="2800" b="1" dirty="0"/>
              <a:t>圖中牛肉料理含有哪些營養素？</a:t>
            </a:r>
            <a:endParaRPr lang="zh-TW" altLang="zh-TW" sz="2800" dirty="0"/>
          </a:p>
          <a:p>
            <a:pPr>
              <a:defRPr/>
            </a:pPr>
            <a:endParaRPr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endParaRPr>
          </a:p>
          <a:p>
            <a:pPr eaLnBrk="0" hangingPunct="0">
              <a:defRPr/>
            </a:pP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新細明體" pitchFamily="18" charset="-120"/>
            </a:endParaRPr>
          </a:p>
        </p:txBody>
      </p:sp>
      <p:sp>
        <p:nvSpPr>
          <p:cNvPr id="2" name="Text Box 9"/>
          <p:cNvSpPr txBox="1">
            <a:spLocks noChangeArrowheads="1"/>
          </p:cNvSpPr>
          <p:nvPr/>
        </p:nvSpPr>
        <p:spPr bwMode="gray">
          <a:xfrm>
            <a:off x="7308304" y="1484784"/>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pic>
        <p:nvPicPr>
          <p:cNvPr id="26629" name="Picture 2" descr="2010台南縣清燙牛肉啤酒節"/>
          <p:cNvPicPr>
            <a:picLocks noChangeAspect="1" noChangeArrowheads="1"/>
          </p:cNvPicPr>
          <p:nvPr/>
        </p:nvPicPr>
        <p:blipFill>
          <a:blip r:embed="rId4"/>
          <a:srcRect/>
          <a:stretch>
            <a:fillRect/>
          </a:stretch>
        </p:blipFill>
        <p:spPr bwMode="auto">
          <a:xfrm>
            <a:off x="539750" y="2205038"/>
            <a:ext cx="3587750" cy="2689225"/>
          </a:xfrm>
          <a:prstGeom prst="rect">
            <a:avLst/>
          </a:prstGeom>
          <a:noFill/>
          <a:ln w="9525">
            <a:noFill/>
            <a:miter lim="800000"/>
            <a:headEnd/>
            <a:tailEnd/>
          </a:ln>
        </p:spPr>
      </p:pic>
      <p:pic>
        <p:nvPicPr>
          <p:cNvPr id="26630" name="Picture 3" descr="DSC06902"/>
          <p:cNvPicPr>
            <a:picLocks noChangeAspect="1" noChangeArrowheads="1"/>
          </p:cNvPicPr>
          <p:nvPr/>
        </p:nvPicPr>
        <p:blipFill>
          <a:blip r:embed="rId5"/>
          <a:srcRect/>
          <a:stretch>
            <a:fillRect/>
          </a:stretch>
        </p:blipFill>
        <p:spPr bwMode="auto">
          <a:xfrm>
            <a:off x="4284663" y="2276475"/>
            <a:ext cx="3455987"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80TGp_general_light">
  <a:themeElements>
    <a:clrScheme name="580TGp_general_light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580TGp_gene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580TGp_general_light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80TGp_general_light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580TGp_general_light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580TGp_general_light</Template>
  <TotalTime>1186</TotalTime>
  <Words>844</Words>
  <Application>Microsoft Office PowerPoint</Application>
  <PresentationFormat>如螢幕大小 (4:3)</PresentationFormat>
  <Paragraphs>119</Paragraphs>
  <Slides>20</Slides>
  <Notes>11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20</vt:i4>
      </vt:variant>
    </vt:vector>
  </HeadingPairs>
  <TitlesOfParts>
    <vt:vector size="22" baseType="lpstr">
      <vt:lpstr>580TGp_general_light</vt:lpstr>
      <vt:lpstr>Ulead PhotoImpact Image</vt:lpstr>
      <vt:lpstr>台南市食育教育</vt:lpstr>
      <vt:lpstr>PowerPoint 簡報</vt:lpstr>
      <vt:lpstr>一、食物營養 </vt:lpstr>
      <vt:lpstr>二、食物安全~美牛事件 </vt:lpstr>
      <vt:lpstr>二、食物安全~美牛事件 </vt:lpstr>
      <vt:lpstr>PowerPoint 簡報</vt:lpstr>
      <vt:lpstr>三、臺灣牛尚讚 </vt:lpstr>
      <vt:lpstr>PowerPoint 簡報</vt:lpstr>
      <vt:lpstr>PowerPoint 簡報</vt:lpstr>
      <vt:lpstr>PowerPoint 簡報</vt:lpstr>
      <vt:lpstr>PowerPoint 簡報</vt:lpstr>
      <vt:lpstr>PowerPoint 簡報</vt:lpstr>
      <vt:lpstr>PowerPoint 簡報</vt:lpstr>
      <vt:lpstr>PowerPoint 簡報</vt:lpstr>
      <vt:lpstr>PowerPoint 簡報</vt:lpstr>
      <vt:lpstr>咖啡文化  文化咖啡</vt:lpstr>
      <vt:lpstr>台南東山頂級黑礦（咖啡節）</vt:lpstr>
      <vt:lpstr>咖啡的煮法實作</vt:lpstr>
      <vt:lpstr>教學影片</vt:lpstr>
      <vt:lpstr>Thank You!</vt:lpstr>
    </vt:vector>
  </TitlesOfParts>
  <Company>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acer6253</dc:creator>
  <cp:lastModifiedBy>user</cp:lastModifiedBy>
  <cp:revision>53</cp:revision>
  <dcterms:created xsi:type="dcterms:W3CDTF">2011-10-12T07:20:59Z</dcterms:created>
  <dcterms:modified xsi:type="dcterms:W3CDTF">2013-03-14T08:08:40Z</dcterms:modified>
</cp:coreProperties>
</file>