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59"/>
  </p:handoutMasterIdLst>
  <p:sldIdLst>
    <p:sldId id="256" r:id="rId2"/>
    <p:sldId id="322" r:id="rId3"/>
    <p:sldId id="267" r:id="rId4"/>
    <p:sldId id="299" r:id="rId5"/>
    <p:sldId id="300" r:id="rId6"/>
    <p:sldId id="314" r:id="rId7"/>
    <p:sldId id="268" r:id="rId8"/>
    <p:sldId id="270" r:id="rId9"/>
    <p:sldId id="273" r:id="rId10"/>
    <p:sldId id="279" r:id="rId11"/>
    <p:sldId id="276" r:id="rId12"/>
    <p:sldId id="277" r:id="rId13"/>
    <p:sldId id="303" r:id="rId14"/>
    <p:sldId id="305" r:id="rId15"/>
    <p:sldId id="306" r:id="rId16"/>
    <p:sldId id="280" r:id="rId17"/>
    <p:sldId id="304" r:id="rId18"/>
    <p:sldId id="301" r:id="rId19"/>
    <p:sldId id="275" r:id="rId20"/>
    <p:sldId id="261" r:id="rId21"/>
    <p:sldId id="259" r:id="rId22"/>
    <p:sldId id="319" r:id="rId23"/>
    <p:sldId id="320" r:id="rId24"/>
    <p:sldId id="269" r:id="rId25"/>
    <p:sldId id="282" r:id="rId26"/>
    <p:sldId id="283" r:id="rId27"/>
    <p:sldId id="284" r:id="rId28"/>
    <p:sldId id="285" r:id="rId29"/>
    <p:sldId id="288" r:id="rId30"/>
    <p:sldId id="290" r:id="rId31"/>
    <p:sldId id="292" r:id="rId32"/>
    <p:sldId id="286" r:id="rId33"/>
    <p:sldId id="287" r:id="rId34"/>
    <p:sldId id="316" r:id="rId35"/>
    <p:sldId id="313" r:id="rId36"/>
    <p:sldId id="293" r:id="rId37"/>
    <p:sldId id="321" r:id="rId38"/>
    <p:sldId id="294" r:id="rId39"/>
    <p:sldId id="296" r:id="rId40"/>
    <p:sldId id="302" r:id="rId41"/>
    <p:sldId id="308" r:id="rId42"/>
    <p:sldId id="309" r:id="rId43"/>
    <p:sldId id="310" r:id="rId44"/>
    <p:sldId id="311" r:id="rId45"/>
    <p:sldId id="312" r:id="rId46"/>
    <p:sldId id="297" r:id="rId47"/>
    <p:sldId id="298" r:id="rId48"/>
    <p:sldId id="307" r:id="rId49"/>
    <p:sldId id="262" r:id="rId50"/>
    <p:sldId id="295" r:id="rId51"/>
    <p:sldId id="317" r:id="rId52"/>
    <p:sldId id="318" r:id="rId53"/>
    <p:sldId id="324" r:id="rId54"/>
    <p:sldId id="271" r:id="rId55"/>
    <p:sldId id="323" r:id="rId56"/>
    <p:sldId id="272" r:id="rId57"/>
    <p:sldId id="274" r:id="rId5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60"/>
  </p:normalViewPr>
  <p:slideViewPr>
    <p:cSldViewPr>
      <p:cViewPr>
        <p:scale>
          <a:sx n="71" d="100"/>
          <a:sy n="71" d="100"/>
        </p:scale>
        <p:origin x="-74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264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F3A3A-59C7-41B8-B909-8CAE1DF157AC}" type="datetimeFigureOut">
              <a:rPr lang="zh-TW" altLang="en-US" smtClean="0"/>
              <a:t>2012/10/17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F4397-C708-4C41-92D4-4EB9D9F316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67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772816"/>
            <a:ext cx="7125112" cy="40859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163.26.19.3/100&#37129;&#22303;/" TargetMode="External"/><Relationship Id="rId2" Type="http://schemas.openxmlformats.org/officeDocument/2006/relationships/hyperlink" Target="http://163.26.19.3/100%E9%84%89%E5%9C%9F/ebook/kyes.ex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210.60.50.208/reading/ebook/ebook1/Default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163.26.19.3/100%E9%84%89%E5%9C%9F/ebook/kyes.ex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7117180" cy="2520280"/>
          </a:xfrm>
        </p:spPr>
        <p:txBody>
          <a:bodyPr/>
          <a:lstStyle/>
          <a:p>
            <a:pPr algn="ctr"/>
            <a:r>
              <a:rPr lang="zh-TW" altLang="en-US" sz="4400" dirty="0"/>
              <a:t>歡迎資訊教育領域指導員</a:t>
            </a:r>
            <a:br>
              <a:rPr lang="zh-TW" altLang="en-US" sz="4400" dirty="0"/>
            </a:br>
            <a:r>
              <a:rPr lang="zh-TW" altLang="en-US" sz="4400" dirty="0"/>
              <a:t>蒞校指導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自編教材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38" y="1660158"/>
            <a:ext cx="4310246" cy="326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1844824"/>
            <a:ext cx="3207859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crystal2009\Desktop\開元閱讀磐石繳件及訪視資料\開元國小比賽資料\到校訪視影音檔\學校出版品-校本教材\DSC088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219" y="4581128"/>
            <a:ext cx="2453211" cy="200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683568" y="1475492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7"/>
              </a:rPr>
              <a:t>本土語言融入教本課程網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06050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實施情況</a:t>
            </a:r>
            <a:r>
              <a:rPr lang="en-US" altLang="zh-TW" dirty="0" smtClean="0"/>
              <a:t>-</a:t>
            </a:r>
            <a:r>
              <a:rPr lang="zh-TW" altLang="en-US" dirty="0" smtClean="0"/>
              <a:t>課堂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847" y="1806575"/>
            <a:ext cx="6120306" cy="4052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0428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</a:t>
            </a:r>
            <a:r>
              <a:rPr lang="zh-TW" altLang="en-US" dirty="0" smtClean="0"/>
              <a:t>情況</a:t>
            </a:r>
            <a:r>
              <a:rPr lang="en-US" altLang="zh-TW" dirty="0" smtClean="0"/>
              <a:t>-</a:t>
            </a:r>
            <a:r>
              <a:rPr lang="zh-TW" altLang="en-US" dirty="0" smtClean="0"/>
              <a:t>課堂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847" y="1806575"/>
            <a:ext cx="6120306" cy="4052888"/>
          </a:xfrm>
        </p:spPr>
      </p:pic>
    </p:spTree>
    <p:extLst>
      <p:ext uri="{BB962C8B-B14F-4D97-AF65-F5344CB8AC3E}">
        <p14:creationId xmlns:p14="http://schemas.microsoft.com/office/powerpoint/2010/main" val="2098159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</a:t>
            </a:r>
            <a:r>
              <a:rPr lang="zh-TW" altLang="en-US" dirty="0" smtClean="0"/>
              <a:t>情況</a:t>
            </a:r>
            <a:r>
              <a:rPr lang="en-US" altLang="zh-TW" dirty="0" smtClean="0"/>
              <a:t>-</a:t>
            </a:r>
            <a:r>
              <a:rPr lang="zh-TW" altLang="en-US" dirty="0" smtClean="0"/>
              <a:t>導</a:t>
            </a:r>
            <a:r>
              <a:rPr lang="zh-TW" altLang="en-US" dirty="0"/>
              <a:t>覽解說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5948807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</a:t>
            </a:r>
            <a:r>
              <a:rPr lang="zh-TW" altLang="en-US" dirty="0" smtClean="0"/>
              <a:t>情況</a:t>
            </a:r>
            <a:r>
              <a:rPr lang="en-US" altLang="zh-TW" dirty="0" smtClean="0"/>
              <a:t>-</a:t>
            </a:r>
            <a:r>
              <a:rPr lang="zh-TW" altLang="en-US" dirty="0" smtClean="0"/>
              <a:t>導</a:t>
            </a:r>
            <a:r>
              <a:rPr lang="zh-TW" altLang="en-US" dirty="0"/>
              <a:t>覽解說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7"/>
          </a:xfrm>
        </p:spPr>
      </p:pic>
    </p:spTree>
    <p:extLst>
      <p:ext uri="{BB962C8B-B14F-4D97-AF65-F5344CB8AC3E}">
        <p14:creationId xmlns:p14="http://schemas.microsoft.com/office/powerpoint/2010/main" val="336576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實施</a:t>
            </a:r>
            <a:r>
              <a:rPr lang="zh-TW" altLang="en-US" dirty="0" smtClean="0"/>
              <a:t>情況</a:t>
            </a:r>
            <a:r>
              <a:rPr lang="en-US" altLang="zh-TW" dirty="0" smtClean="0"/>
              <a:t>-</a:t>
            </a:r>
            <a:r>
              <a:rPr lang="zh-TW" altLang="en-US" dirty="0" smtClean="0"/>
              <a:t>解說員培訓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844824"/>
            <a:ext cx="5403849" cy="4052887"/>
          </a:xfrm>
        </p:spPr>
      </p:pic>
    </p:spTree>
    <p:extLst>
      <p:ext uri="{BB962C8B-B14F-4D97-AF65-F5344CB8AC3E}">
        <p14:creationId xmlns:p14="http://schemas.microsoft.com/office/powerpoint/2010/main" val="1424737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資訊融入英語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1773238"/>
            <a:ext cx="5448300" cy="4086225"/>
          </a:xfrm>
        </p:spPr>
      </p:pic>
    </p:spTree>
    <p:extLst>
      <p:ext uri="{BB962C8B-B14F-4D97-AF65-F5344CB8AC3E}">
        <p14:creationId xmlns:p14="http://schemas.microsoft.com/office/powerpoint/2010/main" val="2026918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資訊融入英語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1773238"/>
            <a:ext cx="5448300" cy="4086225"/>
          </a:xfrm>
        </p:spPr>
      </p:pic>
    </p:spTree>
    <p:extLst>
      <p:ext uri="{BB962C8B-B14F-4D97-AF65-F5344CB8AC3E}">
        <p14:creationId xmlns:p14="http://schemas.microsoft.com/office/powerpoint/2010/main" val="2751354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資訊融入英語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1988840"/>
            <a:ext cx="5544616" cy="4290104"/>
          </a:xfrm>
        </p:spPr>
      </p:pic>
    </p:spTree>
    <p:extLst>
      <p:ext uri="{BB962C8B-B14F-4D97-AF65-F5344CB8AC3E}">
        <p14:creationId xmlns:p14="http://schemas.microsoft.com/office/powerpoint/2010/main" val="282411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英文 網路電話答錄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1628800"/>
            <a:ext cx="5952661" cy="4464496"/>
          </a:xfrm>
        </p:spPr>
      </p:pic>
    </p:spTree>
    <p:extLst>
      <p:ext uri="{BB962C8B-B14F-4D97-AF65-F5344CB8AC3E}">
        <p14:creationId xmlns:p14="http://schemas.microsoft.com/office/powerpoint/2010/main" val="765376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開元國小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報告人：資訊組 林廷蔚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973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英文 網路電話答錄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628800"/>
            <a:ext cx="5403850" cy="4052888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輔導管教</a:t>
            </a:r>
            <a:r>
              <a:rPr lang="en-US" altLang="zh-TW" dirty="0" smtClean="0"/>
              <a:t>--E</a:t>
            </a:r>
            <a:r>
              <a:rPr lang="zh-TW" altLang="en-US" dirty="0" smtClean="0"/>
              <a:t>集</a:t>
            </a:r>
            <a:r>
              <a:rPr lang="zh-TW" altLang="en-US" dirty="0"/>
              <a:t>棒榮譽</a:t>
            </a:r>
            <a:r>
              <a:rPr lang="zh-TW" altLang="en-US" dirty="0" smtClean="0"/>
              <a:t>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96" y="1700808"/>
            <a:ext cx="7354124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輔導管教</a:t>
            </a:r>
            <a:r>
              <a:rPr lang="en-US" altLang="zh-TW" dirty="0" smtClean="0"/>
              <a:t>--E</a:t>
            </a:r>
            <a:r>
              <a:rPr lang="zh-TW" altLang="en-US" dirty="0" smtClean="0"/>
              <a:t>集</a:t>
            </a:r>
            <a:r>
              <a:rPr lang="zh-TW" altLang="en-US" dirty="0"/>
              <a:t>棒榮譽</a:t>
            </a:r>
            <a:r>
              <a:rPr lang="zh-TW" altLang="en-US" dirty="0" smtClean="0"/>
              <a:t>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254" y="1700808"/>
            <a:ext cx="5472608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348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輔導管教</a:t>
            </a:r>
            <a:r>
              <a:rPr lang="en-US" altLang="zh-TW" dirty="0" smtClean="0"/>
              <a:t>--E</a:t>
            </a:r>
            <a:r>
              <a:rPr lang="zh-TW" altLang="en-US" dirty="0" smtClean="0"/>
              <a:t>集</a:t>
            </a:r>
            <a:r>
              <a:rPr lang="zh-TW" altLang="en-US" dirty="0"/>
              <a:t>棒榮譽</a:t>
            </a:r>
            <a:r>
              <a:rPr lang="zh-TW" altLang="en-US" dirty="0" smtClean="0"/>
              <a:t>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700808"/>
            <a:ext cx="6143496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5348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輔導管教</a:t>
            </a:r>
            <a:r>
              <a:rPr lang="en-US" altLang="zh-TW" dirty="0"/>
              <a:t>--E</a:t>
            </a:r>
            <a:r>
              <a:rPr lang="zh-TW" altLang="en-US" dirty="0"/>
              <a:t>集棒榮譽卡</a:t>
            </a:r>
          </a:p>
        </p:txBody>
      </p:sp>
      <p:pic>
        <p:nvPicPr>
          <p:cNvPr id="4" name="Picture 2" descr="D:\彥良專用\開元\待存於開元\頒獎相片-100年教育部友善校園獎\精選頒獎相片-100年教育部友善校園獎\DSC09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67234" y="1412776"/>
            <a:ext cx="6912768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5718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03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資訊融入教學實況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6241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0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1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健身操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354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1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44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10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晨光教學</a:t>
            </a:r>
            <a:r>
              <a:rPr lang="en-US" altLang="zh-TW" dirty="0" smtClean="0"/>
              <a:t>-</a:t>
            </a:r>
            <a:r>
              <a:rPr lang="zh-TW" altLang="en-US" dirty="0" smtClean="0"/>
              <a:t>大愛媽媽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00125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10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167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開元國小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背景資料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3" y="1772816"/>
            <a:ext cx="7125112" cy="48245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班級數：</a:t>
            </a:r>
            <a:r>
              <a:rPr lang="en-US" altLang="zh-TW" dirty="0" smtClean="0"/>
              <a:t>22</a:t>
            </a:r>
            <a:r>
              <a:rPr lang="zh-TW" altLang="en-US" dirty="0" smtClean="0"/>
              <a:t>班</a:t>
            </a:r>
            <a:endParaRPr lang="en-US" altLang="zh-TW" dirty="0" smtClean="0"/>
          </a:p>
          <a:p>
            <a:r>
              <a:rPr lang="zh-TW" altLang="en-US" dirty="0" smtClean="0">
                <a:hlinkClick r:id="rId2" action="ppaction://hlinksldjump"/>
              </a:rPr>
              <a:t>師資結構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配排課狀況：三</a:t>
            </a:r>
            <a:r>
              <a:rPr lang="en-US" altLang="zh-TW" dirty="0" smtClean="0"/>
              <a:t>~</a:t>
            </a:r>
            <a:r>
              <a:rPr lang="zh-TW" altLang="en-US" dirty="0" smtClean="0"/>
              <a:t>六年級，每週一節資訊課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教學設備：班班有電腦、單槍、</a:t>
            </a:r>
            <a:r>
              <a:rPr lang="en-US" altLang="zh-TW" dirty="0" smtClean="0"/>
              <a:t>42</a:t>
            </a:r>
            <a:r>
              <a:rPr lang="zh-TW" altLang="en-US" dirty="0" smtClean="0"/>
              <a:t>吋</a:t>
            </a:r>
            <a:r>
              <a:rPr lang="en-US" altLang="zh-TW" dirty="0" smtClean="0"/>
              <a:t>LCD</a:t>
            </a:r>
            <a:r>
              <a:rPr lang="zh-TW" altLang="en-US" dirty="0"/>
              <a:t>、</a:t>
            </a:r>
            <a:r>
              <a:rPr lang="zh-TW" altLang="en-US" dirty="0" smtClean="0"/>
              <a:t>無線鍵盤滑鼠、三件式喇叭；</a:t>
            </a:r>
            <a:endParaRPr lang="en-US" altLang="zh-TW" dirty="0" smtClean="0"/>
          </a:p>
          <a:p>
            <a:r>
              <a:rPr lang="en-US" altLang="zh-TW" dirty="0" smtClean="0"/>
              <a:t>e</a:t>
            </a:r>
            <a:r>
              <a:rPr lang="zh-TW" altLang="en-US" dirty="0" smtClean="0"/>
              <a:t>化教室：</a:t>
            </a:r>
            <a:r>
              <a:rPr lang="en-US" altLang="zh-TW" dirty="0" smtClean="0"/>
              <a:t>2</a:t>
            </a:r>
            <a:r>
              <a:rPr lang="zh-TW" altLang="en-US" dirty="0" smtClean="0"/>
              <a:t>間，</a:t>
            </a:r>
            <a:endParaRPr lang="en-US" altLang="zh-TW" dirty="0" smtClean="0"/>
          </a:p>
          <a:p>
            <a:r>
              <a:rPr lang="en-US" altLang="zh-TW" dirty="0" smtClean="0"/>
              <a:t>e</a:t>
            </a:r>
            <a:r>
              <a:rPr lang="zh-TW" altLang="en-US" dirty="0" smtClean="0"/>
              <a:t>化專科教室</a:t>
            </a:r>
            <a:r>
              <a:rPr lang="en-US" altLang="zh-TW" dirty="0" smtClean="0"/>
              <a:t>2</a:t>
            </a:r>
            <a:r>
              <a:rPr lang="zh-TW" altLang="en-US" dirty="0" smtClean="0"/>
              <a:t>間</a:t>
            </a:r>
            <a:endParaRPr lang="en-US" altLang="zh-TW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38726"/>
              </p:ext>
            </p:extLst>
          </p:nvPr>
        </p:nvGraphicFramePr>
        <p:xfrm>
          <a:off x="1115616" y="3573016"/>
          <a:ext cx="6336704" cy="432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843"/>
                <a:gridCol w="5240861"/>
              </a:tblGrid>
              <a:tr h="43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</a:rPr>
                        <a:t>  </a:t>
                      </a:r>
                      <a:r>
                        <a:rPr lang="zh-TW" sz="1200" kern="100" dirty="0" smtClean="0">
                          <a:effectLst/>
                        </a:rPr>
                        <a:t>林</a:t>
                      </a:r>
                      <a:r>
                        <a:rPr lang="zh-TW" sz="1200" kern="100" dirty="0">
                          <a:effectLst/>
                        </a:rPr>
                        <a:t>廷蔚</a:t>
                      </a: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zh-TW" sz="1200" kern="100" dirty="0">
                          <a:effectLst/>
                        </a:rPr>
                        <a:t>資訊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電腦</a:t>
                      </a:r>
                      <a:r>
                        <a:rPr lang="en-US" sz="1200" kern="100" dirty="0">
                          <a:effectLst/>
                        </a:rPr>
                        <a:t>601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602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603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604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501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502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503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504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401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402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403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301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98847"/>
              </p:ext>
            </p:extLst>
          </p:nvPr>
        </p:nvGraphicFramePr>
        <p:xfrm>
          <a:off x="1115616" y="4068812"/>
          <a:ext cx="6336704" cy="36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7317"/>
                <a:gridCol w="5269387"/>
              </a:tblGrid>
              <a:tr h="368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</a:rPr>
                        <a:t>王慈雅</a:t>
                      </a:r>
                      <a:r>
                        <a:rPr lang="en-US" altLang="zh-TW" sz="1200" kern="100" dirty="0" smtClean="0">
                          <a:effectLst/>
                        </a:rPr>
                        <a:t>(</a:t>
                      </a:r>
                      <a:r>
                        <a:rPr lang="zh-TW" altLang="zh-TW" sz="1200" kern="100" dirty="0" smtClean="0">
                          <a:effectLst/>
                        </a:rPr>
                        <a:t>資訊</a:t>
                      </a:r>
                      <a:r>
                        <a:rPr lang="en-US" altLang="zh-TW" sz="1200" kern="100" dirty="0" smtClean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電腦</a:t>
                      </a:r>
                      <a:r>
                        <a:rPr lang="en-US" sz="1200" kern="100" dirty="0">
                          <a:effectLst/>
                        </a:rPr>
                        <a:t>:302</a:t>
                      </a:r>
                      <a:r>
                        <a:rPr lang="zh-TW" sz="1200" kern="100" dirty="0">
                          <a:effectLst/>
                        </a:rPr>
                        <a:t>、</a:t>
                      </a:r>
                      <a:r>
                        <a:rPr lang="en-US" sz="1200" kern="100" dirty="0">
                          <a:effectLst/>
                        </a:rPr>
                        <a:t>303  </a:t>
                      </a:r>
                      <a:endParaRPr lang="zh-TW" sz="1200" kern="100" dirty="0">
                        <a:effectLst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419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10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832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1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國語習作訂正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108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10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自然科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89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10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數學科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59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P101068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9577" y="1124744"/>
            <a:ext cx="7296813" cy="5472608"/>
          </a:xfrm>
          <a:prstGeom prst="cloud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4714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0238" y="1829197"/>
            <a:ext cx="5343524" cy="40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5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影像0112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18206" y="670226"/>
            <a:ext cx="4707590" cy="67687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英語科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2417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</a:t>
            </a:r>
            <a:r>
              <a:rPr lang="zh-TW" altLang="en-US" dirty="0" smtClean="0"/>
              <a:t>化教室</a:t>
            </a:r>
            <a:r>
              <a:rPr lang="en-US" altLang="zh-TW" dirty="0" smtClean="0"/>
              <a:t>-</a:t>
            </a:r>
            <a:r>
              <a:rPr lang="zh-TW" altLang="en-US" dirty="0" smtClean="0"/>
              <a:t>自然科</a:t>
            </a:r>
            <a:endParaRPr lang="zh-TW" altLang="en-US" dirty="0"/>
          </a:p>
        </p:txBody>
      </p:sp>
      <p:pic>
        <p:nvPicPr>
          <p:cNvPr id="4" name="內容版面配置區 3" descr="DSC0554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1680" y="1988840"/>
            <a:ext cx="5548385" cy="4492535"/>
          </a:xfrm>
          <a:prstGeom prst="foldedCorner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022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閱讀課</a:t>
            </a:r>
            <a:endParaRPr lang="zh-TW" altLang="en-US" dirty="0"/>
          </a:p>
        </p:txBody>
      </p:sp>
      <p:pic>
        <p:nvPicPr>
          <p:cNvPr id="2050" name="Picture 2" descr="Q:\2教務處\1教務處101學年度\4資訊組\評鑑用\2012.4.6閱讀課203\DSC00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9650" y="1829197"/>
            <a:ext cx="7124700" cy="40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390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英語歌謠律動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94" y="1806575"/>
            <a:ext cx="5402611" cy="4052888"/>
          </a:xfrm>
        </p:spPr>
      </p:pic>
    </p:spTree>
    <p:extLst>
      <p:ext uri="{BB962C8B-B14F-4D97-AF65-F5344CB8AC3E}">
        <p14:creationId xmlns:p14="http://schemas.microsoft.com/office/powerpoint/2010/main" val="3813041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班級教學設備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1773238"/>
            <a:ext cx="5448300" cy="4086225"/>
          </a:xfrm>
        </p:spPr>
      </p:pic>
      <p:sp>
        <p:nvSpPr>
          <p:cNvPr id="5" name="橢圓 4"/>
          <p:cNvSpPr/>
          <p:nvPr/>
        </p:nvSpPr>
        <p:spPr>
          <a:xfrm>
            <a:off x="2123728" y="2204864"/>
            <a:ext cx="1584176" cy="1008112"/>
          </a:xfrm>
          <a:prstGeom prst="ellipse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101955" y="1556792"/>
            <a:ext cx="1584176" cy="1008112"/>
          </a:xfrm>
          <a:prstGeom prst="ellipse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420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數學科</a:t>
            </a:r>
            <a:r>
              <a:rPr lang="en-US" altLang="zh-TW" dirty="0" smtClean="0"/>
              <a:t>-</a:t>
            </a:r>
            <a:r>
              <a:rPr lang="zh-TW" altLang="en-US" dirty="0" smtClean="0"/>
              <a:t>訂正習作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94" y="1807040"/>
            <a:ext cx="5402611" cy="4051958"/>
          </a:xfrm>
        </p:spPr>
      </p:pic>
    </p:spTree>
    <p:extLst>
      <p:ext uri="{BB962C8B-B14F-4D97-AF65-F5344CB8AC3E}">
        <p14:creationId xmlns:p14="http://schemas.microsoft.com/office/powerpoint/2010/main" val="414949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社會科</a:t>
            </a:r>
            <a:r>
              <a:rPr lang="en-US" altLang="zh-TW" dirty="0" smtClean="0"/>
              <a:t>-</a:t>
            </a:r>
            <a:r>
              <a:rPr lang="zh-TW" altLang="en-US" dirty="0" smtClean="0"/>
              <a:t>時事講解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94" y="1807040"/>
            <a:ext cx="5402610" cy="4051958"/>
          </a:xfrm>
        </p:spPr>
      </p:pic>
    </p:spTree>
    <p:extLst>
      <p:ext uri="{BB962C8B-B14F-4D97-AF65-F5344CB8AC3E}">
        <p14:creationId xmlns:p14="http://schemas.microsoft.com/office/powerpoint/2010/main" val="1295514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國語科</a:t>
            </a:r>
            <a:r>
              <a:rPr lang="en-US" altLang="zh-TW" dirty="0" smtClean="0"/>
              <a:t>-</a:t>
            </a:r>
            <a:r>
              <a:rPr lang="zh-TW" altLang="en-US" dirty="0" smtClean="0"/>
              <a:t>筆順教學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94" y="1807040"/>
            <a:ext cx="5402610" cy="4051957"/>
          </a:xfrm>
        </p:spPr>
      </p:pic>
    </p:spTree>
    <p:extLst>
      <p:ext uri="{BB962C8B-B14F-4D97-AF65-F5344CB8AC3E}">
        <p14:creationId xmlns:p14="http://schemas.microsoft.com/office/powerpoint/2010/main" val="276719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英語科</a:t>
            </a:r>
            <a:r>
              <a:rPr lang="en-US" altLang="zh-TW" dirty="0" smtClean="0"/>
              <a:t>-</a:t>
            </a:r>
            <a:r>
              <a:rPr lang="zh-TW" altLang="en-US" dirty="0" smtClean="0"/>
              <a:t>分組教學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94" y="1807040"/>
            <a:ext cx="5402609" cy="4051957"/>
          </a:xfrm>
        </p:spPr>
      </p:pic>
    </p:spTree>
    <p:extLst>
      <p:ext uri="{BB962C8B-B14F-4D97-AF65-F5344CB8AC3E}">
        <p14:creationId xmlns:p14="http://schemas.microsoft.com/office/powerpoint/2010/main" val="1889643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自然科</a:t>
            </a:r>
            <a:r>
              <a:rPr lang="en-US" altLang="zh-TW" dirty="0" smtClean="0"/>
              <a:t>-</a:t>
            </a:r>
            <a:r>
              <a:rPr lang="zh-TW" altLang="en-US" dirty="0" smtClean="0"/>
              <a:t>水質檢測教學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94" y="1807040"/>
            <a:ext cx="5402609" cy="4051956"/>
          </a:xfrm>
        </p:spPr>
      </p:pic>
    </p:spTree>
    <p:extLst>
      <p:ext uri="{BB962C8B-B14F-4D97-AF65-F5344CB8AC3E}">
        <p14:creationId xmlns:p14="http://schemas.microsoft.com/office/powerpoint/2010/main" val="3727488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卡啦</a:t>
            </a:r>
            <a:r>
              <a:rPr lang="en-US" altLang="zh-TW" dirty="0" smtClean="0"/>
              <a:t>OK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94" y="1807040"/>
            <a:ext cx="5402608" cy="4051956"/>
          </a:xfrm>
        </p:spPr>
      </p:pic>
    </p:spTree>
    <p:extLst>
      <p:ext uri="{BB962C8B-B14F-4D97-AF65-F5344CB8AC3E}">
        <p14:creationId xmlns:p14="http://schemas.microsoft.com/office/powerpoint/2010/main" val="839720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美勞課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1773238"/>
            <a:ext cx="5448300" cy="4086225"/>
          </a:xfrm>
        </p:spPr>
      </p:pic>
    </p:spTree>
    <p:extLst>
      <p:ext uri="{BB962C8B-B14F-4D97-AF65-F5344CB8AC3E}">
        <p14:creationId xmlns:p14="http://schemas.microsoft.com/office/powerpoint/2010/main" val="1877567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1773238"/>
            <a:ext cx="5448300" cy="4086225"/>
          </a:xfrm>
        </p:spPr>
      </p:pic>
    </p:spTree>
    <p:extLst>
      <p:ext uri="{BB962C8B-B14F-4D97-AF65-F5344CB8AC3E}">
        <p14:creationId xmlns:p14="http://schemas.microsoft.com/office/powerpoint/2010/main" val="749988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全校性課程</a:t>
            </a:r>
            <a:r>
              <a:rPr lang="en-US" altLang="zh-TW" dirty="0" smtClean="0"/>
              <a:t>-</a:t>
            </a:r>
            <a:r>
              <a:rPr lang="zh-TW" altLang="en-US" dirty="0" smtClean="0"/>
              <a:t>宣導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1773238"/>
            <a:ext cx="5448300" cy="4086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946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開元</a:t>
            </a:r>
            <a:r>
              <a:rPr lang="zh-TW" altLang="en-US" dirty="0" smtClean="0"/>
              <a:t>館宣導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694" y="1806575"/>
            <a:ext cx="5402611" cy="4052888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班級教學設備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1773238"/>
            <a:ext cx="5448300" cy="4086225"/>
          </a:xfrm>
        </p:spPr>
      </p:pic>
      <p:sp>
        <p:nvSpPr>
          <p:cNvPr id="5" name="橢圓 4"/>
          <p:cNvSpPr/>
          <p:nvPr/>
        </p:nvSpPr>
        <p:spPr>
          <a:xfrm>
            <a:off x="3909256" y="3717032"/>
            <a:ext cx="792088" cy="864096"/>
          </a:xfrm>
          <a:prstGeom prst="ellipse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313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開元</a:t>
            </a:r>
            <a:r>
              <a:rPr lang="zh-TW" altLang="en-US" dirty="0" smtClean="0"/>
              <a:t>館資安宣導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847" y="1806575"/>
            <a:ext cx="6066306" cy="4052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6567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課後</a:t>
            </a:r>
            <a:r>
              <a:rPr lang="en-US" altLang="zh-TW" dirty="0" smtClean="0"/>
              <a:t>-</a:t>
            </a:r>
            <a:r>
              <a:rPr lang="zh-TW" altLang="en-US" dirty="0" smtClean="0"/>
              <a:t>月光天使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1773238"/>
            <a:ext cx="5448300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47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課後</a:t>
            </a:r>
            <a:r>
              <a:rPr lang="en-US" altLang="zh-TW" dirty="0"/>
              <a:t>-</a:t>
            </a:r>
            <a:r>
              <a:rPr lang="zh-TW" altLang="en-US" dirty="0"/>
              <a:t>月光天使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850" y="1773238"/>
            <a:ext cx="544830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598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願景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3" y="1772816"/>
            <a:ext cx="7125112" cy="2016224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Mobile-Life</a:t>
            </a:r>
            <a:r>
              <a:rPr lang="zh-TW" altLang="en-US" sz="2800" dirty="0"/>
              <a:t>、</a:t>
            </a:r>
            <a:r>
              <a:rPr lang="en-US" altLang="zh-TW" sz="2800" dirty="0"/>
              <a:t>Ubiquitous-Learning</a:t>
            </a:r>
            <a:r>
              <a:rPr lang="zh-TW" altLang="en-US" sz="2800" dirty="0"/>
              <a:t>、</a:t>
            </a:r>
            <a:r>
              <a:rPr lang="en-US" altLang="zh-TW" sz="2800" dirty="0" smtClean="0"/>
              <a:t>Intelligent-Taiwan</a:t>
            </a:r>
          </a:p>
          <a:p>
            <a:pPr marL="0" indent="0">
              <a:buNone/>
            </a:pPr>
            <a:r>
              <a:rPr lang="en-US" altLang="zh-TW" sz="2800" b="1" dirty="0" smtClean="0"/>
              <a:t>(M</a:t>
            </a:r>
            <a:r>
              <a:rPr lang="zh-TW" altLang="en-US" sz="2800" b="1" dirty="0"/>
              <a:t>化</a:t>
            </a:r>
            <a:r>
              <a:rPr lang="zh-TW" altLang="en-US" sz="2800" b="1" dirty="0" smtClean="0"/>
              <a:t>生活</a:t>
            </a:r>
            <a:r>
              <a:rPr lang="zh-TW" altLang="en-US" sz="2800" b="1" dirty="0"/>
              <a:t>、</a:t>
            </a:r>
            <a:r>
              <a:rPr lang="en-US" altLang="zh-TW" sz="2800" b="1" dirty="0" smtClean="0"/>
              <a:t>U</a:t>
            </a:r>
            <a:r>
              <a:rPr lang="zh-TW" altLang="en-US" sz="2800" b="1" dirty="0"/>
              <a:t>化</a:t>
            </a:r>
            <a:r>
              <a:rPr lang="zh-TW" altLang="en-US" sz="2800" b="1" dirty="0" smtClean="0"/>
              <a:t>學習、</a:t>
            </a:r>
            <a:r>
              <a:rPr lang="en-US" altLang="zh-TW" sz="2800" b="1" dirty="0"/>
              <a:t>I</a:t>
            </a:r>
            <a:r>
              <a:rPr lang="zh-TW" altLang="en-US" sz="2800" b="1" dirty="0"/>
              <a:t>化</a:t>
            </a:r>
            <a:r>
              <a:rPr lang="zh-TW" altLang="en-US" sz="2800" b="1" dirty="0" smtClean="0"/>
              <a:t>台灣</a:t>
            </a:r>
            <a:r>
              <a:rPr lang="en-US" altLang="zh-TW" sz="2800" b="1" dirty="0" smtClean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8792805"/>
      </p:ext>
    </p:extLst>
  </p:cSld>
  <p:clrMapOvr>
    <a:masterClrMapping/>
  </p:clrMapOvr>
  <p:transition spd="slow"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需求與建議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202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924944"/>
            <a:ext cx="7125113" cy="924475"/>
          </a:xfrm>
        </p:spPr>
        <p:txBody>
          <a:bodyPr/>
          <a:lstStyle/>
          <a:p>
            <a:r>
              <a:rPr lang="zh-TW" altLang="en-US" dirty="0"/>
              <a:t>謝謝聆聽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0860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師資</a:t>
            </a:r>
            <a:r>
              <a:rPr lang="zh-TW" altLang="en-US" dirty="0" smtClean="0"/>
              <a:t>結構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7" y="1628800"/>
            <a:ext cx="7125112" cy="792088"/>
          </a:xfrm>
        </p:spPr>
        <p:txBody>
          <a:bodyPr/>
          <a:lstStyle/>
          <a:p>
            <a:r>
              <a:rPr lang="zh-TW" altLang="en-US" dirty="0" smtClean="0"/>
              <a:t>級</a:t>
            </a:r>
            <a:r>
              <a:rPr lang="en-US" altLang="zh-TW" dirty="0" smtClean="0"/>
              <a:t>/</a:t>
            </a:r>
            <a:r>
              <a:rPr lang="zh-TW" altLang="en-US" dirty="0"/>
              <a:t>科</a:t>
            </a:r>
            <a:r>
              <a:rPr lang="zh-TW" altLang="en-US" dirty="0" smtClean="0"/>
              <a:t>任：</a:t>
            </a:r>
            <a:r>
              <a:rPr lang="en-US" altLang="zh-TW" dirty="0" smtClean="0"/>
              <a:t>22/14 </a:t>
            </a:r>
            <a:r>
              <a:rPr lang="zh-TW" altLang="en-US" dirty="0" smtClean="0"/>
              <a:t>人、兼</a:t>
            </a:r>
            <a:r>
              <a:rPr lang="en-US" altLang="zh-TW" dirty="0" smtClean="0"/>
              <a:t>/</a:t>
            </a:r>
            <a:r>
              <a:rPr lang="zh-TW" altLang="en-US" dirty="0" smtClean="0"/>
              <a:t>代課：</a:t>
            </a:r>
            <a:r>
              <a:rPr lang="en-US" altLang="zh-TW" dirty="0" smtClean="0"/>
              <a:t>14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  <p:pic>
        <p:nvPicPr>
          <p:cNvPr id="4" name="圖片 3" descr="3全校教職員工名單101.8.23.doc [相容模式] - Microsoft Wor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3" t="24236" r="10326" b="4913"/>
          <a:stretch/>
        </p:blipFill>
        <p:spPr>
          <a:xfrm>
            <a:off x="1043607" y="2564904"/>
            <a:ext cx="7235687" cy="39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00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師資結構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教師學歷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53575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大學：</a:t>
            </a:r>
            <a:r>
              <a:rPr lang="en-US" altLang="zh-TW" dirty="0" smtClean="0"/>
              <a:t>14</a:t>
            </a:r>
            <a:r>
              <a:rPr lang="zh-TW" altLang="en-US" dirty="0" smtClean="0"/>
              <a:t>人  碩士：</a:t>
            </a:r>
            <a:r>
              <a:rPr lang="en-US" altLang="zh-TW" dirty="0" smtClean="0"/>
              <a:t>18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教師年齡層：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751779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平均年齡：</a:t>
            </a:r>
            <a:r>
              <a:rPr lang="en-US" altLang="zh-TW" dirty="0" smtClean="0"/>
              <a:t>38.5</a:t>
            </a:r>
          </a:p>
          <a:p>
            <a:r>
              <a:rPr lang="zh-TW" altLang="en-US" dirty="0" smtClean="0"/>
              <a:t>平均年資：</a:t>
            </a:r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426" y="3140968"/>
            <a:ext cx="39653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0544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弧形箭號 (上彎) 3">
            <a:hlinkClick r:id="rId2" action="ppaction://hlinksldjump"/>
          </p:cNvPr>
          <p:cNvSpPr/>
          <p:nvPr/>
        </p:nvSpPr>
        <p:spPr>
          <a:xfrm>
            <a:off x="7524328" y="6165304"/>
            <a:ext cx="792088" cy="432048"/>
          </a:xfrm>
          <a:prstGeom prst="curved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多功能</a:t>
            </a:r>
            <a:r>
              <a:rPr lang="en-US" altLang="zh-TW" dirty="0" smtClean="0"/>
              <a:t>e</a:t>
            </a:r>
            <a:r>
              <a:rPr lang="zh-TW" altLang="en-US" dirty="0" smtClean="0"/>
              <a:t>化專科教室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484784"/>
            <a:ext cx="7125112" cy="3149878"/>
          </a:xfrm>
        </p:spPr>
        <p:txBody>
          <a:bodyPr/>
          <a:lstStyle/>
          <a:p>
            <a:r>
              <a:rPr lang="zh-TW" altLang="en-US" dirty="0" smtClean="0"/>
              <a:t>建置間數：</a:t>
            </a:r>
            <a:r>
              <a:rPr lang="en-US" altLang="zh-TW" dirty="0" smtClean="0"/>
              <a:t>2</a:t>
            </a:r>
            <a:r>
              <a:rPr lang="zh-TW" altLang="en-US" dirty="0" smtClean="0"/>
              <a:t>間</a:t>
            </a:r>
            <a:endParaRPr lang="en-US" altLang="zh-TW" dirty="0" smtClean="0"/>
          </a:p>
          <a:p>
            <a:r>
              <a:rPr lang="zh-TW" altLang="en-US" dirty="0" smtClean="0"/>
              <a:t>每間建置內容：互動式白板</a:t>
            </a:r>
            <a:r>
              <a:rPr lang="en-US" altLang="zh-TW" dirty="0"/>
              <a:t>1</a:t>
            </a:r>
            <a:r>
              <a:rPr lang="zh-TW" altLang="en-US" dirty="0" smtClean="0"/>
              <a:t>片、短焦投影機</a:t>
            </a:r>
            <a:r>
              <a:rPr lang="en-US" altLang="zh-TW" dirty="0" smtClean="0"/>
              <a:t>1</a:t>
            </a:r>
            <a:r>
              <a:rPr lang="zh-TW" altLang="en-US" dirty="0" smtClean="0"/>
              <a:t>台、分組電腦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含教師機</a:t>
            </a:r>
            <a:r>
              <a:rPr lang="en-US" altLang="zh-TW" dirty="0" smtClean="0"/>
              <a:t>)7</a:t>
            </a:r>
            <a:r>
              <a:rPr lang="zh-TW" altLang="en-US" dirty="0" smtClean="0"/>
              <a:t>台。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 descr="P101000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3498574"/>
            <a:ext cx="3888432" cy="3252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10326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資訊課程規劃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資訊課程：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5" name="圖片 4" descr="臺南市開元國民小學學校本位課程規劃表-資訊.doc [相容模式] - Microsoft Wor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855" y="1268760"/>
            <a:ext cx="5450092" cy="544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478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</a:t>
            </a:r>
            <a:endParaRPr lang="zh-TW" altLang="en-US" dirty="0"/>
          </a:p>
        </p:txBody>
      </p:sp>
      <p:pic>
        <p:nvPicPr>
          <p:cNvPr id="4" name="內容版面配置區 3" descr="簡明版101上行事曆101.8.30.doc [相容模式]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58" y="188640"/>
            <a:ext cx="5138594" cy="6528155"/>
          </a:xfrm>
        </p:spPr>
      </p:pic>
    </p:spTree>
    <p:extLst>
      <p:ext uri="{BB962C8B-B14F-4D97-AF65-F5344CB8AC3E}">
        <p14:creationId xmlns:p14="http://schemas.microsoft.com/office/powerpoint/2010/main" val="1087024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資訊融入課程規劃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3" y="1772816"/>
            <a:ext cx="7125112" cy="648072"/>
          </a:xfrm>
        </p:spPr>
        <p:txBody>
          <a:bodyPr/>
          <a:lstStyle/>
          <a:p>
            <a:r>
              <a:rPr lang="zh-TW" altLang="en-US" dirty="0" smtClean="0">
                <a:hlinkClick r:id="rId2"/>
              </a:rPr>
              <a:t>校</a:t>
            </a:r>
            <a:r>
              <a:rPr lang="zh-TW" altLang="en-US" dirty="0">
                <a:hlinkClick r:id="rId2"/>
              </a:rPr>
              <a:t>本課程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044222"/>
              </p:ext>
            </p:extLst>
          </p:nvPr>
        </p:nvGraphicFramePr>
        <p:xfrm>
          <a:off x="1259632" y="2636912"/>
          <a:ext cx="5976665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43"/>
                <a:gridCol w="1035443"/>
                <a:gridCol w="3905779"/>
              </a:tblGrid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學年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學期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課程名稱</a:t>
                      </a:r>
                      <a:endParaRPr lang="zh-TW" alt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上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開元水噹噹</a:t>
                      </a:r>
                      <a:endParaRPr lang="zh-TW" alt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上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開元水噹噹</a:t>
                      </a:r>
                      <a:endParaRPr lang="zh-TW" alt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上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柴頭港溪</a:t>
                      </a:r>
                      <a:endParaRPr lang="zh-TW" alt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上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柴頭港溪</a:t>
                      </a:r>
                      <a:endParaRPr lang="zh-TW" alt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上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開元思想起</a:t>
                      </a:r>
                      <a:endParaRPr lang="zh-TW" alt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鎮北坊文化園區</a:t>
                      </a:r>
                      <a:endParaRPr lang="zh-TW" altLang="en-US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上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燕潭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43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春天</Template>
  <TotalTime>942</TotalTime>
  <Words>473</Words>
  <Application>Microsoft Office PowerPoint</Application>
  <PresentationFormat>如螢幕大小 (4:3)</PresentationFormat>
  <Paragraphs>104</Paragraphs>
  <Slides>57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58" baseType="lpstr">
      <vt:lpstr>Spring</vt:lpstr>
      <vt:lpstr>歡迎資訊教育領域指導員 蒞校指導</vt:lpstr>
      <vt:lpstr>開元國小</vt:lpstr>
      <vt:lpstr>開元國小 背景資料</vt:lpstr>
      <vt:lpstr>班級教學設備</vt:lpstr>
      <vt:lpstr>班級教學設備</vt:lpstr>
      <vt:lpstr>多功能e化專科教室</vt:lpstr>
      <vt:lpstr>資訊課程規劃</vt:lpstr>
      <vt:lpstr>評量</vt:lpstr>
      <vt:lpstr>資訊融入課程規劃</vt:lpstr>
      <vt:lpstr>自編教材</vt:lpstr>
      <vt:lpstr>實施情況-課堂</vt:lpstr>
      <vt:lpstr>實施情況-課堂</vt:lpstr>
      <vt:lpstr>實施情況-導覽解說</vt:lpstr>
      <vt:lpstr>實施情況-導覽解說</vt:lpstr>
      <vt:lpstr>實施情況-解說員培訓</vt:lpstr>
      <vt:lpstr>資訊融入英語</vt:lpstr>
      <vt:lpstr>資訊融入英語</vt:lpstr>
      <vt:lpstr>資訊融入英語</vt:lpstr>
      <vt:lpstr>英文 網路電話答錄</vt:lpstr>
      <vt:lpstr>英文 網路電話答錄</vt:lpstr>
      <vt:lpstr>輔導管教--E集棒榮譽卡</vt:lpstr>
      <vt:lpstr>輔導管教--E集棒榮譽卡</vt:lpstr>
      <vt:lpstr>輔導管教--E集棒榮譽卡</vt:lpstr>
      <vt:lpstr>輔導管教--E集棒榮譽卡</vt:lpstr>
      <vt:lpstr>資訊融入教學實況</vt:lpstr>
      <vt:lpstr>健身操</vt:lpstr>
      <vt:lpstr>PowerPoint 簡報</vt:lpstr>
      <vt:lpstr>晨光教學-大愛媽媽</vt:lpstr>
      <vt:lpstr>PowerPoint 簡報</vt:lpstr>
      <vt:lpstr>PowerPoint 簡報</vt:lpstr>
      <vt:lpstr>國語習作訂正</vt:lpstr>
      <vt:lpstr>自然科</vt:lpstr>
      <vt:lpstr>數學科</vt:lpstr>
      <vt:lpstr>PowerPoint 簡報</vt:lpstr>
      <vt:lpstr>PowerPoint 簡報</vt:lpstr>
      <vt:lpstr>英語科</vt:lpstr>
      <vt:lpstr>E化教室-自然科</vt:lpstr>
      <vt:lpstr>閱讀課</vt:lpstr>
      <vt:lpstr>英語歌謠律動</vt:lpstr>
      <vt:lpstr>數學科-訂正習作</vt:lpstr>
      <vt:lpstr>社會科-時事講解</vt:lpstr>
      <vt:lpstr>國語科-筆順教學</vt:lpstr>
      <vt:lpstr>英語科-分組教學</vt:lpstr>
      <vt:lpstr>自然科-水質檢測教學</vt:lpstr>
      <vt:lpstr>卡啦OK</vt:lpstr>
      <vt:lpstr>美勞課</vt:lpstr>
      <vt:lpstr>美勞</vt:lpstr>
      <vt:lpstr>全校性課程-宣導</vt:lpstr>
      <vt:lpstr>開元館宣導</vt:lpstr>
      <vt:lpstr>開元館資安宣導</vt:lpstr>
      <vt:lpstr>課後-月光天使</vt:lpstr>
      <vt:lpstr>課後-月光天使</vt:lpstr>
      <vt:lpstr>願景</vt:lpstr>
      <vt:lpstr>需求與建議</vt:lpstr>
      <vt:lpstr>謝謝聆聽</vt:lpstr>
      <vt:lpstr>師資結構(1)</vt:lpstr>
      <vt:lpstr>師資結構(2)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isaac</dc:creator>
  <cp:lastModifiedBy>isaac</cp:lastModifiedBy>
  <cp:revision>37</cp:revision>
  <dcterms:created xsi:type="dcterms:W3CDTF">2012-09-18T14:27:30Z</dcterms:created>
  <dcterms:modified xsi:type="dcterms:W3CDTF">2012-10-17T04:07:53Z</dcterms:modified>
</cp:coreProperties>
</file>