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sldIdLst>
    <p:sldId id="277" r:id="rId3"/>
    <p:sldId id="339" r:id="rId4"/>
    <p:sldId id="340" r:id="rId5"/>
    <p:sldId id="341" r:id="rId6"/>
    <p:sldId id="364" r:id="rId7"/>
    <p:sldId id="406" r:id="rId8"/>
    <p:sldId id="362" r:id="rId9"/>
    <p:sldId id="363" r:id="rId10"/>
    <p:sldId id="366" r:id="rId11"/>
    <p:sldId id="401" r:id="rId12"/>
    <p:sldId id="402" r:id="rId13"/>
    <p:sldId id="404" r:id="rId14"/>
    <p:sldId id="405" r:id="rId15"/>
    <p:sldId id="367" r:id="rId16"/>
    <p:sldId id="370" r:id="rId17"/>
    <p:sldId id="407" r:id="rId18"/>
    <p:sldId id="386" r:id="rId19"/>
    <p:sldId id="336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  <p14:sldId id="339"/>
            <p14:sldId id="340"/>
            <p14:sldId id="341"/>
            <p14:sldId id="364"/>
            <p14:sldId id="406"/>
            <p14:sldId id="362"/>
            <p14:sldId id="363"/>
            <p14:sldId id="366"/>
            <p14:sldId id="401"/>
            <p14:sldId id="402"/>
            <p14:sldId id="404"/>
            <p14:sldId id="405"/>
            <p14:sldId id="367"/>
            <p14:sldId id="370"/>
            <p14:sldId id="407"/>
            <p14:sldId id="386"/>
          </p14:sldIdLst>
        </p14:section>
        <p14:section name="製作您的簡報" id="{16378913-E5ED-4281-BAF5-F1F938CB0BED}">
          <p14:sldIdLst/>
        </p14:section>
        <p14:section name="豐富您的簡報" id="{E2D565D1-BA5E-44E6-A40E-50A644912248}">
          <p14:sldIdLst>
            <p14:sldId id="336"/>
          </p14:sldIdLst>
        </p14:section>
        <p14:section name="傳遞您的簡報" id="{71D59651-8EFA-4415-9623-98B4C4A869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89825" autoAdjust="0"/>
  </p:normalViewPr>
  <p:slideViewPr>
    <p:cSldViewPr>
      <p:cViewPr varScale="1">
        <p:scale>
          <a:sx n="129" d="100"/>
          <a:sy n="129" d="100"/>
        </p:scale>
        <p:origin x="582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2020/10/18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8333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/>
              <a:t>這個 </a:t>
            </a:r>
            <a:r>
              <a:rPr lang="zh-TW" dirty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/>
          </a:p>
          <a:p>
            <a:r>
              <a:rPr lang="zh-TW" dirty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35457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/>
              <a:t>這個 </a:t>
            </a:r>
            <a:r>
              <a:rPr lang="zh-TW" dirty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/>
          </a:p>
          <a:p>
            <a:r>
              <a:rPr lang="zh-TW" dirty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18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9856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2020/10/18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924944"/>
            <a:ext cx="7239000" cy="2232844"/>
          </a:xfrm>
        </p:spPr>
        <p:txBody>
          <a:bodyPr>
            <a:normAutofit/>
          </a:bodyPr>
          <a:lstStyle/>
          <a:p>
            <a:pPr algn="l"/>
            <a:r>
              <a:rPr lang="zh-TW" sz="5600" b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br>
              <a:rPr lang="en-US" altLang="zh-TW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endParaRPr lang="zh-TW" sz="2400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047" y="143193"/>
            <a:ext cx="8227369" cy="233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學年度</a:t>
            </a:r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推動素養教學的原則與策略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─學習鷹架篇</a:t>
            </a:r>
            <a:endParaRPr lang="zh-TW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39340" y="3068960"/>
            <a:ext cx="5449167" cy="229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0" fontAlgn="base" hangingPunct="0">
              <a:lnSpc>
                <a:spcPct val="120000"/>
              </a:lnSpc>
              <a:spcAft>
                <a:spcPct val="0"/>
              </a:spcAft>
              <a:buNone/>
            </a:pPr>
            <a:r>
              <a:rPr lang="zh-TW" altLang="en-US" sz="2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簡報製作：央團數學諮詢教師兼任</a:t>
            </a:r>
            <a:r>
              <a:rPr lang="zh-TW" altLang="en-US" sz="20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組長</a:t>
            </a:r>
            <a:endParaRPr lang="en-US" altLang="zh-TW" sz="20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eaLnBrk="0" fontAlgn="base" hangingPunct="0">
              <a:lnSpc>
                <a:spcPct val="120000"/>
              </a:lnSpc>
              <a:spcAft>
                <a:spcPct val="0"/>
              </a:spcAft>
              <a:buNone/>
            </a:pPr>
            <a:r>
              <a:rPr lang="zh-TW" altLang="en-US" sz="20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   臺南市</a:t>
            </a:r>
            <a:r>
              <a:rPr lang="zh-TW" altLang="en-US" sz="2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國中數學輔導團員</a:t>
            </a:r>
            <a:r>
              <a:rPr lang="en-US" altLang="zh-TW" sz="2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0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永康</a:t>
            </a:r>
            <a:r>
              <a:rPr lang="zh-TW" altLang="en-US" sz="2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國中林柏寬</a:t>
            </a:r>
            <a:r>
              <a:rPr lang="zh-TW" altLang="en-US" sz="20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endParaRPr lang="en-US" altLang="zh-TW" sz="20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eaLnBrk="0" fontAlgn="base" hangingPunct="0">
              <a:lnSpc>
                <a:spcPct val="120000"/>
              </a:lnSpc>
              <a:spcAft>
                <a:spcPct val="0"/>
              </a:spcAft>
              <a:buNone/>
            </a:pPr>
            <a:r>
              <a:rPr lang="zh-TW" altLang="en-US" sz="20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分享者：臺南市國中數學輔導團</a:t>
            </a:r>
            <a:r>
              <a:rPr lang="en-US" altLang="zh-TW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7141" y="3933056"/>
            <a:ext cx="1374011" cy="1078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10749" y="116632"/>
            <a:ext cx="8875712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聚焦之分類策略─概念象限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(Concept Quadrants )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98072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請在四張圖中挑出一張與其他張有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不同立場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6" y="1556792"/>
            <a:ext cx="866429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概念象限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(Concept Quadrants )</a:t>
            </a:r>
            <a:endParaRPr lang="zh-TW" altLang="en-US" dirty="0"/>
          </a:p>
        </p:txBody>
      </p:sp>
      <p:graphicFrame>
        <p:nvGraphicFramePr>
          <p:cNvPr id="4" name="內容版面配置區 1">
            <a:extLst>
              <a:ext uri="{FF2B5EF4-FFF2-40B4-BE49-F238E27FC236}">
                <a16:creationId xmlns:a16="http://schemas.microsoft.com/office/drawing/2014/main" xmlns="" id="{5D039484-D6D3-4610-B121-A8092CAF51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9442" y="1916832"/>
          <a:ext cx="7886702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1">
                  <a:extLst>
                    <a:ext uri="{9D8B030D-6E8A-4147-A177-3AD203B41FA5}">
                      <a16:colId xmlns:a16="http://schemas.microsoft.com/office/drawing/2014/main" xmlns="" val="1506961535"/>
                    </a:ext>
                  </a:extLst>
                </a:gridCol>
                <a:gridCol w="3943351">
                  <a:extLst>
                    <a:ext uri="{9D8B030D-6E8A-4147-A177-3AD203B41FA5}">
                      <a16:colId xmlns:a16="http://schemas.microsoft.com/office/drawing/2014/main" xmlns="" val="27748967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有錢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人很吝嗇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外籍勞工的衛生習慣比較差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86919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新台灣之子的學業表現和母親的國籍未必直接相關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遊民無家可歸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是因為他們比較懶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51354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67544" y="98072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請在四張圖中挑出一張與其他張有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不同立場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30855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26016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概念象限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(Concept Quadrants 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98072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請在四張圖中挑出一張與其他張有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不同立場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3" y="1916832"/>
            <a:ext cx="841047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概念象限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(Concept Quadrants 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98072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請在四張圖中挑出一張與其他張有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不同立場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xmlns="" id="{79E6AFCD-5774-4C6A-B6AA-2D5B5D0DB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244173"/>
              </p:ext>
            </p:extLst>
          </p:nvPr>
        </p:nvGraphicFramePr>
        <p:xfrm>
          <a:off x="457200" y="1600200"/>
          <a:ext cx="8291264" cy="4277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5632">
                  <a:extLst>
                    <a:ext uri="{9D8B030D-6E8A-4147-A177-3AD203B41FA5}">
                      <a16:colId xmlns:a16="http://schemas.microsoft.com/office/drawing/2014/main" xmlns="" val="2308017415"/>
                    </a:ext>
                  </a:extLst>
                </a:gridCol>
                <a:gridCol w="4145632">
                  <a:extLst>
                    <a:ext uri="{9D8B030D-6E8A-4147-A177-3AD203B41FA5}">
                      <a16:colId xmlns:a16="http://schemas.microsoft.com/office/drawing/2014/main" xmlns="" val="1980058556"/>
                    </a:ext>
                  </a:extLst>
                </a:gridCol>
              </a:tblGrid>
              <a:tr h="213853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806431"/>
                  </a:ext>
                </a:extLst>
              </a:tr>
              <a:tr h="213853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3708399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F22B3B4-90A6-48BB-8F84-2DCC22E1F0E6}"/>
              </a:ext>
            </a:extLst>
          </p:cNvPr>
          <p:cNvSpPr/>
          <p:nvPr/>
        </p:nvSpPr>
        <p:spPr>
          <a:xfrm>
            <a:off x="1115616" y="1988840"/>
            <a:ext cx="2808312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xmlns="" id="{67FC4C5E-D501-4518-8FEF-899275A7B3E5}"/>
              </a:ext>
            </a:extLst>
          </p:cNvPr>
          <p:cNvSpPr/>
          <p:nvPr/>
        </p:nvSpPr>
        <p:spPr>
          <a:xfrm>
            <a:off x="1763688" y="4005064"/>
            <a:ext cx="1656184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>
            <a:extLst>
              <a:ext uri="{FF2B5EF4-FFF2-40B4-BE49-F238E27FC236}">
                <a16:creationId xmlns:a16="http://schemas.microsoft.com/office/drawing/2014/main" xmlns="" id="{11115570-3825-427D-A166-A2FD52A0BD6F}"/>
              </a:ext>
            </a:extLst>
          </p:cNvPr>
          <p:cNvSpPr/>
          <p:nvPr/>
        </p:nvSpPr>
        <p:spPr>
          <a:xfrm>
            <a:off x="5554509" y="2012568"/>
            <a:ext cx="2304256" cy="1287016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五邊形 12">
            <a:extLst>
              <a:ext uri="{FF2B5EF4-FFF2-40B4-BE49-F238E27FC236}">
                <a16:creationId xmlns:a16="http://schemas.microsoft.com/office/drawing/2014/main" xmlns="" id="{BD1E1448-DF14-40B9-AA52-582876E0A43A}"/>
              </a:ext>
            </a:extLst>
          </p:cNvPr>
          <p:cNvSpPr/>
          <p:nvPr/>
        </p:nvSpPr>
        <p:spPr>
          <a:xfrm>
            <a:off x="5889823" y="3953760"/>
            <a:ext cx="1656184" cy="1584176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664" y="0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2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分類策略</a:t>
            </a:r>
            <a:r>
              <a:rPr lang="zh-TW" altLang="en-US" sz="2800" dirty="0">
                <a:latin typeface="Microsoft JhengHei"/>
                <a:cs typeface="Microsoft JhengHei"/>
              </a:rPr>
              <a:t/>
            </a:r>
            <a:br>
              <a:rPr lang="zh-TW" altLang="en-US" sz="2800" dirty="0">
                <a:latin typeface="Microsoft JhengHei"/>
                <a:cs typeface="Microsoft JhengHei"/>
              </a:rPr>
            </a:b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5496" y="44624"/>
            <a:ext cx="8928992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聚焦之分類策略─弗萊爾模型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Frayer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Model)</a:t>
            </a:r>
            <a:endParaRPr lang="zh-TW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24504"/>
              </p:ext>
            </p:extLst>
          </p:nvPr>
        </p:nvGraphicFramePr>
        <p:xfrm>
          <a:off x="179512" y="1412776"/>
          <a:ext cx="878497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999560946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199113544"/>
                    </a:ext>
                  </a:extLst>
                </a:gridCol>
              </a:tblGrid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特徵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250020"/>
                  </a:ext>
                </a:extLst>
              </a:tr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非例子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8590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923928" y="2852936"/>
            <a:ext cx="12241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35149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弗萊爾模型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Frayer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Model)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8224"/>
              </p:ext>
            </p:extLst>
          </p:nvPr>
        </p:nvGraphicFramePr>
        <p:xfrm>
          <a:off x="179512" y="1412776"/>
          <a:ext cx="878497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999560946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199113544"/>
                    </a:ext>
                  </a:extLst>
                </a:gridCol>
              </a:tblGrid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定義</a:t>
                      </a:r>
                      <a:endParaRPr lang="en-US" altLang="zh-TW" sz="3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兩組對邊互相平行的四邊形。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特徵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250020"/>
                  </a:ext>
                </a:extLst>
              </a:tr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例子</a:t>
                      </a:r>
                      <a:endParaRPr lang="en-US" altLang="zh-TW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非例子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859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563888" y="2924944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平行四邊形</a:t>
            </a:r>
          </a:p>
        </p:txBody>
      </p:sp>
      <p:sp>
        <p:nvSpPr>
          <p:cNvPr id="7" name="object 17"/>
          <p:cNvSpPr txBox="1"/>
          <p:nvPr/>
        </p:nvSpPr>
        <p:spPr>
          <a:xfrm>
            <a:off x="4932040" y="1731980"/>
            <a:ext cx="10553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需封閉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8" name="object 21"/>
          <p:cNvSpPr txBox="1"/>
          <p:nvPr/>
        </p:nvSpPr>
        <p:spPr>
          <a:xfrm>
            <a:off x="6611853" y="1933731"/>
            <a:ext cx="165353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對角相等</a:t>
            </a:r>
          </a:p>
        </p:txBody>
      </p:sp>
      <p:sp>
        <p:nvSpPr>
          <p:cNvPr id="9" name="object 18"/>
          <p:cNvSpPr txBox="1"/>
          <p:nvPr/>
        </p:nvSpPr>
        <p:spPr>
          <a:xfrm>
            <a:off x="4680012" y="2327202"/>
            <a:ext cx="1397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對邊平行</a:t>
            </a:r>
          </a:p>
        </p:txBody>
      </p:sp>
      <p:sp>
        <p:nvSpPr>
          <p:cNvPr id="10" name="object 17"/>
          <p:cNvSpPr txBox="1"/>
          <p:nvPr/>
        </p:nvSpPr>
        <p:spPr>
          <a:xfrm>
            <a:off x="5987410" y="1540902"/>
            <a:ext cx="12488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凸四邊形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5964902" y="2413648"/>
            <a:ext cx="10553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四個角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2" name="object 18"/>
          <p:cNvSpPr txBox="1"/>
          <p:nvPr/>
        </p:nvSpPr>
        <p:spPr>
          <a:xfrm>
            <a:off x="7361902" y="2222570"/>
            <a:ext cx="1397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對邊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等長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3" name="object 18"/>
          <p:cNvSpPr txBox="1"/>
          <p:nvPr/>
        </p:nvSpPr>
        <p:spPr>
          <a:xfrm>
            <a:off x="6611853" y="2813405"/>
            <a:ext cx="23526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對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角線互相平分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4" name="object 9"/>
          <p:cNvSpPr/>
          <p:nvPr/>
        </p:nvSpPr>
        <p:spPr>
          <a:xfrm>
            <a:off x="467544" y="3861409"/>
            <a:ext cx="3649217" cy="2289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/>
          <p:nvPr/>
        </p:nvSpPr>
        <p:spPr>
          <a:xfrm>
            <a:off x="4983192" y="4075867"/>
            <a:ext cx="3775710" cy="2282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4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664" y="0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2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分類策略</a:t>
            </a:r>
            <a:r>
              <a:rPr lang="zh-TW" altLang="en-US" sz="2800" dirty="0">
                <a:latin typeface="Microsoft JhengHei"/>
                <a:cs typeface="Microsoft JhengHei"/>
              </a:rPr>
              <a:t/>
            </a:r>
            <a:br>
              <a:rPr lang="zh-TW" altLang="en-US" sz="2800" dirty="0">
                <a:latin typeface="Microsoft JhengHei"/>
                <a:cs typeface="Microsoft JhengHei"/>
              </a:rPr>
            </a:b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5496" y="44624"/>
            <a:ext cx="8928992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聚焦之分類策略─弗萊爾模型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Frayer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Model)</a:t>
            </a:r>
            <a:endParaRPr lang="zh-TW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7291"/>
              </p:ext>
            </p:extLst>
          </p:nvPr>
        </p:nvGraphicFramePr>
        <p:xfrm>
          <a:off x="179347" y="1196752"/>
          <a:ext cx="878497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999560946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199113544"/>
                    </a:ext>
                  </a:extLst>
                </a:gridCol>
              </a:tblGrid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特徵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250020"/>
                  </a:ext>
                </a:extLst>
              </a:tr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非例子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8590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959767" y="2636912"/>
            <a:ext cx="12241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概念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95536" y="5203326"/>
            <a:ext cx="8321149" cy="1008112"/>
            <a:chOff x="407375" y="1109607"/>
            <a:chExt cx="8321149" cy="1008112"/>
          </a:xfrm>
        </p:grpSpPr>
        <p:sp>
          <p:nvSpPr>
            <p:cNvPr id="5" name="矩形 4"/>
            <p:cNvSpPr/>
            <p:nvPr/>
          </p:nvSpPr>
          <p:spPr>
            <a:xfrm>
              <a:off x="1827595" y="1109607"/>
              <a:ext cx="1224136" cy="1008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正四邊形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07375" y="1109607"/>
              <a:ext cx="1224136" cy="1008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正三角形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243728" y="1109607"/>
              <a:ext cx="1224136" cy="1008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正五邊形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084168" y="1109607"/>
              <a:ext cx="1224136" cy="1008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正八邊形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663948" y="1109607"/>
              <a:ext cx="1224136" cy="1008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正六邊形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04388" y="1109607"/>
              <a:ext cx="1224136" cy="1008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圓</a:t>
              </a:r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形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2427824" y="3689737"/>
            <a:ext cx="455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你會怎麼分類？</a:t>
            </a:r>
            <a:endParaRPr lang="en-US" altLang="zh-TW" sz="4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背後的概念是什麼？</a:t>
            </a: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54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小組時間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1052736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思索想要教的概念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安排要讓其他組夥伴模擬互玩的弗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萊</a:t>
            </a:r>
            <a:r>
              <a:rPr lang="zh-TW" altLang="en-US"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爾模型</a:t>
            </a:r>
            <a:endParaRPr lang="en-US" altLang="zh-TW" sz="3200" spc="-5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marL="900113" indent="-900113">
              <a:lnSpc>
                <a:spcPct val="150000"/>
              </a:lnSpc>
            </a:pPr>
            <a:r>
              <a:rPr lang="zh-TW" altLang="en-US" sz="2800" spc="-5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  </a:t>
            </a:r>
            <a:r>
              <a:rPr lang="en-US" altLang="zh-TW" sz="2800" spc="-5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1</a:t>
            </a:r>
            <a:r>
              <a:rPr lang="zh-TW" altLang="en-US" sz="2800" spc="-5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、在便利貼上寫下例子與非例子</a:t>
            </a:r>
            <a:r>
              <a:rPr lang="en-US" altLang="zh-TW" sz="2800" spc="-5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(</a:t>
            </a:r>
            <a:r>
              <a:rPr lang="zh-TW" altLang="en-US" sz="2800" spc="-5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至少各列</a:t>
            </a:r>
            <a:r>
              <a:rPr lang="en-US" altLang="zh-TW" sz="2800" spc="-5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3</a:t>
            </a:r>
            <a:r>
              <a:rPr lang="zh-TW" altLang="en-US" sz="2800" spc="-5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個</a:t>
            </a:r>
            <a:r>
              <a:rPr lang="en-US" altLang="zh-TW" sz="2800" spc="-5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)</a:t>
            </a:r>
            <a:r>
              <a:rPr lang="zh-TW" altLang="en-US" sz="2800" spc="-5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，數量可以不等，打散後陳列。</a:t>
            </a:r>
            <a:endParaRPr lang="en-US" altLang="zh-TW" sz="2800" spc="-5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marL="900113" indent="-900113">
              <a:lnSpc>
                <a:spcPct val="150000"/>
              </a:lnSpc>
            </a:pPr>
            <a:r>
              <a:rPr lang="zh-TW" altLang="en-US" sz="2800" spc="-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  </a:t>
            </a:r>
            <a:r>
              <a:rPr lang="en-US" altLang="zh-TW" sz="2800" spc="-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2</a:t>
            </a:r>
            <a:r>
              <a:rPr lang="zh-TW" altLang="en-US" sz="2800" spc="-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、其他組夥伴針對陳列的例子思索「概念」，並分類放置好例子與非例子。</a:t>
            </a:r>
            <a:endParaRPr lang="en-US" altLang="zh-TW" sz="2800" spc="-5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>
              <a:lnSpc>
                <a:spcPct val="150000"/>
              </a:lnSpc>
            </a:pPr>
            <a:r>
              <a:rPr lang="zh-TW" altLang="en-US" sz="2800" spc="-5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  </a:t>
            </a:r>
            <a:r>
              <a:rPr lang="en-US" altLang="zh-TW" sz="2800" spc="-5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3</a:t>
            </a:r>
            <a:r>
              <a:rPr lang="zh-TW" altLang="en-US" sz="2800" spc="-5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、寫出定義與特徵。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35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>
                <a:latin typeface="微軟正黑體" pitchFamily="34" charset="-120"/>
                <a:ea typeface="微軟正黑體" pitchFamily="34" charset="-120"/>
              </a:rPr>
              <a:t>感謝</a:t>
            </a:r>
            <a:r>
              <a:rPr lang="zh-TW" altLang="en-US" sz="6000" dirty="0">
                <a:latin typeface="微軟正黑體" pitchFamily="34" charset="-120"/>
                <a:ea typeface="微軟正黑體" pitchFamily="34" charset="-120"/>
              </a:rPr>
              <a:t>您的聆聽</a:t>
            </a:r>
            <a:r>
              <a:rPr lang="en-US" altLang="zh-TW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endParaRPr lang="zh-TW" sz="2400" b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 descr="鬥牛士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15309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>
          <a:xfrm>
            <a:off x="3635896" y="692696"/>
            <a:ext cx="5328592" cy="1584175"/>
          </a:xfrm>
        </p:spPr>
        <p:txBody>
          <a:bodyPr>
            <a:normAutofit fontScale="85000" lnSpcReduction="20000"/>
          </a:bodyPr>
          <a:lstStyle/>
          <a:p>
            <a:endParaRPr lang="en-US" altLang="zh-TW" dirty="0"/>
          </a:p>
          <a:p>
            <a:r>
              <a:rPr lang="zh-TW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我的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email</a:t>
            </a:r>
            <a:r>
              <a:rPr lang="zh-TW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ajohnajohn2001@gmail.com</a:t>
            </a:r>
          </a:p>
          <a:p>
            <a:endParaRPr lang="en-US" altLang="zh-TW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我的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cell-phone</a:t>
            </a:r>
            <a:r>
              <a:rPr lang="zh-TW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0910885758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53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346" y="936597"/>
            <a:ext cx="8052093" cy="1970046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教育部潘文忠部長說：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新課綱強調探究與實作，探究過程就是「素養」，重視學習方法和態度。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2976" y="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素養為何物？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1849" y="2906643"/>
            <a:ext cx="7804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央團數學召集人林福來教授說：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素養就是你學習幾年後，還可以很自然用得出來的東西。</a:t>
            </a:r>
          </a:p>
        </p:txBody>
      </p:sp>
    </p:spTree>
    <p:extLst>
      <p:ext uri="{BB962C8B-B14F-4D97-AF65-F5344CB8AC3E}">
        <p14:creationId xmlns:p14="http://schemas.microsoft.com/office/powerpoint/2010/main" val="35099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56" y="362046"/>
            <a:ext cx="8403020" cy="685800"/>
          </a:xfrm>
        </p:spPr>
        <p:txBody>
          <a:bodyPr>
            <a:noAutofit/>
          </a:bodyPr>
          <a:lstStyle/>
          <a:p>
            <a:pPr lvl="0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課綱的素養教學參照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五觀、六標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b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603" y="1333692"/>
            <a:ext cx="8629646" cy="433192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US" altLang="zh-TW" sz="29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4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五觀</a:t>
            </a:r>
            <a:endParaRPr lang="zh-TW" altLang="zh-TW" sz="4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一、數學是一種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由自然語言的題材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導入學習。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數學是一種實用的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規律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教學宜重視跨領域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的統整。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數學是一種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人文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宜培養學生的文化美感。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數學應提供每位學生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有感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的學習機會。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數學教學應培養學生正確使用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工具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的素養。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8420276" y="6237312"/>
            <a:ext cx="616220" cy="34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altLang="zh-TW" sz="2800" noProof="0" dirty="0">
                <a:solidFill>
                  <a:prstClr val="black"/>
                </a:solidFill>
                <a:latin typeface="Rockwell" panose="02060603020205020403"/>
                <a:ea typeface="標楷體" panose="03000509000000000000" pitchFamily="65" charset="-120"/>
              </a:rPr>
              <a:t>3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2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課綱的素養教學參照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五觀、六標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b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34480"/>
            <a:ext cx="8363272" cy="489168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六標</a:t>
            </a:r>
            <a:endParaRPr lang="en-US" altLang="zh-TW" sz="51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提供學生適性學習的機會，培育學生探索數學的信心與</a:t>
            </a:r>
            <a:endParaRPr lang="en-US" altLang="zh-TW" sz="51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正向態度。</a:t>
            </a:r>
            <a:endParaRPr lang="en-US" altLang="zh-TW" sz="51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培養好奇心及觀察規律、演算、抽象、推論、溝通和數</a:t>
            </a:r>
            <a:endParaRPr lang="en-US" altLang="zh-TW" sz="51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學表述等各項能力。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培養使用工具，運用於數學程序及解決問題的正確態度。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培養運用數學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思考問題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分析問題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解決問題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的能力。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培養日常生活應用與學習其他領域</a:t>
            </a:r>
            <a:r>
              <a:rPr lang="en-US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科目所需的數學知能。</a:t>
            </a:r>
          </a:p>
          <a:p>
            <a:pPr marL="0" indent="0"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培養學生欣賞數學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以簡馭繁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的精神與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結構嚴謹完美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的特</a:t>
            </a:r>
            <a:endParaRPr lang="en-US" altLang="zh-TW" sz="51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質。</a:t>
            </a:r>
          </a:p>
          <a:p>
            <a:pPr marL="0" lvl="0" indent="0">
              <a:buNone/>
            </a:pPr>
            <a:endParaRPr lang="zh-TW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00100" y="548680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8420276" y="6237312"/>
            <a:ext cx="616220" cy="34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altLang="zh-TW" sz="2800" dirty="0">
                <a:solidFill>
                  <a:prstClr val="black"/>
                </a:solidFill>
                <a:latin typeface="Rockwell" panose="02060603020205020403"/>
                <a:ea typeface="標楷體" panose="03000509000000000000" pitchFamily="65" charset="-120"/>
              </a:rPr>
              <a:t>4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107504" y="44624"/>
            <a:ext cx="840302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概念探究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95536" y="1124744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決定你想要讓學生深度理解的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概念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列出這個概念的例子與非例子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挑戰學生，他們覺得例子有哪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些共通點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再提出一些例子，讓學生測試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他們的假設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幫學生發展出例子的關鍵屬性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特色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教師揭曉概念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給予任務應用他們對概念的理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解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8467" y="587410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引用愛思客於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年央團期初會議內容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xmlns="" id="{7E9088C5-3C82-4481-B556-FAE908A9A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92291"/>
              </p:ext>
            </p:extLst>
          </p:nvPr>
        </p:nvGraphicFramePr>
        <p:xfrm>
          <a:off x="5004048" y="1053242"/>
          <a:ext cx="3925640" cy="48208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2820">
                  <a:extLst>
                    <a:ext uri="{9D8B030D-6E8A-4147-A177-3AD203B41FA5}">
                      <a16:colId xmlns:a16="http://schemas.microsoft.com/office/drawing/2014/main" xmlns="" val="2817212760"/>
                    </a:ext>
                  </a:extLst>
                </a:gridCol>
                <a:gridCol w="1962820">
                  <a:extLst>
                    <a:ext uri="{9D8B030D-6E8A-4147-A177-3AD203B41FA5}">
                      <a16:colId xmlns:a16="http://schemas.microsoft.com/office/drawing/2014/main" xmlns="" val="2666628074"/>
                    </a:ext>
                  </a:extLst>
                </a:gridCol>
              </a:tblGrid>
              <a:tr h="115568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altLang="zh-TW" sz="2400" b="1" spc="-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Yes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77495" marR="269875" algn="ctr">
                        <a:lnSpc>
                          <a:spcPct val="100000"/>
                        </a:lnSpc>
                      </a:pPr>
                      <a:r>
                        <a:rPr lang="en-US" altLang="zh-TW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此概念的例子</a:t>
                      </a:r>
                      <a:r>
                        <a:rPr lang="en-US" altLang="zh-TW" sz="2000" b="1" dirty="0" smtClean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altLang="zh-TW" sz="2400" b="1" spc="-5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No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27965" marR="220345" algn="ctr">
                        <a:lnSpc>
                          <a:spcPct val="100000"/>
                        </a:lnSpc>
                      </a:pPr>
                      <a:r>
                        <a:rPr lang="en-US" altLang="zh-TW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不是此概念的例</a:t>
                      </a:r>
                      <a:r>
                        <a:rPr lang="zh-TW" altLang="en-US" sz="2000" b="1" spc="-5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子</a:t>
                      </a:r>
                      <a:r>
                        <a:rPr lang="en-US" altLang="zh-TW" sz="2000" b="1" dirty="0" smtClean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9658789"/>
                  </a:ext>
                </a:extLst>
              </a:tr>
              <a:tr h="36651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獵豹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老虎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殺人鯨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老鷹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樹獺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無尾熊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牛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2113992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13EC20E0-93AD-4F7D-8099-81F665A14AF0}"/>
              </a:ext>
            </a:extLst>
          </p:cNvPr>
          <p:cNvSpPr txBox="1"/>
          <p:nvPr/>
        </p:nvSpPr>
        <p:spPr>
          <a:xfrm>
            <a:off x="5004048" y="4437112"/>
            <a:ext cx="1728192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捕蠅草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螳螂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7C481254-95C6-44EF-B9E3-BE9E2628CF9E}"/>
              </a:ext>
            </a:extLst>
          </p:cNvPr>
          <p:cNvSpPr txBox="1"/>
          <p:nvPr/>
        </p:nvSpPr>
        <p:spPr>
          <a:xfrm>
            <a:off x="6948264" y="3933056"/>
            <a:ext cx="1728192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小白兔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禿鷹</a:t>
            </a:r>
          </a:p>
        </p:txBody>
      </p:sp>
    </p:spTree>
    <p:extLst>
      <p:ext uri="{BB962C8B-B14F-4D97-AF65-F5344CB8AC3E}">
        <p14:creationId xmlns:p14="http://schemas.microsoft.com/office/powerpoint/2010/main" val="13143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概念探究</a:t>
            </a:r>
            <a:endParaRPr lang="zh-TW" altLang="en-US" sz="4000" dirty="0"/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xmlns="" id="{7E9088C5-3C82-4481-B556-FAE908A9A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14657"/>
              </p:ext>
            </p:extLst>
          </p:nvPr>
        </p:nvGraphicFramePr>
        <p:xfrm>
          <a:off x="323528" y="1196752"/>
          <a:ext cx="8534152" cy="31589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7076">
                  <a:extLst>
                    <a:ext uri="{9D8B030D-6E8A-4147-A177-3AD203B41FA5}">
                      <a16:colId xmlns:a16="http://schemas.microsoft.com/office/drawing/2014/main" xmlns="" val="2817212760"/>
                    </a:ext>
                  </a:extLst>
                </a:gridCol>
                <a:gridCol w="4267076">
                  <a:extLst>
                    <a:ext uri="{9D8B030D-6E8A-4147-A177-3AD203B41FA5}">
                      <a16:colId xmlns:a16="http://schemas.microsoft.com/office/drawing/2014/main" xmlns="" val="2666628074"/>
                    </a:ext>
                  </a:extLst>
                </a:gridCol>
              </a:tblGrid>
              <a:tr h="79158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altLang="zh-TW" sz="2400" b="1" spc="-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Yes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77495" marR="269875" algn="ctr">
                        <a:lnSpc>
                          <a:spcPct val="100000"/>
                        </a:lnSpc>
                      </a:pPr>
                      <a:r>
                        <a:rPr lang="en-US" altLang="zh-TW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此概念的例子</a:t>
                      </a:r>
                      <a:r>
                        <a:rPr lang="en-US" altLang="zh-TW" sz="2000" b="1" dirty="0" smtClean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altLang="zh-TW" sz="2400" b="1" spc="-5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No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27965" marR="220345" algn="ctr">
                        <a:lnSpc>
                          <a:spcPct val="100000"/>
                        </a:lnSpc>
                      </a:pPr>
                      <a:r>
                        <a:rPr lang="en-US" altLang="zh-TW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不是此概念的例</a:t>
                      </a:r>
                      <a:r>
                        <a:rPr lang="zh-TW" altLang="en-US" sz="2000" b="1" spc="-5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子</a:t>
                      </a:r>
                      <a:r>
                        <a:rPr lang="en-US" altLang="zh-TW" sz="2000" b="1" dirty="0" smtClean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965878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長方形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平行四邊形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211399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正方形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梯形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等腰梯形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菱形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062805" cy="4320480"/>
          </a:xfrm>
        </p:spPr>
      </p:pic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179512" y="44624"/>
            <a:ext cx="8403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概念探究</a:t>
            </a:r>
          </a:p>
        </p:txBody>
      </p:sp>
    </p:spTree>
    <p:extLst>
      <p:ext uri="{BB962C8B-B14F-4D97-AF65-F5344CB8AC3E}">
        <p14:creationId xmlns:p14="http://schemas.microsoft.com/office/powerpoint/2010/main" val="23970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概念探究</a:t>
            </a:r>
            <a:endParaRPr lang="zh-TW" altLang="en-US" sz="4000" dirty="0"/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xmlns="" id="{7E9088C5-3C82-4481-B556-FAE908A9A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81882"/>
              </p:ext>
            </p:extLst>
          </p:nvPr>
        </p:nvGraphicFramePr>
        <p:xfrm>
          <a:off x="323528" y="1196752"/>
          <a:ext cx="8534152" cy="39919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7076">
                  <a:extLst>
                    <a:ext uri="{9D8B030D-6E8A-4147-A177-3AD203B41FA5}">
                      <a16:colId xmlns:a16="http://schemas.microsoft.com/office/drawing/2014/main" xmlns="" val="2817212760"/>
                    </a:ext>
                  </a:extLst>
                </a:gridCol>
                <a:gridCol w="4267076">
                  <a:extLst>
                    <a:ext uri="{9D8B030D-6E8A-4147-A177-3AD203B41FA5}">
                      <a16:colId xmlns:a16="http://schemas.microsoft.com/office/drawing/2014/main" xmlns="" val="2666628074"/>
                    </a:ext>
                  </a:extLst>
                </a:gridCol>
              </a:tblGrid>
              <a:tr h="79158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altLang="zh-TW" sz="2400" b="1" spc="-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Yes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77495" marR="269875" algn="ctr">
                        <a:lnSpc>
                          <a:spcPct val="100000"/>
                        </a:lnSpc>
                      </a:pPr>
                      <a:r>
                        <a:rPr lang="en-US" altLang="zh-TW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此概念的例子</a:t>
                      </a:r>
                      <a:r>
                        <a:rPr lang="en-US" altLang="zh-TW" sz="2000" b="1" dirty="0" smtClean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altLang="zh-TW" sz="2400" b="1" spc="-5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No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27965" marR="220345" algn="ctr">
                        <a:lnSpc>
                          <a:spcPct val="100000"/>
                        </a:lnSpc>
                      </a:pPr>
                      <a:r>
                        <a:rPr lang="en-US" altLang="zh-TW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不是此概念的例</a:t>
                      </a:r>
                      <a:r>
                        <a:rPr lang="zh-TW" altLang="en-US" sz="2000" b="1" spc="-5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子</a:t>
                      </a:r>
                      <a:r>
                        <a:rPr lang="en-US" altLang="zh-TW" sz="2000" b="1" dirty="0" smtClean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965878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211399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8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小組時間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1052736"/>
            <a:ext cx="8403020" cy="414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小組討論、決定想要教的概念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嘗試創作此概念的例子與非例子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357188" indent="-357188"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組員每人發兩張便利貼，寫上例子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非例後貼在白板上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兩個小組彼此互猜概念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54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0</TotalTime>
  <Words>980</Words>
  <Application>Microsoft Office PowerPoint</Application>
  <PresentationFormat>如螢幕大小 (4:3)</PresentationFormat>
  <Paragraphs>153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Rockwell</vt:lpstr>
      <vt:lpstr>Microsoft JhengHei</vt:lpstr>
      <vt:lpstr>Microsoft JhengHei</vt:lpstr>
      <vt:lpstr>新細明體</vt:lpstr>
      <vt:lpstr>標楷體</vt:lpstr>
      <vt:lpstr>Arial</vt:lpstr>
      <vt:lpstr>Calibri</vt:lpstr>
      <vt:lpstr>Georgia</vt:lpstr>
      <vt:lpstr>Wingdings</vt:lpstr>
      <vt:lpstr>TS101674551</vt:lpstr>
      <vt:lpstr>                               </vt:lpstr>
      <vt:lpstr>教育部潘文忠部長說： 新課綱強調探究與實作，探究過程就是「素養」，重視學習方法和態度。</vt:lpstr>
      <vt:lpstr>課綱的素養教學參照〈五觀、六標〉 </vt:lpstr>
      <vt:lpstr>課綱的素養教學參照〈五觀、六標〉 </vt:lpstr>
      <vt:lpstr>概念探究</vt:lpstr>
      <vt:lpstr>概念探究</vt:lpstr>
      <vt:lpstr>概念探究</vt:lpstr>
      <vt:lpstr>概念探究</vt:lpstr>
      <vt:lpstr>小組時間</vt:lpstr>
      <vt:lpstr>聚焦之分類策略─概念象限(Concept Quadrants )</vt:lpstr>
      <vt:lpstr>概念象限(Concept Quadrants )</vt:lpstr>
      <vt:lpstr>概念象限(Concept Quadrants )</vt:lpstr>
      <vt:lpstr>概念象限(Concept Quadrants )</vt:lpstr>
      <vt:lpstr>分類策略 </vt:lpstr>
      <vt:lpstr>弗萊爾模型(Frayer Model)</vt:lpstr>
      <vt:lpstr>分類策略 </vt:lpstr>
      <vt:lpstr>小組時間</vt:lpstr>
      <vt:lpstr>感謝您的聆聽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2013-11-24T09:50:55Z</dcterms:created>
  <dcterms:modified xsi:type="dcterms:W3CDTF">2020-10-18T08:58:54Z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