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8" r:id="rId2"/>
    <p:sldId id="284" r:id="rId3"/>
    <p:sldId id="285" r:id="rId4"/>
    <p:sldId id="257" r:id="rId5"/>
    <p:sldId id="287" r:id="rId6"/>
    <p:sldId id="289" r:id="rId7"/>
    <p:sldId id="264" r:id="rId8"/>
    <p:sldId id="265" r:id="rId9"/>
    <p:sldId id="266" r:id="rId10"/>
    <p:sldId id="258" r:id="rId11"/>
    <p:sldId id="273" r:id="rId12"/>
    <p:sldId id="267" r:id="rId13"/>
    <p:sldId id="259" r:id="rId14"/>
    <p:sldId id="290" r:id="rId15"/>
    <p:sldId id="274" r:id="rId16"/>
    <p:sldId id="268" r:id="rId17"/>
    <p:sldId id="260" r:id="rId18"/>
    <p:sldId id="275" r:id="rId19"/>
    <p:sldId id="269" r:id="rId20"/>
    <p:sldId id="261" r:id="rId21"/>
    <p:sldId id="276" r:id="rId22"/>
    <p:sldId id="270" r:id="rId23"/>
    <p:sldId id="291" r:id="rId24"/>
    <p:sldId id="262" r:id="rId25"/>
    <p:sldId id="277" r:id="rId26"/>
    <p:sldId id="271" r:id="rId27"/>
    <p:sldId id="263" r:id="rId28"/>
    <p:sldId id="279" r:id="rId29"/>
    <p:sldId id="272" r:id="rId30"/>
    <p:sldId id="280" r:id="rId31"/>
    <p:sldId id="282" r:id="rId32"/>
    <p:sldId id="299" r:id="rId33"/>
    <p:sldId id="300" r:id="rId34"/>
    <p:sldId id="301" r:id="rId35"/>
    <p:sldId id="302" r:id="rId36"/>
    <p:sldId id="303" r:id="rId37"/>
    <p:sldId id="298" r:id="rId38"/>
  </p:sldIdLst>
  <p:sldSz cx="9144000" cy="6858000" type="screen4x3"/>
  <p:notesSz cx="6858000" cy="9144000"/>
  <p:custDataLst>
    <p:tags r:id="rId40"/>
  </p:custData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9933"/>
    <a:srgbClr val="0033CC"/>
    <a:srgbClr val="006600"/>
    <a:srgbClr val="003300"/>
    <a:srgbClr val="FF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2" autoAdjust="0"/>
    <p:restoredTop sz="71087" autoAdjust="0"/>
  </p:normalViewPr>
  <p:slideViewPr>
    <p:cSldViewPr snapToGrid="0">
      <p:cViewPr varScale="1">
        <p:scale>
          <a:sx n="78" d="100"/>
          <a:sy n="78" d="100"/>
        </p:scale>
        <p:origin x="-25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51BD45B-515E-4710-AE70-E445FFBD5494}" type="datetimeFigureOut">
              <a:rPr lang="zh-TW" altLang="en-US"/>
              <a:pPr>
                <a:defRPr/>
              </a:pPr>
              <a:t>2014/12/11</a:t>
            </a:fld>
            <a:endParaRPr lang="en-US" altLang="zh-TW"/>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8FDF81-65A2-44F1-856D-1CD9689C250D}" type="slidenum">
              <a:rPr lang="zh-TW" altLang="en-US"/>
              <a:pPr>
                <a:defRPr/>
              </a:pPr>
              <a:t>‹#›</a:t>
            </a:fld>
            <a:endParaRPr lang="en-US" altLang="zh-TW"/>
          </a:p>
        </p:txBody>
      </p:sp>
    </p:spTree>
    <p:extLst>
      <p:ext uri="{BB962C8B-B14F-4D97-AF65-F5344CB8AC3E}">
        <p14:creationId xmlns:p14="http://schemas.microsoft.com/office/powerpoint/2010/main" val="1663196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zh-TW" altLang="en-US" smtClean="0"/>
              <a:t>教授、各位老師大家好，</a:t>
            </a:r>
          </a:p>
          <a:p>
            <a:pPr eaLnBrk="1" hangingPunct="1"/>
            <a:r>
              <a:rPr lang="zh-TW" altLang="en-US" smtClean="0"/>
              <a:t>我們是西港區成功國小團隊</a:t>
            </a:r>
          </a:p>
          <a:p>
            <a:pPr eaLnBrk="1" hangingPunct="1"/>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r>
              <a:rPr lang="zh-TW" altLang="en-US" smtClean="0"/>
              <a:t>第一個活動是國語課</a:t>
            </a:r>
            <a:r>
              <a:rPr lang="zh-TW" altLang="zh-TW" smtClean="0"/>
              <a:t>愛上保育的小孩</a:t>
            </a:r>
            <a:endParaRPr lang="zh-TW" altLang="en-US" smtClean="0"/>
          </a:p>
          <a:p>
            <a:pPr eaLnBrk="1" hangingPunct="1"/>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r>
              <a:rPr lang="zh-TW" altLang="en-US" smtClean="0"/>
              <a:t>首先我們結合互動式電子白板與行動載具</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r>
              <a:rPr lang="zh-TW" altLang="en-US" smtClean="0"/>
              <a:t>讓孩子在學習過程中以同時共作的方式完成課文大意網絡圖並發表感想</a:t>
            </a:r>
          </a:p>
          <a:p>
            <a:pPr eaLnBrk="1" hangingPunct="1"/>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zh-TW" altLang="en-US" smtClean="0"/>
              <a:t>讓學生感受到自己才是教室中的主人</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zh-TW" altLang="en-US" b="1" smtClean="0">
                <a:solidFill>
                  <a:srgbClr val="FFFFFF"/>
                </a:solidFill>
              </a:rPr>
              <a:t>蝴蝶園是學校的特色</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r>
              <a:rPr lang="zh-TW" altLang="en-US" smtClean="0"/>
              <a:t>結合校本課程，進行情境式探究</a:t>
            </a:r>
          </a:p>
          <a:p>
            <a:pPr eaLnBrk="1" hangingPunct="1"/>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r>
              <a:rPr lang="zh-TW" altLang="en-US" smtClean="0"/>
              <a:t>學生藉由學習單的任務引導在蝴蝶園中探索，完成指定任務，</a:t>
            </a:r>
          </a:p>
          <a:p>
            <a:pPr eaLnBrk="1" hangingPunct="1"/>
            <a:r>
              <a:rPr lang="zh-TW" altLang="en-US" smtClean="0"/>
              <a:t>並以小組為單位製作與蝴蝶相關的主題報告</a:t>
            </a:r>
          </a:p>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r>
              <a:rPr lang="zh-TW" altLang="en-US" smtClean="0"/>
              <a:t>我們讓孩子學習串接文字、手繪、照片、聲音、影片不同的素材，</a:t>
            </a:r>
          </a:p>
          <a:p>
            <a:pPr eaLnBrk="1" hangingPunct="1"/>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r>
              <a:rPr lang="zh-TW" altLang="en-US" smtClean="0"/>
              <a:t>以數位的方式保存學習過程，記錄水耕蔬菜種植的過程與成長</a:t>
            </a:r>
          </a:p>
          <a:p>
            <a:pPr eaLnBrk="1" hangingPunct="1"/>
            <a:r>
              <a:rPr lang="zh-TW" altLang="en-US" smtClean="0"/>
              <a:t>並將完成的紀錄和大家分享</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r>
              <a:rPr lang="zh-TW" altLang="en-US" smtClean="0"/>
              <a:t>我們在健康課讓孩子觀察校園，尋找校園髒亂處，</a:t>
            </a:r>
          </a:p>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r>
              <a:rPr lang="zh-TW" altLang="en-US" smtClean="0"/>
              <a:t>今年是我們申請行動學習計畫的第一年</a:t>
            </a:r>
          </a:p>
          <a:p>
            <a:pPr eaLnBrk="1" hangingPunct="1"/>
            <a:r>
              <a:rPr lang="zh-TW" altLang="en-US" smtClean="0"/>
              <a:t>我們是臺南市的偏鄉小學，全校</a:t>
            </a:r>
            <a:r>
              <a:rPr lang="en-US" altLang="zh-TW" smtClean="0"/>
              <a:t>170</a:t>
            </a:r>
            <a:r>
              <a:rPr lang="zh-TW" altLang="en-US" smtClean="0"/>
              <a:t>人，共有</a:t>
            </a:r>
            <a:r>
              <a:rPr lang="en-US" altLang="zh-TW" smtClean="0"/>
              <a:t>10</a:t>
            </a:r>
            <a:r>
              <a:rPr lang="zh-TW" altLang="en-US" smtClean="0"/>
              <a:t>班</a:t>
            </a:r>
          </a:p>
          <a:p>
            <a:pPr eaLnBrk="1" hangingPunct="1"/>
            <a:r>
              <a:rPr lang="zh-TW" altLang="en-US" smtClean="0"/>
              <a:t>推動行動學習計畫的班級是六年甲班，共</a:t>
            </a:r>
            <a:r>
              <a:rPr lang="en-US" altLang="zh-TW" smtClean="0"/>
              <a:t>15</a:t>
            </a:r>
            <a:r>
              <a:rPr lang="zh-TW" altLang="en-US" smtClean="0"/>
              <a:t>位學生</a:t>
            </a:r>
          </a:p>
          <a:p>
            <a:pPr eaLnBrk="1" hangingPunct="1"/>
            <a:r>
              <a:rPr lang="zh-TW" altLang="en-US" smtClean="0"/>
              <a:t>我們發現傳統的講述教學雖然可以讓智育提昇</a:t>
            </a:r>
          </a:p>
          <a:p>
            <a:pPr eaLnBrk="1" hangingPunct="1"/>
            <a:r>
              <a:rPr lang="zh-TW" altLang="en-US" smtClean="0"/>
              <a:t>卻學校的孩子普遍對學習感到無感、動機低落，甚至厭惡</a:t>
            </a:r>
          </a:p>
          <a:p>
            <a:pPr eaLnBrk="1" hangingPunct="1"/>
            <a:r>
              <a:rPr lang="zh-TW" altLang="en-US" smtClean="0"/>
              <a:t>因此我們希望能藉由不同的教學模式找回孩子對學習的熱情</a:t>
            </a:r>
          </a:p>
          <a:p>
            <a:pPr eaLnBrk="1" hangingPunct="1"/>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eaLnBrk="1" hangingPunct="1"/>
            <a:r>
              <a:rPr lang="zh-TW" altLang="en-US" smtClean="0"/>
              <a:t>思考這些問題形成的原因，</a:t>
            </a:r>
          </a:p>
          <a:p>
            <a:pPr eaLnBrk="1" hangingPunct="1"/>
            <a:r>
              <a:rPr lang="zh-TW" altLang="en-US" smtClean="0"/>
              <a:t>並擬定解決策略、實際施行、最後提出改善成果</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r>
              <a:rPr lang="zh-TW" altLang="en-US" smtClean="0"/>
              <a:t>在食育課程當中</a:t>
            </a:r>
            <a:endParaRPr lang="en-US" altLang="zh-TW" smtClean="0"/>
          </a:p>
          <a:p>
            <a:pPr eaLnBrk="1" hangingPunct="1"/>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r>
              <a:rPr lang="zh-TW" altLang="en-US" smtClean="0"/>
              <a:t>我們走進社區，孩子們搜尋並認識西港區在地美食</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r>
              <a:rPr lang="zh-TW" altLang="en-US" smtClean="0"/>
              <a:t>提出想法之後，利用課餘時間實地體驗並記錄麻油製程與胡麻點心製作，最後分組提出成果報告</a:t>
            </a:r>
          </a:p>
          <a:p>
            <a:pPr eaLnBrk="1" hangingPunct="1"/>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pPr eaLnBrk="1" hangingPunct="1"/>
            <a:r>
              <a:rPr lang="zh-TW" altLang="zh-TW" b="1" smtClean="0">
                <a:solidFill>
                  <a:srgbClr val="3333FF"/>
                </a:solidFill>
              </a:rPr>
              <a:t>我們以校外教學一日遊做為本次推動行動學習計畫的段落</a:t>
            </a:r>
            <a:endParaRPr lang="zh-TW" altLang="en-US" b="1" smtClean="0">
              <a:solidFill>
                <a:srgbClr val="3333FF"/>
              </a:solidFill>
            </a:endParaRPr>
          </a:p>
          <a:p>
            <a:pPr eaLnBrk="1" hangingPunct="1"/>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pPr eaLnBrk="1" hangingPunct="1"/>
            <a:r>
              <a:rPr lang="zh-TW" altLang="en-US" smtClean="0"/>
              <a:t>學生由老師給予的時間、經費規範中</a:t>
            </a:r>
          </a:p>
          <a:p>
            <a:pPr eaLnBrk="1" hangingPunct="1"/>
            <a:r>
              <a:rPr lang="zh-TW" altLang="en-US" smtClean="0"/>
              <a:t>開始分組尋求自己期待的校外教學</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pPr eaLnBrk="1" hangingPunct="1"/>
            <a:r>
              <a:rPr lang="zh-TW" altLang="en-US" smtClean="0"/>
              <a:t>我們依照規劃組規劃的路線前進，</a:t>
            </a:r>
          </a:p>
          <a:p>
            <a:pPr eaLnBrk="1" hangingPunct="1"/>
            <a:r>
              <a:rPr lang="zh-TW" altLang="en-US" smtClean="0"/>
              <a:t>並由活動組進行定點解說，加深學習深度與廣度</a:t>
            </a:r>
          </a:p>
          <a:p>
            <a:pPr eaLnBrk="1" hangingPunct="1"/>
            <a:r>
              <a:rPr lang="zh-TW" altLang="en-US" smtClean="0"/>
              <a:t>回校後分組分享自己此行的收穫</a:t>
            </a:r>
          </a:p>
          <a:p>
            <a:pPr eaLnBrk="1" hangingPunct="1"/>
            <a:r>
              <a:rPr lang="zh-TW" altLang="en-US" smtClean="0"/>
              <a:t>我們的結論與感想是</a:t>
            </a:r>
          </a:p>
          <a:p>
            <a:pPr eaLnBrk="1" hangingPunct="1"/>
            <a:r>
              <a:rPr lang="zh-TW" altLang="en-US" smtClean="0"/>
              <a:t>解說導覽真精彩</a:t>
            </a:r>
          </a:p>
          <a:p>
            <a:pPr eaLnBrk="1" hangingPunct="1"/>
            <a:r>
              <a:rPr lang="zh-TW" altLang="en-US" smtClean="0"/>
              <a:t>南市公車真準時</a:t>
            </a:r>
          </a:p>
          <a:p>
            <a:pPr eaLnBrk="1" hangingPunct="1"/>
            <a:r>
              <a:rPr lang="zh-TW" altLang="en-US" smtClean="0"/>
              <a:t>臺南美食真好吃</a:t>
            </a:r>
          </a:p>
          <a:p>
            <a:pPr eaLnBrk="1" hangingPunct="1"/>
            <a:r>
              <a:rPr lang="zh-TW" altLang="en-US" smtClean="0"/>
              <a:t>學生成果真創意</a:t>
            </a:r>
          </a:p>
          <a:p>
            <a:pPr eaLnBrk="1" hangingPunct="1"/>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pPr eaLnBrk="1" hangingPunct="1"/>
            <a:r>
              <a:rPr lang="zh-TW" altLang="en-US" smtClean="0"/>
              <a:t>在班級經營部分</a:t>
            </a:r>
          </a:p>
          <a:p>
            <a:pPr eaLnBrk="1" hangingPunct="1"/>
            <a:r>
              <a:rPr lang="zh-TW" altLang="en-US" smtClean="0"/>
              <a:t>利用暑假時間我們以遊戲的方式提高學生資訊素養，</a:t>
            </a:r>
          </a:p>
          <a:p>
            <a:pPr eaLnBrk="1" hangingPunct="1"/>
            <a:r>
              <a:rPr lang="zh-TW" altLang="en-US" smtClean="0"/>
              <a:t>藉此將孩子對線上遊戲的興趣拉回到合作學習本身</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r>
              <a:rPr lang="zh-TW" altLang="en-US" smtClean="0"/>
              <a:t>善用課堂零碎時間，</a:t>
            </a:r>
          </a:p>
          <a:p>
            <a:pPr eaLnBrk="1" hangingPunct="1"/>
            <a:r>
              <a:rPr lang="zh-TW" altLang="en-US" smtClean="0"/>
              <a:t>導入自學練習，讓孩子知道資源處處在，到處都能學</a:t>
            </a:r>
          </a:p>
          <a:p>
            <a:pPr eaLnBrk="1" hangingPunct="1"/>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pPr eaLnBrk="1" hangingPunct="1"/>
            <a:r>
              <a:rPr lang="zh-TW" altLang="en-US" smtClean="0"/>
              <a:t>雖然是第一年但是我們很用心，謝謝大家</a:t>
            </a:r>
          </a:p>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zh-TW" altLang="en-US" smtClean="0"/>
              <a:t>我們開始嘗試探究式行動學習，增加學生在課堂上實作的時間，希望學生成為課堂上的主人</a:t>
            </a:r>
          </a:p>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r>
              <a:rPr lang="zh-TW" altLang="en-US" sz="1800" smtClean="0"/>
              <a:t>黃國禎教授曾說過</a:t>
            </a:r>
          </a:p>
          <a:p>
            <a:pPr eaLnBrk="1" hangingPunct="1"/>
            <a:r>
              <a:rPr lang="zh-TW" altLang="en-US" sz="1800" smtClean="0"/>
              <a:t>”再好玩的遊戲只要加入學習就變得不好玩了，課程設計才能支持學習本身”</a:t>
            </a:r>
          </a:p>
          <a:p>
            <a:pPr eaLnBrk="1" hangingPunct="1"/>
            <a:r>
              <a:rPr lang="zh-TW" altLang="en-US" sz="1800" smtClean="0"/>
              <a:t>因此在孩子學習的既定課程軌道中</a:t>
            </a:r>
          </a:p>
          <a:p>
            <a:pPr eaLnBrk="1" hangingPunct="1"/>
            <a:r>
              <a:rPr lang="zh-TW" altLang="en-US" sz="1800" smtClean="0"/>
              <a:t>老師修正原本的教學設計</a:t>
            </a:r>
          </a:p>
          <a:p>
            <a:pPr eaLnBrk="1" hangingPunct="1"/>
            <a:r>
              <a:rPr lang="zh-TW" altLang="en-US" sz="1800" smtClean="0"/>
              <a:t>規劃既能符合教學目標，</a:t>
            </a:r>
          </a:p>
          <a:p>
            <a:pPr eaLnBrk="1" hangingPunct="1"/>
            <a:r>
              <a:rPr lang="zh-TW" altLang="en-US" sz="1800" smtClean="0"/>
              <a:t>又能讓孩子有更多機會應用</a:t>
            </a:r>
            <a:r>
              <a:rPr lang="en-US" altLang="zh-TW" sz="1800" smtClean="0"/>
              <a:t>5C</a:t>
            </a:r>
            <a:r>
              <a:rPr lang="zh-TW" altLang="en-US" sz="1800" smtClean="0"/>
              <a:t>能力的課程</a:t>
            </a:r>
          </a:p>
          <a:p>
            <a:pPr eaLnBrk="1" hangingPunct="1"/>
            <a:r>
              <a:rPr lang="zh-TW" altLang="en-US" sz="1800" smtClean="0"/>
              <a:t>我們一致認為</a:t>
            </a:r>
          </a:p>
          <a:p>
            <a:pPr eaLnBrk="1" hangingPunct="1"/>
            <a:r>
              <a:rPr lang="zh-TW" altLang="en-US" sz="1800" smtClean="0"/>
              <a:t>”</a:t>
            </a:r>
            <a:r>
              <a:rPr lang="zh-TW" altLang="en-US" sz="1800" b="1" smtClean="0">
                <a:ea typeface="微軟正黑體" pitchFamily="34" charset="-120"/>
              </a:rPr>
              <a:t>課程要先能感動自己才能感動孩子</a:t>
            </a:r>
            <a:r>
              <a:rPr lang="zh-TW" altLang="en-US" sz="1800" smtClean="0"/>
              <a:t>”</a:t>
            </a:r>
          </a:p>
          <a:p>
            <a:pPr eaLnBrk="1" hangingPunct="1"/>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zh-TW" altLang="en-US" smtClean="0"/>
              <a:t>孩子在長時間接受被動學習的影響下 </a:t>
            </a:r>
            <a:endParaRPr lang="en-US" altLang="zh-TW" smtClean="0"/>
          </a:p>
          <a:p>
            <a:pPr eaLnBrk="1" hangingPunct="1"/>
            <a:endParaRPr lang="zh-TW" altLang="en-US" smtClean="0"/>
          </a:p>
          <a:p>
            <a:pPr eaLnBrk="1" hangingPunct="1"/>
            <a:r>
              <a:rPr lang="zh-TW" altLang="en-US" smtClean="0"/>
              <a:t>不擅於思考與表達，遇到問題往往只等著快速得到答案</a:t>
            </a:r>
            <a:endParaRPr lang="en-US" altLang="zh-TW" smtClean="0"/>
          </a:p>
          <a:p>
            <a:pPr eaLnBrk="1" hangingPunct="1"/>
            <a:endParaRPr lang="en-US" altLang="zh-TW" smtClean="0"/>
          </a:p>
          <a:p>
            <a:pPr eaLnBrk="1" hangingPunct="1"/>
            <a:r>
              <a:rPr lang="zh-TW" altLang="en-US" smtClean="0"/>
              <a:t>學習過程被動，最讓人擔心的是不喜歡學習</a:t>
            </a:r>
            <a:endParaRPr lang="en-US" altLang="zh-TW" smtClean="0"/>
          </a:p>
          <a:p>
            <a:pPr eaLnBrk="1" hangingPunct="1"/>
            <a:endParaRPr lang="zh-TW" altLang="en-US" smtClean="0"/>
          </a:p>
          <a:p>
            <a:pPr eaLnBrk="1" hangingPunct="1"/>
            <a:r>
              <a:rPr lang="zh-TW" altLang="en-US" smtClean="0"/>
              <a:t>在這麼多因素的影響之下，</a:t>
            </a:r>
            <a:endParaRPr lang="en-US" altLang="zh-TW" smtClean="0"/>
          </a:p>
          <a:p>
            <a:pPr eaLnBrk="1" hangingPunct="1"/>
            <a:endParaRPr lang="zh-TW" altLang="en-US" smtClean="0"/>
          </a:p>
          <a:p>
            <a:pPr eaLnBrk="1" hangingPunct="1"/>
            <a:r>
              <a:rPr lang="zh-TW" altLang="en-US" smtClean="0"/>
              <a:t>我們明白學校的孩子無法在短時間內就能投入探索學習當中</a:t>
            </a:r>
            <a:endParaRPr lang="en-US" altLang="zh-TW" smtClean="0"/>
          </a:p>
          <a:p>
            <a:pPr eaLnBrk="1" hangingPunct="1"/>
            <a:endParaRPr lang="zh-TW" altLang="en-US" smtClean="0"/>
          </a:p>
          <a:p>
            <a:pPr eaLnBrk="1" hangingPunct="1"/>
            <a:r>
              <a:rPr lang="zh-TW" altLang="en-US" smtClean="0"/>
              <a:t>因此課程的規劃藉由循序漸進的方式</a:t>
            </a:r>
          </a:p>
          <a:p>
            <a:pPr eaLnBrk="1" hangingPunct="1"/>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zh-TW" altLang="en-US" smtClean="0"/>
              <a:t>由老師與學生最熟悉的教室擴大到每天活動的校園，</a:t>
            </a:r>
          </a:p>
          <a:p>
            <a:pPr eaLnBrk="1" hangingPunct="1"/>
            <a:r>
              <a:rPr lang="zh-TW" altLang="en-US" smtClean="0"/>
              <a:t>再走進自己生長的社區、放眼大臺南</a:t>
            </a:r>
          </a:p>
          <a:p>
            <a:pPr eaLnBrk="1" hangingPunct="1"/>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zh-TW" altLang="en-US" smtClean="0"/>
              <a:t>先培養合作學習、溝通的能力</a:t>
            </a:r>
          </a:p>
          <a:p>
            <a:pPr eaLnBrk="1" hangingPunct="1"/>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r>
              <a:rPr lang="zh-TW" altLang="en-US" smtClean="0"/>
              <a:t>而後加入探究元素，進行引導式探究</a:t>
            </a:r>
          </a:p>
          <a:p>
            <a:pPr eaLnBrk="1" hangingPunct="1"/>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zh-TW" altLang="en-US" smtClean="0"/>
              <a:t>最後加深探究元素，老師成為名符其實的引導者，讓孩子獨當一面，完成主題探究</a:t>
            </a:r>
          </a:p>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BF50EBD-6E28-4E8D-9748-F96DE5FC695B}" type="datetimeFigureOut">
              <a:rPr lang="zh-TW" altLang="en-US"/>
              <a:pPr>
                <a:defRPr/>
              </a:pPr>
              <a:t>2014/12/11</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F9D696FE-FCE2-415E-A43F-0274A06141B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994FBD9A-70AB-4A49-B6BA-E83F1AE4A9DA}" type="datetimeFigureOut">
              <a:rPr lang="zh-TW" altLang="en-US"/>
              <a:pPr>
                <a:defRPr/>
              </a:pPr>
              <a:t>2014/12/11</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D6CC0D1-18A9-461A-B6E4-3461AC314A9F}"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8F987FFB-703F-46D5-88E1-37EFB2DAFC42}" type="datetimeFigureOut">
              <a:rPr lang="zh-TW" altLang="en-US"/>
              <a:pPr>
                <a:defRPr/>
              </a:pPr>
              <a:t>2014/12/11</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3903F00E-91AB-4201-92E3-E96D19980E5E}"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2C32E458-D078-47B9-B73B-1C264553CC31}" type="datetimeFigureOut">
              <a:rPr lang="zh-TW" altLang="en-US"/>
              <a:pPr>
                <a:defRPr/>
              </a:pPr>
              <a:t>2014/12/11</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F908C93-679E-4436-9E28-5B2784EA8F14}"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2BBD59B6-5DA3-404A-8535-E7925FFF4802}" type="datetimeFigureOut">
              <a:rPr lang="zh-TW" altLang="en-US"/>
              <a:pPr>
                <a:defRPr/>
              </a:pPr>
              <a:t>2014/12/11</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F12D633-E481-4233-9DBF-D25F1BEF5614}"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BFCE8576-3102-4673-97E0-F6DB7727B496}" type="datetimeFigureOut">
              <a:rPr lang="zh-TW" altLang="en-US"/>
              <a:pPr>
                <a:defRPr/>
              </a:pPr>
              <a:t>2014/12/11</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103E614A-FC58-4FD0-9BBB-EE1CFB870688}"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A1109489-F378-4551-A23E-6514B1B733C4}" type="datetimeFigureOut">
              <a:rPr lang="zh-TW" altLang="en-US"/>
              <a:pPr>
                <a:defRPr/>
              </a:pPr>
              <a:t>2014/12/11</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84628F6E-C1EB-44F5-AADA-A840EE388676}"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F2528961-CFEB-4734-8E20-BE1845548F94}" type="datetimeFigureOut">
              <a:rPr lang="zh-TW" altLang="en-US"/>
              <a:pPr>
                <a:defRPr/>
              </a:pPr>
              <a:t>2014/12/11</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CF77C370-F8F9-4570-92BA-34EF0097DB79}"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57B271-BDE2-4671-AC3A-B7DCFAEDBDEC}" type="datetimeFigureOut">
              <a:rPr lang="zh-TW" altLang="en-US"/>
              <a:pPr>
                <a:defRPr/>
              </a:pPr>
              <a:t>2014/12/11</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B7FDE891-24C3-4F58-8082-5D9352449D69}"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EF52FA87-7672-4023-AAC1-96BDDDFE918D}" type="datetimeFigureOut">
              <a:rPr lang="zh-TW" altLang="en-US"/>
              <a:pPr>
                <a:defRPr/>
              </a:pPr>
              <a:t>2014/12/11</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2E51E4D-72E6-42AC-9F8F-11E5370BEB4E}"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A16D344-8C02-459C-B8D9-1A326B22E831}" type="datetimeFigureOut">
              <a:rPr lang="zh-TW" altLang="en-US"/>
              <a:pPr>
                <a:defRPr/>
              </a:pPr>
              <a:t>2014/12/11</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B6BB823-1CB1-4191-B619-A88236C7194B}"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8F213F6B-B514-4748-A2D5-AADF3BCF7CEF}" type="datetimeFigureOut">
              <a:rPr lang="zh-TW" altLang="en-US"/>
              <a:pPr>
                <a:defRPr/>
              </a:pPr>
              <a:t>2014/12/11</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FD9B5FF-5EA2-4680-B074-4BDA595330B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charset="-12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hyperlink" Target="&#30707;&#34382;&#30340;&#22899;&#23401;.jpg" TargetMode="External"/><Relationship Id="rId13" Type="http://schemas.openxmlformats.org/officeDocument/2006/relationships/image" Target="../media/image25.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hyperlink" Target="https://create.kahoot.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hyperlink" Target="https://kahoot.it/" TargetMode="External"/><Relationship Id="rId4" Type="http://schemas.openxmlformats.org/officeDocument/2006/relationships/image" Target="../media/image19.jpeg"/><Relationship Id="rId9" Type="http://schemas.openxmlformats.org/officeDocument/2006/relationships/image" Target="../media/image23.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hyperlink" Target="&#34892;&#21205;&#23416;&#32722;SMART&#25945;&#26448;pad&#29256;.notebook" TargetMode="External"/><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27.png"/><Relationship Id="rId14" Type="http://schemas.openxmlformats.org/officeDocument/2006/relationships/hyperlink" Target="http://odata.tn.edu.tw/EBook/intro.aspx?id=685f7f75692e47b288144a08c413e6ec&amp;from=exclusiv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hyperlink" Target="&#23041;&#40845;&#30340;&#30333;&#33756;&#35352;&#37636;.pdf" TargetMode="External"/><Relationship Id="rId3" Type="http://schemas.openxmlformats.org/officeDocument/2006/relationships/image" Target="../media/image38.jpeg"/><Relationship Id="rId7" Type="http://schemas.openxmlformats.org/officeDocument/2006/relationships/image" Target="../media/image41.jpe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4.jpeg"/><Relationship Id="rId5" Type="http://schemas.openxmlformats.org/officeDocument/2006/relationships/hyperlink" Target="IMG_0029.MOV" TargetMode="External"/><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hyperlink" Target="00001.mpg" TargetMode="External"/><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0.jpeg"/><Relationship Id="rId5" Type="http://schemas.openxmlformats.org/officeDocument/2006/relationships/image" Target="../media/image46.jpeg"/><Relationship Id="rId10" Type="http://schemas.openxmlformats.org/officeDocument/2006/relationships/hyperlink" Target="10174991_719782434766730_6155441553788410635_n.jpg" TargetMode="External"/><Relationship Id="rId4" Type="http://schemas.openxmlformats.org/officeDocument/2006/relationships/hyperlink" Target="&#25506;&#32034;&#35506;&#31243;6_8.jpeg" TargetMode="External"/><Relationship Id="rId9"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36.png"/><Relationship Id="rId3" Type="http://schemas.openxmlformats.org/officeDocument/2006/relationships/hyperlink" Target="&#39135;&#32946;&#35342;&#35542;&#22294;.jpg" TargetMode="External"/><Relationship Id="rId7" Type="http://schemas.openxmlformats.org/officeDocument/2006/relationships/image" Target="../media/image54.jpeg"/><Relationship Id="rId12"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7.jpeg"/><Relationship Id="rId5" Type="http://schemas.openxmlformats.org/officeDocument/2006/relationships/image" Target="../media/image52.jpeg"/><Relationship Id="rId10" Type="http://schemas.openxmlformats.org/officeDocument/2006/relationships/hyperlink" Target="http://odata.tn.edu.tw/EBook/intro.aspx?id=54ad34c39afb446c88e0a389dcc9a27c&amp;from=exclusive" TargetMode="External"/><Relationship Id="rId4" Type="http://schemas.openxmlformats.org/officeDocument/2006/relationships/image" Target="../media/image51.jpeg"/><Relationship Id="rId9"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26657;&#22806;&#25945;&#23416;&#19968;&#26085;&#36938;.pdf" TargetMode="External"/><Relationship Id="rId7" Type="http://schemas.openxmlformats.org/officeDocument/2006/relationships/hyperlink" Target="&#26657;&#22806;&#25945;&#23416;&#30070;&#26085;&#20219;&#21209;.jpg" TargetMode="External"/><Relationship Id="rId12"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hyperlink" Target="&#26657;&#22806;&#25945;&#23416;&#25104;&#26524;&#22577;&#21578;.mpg" TargetMode="External"/><Relationship Id="rId5" Type="http://schemas.openxmlformats.org/officeDocument/2006/relationships/image" Target="../media/image59.jpe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hyperlink" Target="&#26657;&#22806;&#25945;&#23416;&#34184;&#19998;.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6.png"/><Relationship Id="rId3" Type="http://schemas.openxmlformats.org/officeDocument/2006/relationships/hyperlink" Target="IMG_0224.avi" TargetMode="External"/><Relationship Id="rId7" Type="http://schemas.openxmlformats.org/officeDocument/2006/relationships/image" Target="../media/image67.jpeg"/><Relationship Id="rId12"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0.png"/><Relationship Id="rId5" Type="http://schemas.openxmlformats.org/officeDocument/2006/relationships/image" Target="../media/image65.jpeg"/><Relationship Id="rId10" Type="http://schemas.openxmlformats.org/officeDocument/2006/relationships/hyperlink" Target="IMG_0309.avi" TargetMode="External"/><Relationship Id="rId4" Type="http://schemas.openxmlformats.org/officeDocument/2006/relationships/image" Target="../media/image64.jpeg"/><Relationship Id="rId9"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jpeg"/><Relationship Id="rId5" Type="http://schemas.openxmlformats.org/officeDocument/2006/relationships/image" Target="../media/image74.png"/><Relationship Id="rId10" Type="http://schemas.openxmlformats.org/officeDocument/2006/relationships/image" Target="../media/image79.jpeg"/><Relationship Id="rId4" Type="http://schemas.openxmlformats.org/officeDocument/2006/relationships/image" Target="../media/image73.png"/><Relationship Id="rId9" Type="http://schemas.openxmlformats.org/officeDocument/2006/relationships/image" Target="../media/image78.jpeg"/></Relationships>
</file>

<file path=ppt/slides/_rels/slide3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tn.edu.tw/"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圖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26988"/>
            <a:ext cx="9144000" cy="6129338"/>
          </a:xfrm>
          <a:prstGeom prst="rect">
            <a:avLst/>
          </a:prstGeom>
          <a:noFill/>
          <a:ln w="9525">
            <a:noFill/>
            <a:miter lim="800000"/>
            <a:headEnd/>
            <a:tailEnd/>
          </a:ln>
        </p:spPr>
      </p:pic>
      <p:pic>
        <p:nvPicPr>
          <p:cNvPr id="14338" name="圖片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0275" y="788988"/>
            <a:ext cx="7059613" cy="749300"/>
          </a:xfrm>
          <a:prstGeom prst="rect">
            <a:avLst/>
          </a:prstGeom>
          <a:noFill/>
          <a:ln w="9525">
            <a:noFill/>
            <a:miter lim="800000"/>
            <a:headEnd/>
            <a:tailEnd/>
          </a:ln>
        </p:spPr>
      </p:pic>
      <p:pic>
        <p:nvPicPr>
          <p:cNvPr id="14339" name="圖片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938" y="2998788"/>
            <a:ext cx="9001125" cy="3859212"/>
          </a:xfrm>
          <a:prstGeom prst="rect">
            <a:avLst/>
          </a:prstGeom>
          <a:noFill/>
          <a:ln w="9525">
            <a:noFill/>
            <a:miter lim="800000"/>
            <a:headEnd/>
            <a:tailEnd/>
          </a:ln>
        </p:spPr>
      </p:pic>
      <p:pic>
        <p:nvPicPr>
          <p:cNvPr id="14340" name="圖片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63738" y="1739900"/>
            <a:ext cx="5297487" cy="879475"/>
          </a:xfrm>
          <a:prstGeom prst="rect">
            <a:avLst/>
          </a:prstGeom>
          <a:noFill/>
          <a:ln w="9525">
            <a:noFill/>
            <a:miter lim="800000"/>
            <a:headEnd/>
            <a:tailEnd/>
          </a:ln>
        </p:spPr>
      </p:pic>
      <p:sp>
        <p:nvSpPr>
          <p:cNvPr id="8" name="文字方塊 7"/>
          <p:cNvSpPr txBox="1"/>
          <p:nvPr/>
        </p:nvSpPr>
        <p:spPr>
          <a:xfrm>
            <a:off x="2560638" y="4811713"/>
            <a:ext cx="4826000" cy="793750"/>
          </a:xfrm>
          <a:prstGeom prst="rect">
            <a:avLst/>
          </a:prstGeom>
          <a:noFill/>
        </p:spPr>
        <p:txBody>
          <a:bodyPr>
            <a:spAutoFit/>
          </a:bodyPr>
          <a:lstStyle/>
          <a:p>
            <a:r>
              <a:rPr lang="zh-TW" altLang="en-US" sz="2600" b="1">
                <a:solidFill>
                  <a:srgbClr val="222A35"/>
                </a:solidFill>
                <a:latin typeface="微軟正黑體" pitchFamily="34" charset="-120"/>
                <a:ea typeface="微軟正黑體" pitchFamily="34" charset="-120"/>
              </a:rPr>
              <a:t>國教輔導團資訊教育小組</a:t>
            </a:r>
          </a:p>
          <a:p>
            <a:r>
              <a:rPr lang="zh-TW" altLang="en-US" sz="2000" b="1">
                <a:solidFill>
                  <a:srgbClr val="222A35"/>
                </a:solidFill>
                <a:latin typeface="微軟正黑體" pitchFamily="34" charset="-120"/>
                <a:ea typeface="微軟正黑體" pitchFamily="34" charset="-120"/>
              </a:rPr>
              <a:t>報告人：陳秀梅</a:t>
            </a:r>
            <a:r>
              <a:rPr lang="en-US" altLang="zh-TW" sz="2000" b="1">
                <a:solidFill>
                  <a:srgbClr val="222A35"/>
                </a:solidFill>
                <a:latin typeface="微軟正黑體" pitchFamily="34" charset="-120"/>
                <a:ea typeface="微軟正黑體" pitchFamily="34" charset="-120"/>
              </a:rPr>
              <a:t>/</a:t>
            </a:r>
            <a:r>
              <a:rPr lang="zh-TW" altLang="en-US" sz="2000" b="1">
                <a:solidFill>
                  <a:srgbClr val="222A35"/>
                </a:solidFill>
                <a:latin typeface="微軟正黑體" pitchFamily="34" charset="-120"/>
                <a:ea typeface="微軟正黑體" pitchFamily="34" charset="-120"/>
              </a:rPr>
              <a:t>西港區成功國小</a:t>
            </a:r>
          </a:p>
        </p:txBody>
      </p:sp>
      <p:pic>
        <p:nvPicPr>
          <p:cNvPr id="14342" name="圖片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63738" y="2832100"/>
            <a:ext cx="2551112" cy="1914525"/>
          </a:xfrm>
          <a:prstGeom prst="rect">
            <a:avLst/>
          </a:prstGeom>
          <a:noFill/>
          <a:ln w="9525">
            <a:noFill/>
            <a:miter lim="800000"/>
            <a:headEnd/>
            <a:tailEnd/>
          </a:ln>
        </p:spPr>
      </p:pic>
      <p:pic>
        <p:nvPicPr>
          <p:cNvPr id="14343" name="圖片 1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1925" y="1739900"/>
            <a:ext cx="1573213" cy="2266950"/>
          </a:xfrm>
          <a:prstGeom prst="rect">
            <a:avLst/>
          </a:prstGeom>
          <a:noFill/>
          <a:ln w="9525">
            <a:noFill/>
            <a:miter lim="800000"/>
            <a:headEnd/>
            <a:tailEnd/>
          </a:ln>
        </p:spPr>
      </p:pic>
      <p:pic>
        <p:nvPicPr>
          <p:cNvPr id="14344" name="Picture 2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11688" y="2838450"/>
            <a:ext cx="2698750" cy="190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1063" y="785813"/>
            <a:ext cx="2600325" cy="309562"/>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1.</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愛上保育的小孩</a:t>
            </a:r>
            <a:endParaRPr kumimoji="0" lang="zh-TW" altLang="zh-TW" sz="2400" kern="100" dirty="0">
              <a:solidFill>
                <a:srgbClr val="3333FF"/>
              </a:solidFill>
              <a:latin typeface="Times New Roman" panose="02020603050405020304" pitchFamily="18" charset="0"/>
              <a:ea typeface="+mn-ea"/>
            </a:endParaRPr>
          </a:p>
        </p:txBody>
      </p:sp>
      <p:sp>
        <p:nvSpPr>
          <p:cNvPr id="12" name="圓角矩形圖說文字 11"/>
          <p:cNvSpPr/>
          <p:nvPr/>
        </p:nvSpPr>
        <p:spPr>
          <a:xfrm>
            <a:off x="3963988" y="1643063"/>
            <a:ext cx="2824162" cy="1624012"/>
          </a:xfrm>
          <a:prstGeom prst="wedgeRoundRectCallout">
            <a:avLst>
              <a:gd name="adj1" fmla="val -31785"/>
              <a:gd name="adj2" fmla="val -66700"/>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教室的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7" name="矩形 16"/>
          <p:cNvSpPr/>
          <p:nvPr/>
        </p:nvSpPr>
        <p:spPr>
          <a:xfrm>
            <a:off x="3663950" y="1025525"/>
            <a:ext cx="2698750"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endParaRPr kumimoji="0" lang="zh-TW" altLang="en-US" sz="1400" dirty="0">
              <a:latin typeface="微軟正黑體" panose="020B0604030504040204" pitchFamily="34" charset="-120"/>
              <a:ea typeface="微軟正黑體" panose="020B0604030504040204" pitchFamily="34" charset="-120"/>
            </a:endParaRPr>
          </a:p>
        </p:txBody>
      </p:sp>
      <p:pic>
        <p:nvPicPr>
          <p:cNvPr id="32772" name="圖片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0088" y="939800"/>
            <a:ext cx="1571625" cy="2268538"/>
          </a:xfrm>
          <a:prstGeom prst="rect">
            <a:avLst/>
          </a:prstGeom>
          <a:noFill/>
          <a:ln w="9525">
            <a:noFill/>
            <a:miter lim="800000"/>
            <a:headEnd/>
            <a:tailEnd/>
          </a:ln>
        </p:spPr>
      </p:pic>
      <p:sp>
        <p:nvSpPr>
          <p:cNvPr id="23" name="流程圖: 程序 22"/>
          <p:cNvSpPr/>
          <p:nvPr/>
        </p:nvSpPr>
        <p:spPr>
          <a:xfrm>
            <a:off x="484188" y="3778250"/>
            <a:ext cx="8242300" cy="2555875"/>
          </a:xfrm>
          <a:prstGeom prst="flowChartProcess">
            <a:avLst/>
          </a:prstGeom>
          <a:solidFill>
            <a:schemeClr val="accent4">
              <a:lumMod val="5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2800" b="1" dirty="0">
                <a:latin typeface="微軟正黑體" panose="020B0604030504040204" pitchFamily="34" charset="-120"/>
                <a:ea typeface="微軟正黑體" panose="020B0604030504040204" pitchFamily="34" charset="-120"/>
              </a:rPr>
              <a:t>初次使用</a:t>
            </a:r>
            <a:r>
              <a:rPr kumimoji="0" lang="en-US" altLang="zh-TW" sz="2800" b="1" dirty="0" err="1">
                <a:latin typeface="微軟正黑體" panose="020B0604030504040204" pitchFamily="34" charset="-120"/>
                <a:ea typeface="微軟正黑體" panose="020B0604030504040204" pitchFamily="34" charset="-120"/>
              </a:rPr>
              <a:t>ipad</a:t>
            </a:r>
            <a:r>
              <a:rPr kumimoji="0" lang="zh-TW" altLang="en-US" sz="2800" b="1" dirty="0">
                <a:latin typeface="微軟正黑體" panose="020B0604030504040204" pitchFamily="34" charset="-120"/>
                <a:ea typeface="微軟正黑體" panose="020B0604030504040204" pitchFamily="34" charset="-120"/>
              </a:rPr>
              <a:t> </a:t>
            </a:r>
            <a:r>
              <a:rPr kumimoji="0" lang="en-US" altLang="zh-TW" sz="2800" b="1" dirty="0">
                <a:latin typeface="微軟正黑體" panose="020B0604030504040204" pitchFamily="34" charset="-120"/>
                <a:ea typeface="微軟正黑體" panose="020B0604030504040204" pitchFamily="34" charset="-120"/>
              </a:rPr>
              <a:t>mini</a:t>
            </a:r>
            <a:r>
              <a:rPr kumimoji="0" lang="zh-TW" altLang="en-US" sz="2800" b="1" dirty="0">
                <a:latin typeface="微軟正黑體" panose="020B0604030504040204" pitchFamily="34" charset="-120"/>
                <a:ea typeface="微軟正黑體" panose="020B0604030504040204" pitchFamily="34" charset="-120"/>
              </a:rPr>
              <a:t>進行教學，主要讓孩子熟悉行動學習的模式，改變傳統的講述式教學，進行</a:t>
            </a:r>
            <a:r>
              <a:rPr kumimoji="0" lang="zh-TW" altLang="en-US" sz="2800" b="1" dirty="0">
                <a:solidFill>
                  <a:srgbClr val="FFFF00"/>
                </a:solidFill>
                <a:latin typeface="微軟正黑體" panose="020B0604030504040204" pitchFamily="34" charset="-120"/>
                <a:ea typeface="微軟正黑體" panose="020B0604030504040204" pitchFamily="34" charset="-120"/>
              </a:rPr>
              <a:t>分組合作學習</a:t>
            </a:r>
            <a:r>
              <a:rPr kumimoji="0" lang="zh-TW" altLang="en-US" sz="2800" b="1" dirty="0">
                <a:latin typeface="微軟正黑體" panose="020B0604030504040204" pitchFamily="34" charset="-120"/>
                <a:ea typeface="微軟正黑體" panose="020B0604030504040204" pitchFamily="34" charset="-120"/>
              </a:rPr>
              <a:t>課程。</a:t>
            </a:r>
            <a:endParaRPr kumimoji="0" lang="en-US" altLang="zh-TW" sz="2800" b="1"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646363" y="5910263"/>
            <a:ext cx="3246437" cy="695325"/>
          </a:xfrm>
          <a:prstGeom prst="rect">
            <a:avLst/>
          </a:prstGeom>
          <a:solidFill>
            <a:schemeClr val="accent6">
              <a:lumMod val="40000"/>
              <a:lumOff val="6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43" name="矩形 42"/>
          <p:cNvSpPr/>
          <p:nvPr/>
        </p:nvSpPr>
        <p:spPr>
          <a:xfrm>
            <a:off x="4567238" y="4708525"/>
            <a:ext cx="4408487" cy="708025"/>
          </a:xfrm>
          <a:prstGeom prst="rect">
            <a:avLst/>
          </a:prstGeom>
          <a:solidFill>
            <a:schemeClr val="accent5">
              <a:lumMod val="20000"/>
              <a:lumOff val="80000"/>
            </a:schemeClr>
          </a:solidFill>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42" name="矩形 41"/>
          <p:cNvSpPr/>
          <p:nvPr/>
        </p:nvSpPr>
        <p:spPr>
          <a:xfrm>
            <a:off x="5083175" y="2984500"/>
            <a:ext cx="3351213" cy="1122363"/>
          </a:xfrm>
          <a:prstGeom prst="rect">
            <a:avLst/>
          </a:prstGeom>
          <a:solidFill>
            <a:schemeClr val="bg1">
              <a:lumMod val="95000"/>
            </a:schemeClr>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41" name="矩形 40"/>
          <p:cNvSpPr/>
          <p:nvPr/>
        </p:nvSpPr>
        <p:spPr>
          <a:xfrm>
            <a:off x="4154488" y="1838325"/>
            <a:ext cx="4017962" cy="62071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40" name="矩形 39"/>
          <p:cNvSpPr/>
          <p:nvPr/>
        </p:nvSpPr>
        <p:spPr>
          <a:xfrm>
            <a:off x="241300" y="125413"/>
            <a:ext cx="5770563" cy="124142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TW" altLang="en-US"/>
          </a:p>
        </p:txBody>
      </p:sp>
      <p:cxnSp>
        <p:nvCxnSpPr>
          <p:cNvPr id="37" name="直線接點 36"/>
          <p:cNvCxnSpPr/>
          <p:nvPr/>
        </p:nvCxnSpPr>
        <p:spPr>
          <a:xfrm flipH="1" flipV="1">
            <a:off x="1214438" y="4275138"/>
            <a:ext cx="320675" cy="1147762"/>
          </a:xfrm>
          <a:prstGeom prst="line">
            <a:avLst/>
          </a:prstGeom>
          <a:ln w="762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flipV="1">
            <a:off x="2060575" y="4191000"/>
            <a:ext cx="1189038" cy="793750"/>
          </a:xfrm>
          <a:prstGeom prst="line">
            <a:avLst/>
          </a:prstGeom>
          <a:ln w="762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H="1">
            <a:off x="2087563" y="3632200"/>
            <a:ext cx="1206500" cy="82550"/>
          </a:xfrm>
          <a:prstGeom prst="line">
            <a:avLst/>
          </a:prstGeom>
          <a:ln w="762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1952625" y="2497138"/>
            <a:ext cx="758825" cy="1000125"/>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a:endCxn id="10" idx="0"/>
          </p:cNvCxnSpPr>
          <p:nvPr/>
        </p:nvCxnSpPr>
        <p:spPr>
          <a:xfrm>
            <a:off x="1214438" y="2497138"/>
            <a:ext cx="0" cy="8382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 name="圓角矩形 1"/>
          <p:cNvSpPr/>
          <p:nvPr/>
        </p:nvSpPr>
        <p:spPr>
          <a:xfrm>
            <a:off x="179388" y="1143000"/>
            <a:ext cx="1800225"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引起動機</a:t>
            </a:r>
            <a:endParaRPr kumimoji="0" lang="en-US" altLang="zh-TW" b="1" dirty="0">
              <a:solidFill>
                <a:schemeClr val="tx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生活週遭實際問題的討論</a:t>
            </a:r>
          </a:p>
        </p:txBody>
      </p:sp>
      <p:sp>
        <p:nvSpPr>
          <p:cNvPr id="6" name="圓角矩形 5"/>
          <p:cNvSpPr/>
          <p:nvPr/>
        </p:nvSpPr>
        <p:spPr>
          <a:xfrm>
            <a:off x="2484438" y="1608138"/>
            <a:ext cx="1800225" cy="1079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教學活動</a:t>
            </a:r>
            <a:endParaRPr kumimoji="0" lang="en-US" altLang="zh-TW" b="1" dirty="0">
              <a:solidFill>
                <a:schemeClr val="tx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了解學習任務與進行方式</a:t>
            </a:r>
            <a:endParaRPr kumimoji="0"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43213" y="3079750"/>
            <a:ext cx="2592387" cy="909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確定問題</a:t>
            </a:r>
            <a:endParaRPr kumimoji="0" lang="en-US" altLang="zh-TW" b="1" dirty="0">
              <a:solidFill>
                <a:schemeClr val="tx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了解要解決的任務</a:t>
            </a:r>
            <a:endParaRPr kumimoji="0"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3013075" y="4430713"/>
            <a:ext cx="1943100" cy="11509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實際操作</a:t>
            </a:r>
            <a:endParaRPr kumimoji="0" lang="en-US" altLang="zh-TW" b="1" dirty="0">
              <a:solidFill>
                <a:schemeClr val="tx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分組完成任務</a:t>
            </a:r>
          </a:p>
        </p:txBody>
      </p:sp>
      <p:sp>
        <p:nvSpPr>
          <p:cNvPr id="9" name="圓角矩形 8"/>
          <p:cNvSpPr/>
          <p:nvPr/>
        </p:nvSpPr>
        <p:spPr>
          <a:xfrm>
            <a:off x="896938" y="5516563"/>
            <a:ext cx="1944687" cy="10810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評量活動</a:t>
            </a:r>
            <a:endParaRPr kumimoji="0" lang="en-US" altLang="zh-TW" b="1" dirty="0">
              <a:solidFill>
                <a:schemeClr val="tx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schemeClr val="tx1"/>
                </a:solidFill>
                <a:latin typeface="微軟正黑體" panose="020B0604030504040204" pitchFamily="34" charset="-120"/>
                <a:ea typeface="微軟正黑體" panose="020B0604030504040204" pitchFamily="34" charset="-120"/>
              </a:rPr>
              <a:t>互評與樹狀圖</a:t>
            </a:r>
          </a:p>
        </p:txBody>
      </p:sp>
      <p:sp>
        <p:nvSpPr>
          <p:cNvPr id="10" name="圓角矩形 9"/>
          <p:cNvSpPr/>
          <p:nvPr/>
        </p:nvSpPr>
        <p:spPr>
          <a:xfrm>
            <a:off x="241300" y="3335338"/>
            <a:ext cx="1944688" cy="10953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kumimoji="0" lang="zh-TW" altLang="zh-TW" sz="2400" b="1">
                <a:solidFill>
                  <a:schemeClr val="tx1"/>
                </a:solidFill>
                <a:latin typeface="Times New Roman" pitchFamily="18" charset="0"/>
                <a:ea typeface="微軟正黑體" pitchFamily="34" charset="-120"/>
              </a:rPr>
              <a:t>愛上保育</a:t>
            </a:r>
            <a:endParaRPr kumimoji="0" lang="zh-TW" altLang="en-US" sz="2400" b="1">
              <a:solidFill>
                <a:schemeClr val="tx1"/>
              </a:solidFill>
              <a:latin typeface="Times New Roman" pitchFamily="18" charset="0"/>
              <a:ea typeface="微軟正黑體" pitchFamily="34" charset="-120"/>
            </a:endParaRPr>
          </a:p>
          <a:p>
            <a:pPr algn="ctr">
              <a:defRPr/>
            </a:pPr>
            <a:r>
              <a:rPr kumimoji="0" lang="zh-TW" altLang="zh-TW" sz="2400" b="1">
                <a:solidFill>
                  <a:schemeClr val="tx1"/>
                </a:solidFill>
                <a:latin typeface="Times New Roman" pitchFamily="18" charset="0"/>
                <a:ea typeface="微軟正黑體" pitchFamily="34" charset="-120"/>
              </a:rPr>
              <a:t>的小孩</a:t>
            </a:r>
            <a:endParaRPr kumimoji="0" lang="zh-TW" altLang="en-US" sz="2400" b="1">
              <a:solidFill>
                <a:schemeClr val="tx1"/>
              </a:solidFill>
              <a:latin typeface="微軟正黑體" pitchFamily="34" charset="-120"/>
              <a:ea typeface="微軟正黑體" pitchFamily="34" charset="-120"/>
            </a:endParaRPr>
          </a:p>
        </p:txBody>
      </p:sp>
      <p:sp>
        <p:nvSpPr>
          <p:cNvPr id="34833" name="矩形 11"/>
          <p:cNvSpPr>
            <a:spLocks noChangeArrowheads="1"/>
          </p:cNvSpPr>
          <p:nvPr/>
        </p:nvSpPr>
        <p:spPr bwMode="auto">
          <a:xfrm>
            <a:off x="339725" y="230188"/>
            <a:ext cx="6024563" cy="825500"/>
          </a:xfrm>
          <a:prstGeom prst="rect">
            <a:avLst/>
          </a:prstGeom>
          <a:noFill/>
          <a:ln w="9525">
            <a:noFill/>
            <a:miter lim="800000"/>
            <a:headEnd/>
            <a:tailEnd/>
          </a:ln>
        </p:spPr>
        <p:txBody>
          <a:bodyPr>
            <a:spAutoFit/>
          </a:bodyPr>
          <a:lstStyle/>
          <a:p>
            <a:r>
              <a:rPr kumimoji="0" lang="zh-TW" altLang="en-US" sz="1600" b="1">
                <a:solidFill>
                  <a:srgbClr val="1F4E79"/>
                </a:solidFill>
                <a:latin typeface="微軟正黑體" pitchFamily="34" charset="-120"/>
                <a:ea typeface="微軟正黑體" pitchFamily="34" charset="-120"/>
              </a:rPr>
              <a:t>小組討論： </a:t>
            </a:r>
            <a:r>
              <a:rPr kumimoji="0" lang="en-US" altLang="zh-TW" sz="1600" b="1">
                <a:solidFill>
                  <a:srgbClr val="1F4E79"/>
                </a:solidFill>
                <a:latin typeface="微軟正黑體" pitchFamily="34" charset="-120"/>
                <a:ea typeface="微軟正黑體" pitchFamily="34" charset="-120"/>
              </a:rPr>
              <a:t>1.</a:t>
            </a:r>
            <a:r>
              <a:rPr kumimoji="0" lang="zh-TW" altLang="en-US" sz="1600" b="1">
                <a:solidFill>
                  <a:srgbClr val="1F4E79"/>
                </a:solidFill>
                <a:latin typeface="微軟正黑體" pitchFamily="34" charset="-120"/>
                <a:ea typeface="微軟正黑體" pitchFamily="34" charset="-120"/>
              </a:rPr>
              <a:t>為什麼文章主角極力進行石虎保育</a:t>
            </a:r>
            <a:r>
              <a:rPr kumimoji="0" lang="en-US" altLang="zh-TW" sz="1600" b="1">
                <a:solidFill>
                  <a:srgbClr val="1F4E79"/>
                </a:solidFill>
                <a:latin typeface="微軟正黑體" pitchFamily="34" charset="-120"/>
                <a:ea typeface="微軟正黑體" pitchFamily="34" charset="-120"/>
              </a:rPr>
              <a:t>?</a:t>
            </a:r>
            <a:endParaRPr kumimoji="0" lang="zh-TW" altLang="zh-TW" sz="1600" b="1">
              <a:solidFill>
                <a:srgbClr val="1F4E79"/>
              </a:solidFill>
              <a:latin typeface="微軟正黑體" pitchFamily="34" charset="-120"/>
              <a:ea typeface="微軟正黑體" pitchFamily="34" charset="-120"/>
            </a:endParaRPr>
          </a:p>
          <a:p>
            <a:r>
              <a:rPr kumimoji="0" lang="en-US" altLang="zh-TW" sz="1600" b="1">
                <a:solidFill>
                  <a:srgbClr val="1F4E79"/>
                </a:solidFill>
                <a:latin typeface="微軟正黑體" pitchFamily="34" charset="-120"/>
                <a:ea typeface="微軟正黑體" pitchFamily="34" charset="-120"/>
              </a:rPr>
              <a:t> </a:t>
            </a:r>
            <a:r>
              <a:rPr kumimoji="0" lang="zh-TW" altLang="en-US" sz="1600" b="1">
                <a:solidFill>
                  <a:srgbClr val="1F4E79"/>
                </a:solidFill>
                <a:latin typeface="微軟正黑體" pitchFamily="34" charset="-120"/>
                <a:ea typeface="微軟正黑體" pitchFamily="34" charset="-120"/>
              </a:rPr>
              <a:t>                    </a:t>
            </a:r>
            <a:r>
              <a:rPr kumimoji="0" lang="en-US" altLang="zh-TW" sz="1600" b="1">
                <a:solidFill>
                  <a:srgbClr val="1F4E79"/>
                </a:solidFill>
                <a:latin typeface="微軟正黑體" pitchFamily="34" charset="-120"/>
                <a:ea typeface="微軟正黑體" pitchFamily="34" charset="-120"/>
              </a:rPr>
              <a:t>2.</a:t>
            </a:r>
            <a:r>
              <a:rPr kumimoji="0" lang="zh-TW" altLang="en-US" sz="1600" b="1">
                <a:solidFill>
                  <a:srgbClr val="1F4E79"/>
                </a:solidFill>
                <a:latin typeface="微軟正黑體" pitchFamily="34" charset="-120"/>
                <a:ea typeface="微軟正黑體" pitchFamily="34" charset="-120"/>
              </a:rPr>
              <a:t>課文內容給予你什麼想法</a:t>
            </a:r>
            <a:r>
              <a:rPr kumimoji="0" lang="en-US" altLang="zh-TW" sz="1600" b="1">
                <a:solidFill>
                  <a:srgbClr val="1F4E79"/>
                </a:solidFill>
                <a:latin typeface="微軟正黑體" pitchFamily="34" charset="-120"/>
                <a:ea typeface="微軟正黑體" pitchFamily="34" charset="-120"/>
              </a:rPr>
              <a:t>?</a:t>
            </a:r>
          </a:p>
          <a:p>
            <a:r>
              <a:rPr kumimoji="0" lang="en-US" altLang="zh-TW" sz="1600" b="1">
                <a:solidFill>
                  <a:srgbClr val="1F4E79"/>
                </a:solidFill>
                <a:latin typeface="微軟正黑體" pitchFamily="34" charset="-120"/>
                <a:ea typeface="微軟正黑體" pitchFamily="34" charset="-120"/>
              </a:rPr>
              <a:t>                     3.</a:t>
            </a:r>
            <a:r>
              <a:rPr kumimoji="0" lang="zh-TW" altLang="en-US" sz="1600" b="1">
                <a:solidFill>
                  <a:srgbClr val="1F4E79"/>
                </a:solidFill>
                <a:latin typeface="微軟正黑體" pitchFamily="34" charset="-120"/>
                <a:ea typeface="微軟正黑體" pitchFamily="34" charset="-120"/>
              </a:rPr>
              <a:t>目前我們的生存環境所面臨的危機</a:t>
            </a:r>
            <a:r>
              <a:rPr kumimoji="0" lang="en-US" altLang="zh-TW" sz="1600" b="1">
                <a:solidFill>
                  <a:srgbClr val="1F4E79"/>
                </a:solidFill>
                <a:latin typeface="微軟正黑體" pitchFamily="34" charset="-120"/>
                <a:ea typeface="微軟正黑體" pitchFamily="34" charset="-120"/>
              </a:rPr>
              <a:t>?</a:t>
            </a:r>
            <a:endParaRPr kumimoji="0" lang="zh-TW" altLang="en-US" sz="1600" b="1">
              <a:solidFill>
                <a:srgbClr val="1F4E79"/>
              </a:solidFill>
              <a:latin typeface="微軟正黑體" pitchFamily="34" charset="-120"/>
              <a:ea typeface="微軟正黑體" pitchFamily="34" charset="-120"/>
            </a:endParaRPr>
          </a:p>
        </p:txBody>
      </p:sp>
      <p:sp>
        <p:nvSpPr>
          <p:cNvPr id="13" name="矩形 12"/>
          <p:cNvSpPr/>
          <p:nvPr/>
        </p:nvSpPr>
        <p:spPr>
          <a:xfrm>
            <a:off x="4265613" y="1849438"/>
            <a:ext cx="4233862" cy="584200"/>
          </a:xfrm>
          <a:prstGeom prst="rect">
            <a:avLst/>
          </a:prstGeom>
        </p:spPr>
        <p:txBody>
          <a:bodyPr>
            <a:spAutoFit/>
          </a:bodyPr>
          <a:lstStyle/>
          <a:p>
            <a:pPr fontAlgn="auto">
              <a:spcBef>
                <a:spcPts val="0"/>
              </a:spcBef>
              <a:spcAft>
                <a:spcPts val="0"/>
              </a:spcAft>
              <a:defRPr/>
            </a:pPr>
            <a:r>
              <a:rPr kumimoji="0" lang="zh-TW" altLang="zh-TW" sz="1600" b="1" dirty="0">
                <a:solidFill>
                  <a:schemeClr val="accent2">
                    <a:lumMod val="50000"/>
                  </a:schemeClr>
                </a:solidFill>
                <a:latin typeface="微軟正黑體" panose="020B0604030504040204" pitchFamily="34" charset="-120"/>
                <a:ea typeface="微軟正黑體" panose="020B0604030504040204" pitchFamily="34" charset="-120"/>
              </a:rPr>
              <a:t>觀看一步一腳印、發現新台灣「尋找石虎的女孩」影片</a:t>
            </a:r>
          </a:p>
        </p:txBody>
      </p:sp>
      <p:sp>
        <p:nvSpPr>
          <p:cNvPr id="34835" name="矩形 13"/>
          <p:cNvSpPr>
            <a:spLocks noChangeArrowheads="1"/>
          </p:cNvSpPr>
          <p:nvPr/>
        </p:nvSpPr>
        <p:spPr bwMode="auto">
          <a:xfrm>
            <a:off x="5483225" y="2979738"/>
            <a:ext cx="3567113" cy="1069975"/>
          </a:xfrm>
          <a:prstGeom prst="rect">
            <a:avLst/>
          </a:prstGeom>
          <a:noFill/>
          <a:ln w="9525">
            <a:noFill/>
            <a:miter lim="800000"/>
            <a:headEnd/>
            <a:tailEnd/>
          </a:ln>
        </p:spPr>
        <p:txBody>
          <a:bodyPr>
            <a:spAutoFit/>
          </a:bodyPr>
          <a:lstStyle/>
          <a:p>
            <a:r>
              <a:rPr kumimoji="0" lang="zh-TW" altLang="zh-TW" sz="1600" b="1">
                <a:solidFill>
                  <a:srgbClr val="7F7F7F"/>
                </a:solidFill>
                <a:latin typeface="微軟正黑體" pitchFamily="34" charset="-120"/>
                <a:ea typeface="微軟正黑體" pitchFamily="34" charset="-120"/>
              </a:rPr>
              <a:t>任務一 認識保育動物</a:t>
            </a:r>
          </a:p>
          <a:p>
            <a:r>
              <a:rPr kumimoji="0" lang="zh-TW" altLang="zh-TW" sz="1600" b="1">
                <a:solidFill>
                  <a:srgbClr val="7F7F7F"/>
                </a:solidFill>
                <a:latin typeface="微軟正黑體" pitchFamily="34" charset="-120"/>
                <a:ea typeface="微軟正黑體" pitchFamily="34" charset="-120"/>
              </a:rPr>
              <a:t>任務二 了解危害環境的因素</a:t>
            </a:r>
          </a:p>
          <a:p>
            <a:r>
              <a:rPr kumimoji="0" lang="zh-TW" altLang="zh-TW" sz="1600" b="1">
                <a:solidFill>
                  <a:srgbClr val="7F7F7F"/>
                </a:solidFill>
                <a:latin typeface="微軟正黑體" pitchFamily="34" charset="-120"/>
                <a:ea typeface="微軟正黑體" pitchFamily="34" charset="-120"/>
              </a:rPr>
              <a:t>任務三 正確的保育觀念</a:t>
            </a:r>
          </a:p>
          <a:p>
            <a:r>
              <a:rPr kumimoji="0" lang="zh-TW" altLang="zh-TW" sz="1600" b="1">
                <a:solidFill>
                  <a:srgbClr val="7F7F7F"/>
                </a:solidFill>
                <a:latin typeface="微軟正黑體" pitchFamily="34" charset="-120"/>
                <a:ea typeface="微軟正黑體" pitchFamily="34" charset="-120"/>
              </a:rPr>
              <a:t>任務四 共同完成網絡圖</a:t>
            </a:r>
          </a:p>
        </p:txBody>
      </p:sp>
      <p:sp>
        <p:nvSpPr>
          <p:cNvPr id="34836" name="矩形 14"/>
          <p:cNvSpPr>
            <a:spLocks noChangeArrowheads="1"/>
          </p:cNvSpPr>
          <p:nvPr/>
        </p:nvSpPr>
        <p:spPr bwMode="auto">
          <a:xfrm>
            <a:off x="4956175" y="4800600"/>
            <a:ext cx="4019550" cy="581025"/>
          </a:xfrm>
          <a:prstGeom prst="rect">
            <a:avLst/>
          </a:prstGeom>
          <a:noFill/>
          <a:ln w="9525">
            <a:noFill/>
            <a:miter lim="800000"/>
            <a:headEnd/>
            <a:tailEnd/>
          </a:ln>
        </p:spPr>
        <p:txBody>
          <a:bodyPr>
            <a:spAutoFit/>
          </a:bodyPr>
          <a:lstStyle/>
          <a:p>
            <a:r>
              <a:rPr kumimoji="0" lang="zh-TW" altLang="en-US" sz="1600" b="1">
                <a:solidFill>
                  <a:srgbClr val="203864"/>
                </a:solidFill>
                <a:latin typeface="微軟正黑體" pitchFamily="34" charset="-120"/>
                <a:ea typeface="微軟正黑體" pitchFamily="34" charset="-120"/>
              </a:rPr>
              <a:t>同儕討論合作：透過資料查詢與小組討論，完成問題的討論。</a:t>
            </a:r>
            <a:endParaRPr kumimoji="0" lang="en-US" altLang="zh-TW" sz="1600" b="1">
              <a:solidFill>
                <a:srgbClr val="203864"/>
              </a:solidFill>
              <a:latin typeface="微軟正黑體" pitchFamily="34" charset="-120"/>
              <a:ea typeface="微軟正黑體" pitchFamily="34" charset="-120"/>
            </a:endParaRPr>
          </a:p>
        </p:txBody>
      </p:sp>
      <p:sp>
        <p:nvSpPr>
          <p:cNvPr id="34837" name="矩形 15"/>
          <p:cNvSpPr>
            <a:spLocks noChangeArrowheads="1"/>
          </p:cNvSpPr>
          <p:nvPr/>
        </p:nvSpPr>
        <p:spPr bwMode="auto">
          <a:xfrm>
            <a:off x="2849563" y="5961063"/>
            <a:ext cx="3267075" cy="581025"/>
          </a:xfrm>
          <a:prstGeom prst="rect">
            <a:avLst/>
          </a:prstGeom>
          <a:noFill/>
          <a:ln w="9525">
            <a:noFill/>
            <a:miter lim="800000"/>
            <a:headEnd/>
            <a:tailEnd/>
          </a:ln>
        </p:spPr>
        <p:txBody>
          <a:bodyPr>
            <a:spAutoFit/>
          </a:bodyPr>
          <a:lstStyle/>
          <a:p>
            <a:r>
              <a:rPr kumimoji="0" lang="zh-TW" altLang="en-US" sz="1600" b="1">
                <a:solidFill>
                  <a:srgbClr val="385723"/>
                </a:solidFill>
                <a:latin typeface="微軟正黑體" pitchFamily="34" charset="-120"/>
                <a:ea typeface="微軟正黑體" pitchFamily="34" charset="-120"/>
              </a:rPr>
              <a:t>學習歷程總整理：完成樹狀圖，</a:t>
            </a:r>
          </a:p>
          <a:p>
            <a:r>
              <a:rPr kumimoji="0" lang="zh-TW" altLang="en-US" sz="1600" b="1">
                <a:solidFill>
                  <a:srgbClr val="385723"/>
                </a:solidFill>
                <a:latin typeface="微軟正黑體" pitchFamily="34" charset="-120"/>
                <a:ea typeface="微軟正黑體" pitchFamily="34" charset="-120"/>
              </a:rPr>
              <a:t>了解環境保育的重要。</a:t>
            </a:r>
            <a:endParaRPr kumimoji="0" lang="zh-TW" altLang="zh-TW" sz="1600" b="1">
              <a:solidFill>
                <a:srgbClr val="385723"/>
              </a:solidFill>
              <a:latin typeface="微軟正黑體" pitchFamily="34" charset="-120"/>
              <a:ea typeface="微軟正黑體" pitchFamily="34" charset="-120"/>
            </a:endParaRPr>
          </a:p>
        </p:txBody>
      </p:sp>
      <p:sp>
        <p:nvSpPr>
          <p:cNvPr id="34838" name="矩形 16"/>
          <p:cNvSpPr>
            <a:spLocks noChangeArrowheads="1"/>
          </p:cNvSpPr>
          <p:nvPr/>
        </p:nvSpPr>
        <p:spPr bwMode="auto">
          <a:xfrm>
            <a:off x="250825" y="2205038"/>
            <a:ext cx="1638300" cy="338137"/>
          </a:xfrm>
          <a:prstGeom prst="rect">
            <a:avLst/>
          </a:prstGeom>
          <a:noFill/>
          <a:ln w="9525">
            <a:noFill/>
            <a:miter lim="800000"/>
            <a:headEnd/>
            <a:tailEnd/>
          </a:ln>
        </p:spPr>
        <p:txBody>
          <a:bodyPr>
            <a:spAutoFit/>
          </a:bodyPr>
          <a:lstStyle/>
          <a:p>
            <a:pPr algn="ctr"/>
            <a:r>
              <a:rPr kumimoji="0" lang="zh-TW" altLang="en-US" sz="1600" b="1">
                <a:solidFill>
                  <a:srgbClr val="FF0000"/>
                </a:solidFill>
                <a:latin typeface="微軟正黑體" pitchFamily="34" charset="-120"/>
                <a:ea typeface="微軟正黑體" pitchFamily="34" charset="-120"/>
              </a:rPr>
              <a:t>小組討論</a:t>
            </a:r>
            <a:endParaRPr kumimoji="0" lang="zh-TW" altLang="zh-TW" sz="1600" b="1">
              <a:solidFill>
                <a:srgbClr val="FF0000"/>
              </a:solidFill>
              <a:latin typeface="微軟正黑體" pitchFamily="34" charset="-120"/>
              <a:ea typeface="微軟正黑體" pitchFamily="34" charset="-120"/>
            </a:endParaRPr>
          </a:p>
        </p:txBody>
      </p:sp>
      <p:sp>
        <p:nvSpPr>
          <p:cNvPr id="34839" name="矩形 17"/>
          <p:cNvSpPr>
            <a:spLocks noChangeArrowheads="1"/>
          </p:cNvSpPr>
          <p:nvPr/>
        </p:nvSpPr>
        <p:spPr bwMode="auto">
          <a:xfrm>
            <a:off x="2841625" y="2671763"/>
            <a:ext cx="148907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了解進行方式</a:t>
            </a:r>
            <a:endParaRPr kumimoji="0" lang="zh-TW" altLang="zh-TW" sz="1600" b="1">
              <a:solidFill>
                <a:srgbClr val="FF0000"/>
              </a:solidFill>
              <a:latin typeface="微軟正黑體" pitchFamily="34" charset="-120"/>
              <a:ea typeface="微軟正黑體" pitchFamily="34" charset="-120"/>
            </a:endParaRPr>
          </a:p>
        </p:txBody>
      </p:sp>
      <p:sp>
        <p:nvSpPr>
          <p:cNvPr id="34840" name="矩形 18"/>
          <p:cNvSpPr>
            <a:spLocks noChangeArrowheads="1"/>
          </p:cNvSpPr>
          <p:nvPr/>
        </p:nvSpPr>
        <p:spPr bwMode="auto">
          <a:xfrm>
            <a:off x="3132138" y="4000500"/>
            <a:ext cx="2068512" cy="339725"/>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發現疑惑並解決問題</a:t>
            </a:r>
            <a:endParaRPr kumimoji="0" lang="zh-TW" altLang="zh-TW" sz="1600" b="1">
              <a:solidFill>
                <a:srgbClr val="FF0000"/>
              </a:solidFill>
              <a:latin typeface="微軟正黑體" pitchFamily="34" charset="-120"/>
              <a:ea typeface="微軟正黑體" pitchFamily="34" charset="-120"/>
            </a:endParaRPr>
          </a:p>
        </p:txBody>
      </p:sp>
      <p:sp>
        <p:nvSpPr>
          <p:cNvPr id="34841" name="矩形 19"/>
          <p:cNvSpPr>
            <a:spLocks noChangeArrowheads="1"/>
          </p:cNvSpPr>
          <p:nvPr/>
        </p:nvSpPr>
        <p:spPr bwMode="auto">
          <a:xfrm>
            <a:off x="3027363" y="5578475"/>
            <a:ext cx="2070100" cy="338138"/>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表達意見與小組討論</a:t>
            </a:r>
            <a:endParaRPr kumimoji="0" lang="zh-TW" altLang="zh-TW" sz="1600" b="1">
              <a:solidFill>
                <a:srgbClr val="FF0000"/>
              </a:solidFill>
              <a:latin typeface="微軟正黑體" pitchFamily="34" charset="-120"/>
              <a:ea typeface="微軟正黑體" pitchFamily="34" charset="-120"/>
            </a:endParaRPr>
          </a:p>
        </p:txBody>
      </p:sp>
      <p:sp>
        <p:nvSpPr>
          <p:cNvPr id="34842" name="矩形 20"/>
          <p:cNvSpPr>
            <a:spLocks noChangeArrowheads="1"/>
          </p:cNvSpPr>
          <p:nvPr/>
        </p:nvSpPr>
        <p:spPr bwMode="auto">
          <a:xfrm>
            <a:off x="963613" y="6573838"/>
            <a:ext cx="185102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分析、比較、匯整</a:t>
            </a:r>
            <a:endParaRPr kumimoji="0" lang="zh-TW" altLang="zh-TW" sz="1600" b="1">
              <a:solidFill>
                <a:srgbClr val="FF0000"/>
              </a:solidFill>
              <a:latin typeface="微軟正黑體" pitchFamily="34" charset="-120"/>
              <a:ea typeface="微軟正黑體" pitchFamily="34" charset="-120"/>
            </a:endParaRPr>
          </a:p>
        </p:txBody>
      </p:sp>
      <p:sp>
        <p:nvSpPr>
          <p:cNvPr id="46" name="向右箭號 45"/>
          <p:cNvSpPr/>
          <p:nvPr/>
        </p:nvSpPr>
        <p:spPr>
          <a:xfrm rot="826831">
            <a:off x="2039938" y="1911350"/>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7" name="向右箭號 46"/>
          <p:cNvSpPr/>
          <p:nvPr/>
        </p:nvSpPr>
        <p:spPr>
          <a:xfrm rot="2693367">
            <a:off x="4294188" y="2654300"/>
            <a:ext cx="422275"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8" name="向右箭號 47"/>
          <p:cNvSpPr/>
          <p:nvPr/>
        </p:nvSpPr>
        <p:spPr>
          <a:xfrm rot="5400000">
            <a:off x="5226845" y="41806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9" name="向右箭號 48"/>
          <p:cNvSpPr/>
          <p:nvPr/>
        </p:nvSpPr>
        <p:spPr>
          <a:xfrm rot="7197672">
            <a:off x="5020470" y="56030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6949" y="169076"/>
            <a:ext cx="1176169" cy="152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48" name="圖片 4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0" y="3770313"/>
            <a:ext cx="749300" cy="747712"/>
          </a:xfrm>
          <a:prstGeom prst="rect">
            <a:avLst/>
          </a:prstGeom>
          <a:noFill/>
          <a:ln w="9525">
            <a:noFill/>
            <a:miter lim="800000"/>
            <a:headEnd/>
            <a:tailEnd/>
          </a:ln>
        </p:spPr>
      </p:pic>
      <p:pic>
        <p:nvPicPr>
          <p:cNvPr id="34849" name="圖片 5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9925" y="4473575"/>
            <a:ext cx="2124075" cy="200025"/>
          </a:xfrm>
          <a:prstGeom prst="rect">
            <a:avLst/>
          </a:prstGeom>
          <a:noFill/>
          <a:ln w="9525">
            <a:noFill/>
            <a:miter lim="800000"/>
            <a:headEnd/>
            <a:tailEnd/>
          </a:ln>
        </p:spPr>
      </p:pic>
      <p:pic>
        <p:nvPicPr>
          <p:cNvPr id="34850" name="Picture 38" descr="O0aW5qsyCkR2i7Bu-jUU1b5BWA_NygJ6ui4MgaAvL7gfqvVWqkOBscDaq4pn-vkwByUx=w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833438"/>
            <a:ext cx="719137" cy="719137"/>
          </a:xfrm>
          <a:prstGeom prst="rect">
            <a:avLst/>
          </a:prstGeom>
          <a:noFill/>
          <a:ln w="9525">
            <a:noFill/>
            <a:miter lim="800000"/>
            <a:headEnd/>
            <a:tailEnd/>
          </a:ln>
        </p:spPr>
      </p:pic>
      <p:pic>
        <p:nvPicPr>
          <p:cNvPr id="34851" name="圖片 33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5225" y="5842000"/>
            <a:ext cx="1873250" cy="660400"/>
          </a:xfrm>
          <a:prstGeom prst="rect">
            <a:avLst/>
          </a:prstGeom>
          <a:noFill/>
          <a:ln w="9525">
            <a:noFill/>
            <a:miter lim="800000"/>
            <a:headEnd/>
            <a:tailEnd/>
          </a:ln>
        </p:spPr>
      </p:pic>
      <p:pic>
        <p:nvPicPr>
          <p:cNvPr id="34852" name="Picture 40" descr="6e06837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8013" y="5514975"/>
            <a:ext cx="655637" cy="666750"/>
          </a:xfrm>
          <a:prstGeom prst="rect">
            <a:avLst/>
          </a:prstGeom>
          <a:noFill/>
          <a:ln w="9525">
            <a:noFill/>
            <a:miter lim="800000"/>
            <a:headEnd/>
            <a:tailEnd/>
          </a:ln>
        </p:spPr>
      </p:pic>
      <p:pic>
        <p:nvPicPr>
          <p:cNvPr id="34853" name="圖片 33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5225" y="5842000"/>
            <a:ext cx="1873250" cy="660400"/>
          </a:xfrm>
          <a:prstGeom prst="rect">
            <a:avLst/>
          </a:prstGeom>
          <a:noFill/>
          <a:ln w="9525">
            <a:noFill/>
            <a:miter lim="800000"/>
            <a:headEnd/>
            <a:tailEnd/>
          </a:ln>
        </p:spPr>
      </p:pic>
      <p:pic>
        <p:nvPicPr>
          <p:cNvPr id="34854" name="Picture 42" descr="6e06837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8013" y="5514975"/>
            <a:ext cx="655637" cy="666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11"/>
          <p:cNvSpPr>
            <a:spLocks noChangeArrowheads="1"/>
          </p:cNvSpPr>
          <p:nvPr/>
        </p:nvSpPr>
        <p:spPr bwMode="auto">
          <a:xfrm>
            <a:off x="3644900" y="5894388"/>
            <a:ext cx="1784350" cy="366712"/>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共同完成網絡圖</a:t>
            </a:r>
          </a:p>
        </p:txBody>
      </p:sp>
      <p:sp>
        <p:nvSpPr>
          <p:cNvPr id="36866" name="矩形 12"/>
          <p:cNvSpPr>
            <a:spLocks noChangeArrowheads="1"/>
          </p:cNvSpPr>
          <p:nvPr/>
        </p:nvSpPr>
        <p:spPr bwMode="auto">
          <a:xfrm>
            <a:off x="6896100" y="5894388"/>
            <a:ext cx="1570038" cy="36830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分享學習成果</a:t>
            </a:r>
          </a:p>
        </p:txBody>
      </p:sp>
      <p:sp>
        <p:nvSpPr>
          <p:cNvPr id="36867" name="矩形 13"/>
          <p:cNvSpPr>
            <a:spLocks noChangeArrowheads="1"/>
          </p:cNvSpPr>
          <p:nvPr/>
        </p:nvSpPr>
        <p:spPr bwMode="auto">
          <a:xfrm>
            <a:off x="923925" y="5880100"/>
            <a:ext cx="10985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分組報告</a:t>
            </a:r>
          </a:p>
        </p:txBody>
      </p:sp>
      <p:sp>
        <p:nvSpPr>
          <p:cNvPr id="36868" name="矩形 16"/>
          <p:cNvSpPr>
            <a:spLocks noChangeArrowheads="1"/>
          </p:cNvSpPr>
          <p:nvPr/>
        </p:nvSpPr>
        <p:spPr bwMode="auto">
          <a:xfrm>
            <a:off x="458788" y="2654300"/>
            <a:ext cx="2012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老師說明課程內容</a:t>
            </a:r>
          </a:p>
        </p:txBody>
      </p:sp>
      <p:sp>
        <p:nvSpPr>
          <p:cNvPr id="36869" name="矩形 17"/>
          <p:cNvSpPr>
            <a:spLocks noChangeArrowheads="1"/>
          </p:cNvSpPr>
          <p:nvPr/>
        </p:nvSpPr>
        <p:spPr bwMode="auto">
          <a:xfrm>
            <a:off x="3343275" y="2690813"/>
            <a:ext cx="20129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學生觀看相關資料</a:t>
            </a:r>
          </a:p>
        </p:txBody>
      </p:sp>
      <p:sp>
        <p:nvSpPr>
          <p:cNvPr id="36870" name="矩形 18"/>
          <p:cNvSpPr>
            <a:spLocks noChangeArrowheads="1"/>
          </p:cNvSpPr>
          <p:nvPr/>
        </p:nvSpPr>
        <p:spPr bwMode="auto">
          <a:xfrm>
            <a:off x="6478588" y="2698750"/>
            <a:ext cx="2012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思考如何完成任務</a:t>
            </a:r>
          </a:p>
        </p:txBody>
      </p:sp>
      <p:pic>
        <p:nvPicPr>
          <p:cNvPr id="36871" name="Picture 20" descr="IMG_416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3400" y="482600"/>
            <a:ext cx="2663825" cy="1998663"/>
          </a:xfrm>
          <a:prstGeom prst="rect">
            <a:avLst/>
          </a:prstGeom>
          <a:noFill/>
          <a:ln w="9525">
            <a:noFill/>
            <a:miter lim="800000"/>
            <a:headEnd/>
            <a:tailEnd/>
          </a:ln>
        </p:spPr>
      </p:pic>
      <p:pic>
        <p:nvPicPr>
          <p:cNvPr id="36872" name="Picture 21" descr="IMG_417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3511550"/>
            <a:ext cx="2459038" cy="2227263"/>
          </a:xfrm>
          <a:prstGeom prst="rect">
            <a:avLst/>
          </a:prstGeom>
          <a:noFill/>
          <a:ln w="9525">
            <a:noFill/>
            <a:miter lim="800000"/>
            <a:headEnd/>
            <a:tailEnd/>
          </a:ln>
        </p:spPr>
      </p:pic>
      <p:pic>
        <p:nvPicPr>
          <p:cNvPr id="36873" name="Pictur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7325" y="512763"/>
            <a:ext cx="2519363" cy="1951037"/>
          </a:xfrm>
          <a:prstGeom prst="rect">
            <a:avLst/>
          </a:prstGeom>
          <a:noFill/>
          <a:ln w="9525">
            <a:noFill/>
            <a:miter lim="800000"/>
            <a:headEnd/>
            <a:tailEnd/>
          </a:ln>
        </p:spPr>
      </p:pic>
      <p:pic>
        <p:nvPicPr>
          <p:cNvPr id="36874" name="Picture 23" descr="DSC0044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81713" y="484188"/>
            <a:ext cx="2722562" cy="1943100"/>
          </a:xfrm>
          <a:prstGeom prst="rect">
            <a:avLst/>
          </a:prstGeom>
          <a:noFill/>
          <a:ln w="9525">
            <a:noFill/>
            <a:miter lim="800000"/>
            <a:headEnd/>
            <a:tailEnd/>
          </a:ln>
        </p:spPr>
      </p:pic>
      <p:pic>
        <p:nvPicPr>
          <p:cNvPr id="36875" name="Picture 2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3000" y="3387725"/>
            <a:ext cx="2627313" cy="2403475"/>
          </a:xfrm>
          <a:prstGeom prst="rect">
            <a:avLst/>
          </a:prstGeom>
          <a:noFill/>
          <a:ln w="9525">
            <a:noFill/>
            <a:miter lim="800000"/>
            <a:headEnd/>
            <a:tailEnd/>
          </a:ln>
        </p:spPr>
      </p:pic>
      <p:pic>
        <p:nvPicPr>
          <p:cNvPr id="36876" name="Picture 28">
            <a:hlinkClick r:id="rId8" action="ppaction://hlinkfile"/>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00388" y="3489325"/>
            <a:ext cx="2636837" cy="2393950"/>
          </a:xfrm>
          <a:prstGeom prst="rect">
            <a:avLst/>
          </a:prstGeom>
          <a:noFill/>
          <a:ln w="9525">
            <a:noFill/>
            <a:miter lim="800000"/>
            <a:headEnd/>
            <a:tailEnd/>
          </a:ln>
        </p:spPr>
      </p:pic>
      <p:sp>
        <p:nvSpPr>
          <p:cNvPr id="16" name="向右箭號 15"/>
          <p:cNvSpPr/>
          <p:nvPr/>
        </p:nvSpPr>
        <p:spPr>
          <a:xfrm>
            <a:off x="5427663"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向右箭號 14"/>
          <p:cNvSpPr/>
          <p:nvPr/>
        </p:nvSpPr>
        <p:spPr>
          <a:xfrm>
            <a:off x="2638425"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向右箭號 10"/>
          <p:cNvSpPr/>
          <p:nvPr/>
        </p:nvSpPr>
        <p:spPr>
          <a:xfrm>
            <a:off x="5602288"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向右箭號 9"/>
          <p:cNvSpPr/>
          <p:nvPr/>
        </p:nvSpPr>
        <p:spPr>
          <a:xfrm>
            <a:off x="2547938" y="544512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6882" name="Picture 18">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16175" y="3001963"/>
            <a:ext cx="1022350" cy="815975"/>
          </a:xfrm>
          <a:prstGeom prst="rect">
            <a:avLst/>
          </a:prstGeom>
          <a:noFill/>
          <a:ln w="9525">
            <a:noFill/>
            <a:miter lim="800000"/>
            <a:headEnd/>
            <a:tailEnd/>
          </a:ln>
          <a:effectLst/>
        </p:spPr>
      </p:pic>
      <p:pic>
        <p:nvPicPr>
          <p:cNvPr id="36883" name="Picture 19">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428875" y="3857625"/>
            <a:ext cx="979488" cy="565150"/>
          </a:xfrm>
          <a:prstGeom prst="rect">
            <a:avLst/>
          </a:prstGeom>
          <a:noFill/>
          <a:ln w="9525">
            <a:noFill/>
            <a:miter lim="800000"/>
            <a:headEnd/>
            <a:tailEnd/>
          </a:ln>
          <a:effectLst/>
        </p:spPr>
      </p:pic>
      <p:pic>
        <p:nvPicPr>
          <p:cNvPr id="36884" name="圖片 33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30400" y="6197600"/>
            <a:ext cx="1873250" cy="66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圖片 21"/>
          <p:cNvPicPr>
            <a:picLocks noChangeAspect="1"/>
          </p:cNvPicPr>
          <p:nvPr/>
        </p:nvPicPr>
        <p:blipFill>
          <a:blip r:embed="rId3"/>
          <a:srcRect/>
          <a:stretch>
            <a:fillRect/>
          </a:stretch>
        </p:blipFill>
        <p:spPr bwMode="auto">
          <a:xfrm>
            <a:off x="342900" y="1681163"/>
            <a:ext cx="2427288" cy="3503612"/>
          </a:xfrm>
          <a:prstGeom prst="rect">
            <a:avLst/>
          </a:prstGeom>
          <a:noFill/>
          <a:ln w="9525">
            <a:noFill/>
            <a:miter lim="800000"/>
            <a:headEnd/>
            <a:tailEnd/>
          </a:ln>
        </p:spPr>
      </p:pic>
      <p:sp>
        <p:nvSpPr>
          <p:cNvPr id="23" name="流程圖: 程序 22"/>
          <p:cNvSpPr/>
          <p:nvPr/>
        </p:nvSpPr>
        <p:spPr>
          <a:xfrm>
            <a:off x="3079750" y="1177925"/>
            <a:ext cx="5432425" cy="4006850"/>
          </a:xfrm>
          <a:prstGeom prst="flowChartProcess">
            <a:avLst/>
          </a:prstGeom>
          <a:solidFill>
            <a:srgbClr val="00206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第一次嘗試行動學習，因此選擇</a:t>
            </a:r>
            <a:r>
              <a:rPr kumimoji="0" lang="zh-TW" altLang="en-US" sz="3600" b="1" dirty="0">
                <a:solidFill>
                  <a:srgbClr val="FFFF00"/>
                </a:solidFill>
                <a:latin typeface="微軟正黑體" panose="020B0604030504040204" pitchFamily="34" charset="-120"/>
                <a:ea typeface="微軟正黑體" panose="020B0604030504040204" pitchFamily="34" charset="-120"/>
              </a:rPr>
              <a:t>穩定的教室應用環境</a:t>
            </a:r>
            <a:r>
              <a:rPr kumimoji="0" lang="zh-TW" altLang="en-US" sz="3600" b="1" dirty="0">
                <a:latin typeface="微軟正黑體" panose="020B0604030504040204" pitchFamily="34" charset="-120"/>
                <a:ea typeface="微軟正黑體" panose="020B0604030504040204" pitchFamily="34" charset="-120"/>
              </a:rPr>
              <a:t>，讓孩子先</a:t>
            </a:r>
            <a:r>
              <a:rPr kumimoji="0" lang="zh-TW" altLang="en-US" sz="3600" b="1" dirty="0">
                <a:solidFill>
                  <a:srgbClr val="FFFF00"/>
                </a:solidFill>
                <a:latin typeface="微軟正黑體" panose="020B0604030504040204" pitchFamily="34" charset="-120"/>
                <a:ea typeface="微軟正黑體" panose="020B0604030504040204" pitchFamily="34" charset="-120"/>
              </a:rPr>
              <a:t>熟悉</a:t>
            </a:r>
            <a:r>
              <a:rPr kumimoji="0" lang="zh-TW" altLang="en-US" sz="3600" b="1" dirty="0">
                <a:latin typeface="微軟正黑體" panose="020B0604030504040204" pitchFamily="34" charset="-120"/>
                <a:ea typeface="微軟正黑體" panose="020B0604030504040204" pitchFamily="34" charset="-120"/>
              </a:rPr>
              <a:t>，有狀況老師也可以即時</a:t>
            </a:r>
            <a:r>
              <a:rPr kumimoji="0" lang="zh-TW" altLang="en-US" sz="3600" b="1" dirty="0">
                <a:solidFill>
                  <a:srgbClr val="FFFF00"/>
                </a:solidFill>
                <a:latin typeface="微軟正黑體" panose="020B0604030504040204" pitchFamily="34" charset="-120"/>
                <a:ea typeface="微軟正黑體" panose="020B0604030504040204" pitchFamily="34" charset="-120"/>
              </a:rPr>
              <a:t>掌握</a:t>
            </a:r>
            <a:r>
              <a:rPr kumimoji="0" lang="zh-TW" altLang="en-US" sz="3600" b="1" dirty="0">
                <a:latin typeface="微軟正黑體" panose="020B0604030504040204" pitchFamily="34" charset="-120"/>
                <a:ea typeface="微軟正黑體" panose="020B0604030504040204" pitchFamily="34" charset="-120"/>
              </a:rPr>
              <a:t>。</a:t>
            </a:r>
            <a:endParaRPr kumimoji="0" lang="zh-TW" alt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圖片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0088" y="939800"/>
            <a:ext cx="1571625" cy="2268538"/>
          </a:xfrm>
          <a:prstGeom prst="rect">
            <a:avLst/>
          </a:prstGeom>
          <a:noFill/>
          <a:ln w="9525">
            <a:noFill/>
            <a:miter lim="800000"/>
            <a:headEnd/>
            <a:tailEnd/>
          </a:ln>
        </p:spPr>
      </p:pic>
      <p:sp>
        <p:nvSpPr>
          <p:cNvPr id="23" name="流程圖: 程序 22"/>
          <p:cNvSpPr/>
          <p:nvPr/>
        </p:nvSpPr>
        <p:spPr>
          <a:xfrm>
            <a:off x="484188" y="3778250"/>
            <a:ext cx="8242300" cy="2555875"/>
          </a:xfrm>
          <a:prstGeom prst="flowChartProcess">
            <a:avLst/>
          </a:prstGeom>
          <a:solidFill>
            <a:schemeClr val="accent4">
              <a:lumMod val="5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2800" b="1" dirty="0">
                <a:latin typeface="微軟正黑體" panose="020B0604030504040204" pitchFamily="34" charset="-120"/>
                <a:ea typeface="微軟正黑體" panose="020B0604030504040204" pitchFamily="34" charset="-120"/>
              </a:rPr>
              <a:t>蝴蝶園是學校的特色，讓孩子進行</a:t>
            </a:r>
            <a:r>
              <a:rPr kumimoji="0" lang="zh-TW" altLang="en-US" sz="2800" b="1" dirty="0">
                <a:solidFill>
                  <a:srgbClr val="FFFF00"/>
                </a:solidFill>
                <a:latin typeface="微軟正黑體" panose="020B0604030504040204" pitchFamily="34" charset="-120"/>
                <a:ea typeface="微軟正黑體" panose="020B0604030504040204" pitchFamily="34" charset="-120"/>
              </a:rPr>
              <a:t>分組合作學習</a:t>
            </a:r>
            <a:r>
              <a:rPr kumimoji="0" lang="zh-TW" altLang="en-US" sz="2800" b="1" dirty="0">
                <a:latin typeface="微軟正黑體" panose="020B0604030504040204" pitchFamily="34" charset="-120"/>
                <a:ea typeface="微軟正黑體" panose="020B0604030504040204" pitchFamily="34" charset="-120"/>
              </a:rPr>
              <a:t>課程，此次學習活動添加了</a:t>
            </a:r>
            <a:r>
              <a:rPr kumimoji="0" lang="zh-TW" altLang="en-US" sz="2800" b="1" dirty="0">
                <a:solidFill>
                  <a:srgbClr val="FFFF00"/>
                </a:solidFill>
                <a:latin typeface="微軟正黑體" panose="020B0604030504040204" pitchFamily="34" charset="-120"/>
                <a:ea typeface="微軟正黑體" panose="020B0604030504040204" pitchFamily="34" charset="-120"/>
              </a:rPr>
              <a:t>探究學習</a:t>
            </a:r>
            <a:r>
              <a:rPr kumimoji="0" lang="zh-TW" altLang="en-US" sz="2800" b="1" dirty="0">
                <a:latin typeface="微軟正黑體" panose="020B0604030504040204" pitchFamily="34" charset="-120"/>
                <a:ea typeface="微軟正黑體" panose="020B0604030504040204" pitchFamily="34" charset="-120"/>
              </a:rPr>
              <a:t>的元素，讓孩子一同合作、觀察，並探究出問題的答案。</a:t>
            </a:r>
            <a:endParaRPr kumimoji="0" lang="en-US" altLang="zh-TW" sz="2800" b="1"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zh-TW" altLang="en-US" dirty="0"/>
          </a:p>
        </p:txBody>
      </p:sp>
      <p:sp>
        <p:nvSpPr>
          <p:cNvPr id="21" name="圓角矩形圖說文字 20"/>
          <p:cNvSpPr/>
          <p:nvPr/>
        </p:nvSpPr>
        <p:spPr>
          <a:xfrm>
            <a:off x="4065588" y="1685925"/>
            <a:ext cx="2824162" cy="1624013"/>
          </a:xfrm>
          <a:prstGeom prst="wedgeRoundRectCallout">
            <a:avLst>
              <a:gd name="adj1" fmla="val -29404"/>
              <a:gd name="adj2" fmla="val -63387"/>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校園的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grpSp>
        <p:nvGrpSpPr>
          <p:cNvPr id="40964" name="群組 1"/>
          <p:cNvGrpSpPr>
            <a:grpSpLocks/>
          </p:cNvGrpSpPr>
          <p:nvPr/>
        </p:nvGrpSpPr>
        <p:grpSpPr bwMode="auto">
          <a:xfrm>
            <a:off x="3425825" y="808038"/>
            <a:ext cx="4522788" cy="569912"/>
            <a:chOff x="7784143" y="1978535"/>
            <a:chExt cx="4523592" cy="568808"/>
          </a:xfrm>
        </p:grpSpPr>
        <p:sp>
          <p:nvSpPr>
            <p:cNvPr id="19" name="矩形 18"/>
            <p:cNvSpPr/>
            <p:nvPr/>
          </p:nvSpPr>
          <p:spPr>
            <a:xfrm>
              <a:off x="7784143" y="1978535"/>
              <a:ext cx="2386437" cy="307378"/>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2.</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成功孩子</a:t>
              </a:r>
              <a:r>
                <a:rPr kumimoji="0" lang="en-US" altLang="zh-TW" sz="2400" b="1" kern="100" dirty="0">
                  <a:solidFill>
                    <a:srgbClr val="3333FF"/>
                  </a:solidFill>
                  <a:latin typeface="微軟正黑體" panose="020B0604030504040204" pitchFamily="34" charset="-120"/>
                  <a:ea typeface="微軟正黑體" panose="020B0604030504040204" pitchFamily="34" charset="-120"/>
                </a:rPr>
                <a:t>I</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蝴蝶</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8022310" y="2239965"/>
              <a:ext cx="4285425" cy="307378"/>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endParaRPr kumimoji="0" lang="zh-TW" altLang="en-US" sz="1400" dirty="0">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646363" y="5910263"/>
            <a:ext cx="3246437" cy="695325"/>
          </a:xfrm>
          <a:prstGeom prst="rect">
            <a:avLst/>
          </a:prstGeom>
          <a:solidFill>
            <a:schemeClr val="accent6">
              <a:lumMod val="40000"/>
              <a:lumOff val="6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3" name="矩形 42"/>
          <p:cNvSpPr/>
          <p:nvPr/>
        </p:nvSpPr>
        <p:spPr>
          <a:xfrm>
            <a:off x="4567238" y="4708525"/>
            <a:ext cx="4408487" cy="708025"/>
          </a:xfrm>
          <a:prstGeom prst="rect">
            <a:avLst/>
          </a:prstGeom>
          <a:solidFill>
            <a:schemeClr val="accent5">
              <a:lumMod val="20000"/>
              <a:lumOff val="80000"/>
            </a:schemeClr>
          </a:solidFill>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2" name="矩形 41"/>
          <p:cNvSpPr/>
          <p:nvPr/>
        </p:nvSpPr>
        <p:spPr>
          <a:xfrm>
            <a:off x="5083175" y="2984500"/>
            <a:ext cx="3811588" cy="1122363"/>
          </a:xfrm>
          <a:prstGeom prst="rect">
            <a:avLst/>
          </a:prstGeom>
          <a:solidFill>
            <a:schemeClr val="bg1">
              <a:lumMod val="95000"/>
            </a:schemeClr>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1" name="矩形 40"/>
          <p:cNvSpPr/>
          <p:nvPr/>
        </p:nvSpPr>
        <p:spPr>
          <a:xfrm>
            <a:off x="4154488" y="1838325"/>
            <a:ext cx="4017962" cy="62071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0" name="矩形 39"/>
          <p:cNvSpPr/>
          <p:nvPr/>
        </p:nvSpPr>
        <p:spPr>
          <a:xfrm>
            <a:off x="241300" y="125413"/>
            <a:ext cx="5770563" cy="124142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cxnSp>
        <p:nvCxnSpPr>
          <p:cNvPr id="37" name="直線接點 36"/>
          <p:cNvCxnSpPr/>
          <p:nvPr/>
        </p:nvCxnSpPr>
        <p:spPr>
          <a:xfrm flipH="1" flipV="1">
            <a:off x="1214438" y="4275138"/>
            <a:ext cx="320675" cy="1147762"/>
          </a:xfrm>
          <a:prstGeom prst="line">
            <a:avLst/>
          </a:prstGeom>
          <a:ln w="762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flipV="1">
            <a:off x="2060575" y="4191000"/>
            <a:ext cx="1189038" cy="793750"/>
          </a:xfrm>
          <a:prstGeom prst="line">
            <a:avLst/>
          </a:prstGeom>
          <a:ln w="762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H="1">
            <a:off x="2087563" y="3632200"/>
            <a:ext cx="1206500" cy="82550"/>
          </a:xfrm>
          <a:prstGeom prst="line">
            <a:avLst/>
          </a:prstGeom>
          <a:ln w="762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1952625" y="2497138"/>
            <a:ext cx="758825" cy="1000125"/>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a:endCxn id="10" idx="0"/>
          </p:cNvCxnSpPr>
          <p:nvPr/>
        </p:nvCxnSpPr>
        <p:spPr>
          <a:xfrm>
            <a:off x="1214438" y="2497138"/>
            <a:ext cx="0" cy="8382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 name="圓角矩形 1"/>
          <p:cNvSpPr/>
          <p:nvPr/>
        </p:nvSpPr>
        <p:spPr>
          <a:xfrm>
            <a:off x="179388" y="1143000"/>
            <a:ext cx="1800225"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引起動機</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生活週遭實際問題的討論</a:t>
            </a:r>
          </a:p>
        </p:txBody>
      </p:sp>
      <p:sp>
        <p:nvSpPr>
          <p:cNvPr id="6" name="圓角矩形 5"/>
          <p:cNvSpPr/>
          <p:nvPr/>
        </p:nvSpPr>
        <p:spPr>
          <a:xfrm>
            <a:off x="2484438" y="1608138"/>
            <a:ext cx="1800225" cy="1079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kumimoji="0" lang="zh-TW" altLang="en-US" b="1">
                <a:solidFill>
                  <a:srgbClr val="000000"/>
                </a:solidFill>
                <a:latin typeface="微軟正黑體" pitchFamily="34" charset="-120"/>
                <a:ea typeface="微軟正黑體" pitchFamily="34" charset="-120"/>
              </a:rPr>
              <a:t>教學活動</a:t>
            </a:r>
            <a:endParaRPr kumimoji="0" lang="en-US" altLang="zh-TW" b="1">
              <a:solidFill>
                <a:srgbClr val="000000"/>
              </a:solidFill>
              <a:latin typeface="微軟正黑體" pitchFamily="34" charset="-120"/>
              <a:ea typeface="微軟正黑體" pitchFamily="34" charset="-120"/>
            </a:endParaRPr>
          </a:p>
          <a:p>
            <a:pPr algn="ctr">
              <a:defRPr/>
            </a:pPr>
            <a:r>
              <a:rPr kumimoji="0" lang="zh-TW" altLang="en-US" b="1">
                <a:solidFill>
                  <a:srgbClr val="000000"/>
                </a:solidFill>
                <a:latin typeface="微軟正黑體" pitchFamily="34" charset="-120"/>
                <a:ea typeface="微軟正黑體" pitchFamily="34" charset="-120"/>
              </a:rPr>
              <a:t>知識學習</a:t>
            </a:r>
            <a:endParaRPr kumimoji="0" lang="en-US" altLang="zh-TW" b="1">
              <a:solidFill>
                <a:srgbClr val="000000"/>
              </a:solidFill>
              <a:latin typeface="微軟正黑體" pitchFamily="34" charset="-120"/>
              <a:ea typeface="微軟正黑體" pitchFamily="34" charset="-120"/>
            </a:endParaRPr>
          </a:p>
        </p:txBody>
      </p:sp>
      <p:sp>
        <p:nvSpPr>
          <p:cNvPr id="7" name="圓角矩形 6"/>
          <p:cNvSpPr/>
          <p:nvPr/>
        </p:nvSpPr>
        <p:spPr>
          <a:xfrm>
            <a:off x="2843213" y="3079750"/>
            <a:ext cx="2592387" cy="909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確定問題</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了解要解決的任務</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3013075" y="4430713"/>
            <a:ext cx="1943100" cy="11509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實際操作</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分組完成任務</a:t>
            </a:r>
          </a:p>
        </p:txBody>
      </p:sp>
      <p:sp>
        <p:nvSpPr>
          <p:cNvPr id="9" name="圓角矩形 8"/>
          <p:cNvSpPr/>
          <p:nvPr/>
        </p:nvSpPr>
        <p:spPr>
          <a:xfrm>
            <a:off x="606425" y="5516563"/>
            <a:ext cx="2235200" cy="10810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b="1">
                <a:solidFill>
                  <a:srgbClr val="000000"/>
                </a:solidFill>
                <a:latin typeface="微軟正黑體" pitchFamily="34" charset="-120"/>
                <a:ea typeface="微軟正黑體" pitchFamily="34" charset="-120"/>
              </a:rPr>
              <a:t>評量活動</a:t>
            </a:r>
            <a:endParaRPr kumimoji="0" lang="en-US" altLang="zh-TW" b="1">
              <a:solidFill>
                <a:srgbClr val="000000"/>
              </a:solidFill>
              <a:latin typeface="微軟正黑體" pitchFamily="34" charset="-120"/>
              <a:ea typeface="微軟正黑體" pitchFamily="34" charset="-120"/>
            </a:endParaRPr>
          </a:p>
          <a:p>
            <a:pPr algn="ctr">
              <a:defRPr/>
            </a:pPr>
            <a:r>
              <a:rPr kumimoji="0" lang="zh-TW" altLang="en-US" b="1">
                <a:solidFill>
                  <a:srgbClr val="000000"/>
                </a:solidFill>
                <a:latin typeface="微軟正黑體" pitchFamily="34" charset="-120"/>
                <a:ea typeface="微軟正黑體" pitchFamily="34" charset="-120"/>
              </a:rPr>
              <a:t>互評與線上學習單</a:t>
            </a:r>
          </a:p>
        </p:txBody>
      </p:sp>
      <p:sp>
        <p:nvSpPr>
          <p:cNvPr id="10" name="圓角矩形 9"/>
          <p:cNvSpPr/>
          <p:nvPr/>
        </p:nvSpPr>
        <p:spPr>
          <a:xfrm>
            <a:off x="241300" y="3335338"/>
            <a:ext cx="1944688" cy="10953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kumimoji="0" lang="zh-TW" altLang="zh-TW" sz="2400" b="1">
                <a:solidFill>
                  <a:srgbClr val="000000"/>
                </a:solidFill>
                <a:latin typeface="Times New Roman" pitchFamily="18" charset="0"/>
                <a:ea typeface="微軟正黑體" pitchFamily="34" charset="-120"/>
              </a:rPr>
              <a:t>成功孩子</a:t>
            </a:r>
            <a:endParaRPr kumimoji="0" lang="zh-TW" altLang="en-US" sz="2400" b="1">
              <a:solidFill>
                <a:srgbClr val="000000"/>
              </a:solidFill>
              <a:latin typeface="Times New Roman" pitchFamily="18" charset="0"/>
              <a:ea typeface="微軟正黑體" pitchFamily="34" charset="-120"/>
            </a:endParaRPr>
          </a:p>
          <a:p>
            <a:pPr algn="ctr">
              <a:defRPr/>
            </a:pPr>
            <a:r>
              <a:rPr kumimoji="0" lang="zh-TW" altLang="zh-TW" sz="2400" b="1">
                <a:solidFill>
                  <a:srgbClr val="000000"/>
                </a:solidFill>
                <a:latin typeface="Times New Roman" pitchFamily="18" charset="0"/>
                <a:ea typeface="微軟正黑體" pitchFamily="34" charset="-120"/>
              </a:rPr>
              <a:t>I蝴蝶</a:t>
            </a:r>
            <a:endParaRPr kumimoji="0" lang="en-US" altLang="zh-TW" sz="2400" b="1">
              <a:solidFill>
                <a:srgbClr val="000000"/>
              </a:solidFill>
              <a:latin typeface="微軟正黑體" pitchFamily="34" charset="-120"/>
              <a:ea typeface="微軟正黑體" pitchFamily="34" charset="-120"/>
            </a:endParaRPr>
          </a:p>
        </p:txBody>
      </p:sp>
      <p:sp>
        <p:nvSpPr>
          <p:cNvPr id="43025" name="矩形 11"/>
          <p:cNvSpPr>
            <a:spLocks noChangeArrowheads="1"/>
          </p:cNvSpPr>
          <p:nvPr/>
        </p:nvSpPr>
        <p:spPr bwMode="auto">
          <a:xfrm>
            <a:off x="339725" y="230188"/>
            <a:ext cx="6024563" cy="1100137"/>
          </a:xfrm>
          <a:prstGeom prst="rect">
            <a:avLst/>
          </a:prstGeom>
          <a:noFill/>
          <a:ln w="9525">
            <a:noFill/>
            <a:miter lim="800000"/>
            <a:headEnd/>
            <a:tailEnd/>
          </a:ln>
        </p:spPr>
        <p:txBody>
          <a:bodyPr>
            <a:spAutoFit/>
          </a:bodyPr>
          <a:lstStyle/>
          <a:p>
            <a:r>
              <a:rPr kumimoji="0" lang="zh-TW" altLang="en-US" sz="1600" b="1">
                <a:solidFill>
                  <a:srgbClr val="1F4E79"/>
                </a:solidFill>
                <a:latin typeface="微軟正黑體" pitchFamily="34" charset="-120"/>
                <a:ea typeface="微軟正黑體" pitchFamily="34" charset="-120"/>
              </a:rPr>
              <a:t>小組討論： </a:t>
            </a:r>
            <a:r>
              <a:rPr kumimoji="0" lang="en-US" altLang="zh-TW" sz="1600" b="1">
                <a:solidFill>
                  <a:srgbClr val="1F4E79"/>
                </a:solidFill>
                <a:latin typeface="微軟正黑體" pitchFamily="34" charset="-120"/>
                <a:ea typeface="微軟正黑體" pitchFamily="34" charset="-120"/>
              </a:rPr>
              <a:t>1.</a:t>
            </a:r>
            <a:r>
              <a:rPr kumimoji="0" lang="zh-TW" altLang="en-US" sz="1600" b="1">
                <a:solidFill>
                  <a:srgbClr val="1F4E79"/>
                </a:solidFill>
                <a:latin typeface="微軟正黑體" pitchFamily="34" charset="-120"/>
                <a:ea typeface="微軟正黑體" pitchFamily="34" charset="-120"/>
              </a:rPr>
              <a:t>你對蝴蝶園的印象為何</a:t>
            </a:r>
            <a:r>
              <a:rPr kumimoji="0" lang="zh-TW" altLang="en-US" b="1"/>
              <a:t>？</a:t>
            </a:r>
            <a:r>
              <a:rPr kumimoji="0" lang="zh-TW" altLang="en-US" sz="1600" b="1">
                <a:solidFill>
                  <a:srgbClr val="1F4E79"/>
                </a:solidFill>
                <a:latin typeface="微軟正黑體" pitchFamily="34" charset="-120"/>
                <a:ea typeface="微軟正黑體" pitchFamily="34" charset="-120"/>
              </a:rPr>
              <a:t> </a:t>
            </a:r>
            <a:r>
              <a:rPr kumimoji="0" lang="en-US" altLang="zh-TW" sz="1600" b="1">
                <a:solidFill>
                  <a:srgbClr val="1F4E79"/>
                </a:solidFill>
                <a:latin typeface="微軟正黑體" pitchFamily="34" charset="-120"/>
                <a:ea typeface="微軟正黑體" pitchFamily="34" charset="-120"/>
              </a:rPr>
              <a:t> </a:t>
            </a:r>
            <a:r>
              <a:rPr kumimoji="0" lang="zh-TW" altLang="en-US" sz="1600" b="1">
                <a:solidFill>
                  <a:srgbClr val="1F4E79"/>
                </a:solidFill>
                <a:latin typeface="微軟正黑體" pitchFamily="34" charset="-120"/>
                <a:ea typeface="微軟正黑體" pitchFamily="34" charset="-120"/>
              </a:rPr>
              <a:t>                    </a:t>
            </a:r>
          </a:p>
          <a:p>
            <a:r>
              <a:rPr kumimoji="0" lang="en-US" altLang="zh-TW" sz="1600" b="1">
                <a:solidFill>
                  <a:srgbClr val="1F4E79"/>
                </a:solidFill>
                <a:latin typeface="微軟正黑體" pitchFamily="34" charset="-120"/>
                <a:ea typeface="微軟正黑體" pitchFamily="34" charset="-120"/>
              </a:rPr>
              <a:t>                     2.</a:t>
            </a:r>
            <a:r>
              <a:rPr kumimoji="0" lang="zh-TW" altLang="en-US" sz="1600" b="1">
                <a:solidFill>
                  <a:srgbClr val="1F4E79"/>
                </a:solidFill>
                <a:latin typeface="微軟正黑體" pitchFamily="34" charset="-120"/>
                <a:ea typeface="微軟正黑體" pitchFamily="34" charset="-120"/>
              </a:rPr>
              <a:t>你認識那些蝴蝶園中的蝴蝶種類與食草蜜源</a:t>
            </a:r>
            <a:r>
              <a:rPr kumimoji="0" lang="en-US" altLang="zh-TW" sz="1600" b="1">
                <a:solidFill>
                  <a:srgbClr val="1F4E79"/>
                </a:solidFill>
                <a:latin typeface="微軟正黑體" pitchFamily="34" charset="-120"/>
                <a:ea typeface="微軟正黑體" pitchFamily="34" charset="-120"/>
              </a:rPr>
              <a:t>?</a:t>
            </a:r>
            <a:endParaRPr kumimoji="0" lang="zh-TW" altLang="zh-TW" sz="1600" b="1">
              <a:solidFill>
                <a:srgbClr val="1F4E79"/>
              </a:solidFill>
              <a:latin typeface="微軟正黑體" pitchFamily="34" charset="-120"/>
              <a:ea typeface="微軟正黑體" pitchFamily="34" charset="-120"/>
            </a:endParaRPr>
          </a:p>
          <a:p>
            <a:r>
              <a:rPr kumimoji="0" lang="en-US" altLang="zh-TW" sz="1600" b="1">
                <a:solidFill>
                  <a:srgbClr val="1F4E79"/>
                </a:solidFill>
                <a:latin typeface="微軟正黑體" pitchFamily="34" charset="-120"/>
                <a:ea typeface="微軟正黑體" pitchFamily="34" charset="-120"/>
              </a:rPr>
              <a:t>                     3.</a:t>
            </a:r>
            <a:r>
              <a:rPr kumimoji="0" lang="zh-TW" altLang="en-US" sz="1600" b="1">
                <a:solidFill>
                  <a:srgbClr val="1F4E79"/>
                </a:solidFill>
                <a:latin typeface="微軟正黑體" pitchFamily="34" charset="-120"/>
                <a:ea typeface="微軟正黑體" pitchFamily="34" charset="-120"/>
              </a:rPr>
              <a:t>蝴蝶的一生中可能遭遇何種危險</a:t>
            </a:r>
            <a:r>
              <a:rPr kumimoji="0" lang="en-US" altLang="zh-TW" sz="1600" b="1">
                <a:solidFill>
                  <a:srgbClr val="1F4E79"/>
                </a:solidFill>
                <a:latin typeface="微軟正黑體" pitchFamily="34" charset="-120"/>
                <a:ea typeface="微軟正黑體" pitchFamily="34" charset="-120"/>
              </a:rPr>
              <a:t>?</a:t>
            </a:r>
          </a:p>
          <a:p>
            <a:endParaRPr kumimoji="0" lang="zh-TW" altLang="en-US" sz="1600" b="1">
              <a:solidFill>
                <a:srgbClr val="1F4E79"/>
              </a:solidFill>
              <a:latin typeface="微軟正黑體" pitchFamily="34" charset="-120"/>
              <a:ea typeface="微軟正黑體" pitchFamily="34" charset="-120"/>
            </a:endParaRPr>
          </a:p>
        </p:txBody>
      </p:sp>
      <p:sp>
        <p:nvSpPr>
          <p:cNvPr id="43026" name="矩形 12"/>
          <p:cNvSpPr>
            <a:spLocks noChangeArrowheads="1"/>
          </p:cNvSpPr>
          <p:nvPr/>
        </p:nvSpPr>
        <p:spPr bwMode="auto">
          <a:xfrm>
            <a:off x="4233863" y="1970088"/>
            <a:ext cx="4114800" cy="336550"/>
          </a:xfrm>
          <a:prstGeom prst="rect">
            <a:avLst/>
          </a:prstGeom>
          <a:noFill/>
          <a:ln w="9525">
            <a:noFill/>
            <a:miter lim="800000"/>
            <a:headEnd/>
            <a:tailEnd/>
          </a:ln>
        </p:spPr>
        <p:txBody>
          <a:bodyPr>
            <a:spAutoFit/>
          </a:bodyPr>
          <a:lstStyle/>
          <a:p>
            <a:r>
              <a:rPr kumimoji="0" lang="zh-TW" altLang="zh-TW" sz="1600" b="1">
                <a:solidFill>
                  <a:srgbClr val="843C0C"/>
                </a:solidFill>
                <a:latin typeface="微軟正黑體" pitchFamily="34" charset="-120"/>
                <a:ea typeface="微軟正黑體" pitchFamily="34" charset="-120"/>
              </a:rPr>
              <a:t>觀看網站資料及影片，學習蝴蝶相關知識。</a:t>
            </a:r>
          </a:p>
        </p:txBody>
      </p:sp>
      <p:sp>
        <p:nvSpPr>
          <p:cNvPr id="43027" name="矩形 13"/>
          <p:cNvSpPr>
            <a:spLocks noChangeArrowheads="1"/>
          </p:cNvSpPr>
          <p:nvPr/>
        </p:nvSpPr>
        <p:spPr bwMode="auto">
          <a:xfrm>
            <a:off x="5483225" y="2979738"/>
            <a:ext cx="3567113" cy="1160462"/>
          </a:xfrm>
          <a:prstGeom prst="rect">
            <a:avLst/>
          </a:prstGeom>
          <a:noFill/>
          <a:ln w="9525">
            <a:noFill/>
            <a:miter lim="800000"/>
            <a:headEnd/>
            <a:tailEnd/>
          </a:ln>
        </p:spPr>
        <p:txBody>
          <a:bodyPr>
            <a:spAutoFit/>
          </a:bodyPr>
          <a:lstStyle/>
          <a:p>
            <a:r>
              <a:rPr kumimoji="0" lang="zh-TW" altLang="zh-TW" sz="1600" b="1">
                <a:solidFill>
                  <a:srgbClr val="7F7F7F"/>
                </a:solidFill>
                <a:latin typeface="微軟正黑體" pitchFamily="34" charset="-120"/>
                <a:ea typeface="微軟正黑體" pitchFamily="34" charset="-120"/>
              </a:rPr>
              <a:t>任務一 認識蝴蝶園中的蝴蝶</a:t>
            </a:r>
            <a:r>
              <a:rPr kumimoji="0" lang="zh-TW" altLang="zh-TW" b="1"/>
              <a:t>。</a:t>
            </a:r>
            <a:endParaRPr kumimoji="0" lang="zh-TW" altLang="zh-TW" sz="1600" b="1">
              <a:solidFill>
                <a:srgbClr val="7F7F7F"/>
              </a:solidFill>
              <a:latin typeface="微軟正黑體" pitchFamily="34" charset="-120"/>
              <a:ea typeface="微軟正黑體" pitchFamily="34" charset="-120"/>
            </a:endParaRPr>
          </a:p>
          <a:p>
            <a:r>
              <a:rPr kumimoji="0" lang="zh-TW" altLang="zh-TW" sz="1600" b="1">
                <a:solidFill>
                  <a:srgbClr val="7F7F7F"/>
                </a:solidFill>
                <a:latin typeface="微軟正黑體" pitchFamily="34" charset="-120"/>
                <a:ea typeface="微軟正黑體" pitchFamily="34" charset="-120"/>
              </a:rPr>
              <a:t>任務二 了解食草與蜜源</a:t>
            </a:r>
            <a:r>
              <a:rPr kumimoji="0" lang="zh-TW" altLang="zh-TW" b="1"/>
              <a:t>。</a:t>
            </a:r>
            <a:endParaRPr kumimoji="0" lang="zh-TW" altLang="zh-TW" sz="1600" b="1">
              <a:solidFill>
                <a:srgbClr val="7F7F7F"/>
              </a:solidFill>
              <a:latin typeface="微軟正黑體" pitchFamily="34" charset="-120"/>
              <a:ea typeface="微軟正黑體" pitchFamily="34" charset="-120"/>
            </a:endParaRPr>
          </a:p>
          <a:p>
            <a:r>
              <a:rPr kumimoji="0" lang="zh-TW" altLang="zh-TW" sz="1600" b="1">
                <a:solidFill>
                  <a:srgbClr val="7F7F7F"/>
                </a:solidFill>
                <a:latin typeface="微軟正黑體" pitchFamily="34" charset="-120"/>
                <a:ea typeface="微軟正黑體" pitchFamily="34" charset="-120"/>
              </a:rPr>
              <a:t>任務三 由蝴蝶成長過程體會生命教育</a:t>
            </a:r>
          </a:p>
          <a:p>
            <a:r>
              <a:rPr kumimoji="0" lang="zh-TW" altLang="zh-TW" sz="1600" b="1">
                <a:solidFill>
                  <a:srgbClr val="7F7F7F"/>
                </a:solidFill>
                <a:latin typeface="微軟正黑體" pitchFamily="34" charset="-120"/>
                <a:ea typeface="微軟正黑體" pitchFamily="34" charset="-120"/>
              </a:rPr>
              <a:t>任務四 共同完成線上學習單</a:t>
            </a:r>
            <a:r>
              <a:rPr kumimoji="0" lang="zh-TW" altLang="zh-TW" b="1"/>
              <a:t>。</a:t>
            </a:r>
          </a:p>
        </p:txBody>
      </p:sp>
      <p:sp>
        <p:nvSpPr>
          <p:cNvPr id="43028" name="矩形 14"/>
          <p:cNvSpPr>
            <a:spLocks noChangeArrowheads="1"/>
          </p:cNvSpPr>
          <p:nvPr/>
        </p:nvSpPr>
        <p:spPr bwMode="auto">
          <a:xfrm>
            <a:off x="4956175" y="4800600"/>
            <a:ext cx="4019550" cy="581025"/>
          </a:xfrm>
          <a:prstGeom prst="rect">
            <a:avLst/>
          </a:prstGeom>
          <a:noFill/>
          <a:ln w="9525">
            <a:noFill/>
            <a:miter lim="800000"/>
            <a:headEnd/>
            <a:tailEnd/>
          </a:ln>
        </p:spPr>
        <p:txBody>
          <a:bodyPr>
            <a:spAutoFit/>
          </a:bodyPr>
          <a:lstStyle/>
          <a:p>
            <a:r>
              <a:rPr kumimoji="0" lang="zh-TW" altLang="en-US" sz="1600" b="1">
                <a:solidFill>
                  <a:srgbClr val="203864"/>
                </a:solidFill>
                <a:latin typeface="微軟正黑體" pitchFamily="34" charset="-120"/>
                <a:ea typeface="微軟正黑體" pitchFamily="34" charset="-120"/>
              </a:rPr>
              <a:t>同儕討論合作：透過資料查詢與小組討論，完成學習單上問題的解答。</a:t>
            </a:r>
            <a:endParaRPr kumimoji="0" lang="en-US" altLang="zh-TW" sz="1600" b="1">
              <a:solidFill>
                <a:srgbClr val="203864"/>
              </a:solidFill>
              <a:latin typeface="微軟正黑體" pitchFamily="34" charset="-120"/>
              <a:ea typeface="微軟正黑體" pitchFamily="34" charset="-120"/>
            </a:endParaRPr>
          </a:p>
        </p:txBody>
      </p:sp>
      <p:sp>
        <p:nvSpPr>
          <p:cNvPr id="43029" name="矩形 15"/>
          <p:cNvSpPr>
            <a:spLocks noChangeArrowheads="1"/>
          </p:cNvSpPr>
          <p:nvPr/>
        </p:nvSpPr>
        <p:spPr bwMode="auto">
          <a:xfrm>
            <a:off x="2849563" y="5961063"/>
            <a:ext cx="3267075" cy="581025"/>
          </a:xfrm>
          <a:prstGeom prst="rect">
            <a:avLst/>
          </a:prstGeom>
          <a:noFill/>
          <a:ln w="9525">
            <a:noFill/>
            <a:miter lim="800000"/>
            <a:headEnd/>
            <a:tailEnd/>
          </a:ln>
        </p:spPr>
        <p:txBody>
          <a:bodyPr>
            <a:spAutoFit/>
          </a:bodyPr>
          <a:lstStyle/>
          <a:p>
            <a:r>
              <a:rPr kumimoji="0" lang="zh-TW" altLang="en-US" sz="1600" b="1">
                <a:solidFill>
                  <a:srgbClr val="385723"/>
                </a:solidFill>
                <a:latin typeface="微軟正黑體" pitchFamily="34" charset="-120"/>
                <a:ea typeface="微軟正黑體" pitchFamily="34" charset="-120"/>
              </a:rPr>
              <a:t>學習歷程總整理：完成線上學習單，了解環境保育的重要。</a:t>
            </a:r>
            <a:endParaRPr kumimoji="0" lang="zh-TW" altLang="zh-TW" sz="1600" b="1">
              <a:solidFill>
                <a:srgbClr val="385723"/>
              </a:solidFill>
              <a:latin typeface="微軟正黑體" pitchFamily="34" charset="-120"/>
              <a:ea typeface="微軟正黑體" pitchFamily="34" charset="-120"/>
            </a:endParaRPr>
          </a:p>
        </p:txBody>
      </p:sp>
      <p:sp>
        <p:nvSpPr>
          <p:cNvPr id="43030" name="矩形 16"/>
          <p:cNvSpPr>
            <a:spLocks noChangeArrowheads="1"/>
          </p:cNvSpPr>
          <p:nvPr/>
        </p:nvSpPr>
        <p:spPr bwMode="auto">
          <a:xfrm>
            <a:off x="250825" y="2205038"/>
            <a:ext cx="1638300" cy="338137"/>
          </a:xfrm>
          <a:prstGeom prst="rect">
            <a:avLst/>
          </a:prstGeom>
          <a:noFill/>
          <a:ln w="9525">
            <a:noFill/>
            <a:miter lim="800000"/>
            <a:headEnd/>
            <a:tailEnd/>
          </a:ln>
        </p:spPr>
        <p:txBody>
          <a:bodyPr>
            <a:spAutoFit/>
          </a:bodyPr>
          <a:lstStyle/>
          <a:p>
            <a:pPr algn="ctr"/>
            <a:r>
              <a:rPr kumimoji="0" lang="zh-TW" altLang="en-US" sz="1600" b="1">
                <a:solidFill>
                  <a:srgbClr val="FF0000"/>
                </a:solidFill>
                <a:latin typeface="微軟正黑體" pitchFamily="34" charset="-120"/>
                <a:ea typeface="微軟正黑體" pitchFamily="34" charset="-120"/>
              </a:rPr>
              <a:t>小組討論</a:t>
            </a:r>
            <a:endParaRPr kumimoji="0" lang="zh-TW" altLang="zh-TW" sz="1600" b="1">
              <a:solidFill>
                <a:srgbClr val="FF0000"/>
              </a:solidFill>
              <a:latin typeface="微軟正黑體" pitchFamily="34" charset="-120"/>
              <a:ea typeface="微軟正黑體" pitchFamily="34" charset="-120"/>
            </a:endParaRPr>
          </a:p>
        </p:txBody>
      </p:sp>
      <p:sp>
        <p:nvSpPr>
          <p:cNvPr id="43031" name="矩形 17"/>
          <p:cNvSpPr>
            <a:spLocks noChangeArrowheads="1"/>
          </p:cNvSpPr>
          <p:nvPr/>
        </p:nvSpPr>
        <p:spPr bwMode="auto">
          <a:xfrm>
            <a:off x="2841625" y="2671763"/>
            <a:ext cx="148907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了解進行方式</a:t>
            </a:r>
            <a:endParaRPr kumimoji="0" lang="zh-TW" altLang="zh-TW" sz="1600" b="1">
              <a:solidFill>
                <a:srgbClr val="FF0000"/>
              </a:solidFill>
              <a:latin typeface="微軟正黑體" pitchFamily="34" charset="-120"/>
              <a:ea typeface="微軟正黑體" pitchFamily="34" charset="-120"/>
            </a:endParaRPr>
          </a:p>
        </p:txBody>
      </p:sp>
      <p:sp>
        <p:nvSpPr>
          <p:cNvPr id="43032" name="矩形 18"/>
          <p:cNvSpPr>
            <a:spLocks noChangeArrowheads="1"/>
          </p:cNvSpPr>
          <p:nvPr/>
        </p:nvSpPr>
        <p:spPr bwMode="auto">
          <a:xfrm>
            <a:off x="3132138" y="4000500"/>
            <a:ext cx="2068512" cy="339725"/>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發現疑惑並解決問題</a:t>
            </a:r>
            <a:endParaRPr kumimoji="0" lang="zh-TW" altLang="zh-TW" sz="1600" b="1">
              <a:solidFill>
                <a:srgbClr val="FF0000"/>
              </a:solidFill>
              <a:latin typeface="微軟正黑體" pitchFamily="34" charset="-120"/>
              <a:ea typeface="微軟正黑體" pitchFamily="34" charset="-120"/>
            </a:endParaRPr>
          </a:p>
        </p:txBody>
      </p:sp>
      <p:sp>
        <p:nvSpPr>
          <p:cNvPr id="43033" name="矩形 19"/>
          <p:cNvSpPr>
            <a:spLocks noChangeArrowheads="1"/>
          </p:cNvSpPr>
          <p:nvPr/>
        </p:nvSpPr>
        <p:spPr bwMode="auto">
          <a:xfrm>
            <a:off x="3027363" y="5578475"/>
            <a:ext cx="2070100" cy="338138"/>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表達意見與小組討論</a:t>
            </a:r>
            <a:endParaRPr kumimoji="0" lang="zh-TW" altLang="zh-TW" sz="1600" b="1">
              <a:solidFill>
                <a:srgbClr val="FF0000"/>
              </a:solidFill>
              <a:latin typeface="微軟正黑體" pitchFamily="34" charset="-120"/>
              <a:ea typeface="微軟正黑體" pitchFamily="34" charset="-120"/>
            </a:endParaRPr>
          </a:p>
        </p:txBody>
      </p:sp>
      <p:sp>
        <p:nvSpPr>
          <p:cNvPr id="43034" name="矩形 20"/>
          <p:cNvSpPr>
            <a:spLocks noChangeArrowheads="1"/>
          </p:cNvSpPr>
          <p:nvPr/>
        </p:nvSpPr>
        <p:spPr bwMode="auto">
          <a:xfrm>
            <a:off x="963613" y="6573838"/>
            <a:ext cx="185102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分析、比較、匯整</a:t>
            </a:r>
            <a:endParaRPr kumimoji="0" lang="zh-TW" altLang="zh-TW" sz="1600" b="1">
              <a:solidFill>
                <a:srgbClr val="FF0000"/>
              </a:solidFill>
              <a:latin typeface="微軟正黑體" pitchFamily="34" charset="-120"/>
              <a:ea typeface="微軟正黑體" pitchFamily="34" charset="-120"/>
            </a:endParaRPr>
          </a:p>
        </p:txBody>
      </p:sp>
      <p:sp>
        <p:nvSpPr>
          <p:cNvPr id="46" name="向右箭號 45"/>
          <p:cNvSpPr/>
          <p:nvPr/>
        </p:nvSpPr>
        <p:spPr>
          <a:xfrm rot="826831">
            <a:off x="2039938" y="1911350"/>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7" name="向右箭號 46"/>
          <p:cNvSpPr/>
          <p:nvPr/>
        </p:nvSpPr>
        <p:spPr>
          <a:xfrm rot="2693367">
            <a:off x="4294188" y="2654300"/>
            <a:ext cx="422275"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8" name="向右箭號 47"/>
          <p:cNvSpPr/>
          <p:nvPr/>
        </p:nvSpPr>
        <p:spPr>
          <a:xfrm rot="5400000">
            <a:off x="5226845" y="41806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9" name="向右箭號 48"/>
          <p:cNvSpPr/>
          <p:nvPr/>
        </p:nvSpPr>
        <p:spPr>
          <a:xfrm rot="7197672">
            <a:off x="5020470" y="56030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6949" y="169076"/>
            <a:ext cx="1176169" cy="152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040" name="圖片 4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2588" y="5551488"/>
            <a:ext cx="749300" cy="747712"/>
          </a:xfrm>
          <a:prstGeom prst="rect">
            <a:avLst/>
          </a:prstGeom>
          <a:noFill/>
          <a:ln w="9525">
            <a:noFill/>
            <a:miter lim="800000"/>
            <a:headEnd/>
            <a:tailEnd/>
          </a:ln>
        </p:spPr>
      </p:pic>
      <p:pic>
        <p:nvPicPr>
          <p:cNvPr id="43041" name="圖片 5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9925" y="6399213"/>
            <a:ext cx="2124075" cy="200025"/>
          </a:xfrm>
          <a:prstGeom prst="rect">
            <a:avLst/>
          </a:prstGeom>
          <a:noFill/>
          <a:ln w="9525">
            <a:noFill/>
            <a:miter lim="800000"/>
            <a:headEnd/>
            <a:tailEnd/>
          </a:ln>
        </p:spPr>
      </p:pic>
      <p:pic>
        <p:nvPicPr>
          <p:cNvPr id="43042" name="Picture 38" descr="O0aW5qsyCkR2i7Bu-jUU1b5BWA_NygJ6ui4MgaAvL7gfqvVWqkOBscDaq4pn-vkwByUx=w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4650" y="801688"/>
            <a:ext cx="719138" cy="719137"/>
          </a:xfrm>
          <a:prstGeom prst="rect">
            <a:avLst/>
          </a:prstGeom>
          <a:noFill/>
          <a:ln w="9525">
            <a:noFill/>
            <a:miter lim="800000"/>
            <a:headEnd/>
            <a:tailEnd/>
          </a:ln>
        </p:spPr>
      </p:pic>
      <p:pic>
        <p:nvPicPr>
          <p:cNvPr id="43043" name="Picture 39" descr="1F6HzNU5wUP6NqHKSB-YblLOjMvTNUL74V5xsu8CZ50_t52In_vPtQO1AkiZD35uwLY=w30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64525" y="3919538"/>
            <a:ext cx="719138" cy="719137"/>
          </a:xfrm>
          <a:prstGeom prst="rect">
            <a:avLst/>
          </a:prstGeom>
          <a:noFill/>
          <a:ln w="9525">
            <a:noFill/>
            <a:miter lim="800000"/>
            <a:headEnd/>
            <a:tailEnd/>
          </a:ln>
        </p:spPr>
      </p:pic>
      <p:pic>
        <p:nvPicPr>
          <p:cNvPr id="43044" name="Picture 40" descr="6e06837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8013" y="2189163"/>
            <a:ext cx="655637" cy="666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9">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1350" y="3441700"/>
            <a:ext cx="1941513" cy="1420813"/>
          </a:xfrm>
          <a:prstGeom prst="rect">
            <a:avLst/>
          </a:prstGeom>
          <a:noFill/>
          <a:ln w="9525">
            <a:noFill/>
            <a:miter lim="800000"/>
            <a:headEnd/>
            <a:tailEnd/>
          </a:ln>
        </p:spPr>
      </p:pic>
      <p:sp>
        <p:nvSpPr>
          <p:cNvPr id="10" name="向右箭號 9"/>
          <p:cNvSpPr/>
          <p:nvPr/>
        </p:nvSpPr>
        <p:spPr>
          <a:xfrm>
            <a:off x="2857500" y="4965700"/>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5059" name="矩形 11"/>
          <p:cNvSpPr>
            <a:spLocks noChangeArrowheads="1"/>
          </p:cNvSpPr>
          <p:nvPr/>
        </p:nvSpPr>
        <p:spPr bwMode="auto">
          <a:xfrm>
            <a:off x="3636963" y="5894388"/>
            <a:ext cx="1800225" cy="36830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完成線上學習單</a:t>
            </a:r>
          </a:p>
        </p:txBody>
      </p:sp>
      <p:sp>
        <p:nvSpPr>
          <p:cNvPr id="45060" name="矩形 12"/>
          <p:cNvSpPr>
            <a:spLocks noChangeArrowheads="1"/>
          </p:cNvSpPr>
          <p:nvPr/>
        </p:nvSpPr>
        <p:spPr bwMode="auto">
          <a:xfrm>
            <a:off x="6896100" y="5894388"/>
            <a:ext cx="1570038" cy="36830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分享學習成果</a:t>
            </a:r>
          </a:p>
        </p:txBody>
      </p:sp>
      <p:sp>
        <p:nvSpPr>
          <p:cNvPr id="45061" name="矩形 13"/>
          <p:cNvSpPr>
            <a:spLocks noChangeArrowheads="1"/>
          </p:cNvSpPr>
          <p:nvPr/>
        </p:nvSpPr>
        <p:spPr bwMode="auto">
          <a:xfrm>
            <a:off x="0" y="5572125"/>
            <a:ext cx="3155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臺南市教育飛番雲互動電子書</a:t>
            </a:r>
          </a:p>
        </p:txBody>
      </p:sp>
      <p:sp>
        <p:nvSpPr>
          <p:cNvPr id="45062" name="矩形 16"/>
          <p:cNvSpPr>
            <a:spLocks noChangeArrowheads="1"/>
          </p:cNvSpPr>
          <p:nvPr/>
        </p:nvSpPr>
        <p:spPr bwMode="auto">
          <a:xfrm>
            <a:off x="584200" y="2771775"/>
            <a:ext cx="2032000" cy="368300"/>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老師說明課程內容</a:t>
            </a:r>
          </a:p>
        </p:txBody>
      </p:sp>
      <p:sp>
        <p:nvSpPr>
          <p:cNvPr id="45063" name="矩形 17"/>
          <p:cNvSpPr>
            <a:spLocks noChangeArrowheads="1"/>
          </p:cNvSpPr>
          <p:nvPr/>
        </p:nvSpPr>
        <p:spPr bwMode="auto">
          <a:xfrm>
            <a:off x="3317875" y="2787650"/>
            <a:ext cx="2032000" cy="369888"/>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學生觀看相關資料</a:t>
            </a:r>
          </a:p>
        </p:txBody>
      </p:sp>
      <p:sp>
        <p:nvSpPr>
          <p:cNvPr id="45064" name="矩形 18"/>
          <p:cNvSpPr>
            <a:spLocks noChangeArrowheads="1"/>
          </p:cNvSpPr>
          <p:nvPr/>
        </p:nvSpPr>
        <p:spPr bwMode="auto">
          <a:xfrm>
            <a:off x="6518275" y="2787650"/>
            <a:ext cx="2032000" cy="369888"/>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思考如何完成任務</a:t>
            </a:r>
          </a:p>
        </p:txBody>
      </p:sp>
      <p:pic>
        <p:nvPicPr>
          <p:cNvPr id="45065" name="Picture 1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300" y="569913"/>
            <a:ext cx="2709863" cy="2095500"/>
          </a:xfrm>
          <a:prstGeom prst="rect">
            <a:avLst/>
          </a:prstGeom>
          <a:noFill/>
          <a:ln w="9525">
            <a:noFill/>
            <a:miter lim="800000"/>
            <a:headEnd/>
            <a:tailEnd/>
          </a:ln>
        </p:spPr>
      </p:pic>
      <p:pic>
        <p:nvPicPr>
          <p:cNvPr id="45066" name="Picture 2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2825" y="585788"/>
            <a:ext cx="2613025" cy="2157412"/>
          </a:xfrm>
          <a:prstGeom prst="rect">
            <a:avLst/>
          </a:prstGeom>
          <a:noFill/>
          <a:ln w="9525">
            <a:noFill/>
            <a:miter lim="800000"/>
            <a:headEnd/>
            <a:tailEnd/>
          </a:ln>
        </p:spPr>
      </p:pic>
      <p:pic>
        <p:nvPicPr>
          <p:cNvPr id="45067" name="Picture 2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97238" y="574675"/>
            <a:ext cx="2430462" cy="2105025"/>
          </a:xfrm>
          <a:prstGeom prst="rect">
            <a:avLst/>
          </a:prstGeom>
          <a:noFill/>
          <a:ln w="9525">
            <a:noFill/>
            <a:miter lim="800000"/>
            <a:headEnd/>
            <a:tailEnd/>
          </a:ln>
        </p:spPr>
      </p:pic>
      <p:sp>
        <p:nvSpPr>
          <p:cNvPr id="16" name="向右箭號 15"/>
          <p:cNvSpPr/>
          <p:nvPr/>
        </p:nvSpPr>
        <p:spPr>
          <a:xfrm>
            <a:off x="5437188" y="2319338"/>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向右箭號 14"/>
          <p:cNvSpPr/>
          <p:nvPr/>
        </p:nvSpPr>
        <p:spPr>
          <a:xfrm>
            <a:off x="2638425" y="2252663"/>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45070" name="Picture 2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10288" y="3517900"/>
            <a:ext cx="2701925" cy="1822450"/>
          </a:xfrm>
          <a:prstGeom prst="rect">
            <a:avLst/>
          </a:prstGeom>
          <a:noFill/>
          <a:ln w="9525">
            <a:noFill/>
            <a:miter lim="800000"/>
            <a:headEnd/>
            <a:tailEnd/>
          </a:ln>
        </p:spPr>
      </p:pic>
      <p:pic>
        <p:nvPicPr>
          <p:cNvPr id="45071" name="Picture 26" descr="1F6HzNU5wUP6NqHKSB-YblLOjMvTNUL74V5xsu8CZ50_t52In_vPtQO1AkiZD35uwLY=w30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96275" y="106363"/>
            <a:ext cx="719138" cy="719137"/>
          </a:xfrm>
          <a:prstGeom prst="rect">
            <a:avLst/>
          </a:prstGeom>
          <a:noFill/>
          <a:ln w="9525">
            <a:noFill/>
            <a:miter lim="800000"/>
            <a:headEnd/>
            <a:tailEnd/>
          </a:ln>
        </p:spPr>
      </p:pic>
      <p:pic>
        <p:nvPicPr>
          <p:cNvPr id="45072" name="Picture 21" descr="6e06837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03925" y="3206750"/>
            <a:ext cx="719138" cy="731838"/>
          </a:xfrm>
          <a:prstGeom prst="rect">
            <a:avLst/>
          </a:prstGeom>
          <a:noFill/>
          <a:ln w="9525">
            <a:noFill/>
            <a:miter lim="800000"/>
            <a:headEnd/>
            <a:tailEnd/>
          </a:ln>
        </p:spPr>
      </p:pic>
      <p:pic>
        <p:nvPicPr>
          <p:cNvPr id="45073" name="Picture 20" descr="1932408_720931161318524_8188605715001185747_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98450" y="3535363"/>
            <a:ext cx="2638425" cy="1978025"/>
          </a:xfrm>
          <a:prstGeom prst="rect">
            <a:avLst/>
          </a:prstGeom>
          <a:noFill/>
          <a:ln w="9525">
            <a:noFill/>
            <a:miter lim="800000"/>
            <a:headEnd/>
            <a:tailEnd/>
          </a:ln>
        </p:spPr>
      </p:pic>
      <p:pic>
        <p:nvPicPr>
          <p:cNvPr id="45074" name="圖片 1"/>
          <p:cNvPicPr>
            <a:picLocks noChangeAspect="1" noChangeArrowheads="1"/>
          </p:cNvPicPr>
          <p:nvPr/>
        </p:nvPicPr>
        <p:blipFill>
          <a:blip r:embed="rId12" cstate="email">
            <a:clrChange>
              <a:clrFrom>
                <a:srgbClr val="F0F0F0"/>
              </a:clrFrom>
              <a:clrTo>
                <a:srgbClr val="F0F0F0">
                  <a:alpha val="0"/>
                </a:srgbClr>
              </a:clrTo>
            </a:clrChange>
            <a:extLst>
              <a:ext uri="{28A0092B-C50C-407E-A947-70E740481C1C}">
                <a14:useLocalDpi xmlns:a14="http://schemas.microsoft.com/office/drawing/2010/main"/>
              </a:ext>
            </a:extLst>
          </a:blip>
          <a:srcRect/>
          <a:stretch>
            <a:fillRect/>
          </a:stretch>
        </p:blipFill>
        <p:spPr bwMode="auto">
          <a:xfrm>
            <a:off x="2154238" y="5881688"/>
            <a:ext cx="841375" cy="482600"/>
          </a:xfrm>
          <a:prstGeom prst="rect">
            <a:avLst/>
          </a:prstGeom>
          <a:noFill/>
          <a:ln w="9525">
            <a:noFill/>
            <a:miter lim="800000"/>
            <a:headEnd/>
            <a:tailEnd/>
          </a:ln>
        </p:spPr>
      </p:pic>
      <p:pic>
        <p:nvPicPr>
          <p:cNvPr id="45075" name="Picture 2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12825" y="5929313"/>
            <a:ext cx="1079500" cy="382587"/>
          </a:xfrm>
          <a:prstGeom prst="rect">
            <a:avLst/>
          </a:prstGeom>
          <a:noFill/>
          <a:ln w="9525">
            <a:noFill/>
            <a:miter lim="800000"/>
            <a:headEnd/>
            <a:tailEnd/>
          </a:ln>
        </p:spPr>
      </p:pic>
      <p:pic>
        <p:nvPicPr>
          <p:cNvPr id="45076" name="圖片 1">
            <a:hlinkClick r:id="rId14"/>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911600" y="4503738"/>
            <a:ext cx="1936750" cy="1136650"/>
          </a:xfrm>
          <a:prstGeom prst="rect">
            <a:avLst/>
          </a:prstGeom>
          <a:noFill/>
          <a:ln w="9525">
            <a:solidFill>
              <a:srgbClr val="000000"/>
            </a:solidFill>
            <a:miter lim="800000"/>
            <a:headEnd/>
            <a:tailEnd/>
          </a:ln>
        </p:spPr>
      </p:pic>
      <p:sp>
        <p:nvSpPr>
          <p:cNvPr id="11" name="向右箭號 10"/>
          <p:cNvSpPr/>
          <p:nvPr/>
        </p:nvSpPr>
        <p:spPr>
          <a:xfrm>
            <a:off x="5692775" y="4940300"/>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圖片 2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0088" y="939800"/>
            <a:ext cx="1571625" cy="2268538"/>
          </a:xfrm>
          <a:prstGeom prst="rect">
            <a:avLst/>
          </a:prstGeom>
          <a:noFill/>
          <a:ln w="9525">
            <a:noFill/>
            <a:miter lim="800000"/>
            <a:headEnd/>
            <a:tailEnd/>
          </a:ln>
        </p:spPr>
      </p:pic>
      <p:sp>
        <p:nvSpPr>
          <p:cNvPr id="23" name="流程圖: 程序 22"/>
          <p:cNvSpPr/>
          <p:nvPr/>
        </p:nvSpPr>
        <p:spPr>
          <a:xfrm>
            <a:off x="484188" y="3778250"/>
            <a:ext cx="8242300" cy="2555875"/>
          </a:xfrm>
          <a:prstGeom prst="flowChartProcess">
            <a:avLst/>
          </a:prstGeom>
          <a:solidFill>
            <a:schemeClr val="accent4">
              <a:lumMod val="5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2800" b="1" dirty="0">
                <a:solidFill>
                  <a:srgbClr val="FFFF00"/>
                </a:solidFill>
                <a:latin typeface="微軟正黑體" panose="020B0604030504040204" pitchFamily="34" charset="-120"/>
                <a:ea typeface="微軟正黑體" panose="020B0604030504040204" pitchFamily="34" charset="-120"/>
              </a:rPr>
              <a:t>數位筆記</a:t>
            </a:r>
            <a:r>
              <a:rPr kumimoji="0" lang="zh-TW" altLang="en-US" sz="2800" b="1" dirty="0">
                <a:latin typeface="微軟正黑體" panose="020B0604030504040204" pitchFamily="34" charset="-120"/>
                <a:ea typeface="微軟正黑體" panose="020B0604030504040204" pitchFamily="34" charset="-120"/>
              </a:rPr>
              <a:t>也是本校指導學生，進行探究學習必須具備的技能，在這個專題中重點在於讓孩子分組合作進行觀察，並</a:t>
            </a:r>
            <a:r>
              <a:rPr kumimoji="0" lang="zh-TW" altLang="en-US" sz="2800" b="1" dirty="0">
                <a:solidFill>
                  <a:srgbClr val="FFFF00"/>
                </a:solidFill>
                <a:latin typeface="微軟正黑體" panose="020B0604030504040204" pitchFamily="34" charset="-120"/>
                <a:ea typeface="微軟正黑體" panose="020B0604030504040204" pitchFamily="34" charset="-120"/>
              </a:rPr>
              <a:t>完成數位觀察筆記</a:t>
            </a:r>
            <a:r>
              <a:rPr kumimoji="0" lang="zh-TW" altLang="en-US" sz="2800" b="1" dirty="0">
                <a:latin typeface="微軟正黑體" panose="020B0604030504040204" pitchFamily="34" charset="-120"/>
                <a:ea typeface="微軟正黑體" panose="020B0604030504040204" pitchFamily="34" charset="-120"/>
              </a:rPr>
              <a:t>，並在課堂中</a:t>
            </a:r>
            <a:r>
              <a:rPr kumimoji="0" lang="zh-TW" altLang="en-US" sz="2800" b="1" dirty="0">
                <a:solidFill>
                  <a:srgbClr val="FFFF00"/>
                </a:solidFill>
                <a:latin typeface="微軟正黑體" panose="020B0604030504040204" pitchFamily="34" charset="-120"/>
                <a:ea typeface="微軟正黑體" panose="020B0604030504040204" pitchFamily="34" charset="-120"/>
              </a:rPr>
              <a:t>進行分享</a:t>
            </a:r>
            <a:r>
              <a:rPr kumimoji="0" lang="zh-TW" altLang="en-US" sz="2800" b="1" dirty="0">
                <a:latin typeface="微軟正黑體" panose="020B0604030504040204" pitchFamily="34" charset="-120"/>
                <a:ea typeface="微軟正黑體" panose="020B0604030504040204" pitchFamily="34" charset="-120"/>
              </a:rPr>
              <a:t>。</a:t>
            </a:r>
            <a:endParaRPr kumimoji="0" lang="en-US" altLang="zh-TW" sz="2800" b="1" dirty="0">
              <a:latin typeface="微軟正黑體" panose="020B0604030504040204" pitchFamily="34" charset="-120"/>
              <a:ea typeface="微軟正黑體" panose="020B0604030504040204" pitchFamily="34" charset="-120"/>
            </a:endParaRPr>
          </a:p>
        </p:txBody>
      </p:sp>
      <p:sp>
        <p:nvSpPr>
          <p:cNvPr id="21" name="圓角矩形圖說文字 20"/>
          <p:cNvSpPr/>
          <p:nvPr/>
        </p:nvSpPr>
        <p:spPr>
          <a:xfrm>
            <a:off x="4065588" y="1685925"/>
            <a:ext cx="2824162" cy="1624013"/>
          </a:xfrm>
          <a:prstGeom prst="wedgeRoundRectCallout">
            <a:avLst>
              <a:gd name="adj1" fmla="val -29404"/>
              <a:gd name="adj2" fmla="val -63387"/>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校園的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grpSp>
        <p:nvGrpSpPr>
          <p:cNvPr id="47108" name="群組 2"/>
          <p:cNvGrpSpPr>
            <a:grpSpLocks/>
          </p:cNvGrpSpPr>
          <p:nvPr/>
        </p:nvGrpSpPr>
        <p:grpSpPr bwMode="auto">
          <a:xfrm>
            <a:off x="3379788" y="835025"/>
            <a:ext cx="5245100" cy="561975"/>
            <a:chOff x="7414224" y="2111579"/>
            <a:chExt cx="5245306" cy="561719"/>
          </a:xfrm>
        </p:grpSpPr>
        <p:sp>
          <p:nvSpPr>
            <p:cNvPr id="11" name="矩形 10"/>
            <p:cNvSpPr/>
            <p:nvPr/>
          </p:nvSpPr>
          <p:spPr>
            <a:xfrm>
              <a:off x="7414224" y="2111579"/>
              <a:ext cx="2600427" cy="30783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3.</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多吃菜菜愛健康</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7638070" y="2395613"/>
              <a:ext cx="5021460" cy="277685"/>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endParaRPr kumimoji="0" lang="zh-TW" altLang="en-US" sz="1200" dirty="0">
                <a:latin typeface="+mn-lt"/>
                <a:ea typeface="+mn-ea"/>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646363" y="5910263"/>
            <a:ext cx="3457575" cy="695325"/>
          </a:xfrm>
          <a:prstGeom prst="rect">
            <a:avLst/>
          </a:prstGeom>
          <a:solidFill>
            <a:schemeClr val="accent6">
              <a:lumMod val="40000"/>
              <a:lumOff val="6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3" name="矩形 42"/>
          <p:cNvSpPr/>
          <p:nvPr/>
        </p:nvSpPr>
        <p:spPr>
          <a:xfrm>
            <a:off x="4567238" y="4708525"/>
            <a:ext cx="4408487" cy="708025"/>
          </a:xfrm>
          <a:prstGeom prst="rect">
            <a:avLst/>
          </a:prstGeom>
          <a:solidFill>
            <a:schemeClr val="accent5">
              <a:lumMod val="20000"/>
              <a:lumOff val="80000"/>
            </a:schemeClr>
          </a:solidFill>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2" name="矩形 41"/>
          <p:cNvSpPr/>
          <p:nvPr/>
        </p:nvSpPr>
        <p:spPr>
          <a:xfrm>
            <a:off x="5083175" y="2806700"/>
            <a:ext cx="3463925" cy="1300163"/>
          </a:xfrm>
          <a:prstGeom prst="rect">
            <a:avLst/>
          </a:prstGeom>
          <a:solidFill>
            <a:schemeClr val="bg1">
              <a:lumMod val="95000"/>
            </a:schemeClr>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1" name="矩形 40"/>
          <p:cNvSpPr/>
          <p:nvPr/>
        </p:nvSpPr>
        <p:spPr>
          <a:xfrm>
            <a:off x="4154488" y="1838325"/>
            <a:ext cx="4300537" cy="62071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0" name="矩形 39"/>
          <p:cNvSpPr/>
          <p:nvPr/>
        </p:nvSpPr>
        <p:spPr>
          <a:xfrm>
            <a:off x="241300" y="125413"/>
            <a:ext cx="5770563" cy="124142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cxnSp>
        <p:nvCxnSpPr>
          <p:cNvPr id="37" name="直線接點 36"/>
          <p:cNvCxnSpPr/>
          <p:nvPr/>
        </p:nvCxnSpPr>
        <p:spPr>
          <a:xfrm flipH="1" flipV="1">
            <a:off x="1214438" y="4275138"/>
            <a:ext cx="320675" cy="1147762"/>
          </a:xfrm>
          <a:prstGeom prst="line">
            <a:avLst/>
          </a:prstGeom>
          <a:ln w="762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flipV="1">
            <a:off x="2060575" y="4191000"/>
            <a:ext cx="1189038" cy="793750"/>
          </a:xfrm>
          <a:prstGeom prst="line">
            <a:avLst/>
          </a:prstGeom>
          <a:ln w="762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H="1">
            <a:off x="2087563" y="3632200"/>
            <a:ext cx="1206500" cy="82550"/>
          </a:xfrm>
          <a:prstGeom prst="line">
            <a:avLst/>
          </a:prstGeom>
          <a:ln w="762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1952625" y="2497138"/>
            <a:ext cx="758825" cy="1000125"/>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a:endCxn id="10" idx="0"/>
          </p:cNvCxnSpPr>
          <p:nvPr/>
        </p:nvCxnSpPr>
        <p:spPr>
          <a:xfrm>
            <a:off x="1214438" y="2497138"/>
            <a:ext cx="0" cy="8382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 name="圓角矩形 1"/>
          <p:cNvSpPr/>
          <p:nvPr/>
        </p:nvSpPr>
        <p:spPr>
          <a:xfrm>
            <a:off x="179388" y="1143000"/>
            <a:ext cx="1800225"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引起動機</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生活週遭實際問題的討論</a:t>
            </a:r>
          </a:p>
        </p:txBody>
      </p:sp>
      <p:sp>
        <p:nvSpPr>
          <p:cNvPr id="6" name="圓角矩形 5"/>
          <p:cNvSpPr/>
          <p:nvPr/>
        </p:nvSpPr>
        <p:spPr>
          <a:xfrm>
            <a:off x="2484438" y="1608138"/>
            <a:ext cx="1800225" cy="1079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教學活動</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了解學習任務與進行方式</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43213" y="3079750"/>
            <a:ext cx="2592387" cy="909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確定問題</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了解要解決的任務</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3013075" y="4430713"/>
            <a:ext cx="1943100" cy="11509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實際操作</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分組完成任務</a:t>
            </a:r>
          </a:p>
        </p:txBody>
      </p:sp>
      <p:sp>
        <p:nvSpPr>
          <p:cNvPr id="9" name="圓角矩形 8"/>
          <p:cNvSpPr/>
          <p:nvPr/>
        </p:nvSpPr>
        <p:spPr>
          <a:xfrm>
            <a:off x="896938" y="5516563"/>
            <a:ext cx="1944687" cy="10810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b="1">
                <a:solidFill>
                  <a:srgbClr val="000000"/>
                </a:solidFill>
                <a:latin typeface="微軟正黑體" pitchFamily="34" charset="-120"/>
                <a:ea typeface="微軟正黑體" pitchFamily="34" charset="-120"/>
              </a:rPr>
              <a:t>評量活動</a:t>
            </a:r>
            <a:endParaRPr kumimoji="0" lang="en-US" altLang="zh-TW" b="1">
              <a:solidFill>
                <a:srgbClr val="000000"/>
              </a:solidFill>
              <a:latin typeface="微軟正黑體" pitchFamily="34" charset="-120"/>
              <a:ea typeface="微軟正黑體" pitchFamily="34" charset="-120"/>
            </a:endParaRPr>
          </a:p>
          <a:p>
            <a:pPr algn="ctr">
              <a:defRPr/>
            </a:pPr>
            <a:r>
              <a:rPr kumimoji="0" lang="zh-TW" altLang="en-US" b="1">
                <a:solidFill>
                  <a:srgbClr val="000000"/>
                </a:solidFill>
                <a:latin typeface="微軟正黑體" pitchFamily="34" charset="-120"/>
                <a:ea typeface="微軟正黑體" pitchFamily="34" charset="-120"/>
              </a:rPr>
              <a:t>成長記錄與分享</a:t>
            </a:r>
          </a:p>
        </p:txBody>
      </p:sp>
      <p:sp>
        <p:nvSpPr>
          <p:cNvPr id="10" name="圓角矩形 9"/>
          <p:cNvSpPr/>
          <p:nvPr/>
        </p:nvSpPr>
        <p:spPr>
          <a:xfrm>
            <a:off x="241300" y="3335338"/>
            <a:ext cx="1944688" cy="10953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kumimoji="0" lang="zh-TW" altLang="zh-TW" sz="2400" b="1">
                <a:solidFill>
                  <a:srgbClr val="000000"/>
                </a:solidFill>
                <a:latin typeface="Times New Roman" pitchFamily="18" charset="0"/>
                <a:ea typeface="微軟正黑體" pitchFamily="34" charset="-120"/>
              </a:rPr>
              <a:t>多吃菜菜</a:t>
            </a:r>
            <a:endParaRPr kumimoji="0" lang="zh-TW" altLang="en-US" sz="2400" b="1">
              <a:solidFill>
                <a:srgbClr val="000000"/>
              </a:solidFill>
              <a:latin typeface="Times New Roman" pitchFamily="18" charset="0"/>
              <a:ea typeface="微軟正黑體" pitchFamily="34" charset="-120"/>
            </a:endParaRPr>
          </a:p>
          <a:p>
            <a:pPr algn="ctr">
              <a:defRPr/>
            </a:pPr>
            <a:r>
              <a:rPr kumimoji="0" lang="zh-TW" altLang="zh-TW" sz="2400" b="1">
                <a:solidFill>
                  <a:srgbClr val="000000"/>
                </a:solidFill>
                <a:latin typeface="Times New Roman" pitchFamily="18" charset="0"/>
                <a:ea typeface="微軟正黑體" pitchFamily="34" charset="-120"/>
              </a:rPr>
              <a:t>愛健康</a:t>
            </a:r>
            <a:endParaRPr kumimoji="0" lang="zh-TW" altLang="en-US" sz="2400" b="1">
              <a:solidFill>
                <a:srgbClr val="000000"/>
              </a:solidFill>
              <a:latin typeface="微軟正黑體" pitchFamily="34" charset="-120"/>
              <a:ea typeface="微軟正黑體" pitchFamily="34" charset="-120"/>
            </a:endParaRPr>
          </a:p>
        </p:txBody>
      </p:sp>
      <p:sp>
        <p:nvSpPr>
          <p:cNvPr id="48145" name="矩形 11"/>
          <p:cNvSpPr>
            <a:spLocks noChangeArrowheads="1"/>
          </p:cNvSpPr>
          <p:nvPr/>
        </p:nvSpPr>
        <p:spPr bwMode="auto">
          <a:xfrm>
            <a:off x="339725" y="230188"/>
            <a:ext cx="6024563" cy="825500"/>
          </a:xfrm>
          <a:prstGeom prst="rect">
            <a:avLst/>
          </a:prstGeom>
          <a:noFill/>
          <a:ln w="9525">
            <a:noFill/>
            <a:miter lim="800000"/>
            <a:headEnd/>
            <a:tailEnd/>
          </a:ln>
        </p:spPr>
        <p:txBody>
          <a:bodyPr>
            <a:spAutoFit/>
          </a:bodyPr>
          <a:lstStyle/>
          <a:p>
            <a:r>
              <a:rPr kumimoji="0" lang="zh-TW" altLang="en-US" sz="1600" b="1">
                <a:solidFill>
                  <a:srgbClr val="1F4E79"/>
                </a:solidFill>
                <a:latin typeface="微軟正黑體" pitchFamily="34" charset="-120"/>
                <a:ea typeface="微軟正黑體" pitchFamily="34" charset="-120"/>
              </a:rPr>
              <a:t>小組討論： </a:t>
            </a:r>
            <a:r>
              <a:rPr kumimoji="0" lang="en-US" altLang="zh-TW" sz="1600" b="1">
                <a:solidFill>
                  <a:srgbClr val="1F4E79"/>
                </a:solidFill>
                <a:latin typeface="微軟正黑體" pitchFamily="34" charset="-120"/>
                <a:ea typeface="微軟正黑體" pitchFamily="34" charset="-120"/>
              </a:rPr>
              <a:t>1.</a:t>
            </a:r>
            <a:r>
              <a:rPr kumimoji="0" lang="zh-TW" altLang="en-US" sz="1600" b="1">
                <a:solidFill>
                  <a:srgbClr val="1F4E79"/>
                </a:solidFill>
                <a:latin typeface="微軟正黑體" pitchFamily="34" charset="-120"/>
                <a:ea typeface="微軟正黑體" pitchFamily="34" charset="-120"/>
              </a:rPr>
              <a:t>傳統蔬菜種植方法與水耕蔬菜的不同</a:t>
            </a:r>
            <a:r>
              <a:rPr kumimoji="0" lang="en-US" altLang="zh-TW" sz="1600" b="1">
                <a:solidFill>
                  <a:srgbClr val="1F4E79"/>
                </a:solidFill>
                <a:latin typeface="微軟正黑體" pitchFamily="34" charset="-120"/>
                <a:ea typeface="微軟正黑體" pitchFamily="34" charset="-120"/>
              </a:rPr>
              <a:t>?</a:t>
            </a:r>
            <a:endParaRPr kumimoji="0" lang="zh-TW" altLang="zh-TW" sz="1600" b="1">
              <a:solidFill>
                <a:srgbClr val="1F4E79"/>
              </a:solidFill>
              <a:latin typeface="微軟正黑體" pitchFamily="34" charset="-120"/>
              <a:ea typeface="微軟正黑體" pitchFamily="34" charset="-120"/>
            </a:endParaRPr>
          </a:p>
          <a:p>
            <a:r>
              <a:rPr kumimoji="0" lang="en-US" altLang="zh-TW" sz="1600" b="1">
                <a:solidFill>
                  <a:srgbClr val="1F4E79"/>
                </a:solidFill>
                <a:latin typeface="微軟正黑體" pitchFamily="34" charset="-120"/>
                <a:ea typeface="微軟正黑體" pitchFamily="34" charset="-120"/>
              </a:rPr>
              <a:t> </a:t>
            </a:r>
            <a:r>
              <a:rPr kumimoji="0" lang="zh-TW" altLang="en-US" sz="1600" b="1">
                <a:solidFill>
                  <a:srgbClr val="1F4E79"/>
                </a:solidFill>
                <a:latin typeface="微軟正黑體" pitchFamily="34" charset="-120"/>
                <a:ea typeface="微軟正黑體" pitchFamily="34" charset="-120"/>
              </a:rPr>
              <a:t>                    </a:t>
            </a:r>
            <a:r>
              <a:rPr kumimoji="0" lang="en-US" altLang="zh-TW" sz="1600" b="1">
                <a:solidFill>
                  <a:srgbClr val="1F4E79"/>
                </a:solidFill>
                <a:latin typeface="微軟正黑體" pitchFamily="34" charset="-120"/>
                <a:ea typeface="微軟正黑體" pitchFamily="34" charset="-120"/>
              </a:rPr>
              <a:t>2.</a:t>
            </a:r>
            <a:r>
              <a:rPr kumimoji="0" lang="zh-TW" altLang="en-US" sz="1600" b="1">
                <a:solidFill>
                  <a:srgbClr val="1F4E79"/>
                </a:solidFill>
                <a:latin typeface="微軟正黑體" pitchFamily="34" charset="-120"/>
                <a:ea typeface="微軟正黑體" pitchFamily="34" charset="-120"/>
              </a:rPr>
              <a:t>可以讓蔬菜長得更好的方法</a:t>
            </a:r>
            <a:r>
              <a:rPr kumimoji="0" lang="en-US" altLang="zh-TW" sz="1600" b="1">
                <a:solidFill>
                  <a:srgbClr val="1F4E79"/>
                </a:solidFill>
                <a:latin typeface="微軟正黑體" pitchFamily="34" charset="-120"/>
                <a:ea typeface="微軟正黑體" pitchFamily="34" charset="-120"/>
              </a:rPr>
              <a:t>?</a:t>
            </a:r>
          </a:p>
          <a:p>
            <a:r>
              <a:rPr kumimoji="0" lang="en-US" altLang="zh-TW" sz="1600" b="1">
                <a:solidFill>
                  <a:srgbClr val="1F4E79"/>
                </a:solidFill>
                <a:latin typeface="微軟正黑體" pitchFamily="34" charset="-120"/>
                <a:ea typeface="微軟正黑體" pitchFamily="34" charset="-120"/>
              </a:rPr>
              <a:t>                     3.</a:t>
            </a:r>
            <a:r>
              <a:rPr kumimoji="0" lang="zh-TW" altLang="en-US" sz="1600" b="1">
                <a:solidFill>
                  <a:srgbClr val="1F4E79"/>
                </a:solidFill>
                <a:latin typeface="微軟正黑體" pitchFamily="34" charset="-120"/>
                <a:ea typeface="微軟正黑體" pitchFamily="34" charset="-120"/>
              </a:rPr>
              <a:t>水耕蔬菜的好處</a:t>
            </a:r>
            <a:r>
              <a:rPr kumimoji="0" lang="en-US" altLang="zh-TW" sz="1600" b="1">
                <a:solidFill>
                  <a:srgbClr val="1F4E79"/>
                </a:solidFill>
                <a:latin typeface="微軟正黑體" pitchFamily="34" charset="-120"/>
                <a:ea typeface="微軟正黑體" pitchFamily="34" charset="-120"/>
              </a:rPr>
              <a:t>?</a:t>
            </a:r>
            <a:endParaRPr kumimoji="0" lang="zh-TW" altLang="en-US" sz="1600" b="1">
              <a:solidFill>
                <a:srgbClr val="1F4E79"/>
              </a:solidFill>
              <a:latin typeface="微軟正黑體" pitchFamily="34" charset="-120"/>
              <a:ea typeface="微軟正黑體" pitchFamily="34" charset="-120"/>
            </a:endParaRPr>
          </a:p>
        </p:txBody>
      </p:sp>
      <p:sp>
        <p:nvSpPr>
          <p:cNvPr id="48146" name="矩形 12"/>
          <p:cNvSpPr>
            <a:spLocks noChangeArrowheads="1"/>
          </p:cNvSpPr>
          <p:nvPr/>
        </p:nvSpPr>
        <p:spPr bwMode="auto">
          <a:xfrm>
            <a:off x="4265613" y="1849438"/>
            <a:ext cx="4095750" cy="581025"/>
          </a:xfrm>
          <a:prstGeom prst="rect">
            <a:avLst/>
          </a:prstGeom>
          <a:noFill/>
          <a:ln w="9525">
            <a:noFill/>
            <a:miter lim="800000"/>
            <a:headEnd/>
            <a:tailEnd/>
          </a:ln>
        </p:spPr>
        <p:txBody>
          <a:bodyPr>
            <a:spAutoFit/>
          </a:bodyPr>
          <a:lstStyle/>
          <a:p>
            <a:r>
              <a:rPr kumimoji="0" lang="zh-TW" altLang="zh-TW" sz="1600" b="1">
                <a:solidFill>
                  <a:srgbClr val="843C0C"/>
                </a:solidFill>
                <a:latin typeface="微軟正黑體" pitchFamily="34" charset="-120"/>
                <a:ea typeface="微軟正黑體" pitchFamily="34" charset="-120"/>
              </a:rPr>
              <a:t>邀請學校植物專長教師實地教學種植，並供學生提問</a:t>
            </a:r>
          </a:p>
        </p:txBody>
      </p:sp>
      <p:sp>
        <p:nvSpPr>
          <p:cNvPr id="48147" name="矩形 13"/>
          <p:cNvSpPr>
            <a:spLocks noChangeArrowheads="1"/>
          </p:cNvSpPr>
          <p:nvPr/>
        </p:nvSpPr>
        <p:spPr bwMode="auto">
          <a:xfrm>
            <a:off x="5392738" y="2801938"/>
            <a:ext cx="3567112" cy="1314450"/>
          </a:xfrm>
          <a:prstGeom prst="rect">
            <a:avLst/>
          </a:prstGeom>
          <a:noFill/>
          <a:ln w="9525">
            <a:noFill/>
            <a:miter lim="800000"/>
            <a:headEnd/>
            <a:tailEnd/>
          </a:ln>
        </p:spPr>
        <p:txBody>
          <a:bodyPr>
            <a:spAutoFit/>
          </a:bodyPr>
          <a:lstStyle/>
          <a:p>
            <a:r>
              <a:rPr kumimoji="0" lang="zh-TW" altLang="zh-TW" sz="1600" b="1">
                <a:solidFill>
                  <a:srgbClr val="7F7F7F"/>
                </a:solidFill>
                <a:latin typeface="微軟正黑體" pitchFamily="34" charset="-120"/>
                <a:ea typeface="微軟正黑體" pitchFamily="34" charset="-120"/>
              </a:rPr>
              <a:t>任務一 完成水耕蔬菜種植</a:t>
            </a:r>
          </a:p>
          <a:p>
            <a:r>
              <a:rPr kumimoji="0" lang="zh-TW" altLang="zh-TW" sz="1600" b="1">
                <a:solidFill>
                  <a:srgbClr val="7F7F7F"/>
                </a:solidFill>
                <a:latin typeface="微軟正黑體" pitchFamily="34" charset="-120"/>
                <a:ea typeface="微軟正黑體" pitchFamily="34" charset="-120"/>
              </a:rPr>
              <a:t>任務二 水耕蔬菜照顧(施肥、拔葉)</a:t>
            </a:r>
          </a:p>
          <a:p>
            <a:r>
              <a:rPr kumimoji="0" lang="zh-TW" altLang="zh-TW" sz="1600" b="1">
                <a:solidFill>
                  <a:srgbClr val="7F7F7F"/>
                </a:solidFill>
                <a:latin typeface="微軟正黑體" pitchFamily="34" charset="-120"/>
                <a:ea typeface="微軟正黑體" pitchFamily="34" charset="-120"/>
              </a:rPr>
              <a:t>任務三 危機解決方法</a:t>
            </a:r>
            <a:endParaRPr kumimoji="0" lang="zh-TW" altLang="en-US" sz="1600" b="1">
              <a:solidFill>
                <a:srgbClr val="7F7F7F"/>
              </a:solidFill>
              <a:latin typeface="微軟正黑體" pitchFamily="34" charset="-120"/>
              <a:ea typeface="微軟正黑體" pitchFamily="34" charset="-120"/>
            </a:endParaRPr>
          </a:p>
          <a:p>
            <a:r>
              <a:rPr kumimoji="0" lang="zh-TW" altLang="zh-TW" sz="1600" b="1">
                <a:solidFill>
                  <a:srgbClr val="7F7F7F"/>
                </a:solidFill>
                <a:latin typeface="微軟正黑體" pitchFamily="34" charset="-120"/>
                <a:ea typeface="微軟正黑體" pitchFamily="34" charset="-120"/>
              </a:rPr>
              <a:t>                (病蟲害、其他因素)</a:t>
            </a:r>
          </a:p>
          <a:p>
            <a:r>
              <a:rPr kumimoji="0" lang="zh-TW" altLang="zh-TW" sz="1600" b="1">
                <a:solidFill>
                  <a:srgbClr val="7F7F7F"/>
                </a:solidFill>
                <a:latin typeface="微軟正黑體" pitchFamily="34" charset="-120"/>
                <a:ea typeface="微軟正黑體" pitchFamily="34" charset="-120"/>
              </a:rPr>
              <a:t>任務四 完成蔬菜成長記錄</a:t>
            </a:r>
          </a:p>
        </p:txBody>
      </p:sp>
      <p:sp>
        <p:nvSpPr>
          <p:cNvPr id="48148" name="矩形 14"/>
          <p:cNvSpPr>
            <a:spLocks noChangeArrowheads="1"/>
          </p:cNvSpPr>
          <p:nvPr/>
        </p:nvSpPr>
        <p:spPr bwMode="auto">
          <a:xfrm>
            <a:off x="4956175" y="4800600"/>
            <a:ext cx="4019550" cy="581025"/>
          </a:xfrm>
          <a:prstGeom prst="rect">
            <a:avLst/>
          </a:prstGeom>
          <a:noFill/>
          <a:ln w="9525">
            <a:noFill/>
            <a:miter lim="800000"/>
            <a:headEnd/>
            <a:tailEnd/>
          </a:ln>
        </p:spPr>
        <p:txBody>
          <a:bodyPr>
            <a:spAutoFit/>
          </a:bodyPr>
          <a:lstStyle/>
          <a:p>
            <a:r>
              <a:rPr kumimoji="0" lang="zh-TW" altLang="en-US" sz="1600" b="1">
                <a:solidFill>
                  <a:srgbClr val="203864"/>
                </a:solidFill>
                <a:latin typeface="微軟正黑體" pitchFamily="34" charset="-120"/>
                <a:ea typeface="微軟正黑體" pitchFamily="34" charset="-120"/>
              </a:rPr>
              <a:t>同儕討論合作：透過小組合作記錄，以數位筆記的方式完成蔬菜成長記錄。</a:t>
            </a:r>
            <a:endParaRPr kumimoji="0" lang="en-US" altLang="zh-TW" sz="1600" b="1">
              <a:solidFill>
                <a:srgbClr val="203864"/>
              </a:solidFill>
              <a:latin typeface="微軟正黑體" pitchFamily="34" charset="-120"/>
              <a:ea typeface="微軟正黑體" pitchFamily="34" charset="-120"/>
            </a:endParaRPr>
          </a:p>
        </p:txBody>
      </p:sp>
      <p:sp>
        <p:nvSpPr>
          <p:cNvPr id="48149" name="矩形 15"/>
          <p:cNvSpPr>
            <a:spLocks noChangeArrowheads="1"/>
          </p:cNvSpPr>
          <p:nvPr/>
        </p:nvSpPr>
        <p:spPr bwMode="auto">
          <a:xfrm>
            <a:off x="2849563" y="5961063"/>
            <a:ext cx="3267075" cy="581025"/>
          </a:xfrm>
          <a:prstGeom prst="rect">
            <a:avLst/>
          </a:prstGeom>
          <a:noFill/>
          <a:ln w="9525">
            <a:noFill/>
            <a:miter lim="800000"/>
            <a:headEnd/>
            <a:tailEnd/>
          </a:ln>
        </p:spPr>
        <p:txBody>
          <a:bodyPr>
            <a:spAutoFit/>
          </a:bodyPr>
          <a:lstStyle/>
          <a:p>
            <a:r>
              <a:rPr kumimoji="0" lang="zh-TW" altLang="en-US" sz="1600" b="1">
                <a:solidFill>
                  <a:srgbClr val="385723"/>
                </a:solidFill>
                <a:latin typeface="微軟正黑體" pitchFamily="34" charset="-120"/>
                <a:ea typeface="微軟正黑體" pitchFamily="34" charset="-120"/>
              </a:rPr>
              <a:t>學習歷程總整理：完成蔬菜成長記錄，利用數位筆記與同學分享。</a:t>
            </a:r>
            <a:endParaRPr kumimoji="0" lang="zh-TW" altLang="zh-TW" sz="1600" b="1">
              <a:solidFill>
                <a:srgbClr val="385723"/>
              </a:solidFill>
              <a:latin typeface="微軟正黑體" pitchFamily="34" charset="-120"/>
              <a:ea typeface="微軟正黑體" pitchFamily="34" charset="-120"/>
            </a:endParaRPr>
          </a:p>
        </p:txBody>
      </p:sp>
      <p:sp>
        <p:nvSpPr>
          <p:cNvPr id="48150" name="矩形 16"/>
          <p:cNvSpPr>
            <a:spLocks noChangeArrowheads="1"/>
          </p:cNvSpPr>
          <p:nvPr/>
        </p:nvSpPr>
        <p:spPr bwMode="auto">
          <a:xfrm>
            <a:off x="250825" y="2205038"/>
            <a:ext cx="1638300" cy="338137"/>
          </a:xfrm>
          <a:prstGeom prst="rect">
            <a:avLst/>
          </a:prstGeom>
          <a:noFill/>
          <a:ln w="9525">
            <a:noFill/>
            <a:miter lim="800000"/>
            <a:headEnd/>
            <a:tailEnd/>
          </a:ln>
        </p:spPr>
        <p:txBody>
          <a:bodyPr>
            <a:spAutoFit/>
          </a:bodyPr>
          <a:lstStyle/>
          <a:p>
            <a:pPr algn="ctr"/>
            <a:r>
              <a:rPr kumimoji="0" lang="zh-TW" altLang="en-US" sz="1600" b="1">
                <a:solidFill>
                  <a:srgbClr val="FF0000"/>
                </a:solidFill>
                <a:latin typeface="微軟正黑體" pitchFamily="34" charset="-120"/>
                <a:ea typeface="微軟正黑體" pitchFamily="34" charset="-120"/>
              </a:rPr>
              <a:t>小組討論</a:t>
            </a:r>
            <a:endParaRPr kumimoji="0" lang="zh-TW" altLang="zh-TW" sz="1600" b="1">
              <a:solidFill>
                <a:srgbClr val="FF0000"/>
              </a:solidFill>
              <a:latin typeface="微軟正黑體" pitchFamily="34" charset="-120"/>
              <a:ea typeface="微軟正黑體" pitchFamily="34" charset="-120"/>
            </a:endParaRPr>
          </a:p>
        </p:txBody>
      </p:sp>
      <p:sp>
        <p:nvSpPr>
          <p:cNvPr id="48151" name="矩形 17"/>
          <p:cNvSpPr>
            <a:spLocks noChangeArrowheads="1"/>
          </p:cNvSpPr>
          <p:nvPr/>
        </p:nvSpPr>
        <p:spPr bwMode="auto">
          <a:xfrm>
            <a:off x="2841625" y="2671763"/>
            <a:ext cx="148907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了解進行方式</a:t>
            </a:r>
            <a:endParaRPr kumimoji="0" lang="zh-TW" altLang="zh-TW" sz="1600" b="1">
              <a:solidFill>
                <a:srgbClr val="FF0000"/>
              </a:solidFill>
              <a:latin typeface="微軟正黑體" pitchFamily="34" charset="-120"/>
              <a:ea typeface="微軟正黑體" pitchFamily="34" charset="-120"/>
            </a:endParaRPr>
          </a:p>
        </p:txBody>
      </p:sp>
      <p:sp>
        <p:nvSpPr>
          <p:cNvPr id="48152" name="矩形 18"/>
          <p:cNvSpPr>
            <a:spLocks noChangeArrowheads="1"/>
          </p:cNvSpPr>
          <p:nvPr/>
        </p:nvSpPr>
        <p:spPr bwMode="auto">
          <a:xfrm>
            <a:off x="3132138" y="4000500"/>
            <a:ext cx="2068512" cy="339725"/>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發現疑惑並解決問題</a:t>
            </a:r>
            <a:endParaRPr kumimoji="0" lang="zh-TW" altLang="zh-TW" sz="1600" b="1">
              <a:solidFill>
                <a:srgbClr val="FF0000"/>
              </a:solidFill>
              <a:latin typeface="微軟正黑體" pitchFamily="34" charset="-120"/>
              <a:ea typeface="微軟正黑體" pitchFamily="34" charset="-120"/>
            </a:endParaRPr>
          </a:p>
        </p:txBody>
      </p:sp>
      <p:sp>
        <p:nvSpPr>
          <p:cNvPr id="48153" name="矩形 19"/>
          <p:cNvSpPr>
            <a:spLocks noChangeArrowheads="1"/>
          </p:cNvSpPr>
          <p:nvPr/>
        </p:nvSpPr>
        <p:spPr bwMode="auto">
          <a:xfrm>
            <a:off x="3027363" y="5578475"/>
            <a:ext cx="2070100" cy="338138"/>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表達意見與小組討論</a:t>
            </a:r>
            <a:endParaRPr kumimoji="0" lang="zh-TW" altLang="zh-TW" sz="1600" b="1">
              <a:solidFill>
                <a:srgbClr val="FF0000"/>
              </a:solidFill>
              <a:latin typeface="微軟正黑體" pitchFamily="34" charset="-120"/>
              <a:ea typeface="微軟正黑體" pitchFamily="34" charset="-120"/>
            </a:endParaRPr>
          </a:p>
        </p:txBody>
      </p:sp>
      <p:sp>
        <p:nvSpPr>
          <p:cNvPr id="48154" name="矩形 20"/>
          <p:cNvSpPr>
            <a:spLocks noChangeArrowheads="1"/>
          </p:cNvSpPr>
          <p:nvPr/>
        </p:nvSpPr>
        <p:spPr bwMode="auto">
          <a:xfrm>
            <a:off x="963613" y="6573838"/>
            <a:ext cx="185102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分析、比較、匯整</a:t>
            </a:r>
            <a:endParaRPr kumimoji="0" lang="zh-TW" altLang="zh-TW" sz="1600" b="1">
              <a:solidFill>
                <a:srgbClr val="FF0000"/>
              </a:solidFill>
              <a:latin typeface="微軟正黑體" pitchFamily="34" charset="-120"/>
              <a:ea typeface="微軟正黑體" pitchFamily="34" charset="-120"/>
            </a:endParaRPr>
          </a:p>
        </p:txBody>
      </p:sp>
      <p:sp>
        <p:nvSpPr>
          <p:cNvPr id="46" name="向右箭號 45"/>
          <p:cNvSpPr/>
          <p:nvPr/>
        </p:nvSpPr>
        <p:spPr>
          <a:xfrm rot="826831">
            <a:off x="2039938" y="1911350"/>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7" name="向右箭號 46"/>
          <p:cNvSpPr/>
          <p:nvPr/>
        </p:nvSpPr>
        <p:spPr>
          <a:xfrm rot="2693367">
            <a:off x="4294188" y="2654300"/>
            <a:ext cx="422275"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8" name="向右箭號 47"/>
          <p:cNvSpPr/>
          <p:nvPr/>
        </p:nvSpPr>
        <p:spPr>
          <a:xfrm rot="5400000">
            <a:off x="5226845" y="41806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9" name="向右箭號 48"/>
          <p:cNvSpPr/>
          <p:nvPr/>
        </p:nvSpPr>
        <p:spPr>
          <a:xfrm rot="7197672">
            <a:off x="5020470" y="56030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6949" y="169076"/>
            <a:ext cx="1176169" cy="152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60" name="圖片 4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31175" y="3659188"/>
            <a:ext cx="749300" cy="747712"/>
          </a:xfrm>
          <a:prstGeom prst="rect">
            <a:avLst/>
          </a:prstGeom>
          <a:noFill/>
          <a:ln w="9525">
            <a:noFill/>
            <a:miter lim="800000"/>
            <a:headEnd/>
            <a:tailEnd/>
          </a:ln>
        </p:spPr>
      </p:pic>
      <p:pic>
        <p:nvPicPr>
          <p:cNvPr id="48161" name="圖片 5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0725" y="4489450"/>
            <a:ext cx="2124075" cy="200025"/>
          </a:xfrm>
          <a:prstGeom prst="rect">
            <a:avLst/>
          </a:prstGeom>
          <a:noFill/>
          <a:ln w="9525">
            <a:noFill/>
            <a:miter lim="800000"/>
            <a:headEnd/>
            <a:tailEnd/>
          </a:ln>
        </p:spPr>
      </p:pic>
      <p:pic>
        <p:nvPicPr>
          <p:cNvPr id="48162" name="Picture 39" descr="O0aW5qsyCkR2i7Bu-jUU1b5BWA_NygJ6ui4MgaAvL7gfqvVWqkOBscDaq4pn-vkwByUx=w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833438"/>
            <a:ext cx="719137" cy="7191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向右箭號 9"/>
          <p:cNvSpPr/>
          <p:nvPr/>
        </p:nvSpPr>
        <p:spPr>
          <a:xfrm>
            <a:off x="2638425"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向右箭號 10"/>
          <p:cNvSpPr/>
          <p:nvPr/>
        </p:nvSpPr>
        <p:spPr>
          <a:xfrm>
            <a:off x="5602288"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0179" name="矩形 11"/>
          <p:cNvSpPr>
            <a:spLocks noChangeArrowheads="1"/>
          </p:cNvSpPr>
          <p:nvPr/>
        </p:nvSpPr>
        <p:spPr bwMode="auto">
          <a:xfrm>
            <a:off x="3636963" y="5894388"/>
            <a:ext cx="1800225" cy="36830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完成線上學習單</a:t>
            </a:r>
          </a:p>
        </p:txBody>
      </p:sp>
      <p:sp>
        <p:nvSpPr>
          <p:cNvPr id="50180" name="矩形 12"/>
          <p:cNvSpPr>
            <a:spLocks noChangeArrowheads="1"/>
          </p:cNvSpPr>
          <p:nvPr/>
        </p:nvSpPr>
        <p:spPr bwMode="auto">
          <a:xfrm>
            <a:off x="6886575" y="5805488"/>
            <a:ext cx="1555750" cy="366712"/>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分享學習成果</a:t>
            </a:r>
          </a:p>
        </p:txBody>
      </p:sp>
      <p:sp>
        <p:nvSpPr>
          <p:cNvPr id="50181" name="矩形 13"/>
          <p:cNvSpPr>
            <a:spLocks noChangeArrowheads="1"/>
          </p:cNvSpPr>
          <p:nvPr/>
        </p:nvSpPr>
        <p:spPr bwMode="auto">
          <a:xfrm>
            <a:off x="423863" y="5757863"/>
            <a:ext cx="20129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尋求危機處理方式</a:t>
            </a:r>
          </a:p>
        </p:txBody>
      </p:sp>
      <p:sp>
        <p:nvSpPr>
          <p:cNvPr id="50182" name="矩形 16"/>
          <p:cNvSpPr>
            <a:spLocks noChangeArrowheads="1"/>
          </p:cNvSpPr>
          <p:nvPr/>
        </p:nvSpPr>
        <p:spPr bwMode="auto">
          <a:xfrm>
            <a:off x="584200" y="2771775"/>
            <a:ext cx="2032000" cy="368300"/>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老師說明課程內容</a:t>
            </a:r>
          </a:p>
        </p:txBody>
      </p:sp>
      <p:sp>
        <p:nvSpPr>
          <p:cNvPr id="50183" name="矩形 17"/>
          <p:cNvSpPr>
            <a:spLocks noChangeArrowheads="1"/>
          </p:cNvSpPr>
          <p:nvPr/>
        </p:nvSpPr>
        <p:spPr bwMode="auto">
          <a:xfrm>
            <a:off x="3325813" y="2740025"/>
            <a:ext cx="2012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學生體驗種植方式</a:t>
            </a:r>
          </a:p>
        </p:txBody>
      </p:sp>
      <p:sp>
        <p:nvSpPr>
          <p:cNvPr id="50184" name="矩形 18"/>
          <p:cNvSpPr>
            <a:spLocks noChangeArrowheads="1"/>
          </p:cNvSpPr>
          <p:nvPr/>
        </p:nvSpPr>
        <p:spPr bwMode="auto">
          <a:xfrm>
            <a:off x="6429375" y="2674938"/>
            <a:ext cx="20129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分組記錄蔬菜成長</a:t>
            </a:r>
          </a:p>
        </p:txBody>
      </p:sp>
      <p:pic>
        <p:nvPicPr>
          <p:cNvPr id="50185" name="Picture 19" descr="IMG_464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13" y="501650"/>
            <a:ext cx="2760662" cy="2070100"/>
          </a:xfrm>
          <a:prstGeom prst="rect">
            <a:avLst/>
          </a:prstGeom>
          <a:noFill/>
          <a:ln w="9525">
            <a:noFill/>
            <a:miter lim="800000"/>
            <a:headEnd/>
            <a:tailEnd/>
          </a:ln>
        </p:spPr>
      </p:pic>
      <p:pic>
        <p:nvPicPr>
          <p:cNvPr id="50186" name="Picture 21" descr="IMG_47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7525" y="511175"/>
            <a:ext cx="2735263" cy="2051050"/>
          </a:xfrm>
          <a:prstGeom prst="rect">
            <a:avLst/>
          </a:prstGeom>
          <a:noFill/>
          <a:ln w="9525">
            <a:noFill/>
            <a:miter lim="800000"/>
            <a:headEnd/>
            <a:tailEnd/>
          </a:ln>
        </p:spPr>
      </p:pic>
      <p:sp>
        <p:nvSpPr>
          <p:cNvPr id="15" name="向右箭號 14"/>
          <p:cNvSpPr/>
          <p:nvPr/>
        </p:nvSpPr>
        <p:spPr>
          <a:xfrm>
            <a:off x="2638425"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a:off x="5383213"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0189" name="Picture 22" descr="IMG_0525">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0275" y="509588"/>
            <a:ext cx="2789238" cy="1993900"/>
          </a:xfrm>
          <a:prstGeom prst="rect">
            <a:avLst/>
          </a:prstGeom>
          <a:noFill/>
          <a:ln w="9525">
            <a:noFill/>
            <a:miter lim="800000"/>
            <a:headEnd/>
            <a:tailEnd/>
          </a:ln>
        </p:spPr>
      </p:pic>
      <p:pic>
        <p:nvPicPr>
          <p:cNvPr id="50190" name="Picture 23" descr="IMG_04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7963" y="3438525"/>
            <a:ext cx="2725737" cy="2066925"/>
          </a:xfrm>
          <a:prstGeom prst="rect">
            <a:avLst/>
          </a:prstGeom>
          <a:noFill/>
          <a:ln w="9525">
            <a:noFill/>
            <a:miter lim="800000"/>
            <a:headEnd/>
            <a:tailEnd/>
          </a:ln>
        </p:spPr>
      </p:pic>
      <p:pic>
        <p:nvPicPr>
          <p:cNvPr id="50191" name="Picture 24" descr="威龍的白菜記錄_頁面_4">
            <a:hlinkClick r:id="rId8" action="ppaction://hlinkfile"/>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92638" y="3486150"/>
            <a:ext cx="1541462" cy="1927225"/>
          </a:xfrm>
          <a:prstGeom prst="rect">
            <a:avLst/>
          </a:prstGeom>
          <a:noFill/>
          <a:ln w="9525">
            <a:noFill/>
            <a:miter lim="800000"/>
            <a:headEnd/>
            <a:tailEnd/>
          </a:ln>
        </p:spPr>
      </p:pic>
      <p:pic>
        <p:nvPicPr>
          <p:cNvPr id="50192" name="Picture 25" descr="威龍的白菜記錄_頁面_3">
            <a:hlinkClick r:id="rId8" action="ppaction://hlinkfile"/>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89263" y="3498850"/>
            <a:ext cx="1595437" cy="1995488"/>
          </a:xfrm>
          <a:prstGeom prst="rect">
            <a:avLst/>
          </a:prstGeom>
          <a:noFill/>
          <a:ln w="9525">
            <a:noFill/>
            <a:miter lim="800000"/>
            <a:headEnd/>
            <a:tailEnd/>
          </a:ln>
        </p:spPr>
      </p:pic>
      <p:pic>
        <p:nvPicPr>
          <p:cNvPr id="50193" name="Picture 28" descr="威龍的白菜記錄"/>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419850" y="3551238"/>
            <a:ext cx="2540000" cy="1905000"/>
          </a:xfrm>
          <a:prstGeom prst="rect">
            <a:avLst/>
          </a:prstGeom>
          <a:noFill/>
          <a:ln w="9525">
            <a:noFill/>
            <a:miter lim="800000"/>
            <a:headEnd/>
            <a:tailEnd/>
          </a:ln>
        </p:spPr>
      </p:pic>
      <p:pic>
        <p:nvPicPr>
          <p:cNvPr id="50194" name="圖片 49"/>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45188" y="3057525"/>
            <a:ext cx="749300" cy="74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圖片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26988"/>
            <a:ext cx="9144000" cy="6129338"/>
          </a:xfrm>
          <a:prstGeom prst="rect">
            <a:avLst/>
          </a:prstGeom>
          <a:noFill/>
          <a:ln w="9525">
            <a:noFill/>
            <a:miter lim="800000"/>
            <a:headEnd/>
            <a:tailEnd/>
          </a:ln>
        </p:spPr>
      </p:pic>
      <p:sp>
        <p:nvSpPr>
          <p:cNvPr id="11" name="矩形 10"/>
          <p:cNvSpPr/>
          <p:nvPr/>
        </p:nvSpPr>
        <p:spPr>
          <a:xfrm>
            <a:off x="1008063" y="511175"/>
            <a:ext cx="7304087" cy="1757363"/>
          </a:xfrm>
          <a:prstGeom prst="rect">
            <a:avLst/>
          </a:prstGeom>
          <a:solidFill>
            <a:schemeClr val="accent4">
              <a:lumMod val="20000"/>
              <a:lumOff val="8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87" name="矩形 7"/>
          <p:cNvSpPr>
            <a:spLocks noChangeArrowheads="1"/>
          </p:cNvSpPr>
          <p:nvPr/>
        </p:nvSpPr>
        <p:spPr bwMode="auto">
          <a:xfrm>
            <a:off x="1562100" y="796925"/>
            <a:ext cx="1979613" cy="954088"/>
          </a:xfrm>
          <a:prstGeom prst="rect">
            <a:avLst/>
          </a:prstGeom>
          <a:noFill/>
          <a:ln w="9525">
            <a:noFill/>
            <a:miter lim="800000"/>
            <a:headEnd/>
            <a:tailEnd/>
          </a:ln>
        </p:spPr>
        <p:txBody>
          <a:bodyPr wrap="none">
            <a:spAutoFit/>
          </a:bodyPr>
          <a:lstStyle/>
          <a:p>
            <a:pPr algn="ctr"/>
            <a:r>
              <a:rPr lang="zh-TW" altLang="en-US" sz="2800" b="1">
                <a:solidFill>
                  <a:srgbClr val="000000"/>
                </a:solidFill>
                <a:latin typeface="微軟正黑體" pitchFamily="34" charset="-120"/>
                <a:ea typeface="微軟正黑體" pitchFamily="34" charset="-120"/>
              </a:rPr>
              <a:t>傳統</a:t>
            </a:r>
            <a:endParaRPr lang="en-US" altLang="zh-TW" sz="2800" b="1">
              <a:solidFill>
                <a:srgbClr val="000000"/>
              </a:solidFill>
              <a:latin typeface="微軟正黑體" pitchFamily="34" charset="-120"/>
              <a:ea typeface="微軟正黑體" pitchFamily="34" charset="-120"/>
            </a:endParaRPr>
          </a:p>
          <a:p>
            <a:pPr algn="ctr"/>
            <a:r>
              <a:rPr lang="zh-TW" altLang="en-US" sz="2800" b="1">
                <a:solidFill>
                  <a:srgbClr val="000000"/>
                </a:solidFill>
                <a:latin typeface="微軟正黑體" pitchFamily="34" charset="-120"/>
                <a:ea typeface="微軟正黑體" pitchFamily="34" charset="-120"/>
              </a:rPr>
              <a:t>講述式教學</a:t>
            </a:r>
            <a:endParaRPr lang="zh-TW" altLang="en-US" sz="2800" b="1">
              <a:latin typeface="微軟正黑體" pitchFamily="34" charset="-120"/>
              <a:ea typeface="微軟正黑體" pitchFamily="34" charset="-120"/>
            </a:endParaRPr>
          </a:p>
        </p:txBody>
      </p:sp>
      <p:sp>
        <p:nvSpPr>
          <p:cNvPr id="16388" name="矩形 8"/>
          <p:cNvSpPr>
            <a:spLocks noChangeArrowheads="1"/>
          </p:cNvSpPr>
          <p:nvPr/>
        </p:nvSpPr>
        <p:spPr bwMode="auto">
          <a:xfrm>
            <a:off x="5521325" y="1052513"/>
            <a:ext cx="1981200" cy="522287"/>
          </a:xfrm>
          <a:prstGeom prst="rect">
            <a:avLst/>
          </a:prstGeom>
          <a:noFill/>
          <a:ln w="9525">
            <a:noFill/>
            <a:miter lim="800000"/>
            <a:headEnd/>
            <a:tailEnd/>
          </a:ln>
        </p:spPr>
        <p:txBody>
          <a:bodyPr wrap="none">
            <a:spAutoFit/>
          </a:bodyPr>
          <a:lstStyle/>
          <a:p>
            <a:pPr algn="ctr"/>
            <a:r>
              <a:rPr lang="zh-TW" altLang="en-US" sz="2800" b="1">
                <a:solidFill>
                  <a:srgbClr val="000000"/>
                </a:solidFill>
                <a:latin typeface="微軟正黑體" pitchFamily="34" charset="-120"/>
                <a:ea typeface="微軟正黑體" pitchFamily="34" charset="-120"/>
                <a:cs typeface="標楷體" pitchFamily="65" charset="-120"/>
              </a:rPr>
              <a:t>智育的提升</a:t>
            </a:r>
            <a:endParaRPr lang="en-US" altLang="zh-TW" sz="2800" b="1">
              <a:solidFill>
                <a:srgbClr val="000000"/>
              </a:solidFill>
              <a:latin typeface="微軟正黑體" pitchFamily="34" charset="-120"/>
              <a:ea typeface="微軟正黑體" pitchFamily="34" charset="-120"/>
              <a:cs typeface="標楷體" pitchFamily="65" charset="-120"/>
            </a:endParaRPr>
          </a:p>
        </p:txBody>
      </p:sp>
      <p:sp>
        <p:nvSpPr>
          <p:cNvPr id="10" name="向右箭號 9"/>
          <p:cNvSpPr/>
          <p:nvPr/>
        </p:nvSpPr>
        <p:spPr>
          <a:xfrm>
            <a:off x="4003675" y="876300"/>
            <a:ext cx="1057275" cy="874713"/>
          </a:xfrm>
          <a:prstGeom prst="rightArrow">
            <a:avLst/>
          </a:prstGeom>
          <a:solidFill>
            <a:srgbClr val="FFFF00"/>
          </a:solid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5" name="向右箭號 14"/>
          <p:cNvSpPr/>
          <p:nvPr/>
        </p:nvSpPr>
        <p:spPr>
          <a:xfrm rot="5400000">
            <a:off x="4216400" y="2174876"/>
            <a:ext cx="630237" cy="614362"/>
          </a:xfrm>
          <a:prstGeom prst="rightArrow">
            <a:avLst/>
          </a:prstGeom>
          <a:solidFill>
            <a:srgbClr val="FF0000"/>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grpSp>
        <p:nvGrpSpPr>
          <p:cNvPr id="16391" name="群組 16"/>
          <p:cNvGrpSpPr>
            <a:grpSpLocks/>
          </p:cNvGrpSpPr>
          <p:nvPr/>
        </p:nvGrpSpPr>
        <p:grpSpPr bwMode="auto">
          <a:xfrm>
            <a:off x="-12700" y="1517650"/>
            <a:ext cx="9183688" cy="5367338"/>
            <a:chOff x="-13447" y="1518016"/>
            <a:chExt cx="9184341" cy="5366878"/>
          </a:xfrm>
        </p:grpSpPr>
        <p:pic>
          <p:nvPicPr>
            <p:cNvPr id="16397" name="圖片 11"/>
            <p:cNvPicPr>
              <a:picLocks noChangeAspect="1"/>
            </p:cNvPicPr>
            <p:nvPr/>
          </p:nvPicPr>
          <p:blipFill>
            <a:blip r:embed="rId4"/>
            <a:srcRect/>
            <a:stretch>
              <a:fillRect/>
            </a:stretch>
          </p:blipFill>
          <p:spPr bwMode="auto">
            <a:xfrm>
              <a:off x="179834" y="1518016"/>
              <a:ext cx="2466975" cy="1857375"/>
            </a:xfrm>
            <a:prstGeom prst="rect">
              <a:avLst/>
            </a:prstGeom>
            <a:noFill/>
            <a:ln w="9525">
              <a:noFill/>
              <a:miter lim="800000"/>
              <a:headEnd/>
              <a:tailEnd/>
            </a:ln>
          </p:spPr>
        </p:pic>
        <p:sp>
          <p:nvSpPr>
            <p:cNvPr id="16" name="手繪多邊形 15"/>
            <p:cNvSpPr/>
            <p:nvPr/>
          </p:nvSpPr>
          <p:spPr>
            <a:xfrm>
              <a:off x="-13447" y="3065696"/>
              <a:ext cx="9184341" cy="3819198"/>
            </a:xfrm>
            <a:custGeom>
              <a:avLst/>
              <a:gdLst>
                <a:gd name="connsiteX0" fmla="*/ 1304365 w 9184341"/>
                <a:gd name="connsiteY0" fmla="*/ 0 h 3818965"/>
                <a:gd name="connsiteX1" fmla="*/ 0 w 9184341"/>
                <a:gd name="connsiteY1" fmla="*/ 2447365 h 3818965"/>
                <a:gd name="connsiteX2" fmla="*/ 13447 w 9184341"/>
                <a:gd name="connsiteY2" fmla="*/ 3818965 h 3818965"/>
                <a:gd name="connsiteX3" fmla="*/ 9184341 w 9184341"/>
                <a:gd name="connsiteY3" fmla="*/ 3792071 h 3818965"/>
                <a:gd name="connsiteX4" fmla="*/ 1627094 w 9184341"/>
                <a:gd name="connsiteY4" fmla="*/ 0 h 3818965"/>
                <a:gd name="connsiteX5" fmla="*/ 1304365 w 9184341"/>
                <a:gd name="connsiteY5" fmla="*/ 0 h 38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4341" h="3818965">
                  <a:moveTo>
                    <a:pt x="1304365" y="0"/>
                  </a:moveTo>
                  <a:lnTo>
                    <a:pt x="0" y="2447365"/>
                  </a:lnTo>
                  <a:lnTo>
                    <a:pt x="13447" y="3818965"/>
                  </a:lnTo>
                  <a:lnTo>
                    <a:pt x="9184341" y="3792071"/>
                  </a:lnTo>
                  <a:lnTo>
                    <a:pt x="1627094" y="0"/>
                  </a:lnTo>
                  <a:lnTo>
                    <a:pt x="1304365"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6392" name="矩形 4"/>
          <p:cNvSpPr>
            <a:spLocks noChangeArrowheads="1"/>
          </p:cNvSpPr>
          <p:nvPr/>
        </p:nvSpPr>
        <p:spPr bwMode="auto">
          <a:xfrm>
            <a:off x="484188" y="4344988"/>
            <a:ext cx="3057525" cy="954087"/>
          </a:xfrm>
          <a:prstGeom prst="rect">
            <a:avLst/>
          </a:prstGeom>
          <a:noFill/>
          <a:ln w="9525">
            <a:noFill/>
            <a:miter lim="800000"/>
            <a:headEnd/>
            <a:tailEnd/>
          </a:ln>
        </p:spPr>
        <p:txBody>
          <a:bodyPr wrap="none">
            <a:spAutoFit/>
          </a:bodyPr>
          <a:lstStyle/>
          <a:p>
            <a:pPr algn="ctr"/>
            <a:r>
              <a:rPr lang="zh-TW" altLang="zh-TW" sz="2800" b="1">
                <a:solidFill>
                  <a:srgbClr val="3333FF"/>
                </a:solidFill>
                <a:latin typeface="微軟正黑體" pitchFamily="34" charset="-120"/>
                <a:ea typeface="微軟正黑體" pitchFamily="34" charset="-120"/>
                <a:cs typeface="標楷體" pitchFamily="65" charset="-120"/>
              </a:rPr>
              <a:t>發展</a:t>
            </a:r>
            <a:r>
              <a:rPr lang="zh-TW" altLang="en-US" sz="2800" b="1">
                <a:solidFill>
                  <a:srgbClr val="3333FF"/>
                </a:solidFill>
                <a:latin typeface="微軟正黑體" pitchFamily="34" charset="-120"/>
                <a:ea typeface="微軟正黑體" pitchFamily="34" charset="-120"/>
                <a:cs typeface="標楷體" pitchFamily="65" charset="-120"/>
              </a:rPr>
              <a:t>另一條路</a:t>
            </a:r>
            <a:endParaRPr lang="en-US" altLang="zh-TW" sz="2800" b="1">
              <a:solidFill>
                <a:srgbClr val="3333FF"/>
              </a:solidFill>
              <a:latin typeface="微軟正黑體" pitchFamily="34" charset="-120"/>
              <a:ea typeface="微軟正黑體" pitchFamily="34" charset="-120"/>
              <a:cs typeface="標楷體" pitchFamily="65" charset="-120"/>
            </a:endParaRPr>
          </a:p>
          <a:p>
            <a:pPr algn="ctr"/>
            <a:r>
              <a:rPr lang="zh-TW" altLang="zh-TW" sz="2800" b="1">
                <a:solidFill>
                  <a:srgbClr val="000000"/>
                </a:solidFill>
                <a:latin typeface="微軟正黑體" pitchFamily="34" charset="-120"/>
                <a:ea typeface="微軟正黑體" pitchFamily="34" charset="-120"/>
                <a:cs typeface="標楷體" pitchFamily="65" charset="-120"/>
              </a:rPr>
              <a:t>行動學習教學模式</a:t>
            </a:r>
            <a:endParaRPr lang="zh-TW" altLang="en-US" sz="2800" b="1">
              <a:latin typeface="微軟正黑體" pitchFamily="34" charset="-120"/>
              <a:ea typeface="微軟正黑體" pitchFamily="34" charset="-120"/>
              <a:cs typeface="標楷體" pitchFamily="65" charset="-120"/>
            </a:endParaRPr>
          </a:p>
        </p:txBody>
      </p:sp>
      <p:sp>
        <p:nvSpPr>
          <p:cNvPr id="7" name="矩形 6"/>
          <p:cNvSpPr/>
          <p:nvPr/>
        </p:nvSpPr>
        <p:spPr>
          <a:xfrm>
            <a:off x="6589713" y="3224213"/>
            <a:ext cx="2246312" cy="1200150"/>
          </a:xfrm>
          <a:prstGeom prst="rect">
            <a:avLst/>
          </a:prstGeom>
        </p:spPr>
        <p:txBody>
          <a:bodyPr>
            <a:spAutoFit/>
          </a:bodyPr>
          <a:lstStyle/>
          <a:p>
            <a:pPr algn="ctr">
              <a:defRPr/>
            </a:pPr>
            <a:r>
              <a:rPr lang="en-US" altLang="zh-TW" b="1" dirty="0">
                <a:solidFill>
                  <a:schemeClr val="accent6">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 目的 </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a:t>
            </a:r>
          </a:p>
          <a:p>
            <a:pPr>
              <a:defRPr/>
            </a:pPr>
            <a:r>
              <a:rPr lang="en-US" altLang="zh-TW"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rPr>
              <a:t>1.</a:t>
            </a:r>
            <a:r>
              <a:rPr lang="zh-TW" altLang="zh-TW"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rPr>
              <a:t>提升學校競爭力</a:t>
            </a:r>
            <a:endParaRPr lang="en-US" altLang="zh-TW"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endParaRPr>
          </a:p>
          <a:p>
            <a:pPr>
              <a:defRPr/>
            </a:pPr>
            <a:r>
              <a:rPr lang="en-US" altLang="zh-TW"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rPr>
              <a:t>2.</a:t>
            </a:r>
            <a:r>
              <a:rPr lang="zh-TW" altLang="en-US"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rPr>
              <a:t>強化學習成效</a:t>
            </a:r>
            <a:endParaRPr lang="en-US" altLang="zh-TW"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endParaRPr>
          </a:p>
          <a:p>
            <a:pPr>
              <a:defRPr/>
            </a:pPr>
            <a:r>
              <a:rPr lang="en-US" altLang="zh-TW"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rPr>
              <a:t>3.</a:t>
            </a:r>
            <a:r>
              <a:rPr lang="zh-TW" altLang="zh-TW" b="1" dirty="0">
                <a:solidFill>
                  <a:srgbClr val="00B050"/>
                </a:solidFill>
                <a:latin typeface="微軟正黑體" panose="020B0604030504040204" pitchFamily="34" charset="-120"/>
                <a:ea typeface="微軟正黑體" panose="020B0604030504040204" pitchFamily="34" charset="-120"/>
                <a:cs typeface="標楷體" panose="03000509000000000000" pitchFamily="65" charset="-120"/>
              </a:rPr>
              <a:t>增加學生學習動機</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p:sp>
        <p:nvSpPr>
          <p:cNvPr id="16394" name="矩形 13"/>
          <p:cNvSpPr>
            <a:spLocks noChangeArrowheads="1"/>
          </p:cNvSpPr>
          <p:nvPr/>
        </p:nvSpPr>
        <p:spPr bwMode="auto">
          <a:xfrm>
            <a:off x="2924175" y="2919413"/>
            <a:ext cx="3471863" cy="1384300"/>
          </a:xfrm>
          <a:prstGeom prst="rect">
            <a:avLst/>
          </a:prstGeom>
          <a:noFill/>
          <a:ln w="9525">
            <a:noFill/>
            <a:miter lim="800000"/>
            <a:headEnd/>
            <a:tailEnd/>
          </a:ln>
        </p:spPr>
        <p:txBody>
          <a:bodyPr>
            <a:spAutoFit/>
          </a:bodyPr>
          <a:lstStyle/>
          <a:p>
            <a:r>
              <a:rPr lang="en-US" altLang="zh-TW" sz="2800" b="1">
                <a:solidFill>
                  <a:srgbClr val="3333FF"/>
                </a:solidFill>
                <a:latin typeface="微軟正黑體" pitchFamily="34" charset="-120"/>
                <a:ea typeface="微軟正黑體" pitchFamily="34" charset="-120"/>
              </a:rPr>
              <a:t>【</a:t>
            </a:r>
            <a:r>
              <a:rPr lang="zh-TW" altLang="en-US" sz="2800" b="1">
                <a:solidFill>
                  <a:srgbClr val="3333FF"/>
                </a:solidFill>
                <a:latin typeface="微軟正黑體" pitchFamily="34" charset="-120"/>
                <a:ea typeface="微軟正黑體" pitchFamily="34" charset="-120"/>
              </a:rPr>
              <a:t>學習上的問題</a:t>
            </a:r>
            <a:r>
              <a:rPr lang="en-US" altLang="zh-TW" sz="2800" b="1">
                <a:solidFill>
                  <a:srgbClr val="3333FF"/>
                </a:solidFill>
                <a:latin typeface="微軟正黑體" pitchFamily="34" charset="-120"/>
                <a:ea typeface="微軟正黑體" pitchFamily="34" charset="-120"/>
              </a:rPr>
              <a:t>】</a:t>
            </a:r>
          </a:p>
          <a:p>
            <a:r>
              <a:rPr lang="en-US" altLang="zh-TW" sz="2800" b="1">
                <a:solidFill>
                  <a:srgbClr val="FF0000"/>
                </a:solidFill>
                <a:latin typeface="微軟正黑體" pitchFamily="34" charset="-120"/>
                <a:ea typeface="微軟正黑體" pitchFamily="34" charset="-120"/>
              </a:rPr>
              <a:t>1.</a:t>
            </a:r>
            <a:r>
              <a:rPr lang="zh-TW" altLang="en-US" sz="2800" b="1">
                <a:solidFill>
                  <a:srgbClr val="FF0000"/>
                </a:solidFill>
                <a:latin typeface="微軟正黑體" pitchFamily="34" charset="-120"/>
                <a:ea typeface="微軟正黑體" pitchFamily="34" charset="-120"/>
              </a:rPr>
              <a:t>學生從學習中逃走</a:t>
            </a:r>
            <a:endParaRPr lang="en-US" altLang="zh-TW" sz="2800" b="1">
              <a:solidFill>
                <a:srgbClr val="FF0000"/>
              </a:solidFill>
              <a:latin typeface="微軟正黑體" pitchFamily="34" charset="-120"/>
              <a:ea typeface="微軟正黑體" pitchFamily="34" charset="-120"/>
            </a:endParaRPr>
          </a:p>
          <a:p>
            <a:r>
              <a:rPr lang="en-US" altLang="zh-TW" sz="2800" b="1">
                <a:solidFill>
                  <a:srgbClr val="FF0000"/>
                </a:solidFill>
                <a:latin typeface="微軟正黑體" pitchFamily="34" charset="-120"/>
                <a:ea typeface="微軟正黑體" pitchFamily="34" charset="-120"/>
              </a:rPr>
              <a:t>2.</a:t>
            </a:r>
            <a:r>
              <a:rPr lang="zh-TW" altLang="en-US" sz="2800" b="1">
                <a:solidFill>
                  <a:srgbClr val="FF0000"/>
                </a:solidFill>
                <a:latin typeface="微軟正黑體" pitchFamily="34" charset="-120"/>
                <a:ea typeface="微軟正黑體" pitchFamily="34" charset="-120"/>
              </a:rPr>
              <a:t>學習被動，無動機</a:t>
            </a:r>
            <a:endParaRPr lang="en-US" altLang="zh-TW" sz="2800" b="1">
              <a:solidFill>
                <a:srgbClr val="FF0000"/>
              </a:solidFill>
              <a:latin typeface="微軟正黑體" pitchFamily="34" charset="-120"/>
              <a:ea typeface="微軟正黑體" pitchFamily="34" charset="-120"/>
            </a:endParaRPr>
          </a:p>
        </p:txBody>
      </p:sp>
      <p:pic>
        <p:nvPicPr>
          <p:cNvPr id="16395" name="圖片 1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075" y="5978525"/>
            <a:ext cx="7059613" cy="750888"/>
          </a:xfrm>
          <a:prstGeom prst="rect">
            <a:avLst/>
          </a:prstGeom>
          <a:noFill/>
          <a:ln w="9525">
            <a:noFill/>
            <a:miter lim="800000"/>
            <a:headEnd/>
            <a:tailEnd/>
          </a:ln>
        </p:spPr>
      </p:pic>
      <p:sp>
        <p:nvSpPr>
          <p:cNvPr id="19" name="矩形圖說文字 18"/>
          <p:cNvSpPr/>
          <p:nvPr/>
        </p:nvSpPr>
        <p:spPr>
          <a:xfrm>
            <a:off x="4838700" y="4545013"/>
            <a:ext cx="3821113" cy="1116012"/>
          </a:xfrm>
          <a:prstGeom prst="wedgeRectCallout">
            <a:avLst>
              <a:gd name="adj1" fmla="val -34910"/>
              <a:gd name="adj2" fmla="val 76958"/>
            </a:avLst>
          </a:prstGeom>
          <a:solidFill>
            <a:schemeClr val="accent1">
              <a:lumMod val="20000"/>
              <a:lumOff val="80000"/>
            </a:schemeClr>
          </a:solidFill>
          <a:ln w="5715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zh-TW" altLang="en-US" sz="2800" b="1" dirty="0">
                <a:solidFill>
                  <a:srgbClr val="3333FF"/>
                </a:solidFill>
                <a:latin typeface="微軟正黑體" panose="020B0604030504040204" pitchFamily="34" charset="-120"/>
                <a:ea typeface="微軟正黑體" panose="020B0604030504040204" pitchFamily="34" charset="-120"/>
                <a:cs typeface="標楷體" panose="03000509000000000000" pitchFamily="65" charset="-120"/>
              </a:rPr>
              <a:t>針對</a:t>
            </a:r>
            <a:endParaRPr lang="en-US" altLang="zh-TW" sz="2800" b="1" dirty="0">
              <a:solidFill>
                <a:srgbClr val="3333FF"/>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defRPr/>
            </a:pPr>
            <a:r>
              <a:rPr lang="en-US" altLang="zh-TW" sz="2800" b="1" dirty="0">
                <a:solidFill>
                  <a:srgbClr val="3333FF"/>
                </a:solidFill>
                <a:latin typeface="微軟正黑體" panose="020B0604030504040204" pitchFamily="34" charset="-120"/>
                <a:ea typeface="微軟正黑體" panose="020B0604030504040204" pitchFamily="34" charset="-120"/>
                <a:cs typeface="標楷體" panose="03000509000000000000" pitchFamily="65" charset="-120"/>
              </a:rPr>
              <a:t>5C</a:t>
            </a:r>
            <a:r>
              <a:rPr lang="zh-TW" altLang="en-US" sz="2800" b="1" dirty="0">
                <a:solidFill>
                  <a:srgbClr val="3333FF"/>
                </a:solidFill>
                <a:latin typeface="微軟正黑體" panose="020B0604030504040204" pitchFamily="34" charset="-120"/>
                <a:ea typeface="微軟正黑體" panose="020B0604030504040204" pitchFamily="34" charset="-120"/>
                <a:cs typeface="標楷體" panose="03000509000000000000" pitchFamily="65" charset="-120"/>
              </a:rPr>
              <a:t>關鍵能力進行提升</a:t>
            </a:r>
            <a:endParaRPr lang="en-US" altLang="zh-TW" sz="2800" b="1" dirty="0">
              <a:solidFill>
                <a:srgbClr val="3333FF"/>
              </a:solidFill>
              <a:latin typeface="微軟正黑體" panose="020B0604030504040204" pitchFamily="34" charset="-120"/>
              <a:ea typeface="微軟正黑體" panose="020B0604030504040204" pitchFamily="34" charset="-120"/>
              <a:cs typeface="標楷體" panose="03000509000000000000"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圖片 2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0088" y="939800"/>
            <a:ext cx="1571625" cy="2268538"/>
          </a:xfrm>
          <a:prstGeom prst="rect">
            <a:avLst/>
          </a:prstGeom>
          <a:noFill/>
          <a:ln w="9525">
            <a:noFill/>
            <a:miter lim="800000"/>
            <a:headEnd/>
            <a:tailEnd/>
          </a:ln>
        </p:spPr>
      </p:pic>
      <p:sp>
        <p:nvSpPr>
          <p:cNvPr id="23" name="流程圖: 程序 22"/>
          <p:cNvSpPr/>
          <p:nvPr/>
        </p:nvSpPr>
        <p:spPr>
          <a:xfrm>
            <a:off x="484188" y="3778250"/>
            <a:ext cx="8242300" cy="2555875"/>
          </a:xfrm>
          <a:prstGeom prst="flowChartProcess">
            <a:avLst/>
          </a:prstGeom>
          <a:solidFill>
            <a:schemeClr val="accent4">
              <a:lumMod val="5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綜合</a:t>
            </a:r>
            <a:r>
              <a:rPr kumimoji="0" lang="zh-TW" altLang="en-US" sz="2800" b="1" dirty="0">
                <a:solidFill>
                  <a:srgbClr val="FFFF00"/>
                </a:solidFill>
                <a:latin typeface="微軟正黑體" panose="020B0604030504040204" pitchFamily="34" charset="-120"/>
                <a:ea typeface="微軟正黑體" panose="020B0604030504040204" pitchFamily="34" charset="-120"/>
              </a:rPr>
              <a:t>分組合作學習</a:t>
            </a:r>
            <a:r>
              <a:rPr kumimoji="0" lang="zh-TW" altLang="en-US" sz="2800" b="1" dirty="0">
                <a:solidFill>
                  <a:schemeClr val="bg1"/>
                </a:solidFill>
                <a:latin typeface="微軟正黑體" panose="020B0604030504040204" pitchFamily="34" charset="-120"/>
                <a:ea typeface="微軟正黑體" panose="020B0604030504040204" pitchFamily="34" charset="-120"/>
              </a:rPr>
              <a:t>、</a:t>
            </a:r>
            <a:r>
              <a:rPr kumimoji="0" lang="zh-TW" altLang="en-US" sz="2800" b="1" dirty="0">
                <a:solidFill>
                  <a:srgbClr val="FFFF00"/>
                </a:solidFill>
                <a:latin typeface="微軟正黑體" panose="020B0604030504040204" pitchFamily="34" charset="-120"/>
                <a:ea typeface="微軟正黑體" panose="020B0604030504040204" pitchFamily="34" charset="-120"/>
              </a:rPr>
              <a:t>探究元素</a:t>
            </a:r>
            <a:r>
              <a:rPr kumimoji="0" lang="zh-TW" altLang="en-US" sz="2800" b="1" dirty="0">
                <a:solidFill>
                  <a:schemeClr val="bg1"/>
                </a:solidFill>
                <a:latin typeface="微軟正黑體" panose="020B0604030504040204" pitchFamily="34" charset="-120"/>
                <a:ea typeface="微軟正黑體" panose="020B0604030504040204" pitchFamily="34" charset="-120"/>
              </a:rPr>
              <a:t>與</a:t>
            </a:r>
            <a:r>
              <a:rPr kumimoji="0" lang="zh-TW" altLang="en-US" sz="2800" b="1" dirty="0">
                <a:solidFill>
                  <a:srgbClr val="FFFF00"/>
                </a:solidFill>
                <a:latin typeface="微軟正黑體" panose="020B0604030504040204" pitchFamily="34" charset="-120"/>
                <a:ea typeface="微軟正黑體" panose="020B0604030504040204" pitchFamily="34" charset="-120"/>
              </a:rPr>
              <a:t>數位筆記</a:t>
            </a:r>
            <a:r>
              <a:rPr kumimoji="0" lang="zh-TW" altLang="en-US" sz="2800" b="1" dirty="0">
                <a:solidFill>
                  <a:schemeClr val="bg1"/>
                </a:solidFill>
                <a:latin typeface="微軟正黑體" panose="020B0604030504040204" pitchFamily="34" charset="-120"/>
                <a:ea typeface="微軟正黑體" panose="020B0604030504040204" pitchFamily="34" charset="-120"/>
              </a:rPr>
              <a:t>的應用，引導學生進行分組</a:t>
            </a:r>
            <a:r>
              <a:rPr kumimoji="0" lang="zh-TW" altLang="zh-TW" sz="2800" b="1" dirty="0">
                <a:solidFill>
                  <a:schemeClr val="bg1"/>
                </a:solidFill>
                <a:latin typeface="微軟正黑體" panose="020B0604030504040204" pitchFamily="34" charset="-120"/>
                <a:ea typeface="微軟正黑體" panose="020B0604030504040204" pitchFamily="34" charset="-120"/>
              </a:rPr>
              <a:t>討論</a:t>
            </a:r>
            <a:r>
              <a:rPr kumimoji="0" lang="zh-TW" altLang="en-US" sz="2800" b="1" dirty="0">
                <a:solidFill>
                  <a:schemeClr val="bg1"/>
                </a:solidFill>
                <a:latin typeface="微軟正黑體" panose="020B0604030504040204" pitchFamily="34" charset="-120"/>
                <a:ea typeface="微軟正黑體" panose="020B0604030504040204" pitchFamily="34" charset="-120"/>
              </a:rPr>
              <a:t>，</a:t>
            </a:r>
            <a:r>
              <a:rPr kumimoji="0" lang="zh-TW" altLang="zh-TW" sz="2800" b="1" dirty="0">
                <a:solidFill>
                  <a:schemeClr val="bg1"/>
                </a:solidFill>
                <a:latin typeface="微軟正黑體" panose="020B0604030504040204" pitchFamily="34" charset="-120"/>
                <a:ea typeface="微軟正黑體" panose="020B0604030504040204" pitchFamily="34" charset="-120"/>
              </a:rPr>
              <a:t>校園中需要改進的地方，拍下照片，並提出改進策略，提出報告與同學分享。</a:t>
            </a:r>
          </a:p>
        </p:txBody>
      </p:sp>
      <p:sp>
        <p:nvSpPr>
          <p:cNvPr id="21" name="圓角矩形圖說文字 20"/>
          <p:cNvSpPr/>
          <p:nvPr/>
        </p:nvSpPr>
        <p:spPr>
          <a:xfrm>
            <a:off x="4065588" y="1685925"/>
            <a:ext cx="2824162" cy="1624013"/>
          </a:xfrm>
          <a:prstGeom prst="wedgeRoundRectCallout">
            <a:avLst>
              <a:gd name="adj1" fmla="val -29404"/>
              <a:gd name="adj2" fmla="val -63387"/>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校園的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grpSp>
        <p:nvGrpSpPr>
          <p:cNvPr id="52228" name="群組 1"/>
          <p:cNvGrpSpPr>
            <a:grpSpLocks/>
          </p:cNvGrpSpPr>
          <p:nvPr/>
        </p:nvGrpSpPr>
        <p:grpSpPr bwMode="auto">
          <a:xfrm>
            <a:off x="3508375" y="852488"/>
            <a:ext cx="5218113" cy="525462"/>
            <a:chOff x="7138686" y="2636581"/>
            <a:chExt cx="5218789" cy="525349"/>
          </a:xfrm>
        </p:grpSpPr>
        <p:sp>
          <p:nvSpPr>
            <p:cNvPr id="9" name="矩形 8"/>
            <p:cNvSpPr/>
            <p:nvPr/>
          </p:nvSpPr>
          <p:spPr>
            <a:xfrm>
              <a:off x="7138686" y="2636581"/>
              <a:ext cx="2292647" cy="307909"/>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4.</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校園改進計畫</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7337150" y="2884178"/>
              <a:ext cx="5020325" cy="277752"/>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r>
                <a:rPr kumimoji="0"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2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200" dirty="0">
                <a:latin typeface="+mn-lt"/>
                <a:ea typeface="+mn-ea"/>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646363" y="5910263"/>
            <a:ext cx="3246437" cy="695325"/>
          </a:xfrm>
          <a:prstGeom prst="rect">
            <a:avLst/>
          </a:prstGeom>
          <a:solidFill>
            <a:schemeClr val="accent6">
              <a:lumMod val="40000"/>
              <a:lumOff val="6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3" name="矩形 42"/>
          <p:cNvSpPr/>
          <p:nvPr/>
        </p:nvSpPr>
        <p:spPr>
          <a:xfrm>
            <a:off x="4567238" y="4708525"/>
            <a:ext cx="4408487" cy="708025"/>
          </a:xfrm>
          <a:prstGeom prst="rect">
            <a:avLst/>
          </a:prstGeom>
          <a:solidFill>
            <a:schemeClr val="accent5">
              <a:lumMod val="20000"/>
              <a:lumOff val="80000"/>
            </a:schemeClr>
          </a:solidFill>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2" name="矩形 41"/>
          <p:cNvSpPr/>
          <p:nvPr/>
        </p:nvSpPr>
        <p:spPr>
          <a:xfrm>
            <a:off x="5083175" y="2984500"/>
            <a:ext cx="3351213" cy="1122363"/>
          </a:xfrm>
          <a:prstGeom prst="rect">
            <a:avLst/>
          </a:prstGeom>
          <a:solidFill>
            <a:schemeClr val="bg1">
              <a:lumMod val="95000"/>
            </a:schemeClr>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1" name="矩形 40"/>
          <p:cNvSpPr/>
          <p:nvPr/>
        </p:nvSpPr>
        <p:spPr>
          <a:xfrm>
            <a:off x="4154488" y="1838325"/>
            <a:ext cx="4446587" cy="62071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0" name="矩形 39"/>
          <p:cNvSpPr/>
          <p:nvPr/>
        </p:nvSpPr>
        <p:spPr>
          <a:xfrm>
            <a:off x="241300" y="125413"/>
            <a:ext cx="5770563" cy="124142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cxnSp>
        <p:nvCxnSpPr>
          <p:cNvPr id="37" name="直線接點 36"/>
          <p:cNvCxnSpPr/>
          <p:nvPr/>
        </p:nvCxnSpPr>
        <p:spPr>
          <a:xfrm flipH="1" flipV="1">
            <a:off x="1214438" y="4275138"/>
            <a:ext cx="320675" cy="1147762"/>
          </a:xfrm>
          <a:prstGeom prst="line">
            <a:avLst/>
          </a:prstGeom>
          <a:ln w="762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flipV="1">
            <a:off x="2060575" y="4191000"/>
            <a:ext cx="1189038" cy="793750"/>
          </a:xfrm>
          <a:prstGeom prst="line">
            <a:avLst/>
          </a:prstGeom>
          <a:ln w="762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H="1">
            <a:off x="2087563" y="3632200"/>
            <a:ext cx="1206500" cy="82550"/>
          </a:xfrm>
          <a:prstGeom prst="line">
            <a:avLst/>
          </a:prstGeom>
          <a:ln w="762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1952625" y="2497138"/>
            <a:ext cx="758825" cy="1000125"/>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a:endCxn id="10" idx="0"/>
          </p:cNvCxnSpPr>
          <p:nvPr/>
        </p:nvCxnSpPr>
        <p:spPr>
          <a:xfrm>
            <a:off x="1214438" y="2497138"/>
            <a:ext cx="0" cy="8382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 name="圓角矩形 1"/>
          <p:cNvSpPr/>
          <p:nvPr/>
        </p:nvSpPr>
        <p:spPr>
          <a:xfrm>
            <a:off x="179388" y="1143000"/>
            <a:ext cx="1800225"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引起動機</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生活週遭實際問題的討論</a:t>
            </a:r>
          </a:p>
        </p:txBody>
      </p:sp>
      <p:sp>
        <p:nvSpPr>
          <p:cNvPr id="6" name="圓角矩形 5"/>
          <p:cNvSpPr/>
          <p:nvPr/>
        </p:nvSpPr>
        <p:spPr>
          <a:xfrm>
            <a:off x="2484438" y="1608138"/>
            <a:ext cx="1800225" cy="1079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教學活動</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了解學習任務與進行方式</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43213" y="3079750"/>
            <a:ext cx="2592387" cy="909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確定問題</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了解要解決的任務</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3013075" y="4430713"/>
            <a:ext cx="1943100" cy="11509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實際操作</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分組完成任務</a:t>
            </a:r>
          </a:p>
        </p:txBody>
      </p:sp>
      <p:sp>
        <p:nvSpPr>
          <p:cNvPr id="9" name="圓角矩形 8"/>
          <p:cNvSpPr/>
          <p:nvPr/>
        </p:nvSpPr>
        <p:spPr>
          <a:xfrm>
            <a:off x="896938" y="5516563"/>
            <a:ext cx="1944687" cy="10810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b="1">
                <a:solidFill>
                  <a:srgbClr val="000000"/>
                </a:solidFill>
                <a:latin typeface="微軟正黑體" pitchFamily="34" charset="-120"/>
                <a:ea typeface="微軟正黑體" pitchFamily="34" charset="-120"/>
              </a:rPr>
              <a:t>評量活動</a:t>
            </a:r>
            <a:endParaRPr kumimoji="0" lang="en-US" altLang="zh-TW" b="1">
              <a:solidFill>
                <a:srgbClr val="000000"/>
              </a:solidFill>
              <a:latin typeface="微軟正黑體" pitchFamily="34" charset="-120"/>
              <a:ea typeface="微軟正黑體" pitchFamily="34" charset="-120"/>
            </a:endParaRPr>
          </a:p>
          <a:p>
            <a:pPr algn="ctr">
              <a:defRPr/>
            </a:pPr>
            <a:r>
              <a:rPr kumimoji="0" lang="zh-TW" altLang="en-US" b="1">
                <a:solidFill>
                  <a:srgbClr val="000000"/>
                </a:solidFill>
                <a:latin typeface="微軟正黑體" pitchFamily="34" charset="-120"/>
                <a:ea typeface="微軟正黑體" pitchFamily="34" charset="-120"/>
              </a:rPr>
              <a:t>互評與發表記錄</a:t>
            </a:r>
          </a:p>
        </p:txBody>
      </p:sp>
      <p:sp>
        <p:nvSpPr>
          <p:cNvPr id="10" name="圓角矩形 9"/>
          <p:cNvSpPr/>
          <p:nvPr/>
        </p:nvSpPr>
        <p:spPr>
          <a:xfrm>
            <a:off x="241300" y="3335338"/>
            <a:ext cx="1944688" cy="10953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kumimoji="0" lang="zh-TW" altLang="zh-TW" sz="2400" b="1">
                <a:solidFill>
                  <a:srgbClr val="000000"/>
                </a:solidFill>
                <a:latin typeface="Times New Roman" pitchFamily="18" charset="0"/>
                <a:ea typeface="微軟正黑體" pitchFamily="34" charset="-120"/>
              </a:rPr>
              <a:t>校園</a:t>
            </a:r>
            <a:endParaRPr kumimoji="0" lang="zh-TW" altLang="en-US" sz="2400" b="1">
              <a:solidFill>
                <a:srgbClr val="000000"/>
              </a:solidFill>
              <a:latin typeface="Times New Roman" pitchFamily="18" charset="0"/>
              <a:ea typeface="微軟正黑體" pitchFamily="34" charset="-120"/>
            </a:endParaRPr>
          </a:p>
          <a:p>
            <a:pPr algn="ctr">
              <a:defRPr/>
            </a:pPr>
            <a:r>
              <a:rPr kumimoji="0" lang="zh-TW" altLang="zh-TW" sz="2400" b="1">
                <a:solidFill>
                  <a:srgbClr val="000000"/>
                </a:solidFill>
                <a:latin typeface="Times New Roman" pitchFamily="18" charset="0"/>
                <a:ea typeface="微軟正黑體" pitchFamily="34" charset="-120"/>
              </a:rPr>
              <a:t>改進計畫</a:t>
            </a:r>
            <a:endParaRPr kumimoji="0" lang="zh-TW" altLang="en-US" sz="2400" b="1">
              <a:solidFill>
                <a:srgbClr val="000000"/>
              </a:solidFill>
              <a:latin typeface="微軟正黑體" pitchFamily="34" charset="-120"/>
              <a:ea typeface="微軟正黑體" pitchFamily="34" charset="-120"/>
            </a:endParaRPr>
          </a:p>
        </p:txBody>
      </p:sp>
      <p:sp>
        <p:nvSpPr>
          <p:cNvPr id="53265" name="矩形 11"/>
          <p:cNvSpPr>
            <a:spLocks noChangeArrowheads="1"/>
          </p:cNvSpPr>
          <p:nvPr/>
        </p:nvSpPr>
        <p:spPr bwMode="auto">
          <a:xfrm>
            <a:off x="339725" y="230188"/>
            <a:ext cx="6024563" cy="825500"/>
          </a:xfrm>
          <a:prstGeom prst="rect">
            <a:avLst/>
          </a:prstGeom>
          <a:noFill/>
          <a:ln w="9525">
            <a:noFill/>
            <a:miter lim="800000"/>
            <a:headEnd/>
            <a:tailEnd/>
          </a:ln>
        </p:spPr>
        <p:txBody>
          <a:bodyPr>
            <a:spAutoFit/>
          </a:bodyPr>
          <a:lstStyle/>
          <a:p>
            <a:r>
              <a:rPr kumimoji="0" lang="zh-TW" altLang="en-US" sz="1600" b="1">
                <a:solidFill>
                  <a:srgbClr val="1F4E79"/>
                </a:solidFill>
                <a:latin typeface="微軟正黑體" pitchFamily="34" charset="-120"/>
                <a:ea typeface="微軟正黑體" pitchFamily="34" charset="-120"/>
              </a:rPr>
              <a:t>小組討論： </a:t>
            </a:r>
            <a:r>
              <a:rPr kumimoji="0" lang="en-US" altLang="zh-TW" sz="1600" b="1">
                <a:solidFill>
                  <a:srgbClr val="1F4E79"/>
                </a:solidFill>
                <a:latin typeface="微軟正黑體" pitchFamily="34" charset="-120"/>
                <a:ea typeface="微軟正黑體" pitchFamily="34" charset="-120"/>
              </a:rPr>
              <a:t>1.</a:t>
            </a:r>
            <a:r>
              <a:rPr kumimoji="0" lang="zh-TW" altLang="en-US" sz="1600" b="1">
                <a:solidFill>
                  <a:srgbClr val="1F4E79"/>
                </a:solidFill>
                <a:latin typeface="微軟正黑體" pitchFamily="34" charset="-120"/>
                <a:ea typeface="微軟正黑體" pitchFamily="34" charset="-120"/>
              </a:rPr>
              <a:t>那些是校園中髒亂的地方</a:t>
            </a:r>
            <a:r>
              <a:rPr kumimoji="0" lang="en-US" altLang="zh-TW" sz="1600" b="1">
                <a:solidFill>
                  <a:srgbClr val="1F4E79"/>
                </a:solidFill>
                <a:latin typeface="微軟正黑體" pitchFamily="34" charset="-120"/>
                <a:ea typeface="微軟正黑體" pitchFamily="34" charset="-120"/>
              </a:rPr>
              <a:t>?</a:t>
            </a:r>
            <a:endParaRPr kumimoji="0" lang="zh-TW" altLang="zh-TW" sz="1600" b="1">
              <a:solidFill>
                <a:srgbClr val="1F4E79"/>
              </a:solidFill>
              <a:latin typeface="微軟正黑體" pitchFamily="34" charset="-120"/>
              <a:ea typeface="微軟正黑體" pitchFamily="34" charset="-120"/>
            </a:endParaRPr>
          </a:p>
          <a:p>
            <a:r>
              <a:rPr kumimoji="0" lang="en-US" altLang="zh-TW" sz="1600" b="1">
                <a:solidFill>
                  <a:srgbClr val="1F4E79"/>
                </a:solidFill>
                <a:latin typeface="微軟正黑體" pitchFamily="34" charset="-120"/>
                <a:ea typeface="微軟正黑體" pitchFamily="34" charset="-120"/>
              </a:rPr>
              <a:t> </a:t>
            </a:r>
            <a:r>
              <a:rPr kumimoji="0" lang="zh-TW" altLang="en-US" sz="1600" b="1">
                <a:solidFill>
                  <a:srgbClr val="1F4E79"/>
                </a:solidFill>
                <a:latin typeface="微軟正黑體" pitchFamily="34" charset="-120"/>
                <a:ea typeface="微軟正黑體" pitchFamily="34" charset="-120"/>
              </a:rPr>
              <a:t>                    </a:t>
            </a:r>
            <a:r>
              <a:rPr kumimoji="0" lang="en-US" altLang="zh-TW" sz="1600" b="1">
                <a:solidFill>
                  <a:srgbClr val="1F4E79"/>
                </a:solidFill>
                <a:latin typeface="微軟正黑體" pitchFamily="34" charset="-120"/>
                <a:ea typeface="微軟正黑體" pitchFamily="34" charset="-120"/>
              </a:rPr>
              <a:t>2.</a:t>
            </a:r>
            <a:r>
              <a:rPr kumimoji="0" lang="zh-TW" altLang="en-US" sz="1600" b="1">
                <a:solidFill>
                  <a:srgbClr val="1F4E79"/>
                </a:solidFill>
                <a:latin typeface="微軟正黑體" pitchFamily="34" charset="-120"/>
                <a:ea typeface="微軟正黑體" pitchFamily="34" charset="-120"/>
              </a:rPr>
              <a:t>對於這些地方你的感覺如何</a:t>
            </a:r>
            <a:r>
              <a:rPr kumimoji="0" lang="en-US" altLang="zh-TW" sz="1600" b="1">
                <a:solidFill>
                  <a:srgbClr val="1F4E79"/>
                </a:solidFill>
                <a:latin typeface="微軟正黑體" pitchFamily="34" charset="-120"/>
                <a:ea typeface="微軟正黑體" pitchFamily="34" charset="-120"/>
              </a:rPr>
              <a:t>?</a:t>
            </a:r>
          </a:p>
          <a:p>
            <a:r>
              <a:rPr kumimoji="0" lang="en-US" altLang="zh-TW" sz="1600" b="1">
                <a:solidFill>
                  <a:srgbClr val="1F4E79"/>
                </a:solidFill>
                <a:latin typeface="微軟正黑體" pitchFamily="34" charset="-120"/>
                <a:ea typeface="微軟正黑體" pitchFamily="34" charset="-120"/>
              </a:rPr>
              <a:t>                     3.</a:t>
            </a:r>
            <a:r>
              <a:rPr kumimoji="0" lang="zh-TW" altLang="en-US" sz="1600" b="1">
                <a:solidFill>
                  <a:srgbClr val="1F4E79"/>
                </a:solidFill>
                <a:latin typeface="微軟正黑體" pitchFamily="34" charset="-120"/>
                <a:ea typeface="微軟正黑體" pitchFamily="34" charset="-120"/>
              </a:rPr>
              <a:t>我們可以做什麼讓校園變得更美好</a:t>
            </a:r>
            <a:r>
              <a:rPr kumimoji="0" lang="en-US" altLang="zh-TW" sz="1600" b="1">
                <a:solidFill>
                  <a:srgbClr val="1F4E79"/>
                </a:solidFill>
                <a:latin typeface="微軟正黑體" pitchFamily="34" charset="-120"/>
                <a:ea typeface="微軟正黑體" pitchFamily="34" charset="-120"/>
              </a:rPr>
              <a:t>?</a:t>
            </a:r>
            <a:endParaRPr kumimoji="0" lang="zh-TW" altLang="en-US" sz="1600" b="1">
              <a:solidFill>
                <a:srgbClr val="1F4E79"/>
              </a:solidFill>
              <a:latin typeface="微軟正黑體" pitchFamily="34" charset="-120"/>
              <a:ea typeface="微軟正黑體" pitchFamily="34" charset="-120"/>
            </a:endParaRPr>
          </a:p>
        </p:txBody>
      </p:sp>
      <p:sp>
        <p:nvSpPr>
          <p:cNvPr id="53266" name="矩形 12"/>
          <p:cNvSpPr>
            <a:spLocks noChangeArrowheads="1"/>
          </p:cNvSpPr>
          <p:nvPr/>
        </p:nvSpPr>
        <p:spPr bwMode="auto">
          <a:xfrm>
            <a:off x="4265613" y="1849438"/>
            <a:ext cx="4137025" cy="611187"/>
          </a:xfrm>
          <a:prstGeom prst="rect">
            <a:avLst/>
          </a:prstGeom>
          <a:noFill/>
          <a:ln w="9525">
            <a:noFill/>
            <a:miter lim="800000"/>
            <a:headEnd/>
            <a:tailEnd/>
          </a:ln>
        </p:spPr>
        <p:txBody>
          <a:bodyPr>
            <a:spAutoFit/>
          </a:bodyPr>
          <a:lstStyle/>
          <a:p>
            <a:r>
              <a:rPr kumimoji="0" lang="zh-TW" altLang="zh-TW" sz="1600" b="1">
                <a:solidFill>
                  <a:srgbClr val="843C0C"/>
                </a:solidFill>
                <a:latin typeface="微軟正黑體" pitchFamily="34" charset="-120"/>
                <a:ea typeface="微軟正黑體" pitchFamily="34" charset="-120"/>
              </a:rPr>
              <a:t>利用簡報介紹台灣社區互助合作、守望相助、美化社區的例子</a:t>
            </a:r>
            <a:r>
              <a:rPr kumimoji="0" lang="zh-TW" altLang="zh-TW" b="1"/>
              <a:t>。</a:t>
            </a:r>
          </a:p>
        </p:txBody>
      </p:sp>
      <p:sp>
        <p:nvSpPr>
          <p:cNvPr id="53267" name="矩形 13"/>
          <p:cNvSpPr>
            <a:spLocks noChangeArrowheads="1"/>
          </p:cNvSpPr>
          <p:nvPr/>
        </p:nvSpPr>
        <p:spPr bwMode="auto">
          <a:xfrm>
            <a:off x="5483225" y="2979738"/>
            <a:ext cx="3567113" cy="1069975"/>
          </a:xfrm>
          <a:prstGeom prst="rect">
            <a:avLst/>
          </a:prstGeom>
          <a:noFill/>
          <a:ln w="9525">
            <a:noFill/>
            <a:miter lim="800000"/>
            <a:headEnd/>
            <a:tailEnd/>
          </a:ln>
        </p:spPr>
        <p:txBody>
          <a:bodyPr>
            <a:spAutoFit/>
          </a:bodyPr>
          <a:lstStyle/>
          <a:p>
            <a:r>
              <a:rPr kumimoji="0" lang="zh-TW" altLang="zh-TW" sz="1600" b="1">
                <a:solidFill>
                  <a:srgbClr val="7F7F7F"/>
                </a:solidFill>
                <a:latin typeface="微軟正黑體" pitchFamily="34" charset="-120"/>
                <a:ea typeface="微軟正黑體" pitchFamily="34" charset="-120"/>
              </a:rPr>
              <a:t>任務一 尋找校園髒亂處</a:t>
            </a:r>
          </a:p>
          <a:p>
            <a:r>
              <a:rPr kumimoji="0" lang="zh-TW" altLang="zh-TW" sz="1600" b="1">
                <a:solidFill>
                  <a:srgbClr val="7F7F7F"/>
                </a:solidFill>
                <a:latin typeface="微軟正黑體" pitchFamily="34" charset="-120"/>
                <a:ea typeface="微軟正黑體" pitchFamily="34" charset="-120"/>
              </a:rPr>
              <a:t>任務二 擬定解決方式</a:t>
            </a:r>
          </a:p>
          <a:p>
            <a:r>
              <a:rPr kumimoji="0" lang="zh-TW" altLang="zh-TW" sz="1600" b="1">
                <a:solidFill>
                  <a:srgbClr val="7F7F7F"/>
                </a:solidFill>
                <a:latin typeface="微軟正黑體" pitchFamily="34" charset="-120"/>
                <a:ea typeface="微軟正黑體" pitchFamily="34" charset="-120"/>
              </a:rPr>
              <a:t>任務三 實施改進策略</a:t>
            </a:r>
          </a:p>
          <a:p>
            <a:r>
              <a:rPr kumimoji="0" lang="zh-TW" altLang="zh-TW" sz="1600" b="1">
                <a:solidFill>
                  <a:srgbClr val="7F7F7F"/>
                </a:solidFill>
                <a:latin typeface="微軟正黑體" pitchFamily="34" charset="-120"/>
                <a:ea typeface="微軟正黑體" pitchFamily="34" charset="-120"/>
              </a:rPr>
              <a:t>任務四 提出成果報告</a:t>
            </a:r>
          </a:p>
        </p:txBody>
      </p:sp>
      <p:sp>
        <p:nvSpPr>
          <p:cNvPr id="53268" name="矩形 14"/>
          <p:cNvSpPr>
            <a:spLocks noChangeArrowheads="1"/>
          </p:cNvSpPr>
          <p:nvPr/>
        </p:nvSpPr>
        <p:spPr bwMode="auto">
          <a:xfrm>
            <a:off x="4956175" y="4800600"/>
            <a:ext cx="4019550" cy="581025"/>
          </a:xfrm>
          <a:prstGeom prst="rect">
            <a:avLst/>
          </a:prstGeom>
          <a:noFill/>
          <a:ln w="9525">
            <a:noFill/>
            <a:miter lim="800000"/>
            <a:headEnd/>
            <a:tailEnd/>
          </a:ln>
        </p:spPr>
        <p:txBody>
          <a:bodyPr>
            <a:spAutoFit/>
          </a:bodyPr>
          <a:lstStyle/>
          <a:p>
            <a:r>
              <a:rPr kumimoji="0" lang="zh-TW" altLang="en-US" sz="1600" b="1">
                <a:solidFill>
                  <a:srgbClr val="203864"/>
                </a:solidFill>
                <a:latin typeface="微軟正黑體" pitchFamily="34" charset="-120"/>
                <a:ea typeface="微軟正黑體" pitchFamily="34" charset="-120"/>
              </a:rPr>
              <a:t>分組討論合作：透過實地踏查記錄與小組討論實作，達到改善目標。</a:t>
            </a:r>
            <a:endParaRPr kumimoji="0" lang="en-US" altLang="zh-TW" sz="1600" b="1">
              <a:solidFill>
                <a:srgbClr val="203864"/>
              </a:solidFill>
              <a:latin typeface="微軟正黑體" pitchFamily="34" charset="-120"/>
              <a:ea typeface="微軟正黑體" pitchFamily="34" charset="-120"/>
            </a:endParaRPr>
          </a:p>
        </p:txBody>
      </p:sp>
      <p:sp>
        <p:nvSpPr>
          <p:cNvPr id="53269" name="矩形 15"/>
          <p:cNvSpPr>
            <a:spLocks noChangeArrowheads="1"/>
          </p:cNvSpPr>
          <p:nvPr/>
        </p:nvSpPr>
        <p:spPr bwMode="auto">
          <a:xfrm>
            <a:off x="2849563" y="5961063"/>
            <a:ext cx="3267075" cy="581025"/>
          </a:xfrm>
          <a:prstGeom prst="rect">
            <a:avLst/>
          </a:prstGeom>
          <a:noFill/>
          <a:ln w="9525">
            <a:noFill/>
            <a:miter lim="800000"/>
            <a:headEnd/>
            <a:tailEnd/>
          </a:ln>
        </p:spPr>
        <p:txBody>
          <a:bodyPr>
            <a:spAutoFit/>
          </a:bodyPr>
          <a:lstStyle/>
          <a:p>
            <a:r>
              <a:rPr kumimoji="0" lang="zh-TW" altLang="en-US" sz="1600" b="1">
                <a:solidFill>
                  <a:srgbClr val="385723"/>
                </a:solidFill>
                <a:latin typeface="微軟正黑體" pitchFamily="34" charset="-120"/>
                <a:ea typeface="微軟正黑體" pitchFamily="34" charset="-120"/>
              </a:rPr>
              <a:t>學習歷程總整理：完成改善記錄，</a:t>
            </a:r>
          </a:p>
          <a:p>
            <a:r>
              <a:rPr kumimoji="0" lang="zh-TW" altLang="en-US" sz="1600" b="1">
                <a:solidFill>
                  <a:srgbClr val="385723"/>
                </a:solidFill>
                <a:latin typeface="微軟正黑體" pitchFamily="34" charset="-120"/>
                <a:ea typeface="微軟正黑體" pitchFamily="34" charset="-120"/>
              </a:rPr>
              <a:t>發表各組看法。</a:t>
            </a:r>
            <a:endParaRPr kumimoji="0" lang="zh-TW" altLang="zh-TW" sz="1600" b="1">
              <a:solidFill>
                <a:srgbClr val="385723"/>
              </a:solidFill>
              <a:latin typeface="微軟正黑體" pitchFamily="34" charset="-120"/>
              <a:ea typeface="微軟正黑體" pitchFamily="34" charset="-120"/>
            </a:endParaRPr>
          </a:p>
        </p:txBody>
      </p:sp>
      <p:sp>
        <p:nvSpPr>
          <p:cNvPr id="53270" name="矩形 16"/>
          <p:cNvSpPr>
            <a:spLocks noChangeArrowheads="1"/>
          </p:cNvSpPr>
          <p:nvPr/>
        </p:nvSpPr>
        <p:spPr bwMode="auto">
          <a:xfrm>
            <a:off x="250825" y="2205038"/>
            <a:ext cx="1638300" cy="338137"/>
          </a:xfrm>
          <a:prstGeom prst="rect">
            <a:avLst/>
          </a:prstGeom>
          <a:noFill/>
          <a:ln w="9525">
            <a:noFill/>
            <a:miter lim="800000"/>
            <a:headEnd/>
            <a:tailEnd/>
          </a:ln>
        </p:spPr>
        <p:txBody>
          <a:bodyPr>
            <a:spAutoFit/>
          </a:bodyPr>
          <a:lstStyle/>
          <a:p>
            <a:pPr algn="ctr"/>
            <a:r>
              <a:rPr kumimoji="0" lang="zh-TW" altLang="en-US" sz="1600" b="1">
                <a:solidFill>
                  <a:srgbClr val="FF0000"/>
                </a:solidFill>
                <a:latin typeface="微軟正黑體" pitchFamily="34" charset="-120"/>
                <a:ea typeface="微軟正黑體" pitchFamily="34" charset="-120"/>
              </a:rPr>
              <a:t>小組討論</a:t>
            </a:r>
            <a:endParaRPr kumimoji="0" lang="zh-TW" altLang="zh-TW" sz="1600" b="1">
              <a:solidFill>
                <a:srgbClr val="FF0000"/>
              </a:solidFill>
              <a:latin typeface="微軟正黑體" pitchFamily="34" charset="-120"/>
              <a:ea typeface="微軟正黑體" pitchFamily="34" charset="-120"/>
            </a:endParaRPr>
          </a:p>
        </p:txBody>
      </p:sp>
      <p:sp>
        <p:nvSpPr>
          <p:cNvPr id="53271" name="矩形 17"/>
          <p:cNvSpPr>
            <a:spLocks noChangeArrowheads="1"/>
          </p:cNvSpPr>
          <p:nvPr/>
        </p:nvSpPr>
        <p:spPr bwMode="auto">
          <a:xfrm>
            <a:off x="2841625" y="2671763"/>
            <a:ext cx="148907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了解進行方式</a:t>
            </a:r>
            <a:endParaRPr kumimoji="0" lang="zh-TW" altLang="zh-TW" sz="1600" b="1">
              <a:solidFill>
                <a:srgbClr val="FF0000"/>
              </a:solidFill>
              <a:latin typeface="微軟正黑體" pitchFamily="34" charset="-120"/>
              <a:ea typeface="微軟正黑體" pitchFamily="34" charset="-120"/>
            </a:endParaRPr>
          </a:p>
        </p:txBody>
      </p:sp>
      <p:sp>
        <p:nvSpPr>
          <p:cNvPr id="53272" name="矩形 18"/>
          <p:cNvSpPr>
            <a:spLocks noChangeArrowheads="1"/>
          </p:cNvSpPr>
          <p:nvPr/>
        </p:nvSpPr>
        <p:spPr bwMode="auto">
          <a:xfrm>
            <a:off x="3132138" y="4000500"/>
            <a:ext cx="2068512" cy="339725"/>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發現疑惑並解決問題</a:t>
            </a:r>
            <a:endParaRPr kumimoji="0" lang="zh-TW" altLang="zh-TW" sz="1600" b="1">
              <a:solidFill>
                <a:srgbClr val="FF0000"/>
              </a:solidFill>
              <a:latin typeface="微軟正黑體" pitchFamily="34" charset="-120"/>
              <a:ea typeface="微軟正黑體" pitchFamily="34" charset="-120"/>
            </a:endParaRPr>
          </a:p>
        </p:txBody>
      </p:sp>
      <p:sp>
        <p:nvSpPr>
          <p:cNvPr id="53273" name="矩形 19"/>
          <p:cNvSpPr>
            <a:spLocks noChangeArrowheads="1"/>
          </p:cNvSpPr>
          <p:nvPr/>
        </p:nvSpPr>
        <p:spPr bwMode="auto">
          <a:xfrm>
            <a:off x="3027363" y="5578475"/>
            <a:ext cx="2070100" cy="338138"/>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表達意見與小組討論</a:t>
            </a:r>
            <a:endParaRPr kumimoji="0" lang="zh-TW" altLang="zh-TW" sz="1600" b="1">
              <a:solidFill>
                <a:srgbClr val="FF0000"/>
              </a:solidFill>
              <a:latin typeface="微軟正黑體" pitchFamily="34" charset="-120"/>
              <a:ea typeface="微軟正黑體" pitchFamily="34" charset="-120"/>
            </a:endParaRPr>
          </a:p>
        </p:txBody>
      </p:sp>
      <p:sp>
        <p:nvSpPr>
          <p:cNvPr id="53274" name="矩形 20"/>
          <p:cNvSpPr>
            <a:spLocks noChangeArrowheads="1"/>
          </p:cNvSpPr>
          <p:nvPr/>
        </p:nvSpPr>
        <p:spPr bwMode="auto">
          <a:xfrm>
            <a:off x="963613" y="6573838"/>
            <a:ext cx="185102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分析、比較、匯整</a:t>
            </a:r>
            <a:endParaRPr kumimoji="0" lang="zh-TW" altLang="zh-TW" sz="1600" b="1">
              <a:solidFill>
                <a:srgbClr val="FF0000"/>
              </a:solidFill>
              <a:latin typeface="微軟正黑體" pitchFamily="34" charset="-120"/>
              <a:ea typeface="微軟正黑體" pitchFamily="34" charset="-120"/>
            </a:endParaRPr>
          </a:p>
        </p:txBody>
      </p:sp>
      <p:sp>
        <p:nvSpPr>
          <p:cNvPr id="46" name="向右箭號 45"/>
          <p:cNvSpPr/>
          <p:nvPr/>
        </p:nvSpPr>
        <p:spPr>
          <a:xfrm rot="826831">
            <a:off x="2039938" y="1911350"/>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7" name="向右箭號 46"/>
          <p:cNvSpPr/>
          <p:nvPr/>
        </p:nvSpPr>
        <p:spPr>
          <a:xfrm rot="2693367">
            <a:off x="4294188" y="2654300"/>
            <a:ext cx="422275"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8" name="向右箭號 47"/>
          <p:cNvSpPr/>
          <p:nvPr/>
        </p:nvSpPr>
        <p:spPr>
          <a:xfrm rot="5400000">
            <a:off x="5226845" y="41806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9" name="向右箭號 48"/>
          <p:cNvSpPr/>
          <p:nvPr/>
        </p:nvSpPr>
        <p:spPr>
          <a:xfrm rot="7197672">
            <a:off x="5020470" y="56030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6949" y="161139"/>
            <a:ext cx="1176169" cy="152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280" name="圖片 4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0" y="3770313"/>
            <a:ext cx="749300" cy="747712"/>
          </a:xfrm>
          <a:prstGeom prst="rect">
            <a:avLst/>
          </a:prstGeom>
          <a:noFill/>
          <a:ln w="9525">
            <a:noFill/>
            <a:miter lim="800000"/>
            <a:headEnd/>
            <a:tailEnd/>
          </a:ln>
        </p:spPr>
      </p:pic>
      <p:pic>
        <p:nvPicPr>
          <p:cNvPr id="53281" name="圖片 5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0725" y="4489450"/>
            <a:ext cx="2124075" cy="200025"/>
          </a:xfrm>
          <a:prstGeom prst="rect">
            <a:avLst/>
          </a:prstGeom>
          <a:noFill/>
          <a:ln w="9525">
            <a:noFill/>
            <a:miter lim="800000"/>
            <a:headEnd/>
            <a:tailEnd/>
          </a:ln>
        </p:spPr>
      </p:pic>
      <p:pic>
        <p:nvPicPr>
          <p:cNvPr id="53282" name="Picture 38" descr="O0aW5qsyCkR2i7Bu-jUU1b5BWA_NygJ6ui4MgaAvL7gfqvVWqkOBscDaq4pn-vkwByUx=w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5763" y="873125"/>
            <a:ext cx="719137" cy="719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3" descr="Image 2014-1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6888" y="528638"/>
            <a:ext cx="2819400" cy="2114550"/>
          </a:xfrm>
          <a:prstGeom prst="rect">
            <a:avLst/>
          </a:prstGeom>
          <a:noFill/>
          <a:ln w="9525">
            <a:noFill/>
            <a:miter lim="800000"/>
            <a:headEnd/>
            <a:tailEnd/>
          </a:ln>
        </p:spPr>
      </p:pic>
      <p:sp>
        <p:nvSpPr>
          <p:cNvPr id="10" name="向右箭號 9"/>
          <p:cNvSpPr/>
          <p:nvPr/>
        </p:nvSpPr>
        <p:spPr>
          <a:xfrm>
            <a:off x="2638425"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向右箭號 10"/>
          <p:cNvSpPr/>
          <p:nvPr/>
        </p:nvSpPr>
        <p:spPr>
          <a:xfrm>
            <a:off x="5602288"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5300" name="矩形 11"/>
          <p:cNvSpPr>
            <a:spLocks noChangeArrowheads="1"/>
          </p:cNvSpPr>
          <p:nvPr/>
        </p:nvSpPr>
        <p:spPr bwMode="auto">
          <a:xfrm>
            <a:off x="3759200" y="5894388"/>
            <a:ext cx="1555750" cy="366712"/>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完成改善記錄</a:t>
            </a:r>
          </a:p>
        </p:txBody>
      </p:sp>
      <p:sp>
        <p:nvSpPr>
          <p:cNvPr id="55301" name="矩形 12"/>
          <p:cNvSpPr>
            <a:spLocks noChangeArrowheads="1"/>
          </p:cNvSpPr>
          <p:nvPr/>
        </p:nvSpPr>
        <p:spPr bwMode="auto">
          <a:xfrm>
            <a:off x="6815138" y="5813425"/>
            <a:ext cx="1568450" cy="369888"/>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分享改善成果</a:t>
            </a:r>
          </a:p>
        </p:txBody>
      </p:sp>
      <p:sp>
        <p:nvSpPr>
          <p:cNvPr id="55302" name="矩形 13"/>
          <p:cNvSpPr>
            <a:spLocks noChangeArrowheads="1"/>
          </p:cNvSpPr>
          <p:nvPr/>
        </p:nvSpPr>
        <p:spPr bwMode="auto">
          <a:xfrm>
            <a:off x="923925" y="5880100"/>
            <a:ext cx="1108075" cy="369888"/>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實際實行</a:t>
            </a:r>
          </a:p>
        </p:txBody>
      </p:sp>
      <p:sp>
        <p:nvSpPr>
          <p:cNvPr id="55303" name="矩形 16"/>
          <p:cNvSpPr>
            <a:spLocks noChangeArrowheads="1"/>
          </p:cNvSpPr>
          <p:nvPr/>
        </p:nvSpPr>
        <p:spPr bwMode="auto">
          <a:xfrm>
            <a:off x="454025" y="2633663"/>
            <a:ext cx="20129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老師說明課程內容</a:t>
            </a:r>
          </a:p>
        </p:txBody>
      </p:sp>
      <p:sp>
        <p:nvSpPr>
          <p:cNvPr id="55304" name="矩形 17"/>
          <p:cNvSpPr>
            <a:spLocks noChangeArrowheads="1"/>
          </p:cNvSpPr>
          <p:nvPr/>
        </p:nvSpPr>
        <p:spPr bwMode="auto">
          <a:xfrm>
            <a:off x="3317875" y="2787650"/>
            <a:ext cx="2012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學生踏查蒐集資料</a:t>
            </a:r>
          </a:p>
        </p:txBody>
      </p:sp>
      <p:sp>
        <p:nvSpPr>
          <p:cNvPr id="55305" name="矩形 18"/>
          <p:cNvSpPr>
            <a:spLocks noChangeArrowheads="1"/>
          </p:cNvSpPr>
          <p:nvPr/>
        </p:nvSpPr>
        <p:spPr bwMode="auto">
          <a:xfrm>
            <a:off x="6169025" y="2820988"/>
            <a:ext cx="2655888" cy="369887"/>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擬定解決策略</a:t>
            </a:r>
            <a:r>
              <a:rPr kumimoji="0" lang="en-US" altLang="zh-TW" b="1">
                <a:latin typeface="微軟正黑體" pitchFamily="34" charset="-120"/>
                <a:ea typeface="微軟正黑體" pitchFamily="34" charset="-120"/>
              </a:rPr>
              <a:t>(</a:t>
            </a:r>
            <a:r>
              <a:rPr kumimoji="0" lang="zh-TW" altLang="en-US" b="1">
                <a:latin typeface="微軟正黑體" pitchFamily="34" charset="-120"/>
                <a:ea typeface="微軟正黑體" pitchFamily="34" charset="-120"/>
              </a:rPr>
              <a:t>宣導海報</a:t>
            </a:r>
            <a:r>
              <a:rPr kumimoji="0" lang="en-US" altLang="zh-TW" b="1">
                <a:latin typeface="微軟正黑體" pitchFamily="34" charset="-120"/>
                <a:ea typeface="微軟正黑體" pitchFamily="34" charset="-120"/>
              </a:rPr>
              <a:t>)</a:t>
            </a:r>
          </a:p>
        </p:txBody>
      </p:sp>
      <p:pic>
        <p:nvPicPr>
          <p:cNvPr id="55306" name="Picture 19" descr="IMG_0085">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188" y="498475"/>
            <a:ext cx="2470150" cy="1989138"/>
          </a:xfrm>
          <a:prstGeom prst="rect">
            <a:avLst/>
          </a:prstGeom>
          <a:noFill/>
          <a:ln w="9525">
            <a:noFill/>
            <a:miter lim="800000"/>
            <a:headEnd/>
            <a:tailEnd/>
          </a:ln>
        </p:spPr>
      </p:pic>
      <p:sp>
        <p:nvSpPr>
          <p:cNvPr id="15" name="向右箭號 14"/>
          <p:cNvSpPr/>
          <p:nvPr/>
        </p:nvSpPr>
        <p:spPr>
          <a:xfrm>
            <a:off x="2638425"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a:off x="5464175" y="2249488"/>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5309" name="Picture 21" descr="IMG_785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7263" y="508000"/>
            <a:ext cx="2741612" cy="2055813"/>
          </a:xfrm>
          <a:prstGeom prst="rect">
            <a:avLst/>
          </a:prstGeom>
          <a:noFill/>
          <a:ln w="9525">
            <a:noFill/>
            <a:miter lim="800000"/>
            <a:headEnd/>
            <a:tailEnd/>
          </a:ln>
        </p:spPr>
      </p:pic>
      <p:pic>
        <p:nvPicPr>
          <p:cNvPr id="55310" name="Picture 22" descr="IMG_872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850" y="3495675"/>
            <a:ext cx="2608263" cy="1955800"/>
          </a:xfrm>
          <a:prstGeom prst="rect">
            <a:avLst/>
          </a:prstGeom>
          <a:noFill/>
          <a:ln w="9525">
            <a:noFill/>
            <a:miter lim="800000"/>
            <a:headEnd/>
            <a:tailEnd/>
          </a:ln>
        </p:spPr>
      </p:pic>
      <p:pic>
        <p:nvPicPr>
          <p:cNvPr id="55311" name="圖片 39">
            <a:hlinkClick r:id="rId8" action="ppaction://hlinkfile"/>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67425" y="3541713"/>
            <a:ext cx="2744788" cy="1770062"/>
          </a:xfrm>
          <a:prstGeom prst="rect">
            <a:avLst/>
          </a:prstGeom>
          <a:noFill/>
          <a:ln w="9525">
            <a:noFill/>
            <a:miter lim="800000"/>
            <a:headEnd/>
            <a:tailEnd/>
          </a:ln>
        </p:spPr>
      </p:pic>
      <p:pic>
        <p:nvPicPr>
          <p:cNvPr id="55312" name="Picture 26" descr="10174991_719782434766730_6155441553788410635_n">
            <a:hlinkClick r:id="rId10" action="ppaction://hlinkfile"/>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171825" y="3489325"/>
            <a:ext cx="2668588" cy="20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圖片 21"/>
          <p:cNvPicPr>
            <a:picLocks noChangeAspect="1"/>
          </p:cNvPicPr>
          <p:nvPr/>
        </p:nvPicPr>
        <p:blipFill>
          <a:blip r:embed="rId2"/>
          <a:srcRect/>
          <a:stretch>
            <a:fillRect/>
          </a:stretch>
        </p:blipFill>
        <p:spPr bwMode="auto">
          <a:xfrm>
            <a:off x="342900" y="1681163"/>
            <a:ext cx="2427288" cy="3503612"/>
          </a:xfrm>
          <a:prstGeom prst="rect">
            <a:avLst/>
          </a:prstGeom>
          <a:noFill/>
          <a:ln w="9525">
            <a:noFill/>
            <a:miter lim="800000"/>
            <a:headEnd/>
            <a:tailEnd/>
          </a:ln>
        </p:spPr>
      </p:pic>
      <p:sp>
        <p:nvSpPr>
          <p:cNvPr id="23" name="流程圖: 程序 22"/>
          <p:cNvSpPr/>
          <p:nvPr/>
        </p:nvSpPr>
        <p:spPr>
          <a:xfrm>
            <a:off x="3092450" y="1190625"/>
            <a:ext cx="5432425" cy="4008438"/>
          </a:xfrm>
          <a:prstGeom prst="flowChartProcess">
            <a:avLst/>
          </a:prstGeom>
          <a:solidFill>
            <a:srgbClr val="00206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評估孩子的</a:t>
            </a:r>
            <a:r>
              <a:rPr kumimoji="0" lang="zh-TW" altLang="en-US" sz="3600" b="1" dirty="0">
                <a:solidFill>
                  <a:srgbClr val="FFFF00"/>
                </a:solidFill>
                <a:latin typeface="微軟正黑體" panose="020B0604030504040204" pitchFamily="34" charset="-120"/>
                <a:ea typeface="微軟正黑體" panose="020B0604030504040204" pitchFamily="34" charset="-120"/>
              </a:rPr>
              <a:t>學習狀況</a:t>
            </a:r>
            <a:r>
              <a:rPr kumimoji="0" lang="zh-TW" altLang="en-US" sz="3600" dirty="0"/>
              <a:t>，</a:t>
            </a:r>
            <a:r>
              <a:rPr kumimoji="0" lang="zh-TW" altLang="en-US" sz="3600" b="1" dirty="0">
                <a:latin typeface="微軟正黑體" panose="020B0604030504040204" pitchFamily="34" charset="-120"/>
                <a:ea typeface="微軟正黑體" panose="020B0604030504040204" pitchFamily="34" charset="-120"/>
              </a:rPr>
              <a:t>慢慢</a:t>
            </a:r>
            <a:r>
              <a:rPr kumimoji="0" lang="zh-TW" altLang="en-US" sz="3600" b="1" dirty="0">
                <a:solidFill>
                  <a:srgbClr val="FFFF00"/>
                </a:solidFill>
                <a:latin typeface="微軟正黑體" panose="020B0604030504040204" pitchFamily="34" charset="-120"/>
                <a:ea typeface="微軟正黑體" panose="020B0604030504040204" pitchFamily="34" charset="-120"/>
              </a:rPr>
              <a:t>擴大</a:t>
            </a:r>
            <a:r>
              <a:rPr kumimoji="0" lang="zh-TW" altLang="en-US" sz="3600" b="1" dirty="0">
                <a:latin typeface="微軟正黑體" panose="020B0604030504040204" pitchFamily="34" charset="-120"/>
                <a:ea typeface="微軟正黑體" panose="020B0604030504040204" pitchFamily="34" charset="-120"/>
              </a:rPr>
              <a:t>應用範圍，讓孩子習慣</a:t>
            </a:r>
            <a:r>
              <a:rPr kumimoji="0" lang="zh-TW" altLang="en-US" sz="3600" b="1" dirty="0">
                <a:solidFill>
                  <a:srgbClr val="FFFF00"/>
                </a:solidFill>
                <a:latin typeface="微軟正黑體" panose="020B0604030504040204" pitchFamily="34" charset="-120"/>
                <a:ea typeface="微軟正黑體" panose="020B0604030504040204" pitchFamily="34" charset="-120"/>
              </a:rPr>
              <a:t>探究式行動學習</a:t>
            </a:r>
            <a:r>
              <a:rPr kumimoji="0" lang="zh-TW" altLang="en-US" sz="3600" b="1" dirty="0">
                <a:latin typeface="微軟正黑體" panose="020B0604030504040204" pitchFamily="34" charset="-120"/>
                <a:ea typeface="微軟正黑體" panose="020B0604030504040204" pitchFamily="34" charset="-120"/>
              </a:rPr>
              <a:t>的學習模式。</a:t>
            </a:r>
            <a:endParaRPr kumimoji="0" lang="zh-TW" alt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圖片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0088" y="939800"/>
            <a:ext cx="1571625" cy="2268538"/>
          </a:xfrm>
          <a:prstGeom prst="rect">
            <a:avLst/>
          </a:prstGeom>
          <a:noFill/>
          <a:ln w="9525">
            <a:noFill/>
            <a:miter lim="800000"/>
            <a:headEnd/>
            <a:tailEnd/>
          </a:ln>
        </p:spPr>
      </p:pic>
      <p:sp>
        <p:nvSpPr>
          <p:cNvPr id="23" name="流程圖: 程序 22"/>
          <p:cNvSpPr/>
          <p:nvPr/>
        </p:nvSpPr>
        <p:spPr>
          <a:xfrm>
            <a:off x="484188" y="3778250"/>
            <a:ext cx="8242300" cy="2555875"/>
          </a:xfrm>
          <a:prstGeom prst="flowChartProcess">
            <a:avLst/>
          </a:prstGeom>
          <a:solidFill>
            <a:schemeClr val="accent4">
              <a:lumMod val="5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從社區開始，了解社區特色，</a:t>
            </a:r>
            <a:r>
              <a:rPr kumimoji="0" lang="zh-TW" altLang="en-US" sz="2800" b="1" dirty="0">
                <a:solidFill>
                  <a:srgbClr val="FFFF00"/>
                </a:solidFill>
                <a:latin typeface="微軟正黑體" panose="020B0604030504040204" pitchFamily="34" charset="-120"/>
                <a:ea typeface="微軟正黑體" panose="020B0604030504040204" pitchFamily="34" charset="-120"/>
              </a:rPr>
              <a:t>學習如何用數位筆記進行記錄社區特色</a:t>
            </a:r>
            <a:r>
              <a:rPr kumimoji="0" lang="zh-TW" altLang="zh-TW" sz="2800" b="1" dirty="0">
                <a:solidFill>
                  <a:schemeClr val="bg1"/>
                </a:solidFill>
                <a:latin typeface="微軟正黑體" panose="020B0604030504040204" pitchFamily="34" charset="-120"/>
                <a:ea typeface="微軟正黑體" panose="020B0604030504040204" pitchFamily="34" charset="-120"/>
              </a:rPr>
              <a:t>，</a:t>
            </a:r>
            <a:r>
              <a:rPr kumimoji="0" lang="zh-TW" altLang="en-US" sz="2800" b="1" dirty="0">
                <a:solidFill>
                  <a:schemeClr val="bg1"/>
                </a:solidFill>
                <a:latin typeface="微軟正黑體" panose="020B0604030504040204" pitchFamily="34" charset="-120"/>
                <a:ea typeface="微軟正黑體" panose="020B0604030504040204" pitchFamily="34" charset="-120"/>
              </a:rPr>
              <a:t>並於課程最後進行分享，社區特色孩子較能掌握，可做為校外教學的模擬學習</a:t>
            </a:r>
            <a:r>
              <a:rPr kumimoji="0" lang="zh-TW" altLang="zh-TW" sz="2800" b="1" dirty="0">
                <a:solidFill>
                  <a:schemeClr val="bg1"/>
                </a:solidFill>
                <a:latin typeface="微軟正黑體" panose="020B0604030504040204" pitchFamily="34" charset="-120"/>
                <a:ea typeface="微軟正黑體" panose="020B0604030504040204" pitchFamily="34" charset="-120"/>
              </a:rPr>
              <a:t>。</a:t>
            </a:r>
          </a:p>
        </p:txBody>
      </p:sp>
      <p:sp>
        <p:nvSpPr>
          <p:cNvPr id="12" name="圓角矩形圖說文字 11"/>
          <p:cNvSpPr/>
          <p:nvPr/>
        </p:nvSpPr>
        <p:spPr>
          <a:xfrm>
            <a:off x="3829050" y="1846263"/>
            <a:ext cx="2824163" cy="1435100"/>
          </a:xfrm>
          <a:prstGeom prst="wedgeRoundRectCallout">
            <a:avLst>
              <a:gd name="adj1" fmla="val -21785"/>
              <a:gd name="adj2" fmla="val -64214"/>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校外的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grpSp>
        <p:nvGrpSpPr>
          <p:cNvPr id="58372" name="群組 2"/>
          <p:cNvGrpSpPr>
            <a:grpSpLocks/>
          </p:cNvGrpSpPr>
          <p:nvPr/>
        </p:nvGrpSpPr>
        <p:grpSpPr bwMode="auto">
          <a:xfrm>
            <a:off x="3541713" y="884238"/>
            <a:ext cx="3632200" cy="742950"/>
            <a:chOff x="6383683" y="1686468"/>
            <a:chExt cx="3631412" cy="742991"/>
          </a:xfrm>
        </p:grpSpPr>
        <p:sp>
          <p:nvSpPr>
            <p:cNvPr id="11" name="矩形 10"/>
            <p:cNvSpPr/>
            <p:nvPr/>
          </p:nvSpPr>
          <p:spPr>
            <a:xfrm>
              <a:off x="6383683" y="1686468"/>
              <a:ext cx="2599761" cy="307992"/>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5.</a:t>
              </a:r>
              <a:r>
                <a:rPr kumimoji="0" lang="zh-TW" altLang="zh-TW" sz="2400" b="1" kern="100" dirty="0">
                  <a:solidFill>
                    <a:srgbClr val="3333FF"/>
                  </a:solidFill>
                  <a:latin typeface="Times New Roman" panose="02020603050405020304" pitchFamily="18" charset="0"/>
                  <a:ea typeface="微軟正黑體" panose="020B0604030504040204" pitchFamily="34" charset="-120"/>
                </a:rPr>
                <a:t>食在西港好味道</a:t>
              </a:r>
              <a:endParaRPr kumimoji="0" lang="zh-TW" altLang="zh-TW" sz="2400" kern="100" dirty="0">
                <a:solidFill>
                  <a:srgbClr val="3333FF"/>
                </a:solidFill>
                <a:latin typeface="Times New Roman" panose="02020603050405020304" pitchFamily="18" charset="0"/>
                <a:ea typeface="+mn-ea"/>
              </a:endParaRPr>
            </a:p>
          </p:txBody>
        </p:sp>
        <p:sp>
          <p:nvSpPr>
            <p:cNvPr id="15" name="矩形 14"/>
            <p:cNvSpPr/>
            <p:nvPr/>
          </p:nvSpPr>
          <p:spPr>
            <a:xfrm>
              <a:off x="6653499" y="1905555"/>
              <a:ext cx="3361596" cy="523904"/>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400" dirty="0">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646363" y="5910263"/>
            <a:ext cx="3246437" cy="695325"/>
          </a:xfrm>
          <a:prstGeom prst="rect">
            <a:avLst/>
          </a:prstGeom>
          <a:solidFill>
            <a:schemeClr val="accent6">
              <a:lumMod val="40000"/>
              <a:lumOff val="6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3" name="矩形 42"/>
          <p:cNvSpPr/>
          <p:nvPr/>
        </p:nvSpPr>
        <p:spPr>
          <a:xfrm>
            <a:off x="4567238" y="4708525"/>
            <a:ext cx="4408487" cy="708025"/>
          </a:xfrm>
          <a:prstGeom prst="rect">
            <a:avLst/>
          </a:prstGeom>
          <a:solidFill>
            <a:schemeClr val="accent5">
              <a:lumMod val="20000"/>
              <a:lumOff val="80000"/>
            </a:schemeClr>
          </a:solidFill>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2" name="矩形 41"/>
          <p:cNvSpPr/>
          <p:nvPr/>
        </p:nvSpPr>
        <p:spPr>
          <a:xfrm>
            <a:off x="5083175" y="2984500"/>
            <a:ext cx="3351213" cy="1122363"/>
          </a:xfrm>
          <a:prstGeom prst="rect">
            <a:avLst/>
          </a:prstGeom>
          <a:solidFill>
            <a:schemeClr val="bg1">
              <a:lumMod val="95000"/>
            </a:schemeClr>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1" name="矩形 40"/>
          <p:cNvSpPr/>
          <p:nvPr/>
        </p:nvSpPr>
        <p:spPr>
          <a:xfrm>
            <a:off x="4154488" y="1838325"/>
            <a:ext cx="4017962" cy="62071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0" name="矩形 39"/>
          <p:cNvSpPr/>
          <p:nvPr/>
        </p:nvSpPr>
        <p:spPr>
          <a:xfrm>
            <a:off x="241300" y="125413"/>
            <a:ext cx="5770563" cy="124142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cxnSp>
        <p:nvCxnSpPr>
          <p:cNvPr id="37" name="直線接點 36"/>
          <p:cNvCxnSpPr/>
          <p:nvPr/>
        </p:nvCxnSpPr>
        <p:spPr>
          <a:xfrm flipH="1" flipV="1">
            <a:off x="1214438" y="4275138"/>
            <a:ext cx="320675" cy="1147762"/>
          </a:xfrm>
          <a:prstGeom prst="line">
            <a:avLst/>
          </a:prstGeom>
          <a:ln w="762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flipV="1">
            <a:off x="2060575" y="4191000"/>
            <a:ext cx="1189038" cy="793750"/>
          </a:xfrm>
          <a:prstGeom prst="line">
            <a:avLst/>
          </a:prstGeom>
          <a:ln w="762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H="1">
            <a:off x="2087563" y="3632200"/>
            <a:ext cx="1206500" cy="82550"/>
          </a:xfrm>
          <a:prstGeom prst="line">
            <a:avLst/>
          </a:prstGeom>
          <a:ln w="762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1952625" y="2497138"/>
            <a:ext cx="758825" cy="1000125"/>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a:endCxn id="10" idx="0"/>
          </p:cNvCxnSpPr>
          <p:nvPr/>
        </p:nvCxnSpPr>
        <p:spPr>
          <a:xfrm>
            <a:off x="1214438" y="2497138"/>
            <a:ext cx="0" cy="8382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 name="圓角矩形 1"/>
          <p:cNvSpPr/>
          <p:nvPr/>
        </p:nvSpPr>
        <p:spPr>
          <a:xfrm>
            <a:off x="179388" y="1143000"/>
            <a:ext cx="1800225"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引起動機</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生活週遭實際問題的討論</a:t>
            </a:r>
          </a:p>
        </p:txBody>
      </p:sp>
      <p:sp>
        <p:nvSpPr>
          <p:cNvPr id="6" name="圓角矩形 5"/>
          <p:cNvSpPr/>
          <p:nvPr/>
        </p:nvSpPr>
        <p:spPr>
          <a:xfrm>
            <a:off x="2484438" y="1608138"/>
            <a:ext cx="1800225" cy="1079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教學活動</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了解學習任務與進行方式</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43213" y="3079750"/>
            <a:ext cx="2592387" cy="909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確定問題</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了解要解決的任務</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3013075" y="4430713"/>
            <a:ext cx="1943100" cy="11509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實際操作</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分組完成任務</a:t>
            </a:r>
          </a:p>
        </p:txBody>
      </p:sp>
      <p:sp>
        <p:nvSpPr>
          <p:cNvPr id="9" name="圓角矩形 8"/>
          <p:cNvSpPr/>
          <p:nvPr/>
        </p:nvSpPr>
        <p:spPr>
          <a:xfrm>
            <a:off x="896938" y="5516563"/>
            <a:ext cx="1944687" cy="10810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b="1">
                <a:solidFill>
                  <a:srgbClr val="000000"/>
                </a:solidFill>
                <a:latin typeface="微軟正黑體" pitchFamily="34" charset="-120"/>
                <a:ea typeface="微軟正黑體" pitchFamily="34" charset="-120"/>
              </a:rPr>
              <a:t>評量活動</a:t>
            </a:r>
            <a:endParaRPr kumimoji="0" lang="en-US" altLang="zh-TW" b="1">
              <a:solidFill>
                <a:srgbClr val="000000"/>
              </a:solidFill>
              <a:latin typeface="微軟正黑體" pitchFamily="34" charset="-120"/>
              <a:ea typeface="微軟正黑體" pitchFamily="34" charset="-120"/>
            </a:endParaRPr>
          </a:p>
          <a:p>
            <a:pPr algn="ctr">
              <a:defRPr/>
            </a:pPr>
            <a:r>
              <a:rPr kumimoji="0" lang="zh-TW" altLang="en-US" b="1">
                <a:solidFill>
                  <a:srgbClr val="000000"/>
                </a:solidFill>
                <a:latin typeface="微軟正黑體" pitchFamily="34" charset="-120"/>
                <a:ea typeface="微軟正黑體" pitchFamily="34" charset="-120"/>
              </a:rPr>
              <a:t>互評與踏查報告</a:t>
            </a:r>
          </a:p>
        </p:txBody>
      </p:sp>
      <p:sp>
        <p:nvSpPr>
          <p:cNvPr id="10" name="圓角矩形 9"/>
          <p:cNvSpPr/>
          <p:nvPr/>
        </p:nvSpPr>
        <p:spPr>
          <a:xfrm>
            <a:off x="241300" y="3335338"/>
            <a:ext cx="1944688" cy="10953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kumimoji="0" lang="zh-TW" altLang="zh-TW" sz="2400" b="1">
                <a:solidFill>
                  <a:srgbClr val="000000"/>
                </a:solidFill>
                <a:latin typeface="Times New Roman" pitchFamily="18" charset="0"/>
                <a:ea typeface="微軟正黑體" pitchFamily="34" charset="-120"/>
              </a:rPr>
              <a:t>食在西港</a:t>
            </a:r>
            <a:endParaRPr kumimoji="0" lang="zh-TW" altLang="en-US" sz="2400" b="1">
              <a:solidFill>
                <a:srgbClr val="000000"/>
              </a:solidFill>
              <a:latin typeface="Times New Roman" pitchFamily="18" charset="0"/>
              <a:ea typeface="微軟正黑體" pitchFamily="34" charset="-120"/>
            </a:endParaRPr>
          </a:p>
          <a:p>
            <a:pPr algn="ctr">
              <a:defRPr/>
            </a:pPr>
            <a:r>
              <a:rPr kumimoji="0" lang="zh-TW" altLang="zh-TW" sz="2400" b="1">
                <a:solidFill>
                  <a:srgbClr val="000000"/>
                </a:solidFill>
                <a:latin typeface="Times New Roman" pitchFamily="18" charset="0"/>
                <a:ea typeface="微軟正黑體" pitchFamily="34" charset="-120"/>
              </a:rPr>
              <a:t>好味道</a:t>
            </a:r>
            <a:endParaRPr kumimoji="0" lang="zh-TW" altLang="en-US" sz="2400" b="1">
              <a:solidFill>
                <a:srgbClr val="000000"/>
              </a:solidFill>
              <a:latin typeface="微軟正黑體" pitchFamily="34" charset="-120"/>
              <a:ea typeface="微軟正黑體" pitchFamily="34" charset="-120"/>
            </a:endParaRPr>
          </a:p>
        </p:txBody>
      </p:sp>
      <p:sp>
        <p:nvSpPr>
          <p:cNvPr id="60433" name="矩形 11"/>
          <p:cNvSpPr>
            <a:spLocks noChangeArrowheads="1"/>
          </p:cNvSpPr>
          <p:nvPr/>
        </p:nvSpPr>
        <p:spPr bwMode="auto">
          <a:xfrm>
            <a:off x="339725" y="238125"/>
            <a:ext cx="6024563" cy="825500"/>
          </a:xfrm>
          <a:prstGeom prst="rect">
            <a:avLst/>
          </a:prstGeom>
          <a:noFill/>
          <a:ln w="9525">
            <a:noFill/>
            <a:miter lim="800000"/>
            <a:headEnd/>
            <a:tailEnd/>
          </a:ln>
        </p:spPr>
        <p:txBody>
          <a:bodyPr>
            <a:spAutoFit/>
          </a:bodyPr>
          <a:lstStyle/>
          <a:p>
            <a:r>
              <a:rPr kumimoji="0" lang="zh-TW" altLang="en-US" sz="1600" b="1">
                <a:solidFill>
                  <a:srgbClr val="1F4E79"/>
                </a:solidFill>
                <a:latin typeface="微軟正黑體" pitchFamily="34" charset="-120"/>
                <a:ea typeface="微軟正黑體" pitchFamily="34" charset="-120"/>
              </a:rPr>
              <a:t>小組討論： </a:t>
            </a:r>
            <a:r>
              <a:rPr kumimoji="0" lang="en-US" altLang="zh-TW" sz="1600" b="1">
                <a:solidFill>
                  <a:srgbClr val="1F4E79"/>
                </a:solidFill>
                <a:latin typeface="微軟正黑體" pitchFamily="34" charset="-120"/>
                <a:ea typeface="微軟正黑體" pitchFamily="34" charset="-120"/>
              </a:rPr>
              <a:t>1.</a:t>
            </a:r>
            <a:r>
              <a:rPr kumimoji="0" lang="zh-TW" altLang="en-US" sz="1600" b="1">
                <a:solidFill>
                  <a:srgbClr val="1F4E79"/>
                </a:solidFill>
                <a:latin typeface="微軟正黑體" pitchFamily="34" charset="-120"/>
                <a:ea typeface="微軟正黑體" pitchFamily="34" charset="-120"/>
              </a:rPr>
              <a:t>西港在地有哪些推薦美食</a:t>
            </a:r>
            <a:r>
              <a:rPr kumimoji="0" lang="en-US" altLang="zh-TW" sz="1600" b="1">
                <a:solidFill>
                  <a:srgbClr val="1F4E79"/>
                </a:solidFill>
                <a:latin typeface="微軟正黑體" pitchFamily="34" charset="-120"/>
                <a:ea typeface="微軟正黑體" pitchFamily="34" charset="-120"/>
              </a:rPr>
              <a:t>?</a:t>
            </a:r>
            <a:endParaRPr kumimoji="0" lang="zh-TW" altLang="zh-TW" sz="1600" b="1">
              <a:solidFill>
                <a:srgbClr val="1F4E79"/>
              </a:solidFill>
              <a:latin typeface="微軟正黑體" pitchFamily="34" charset="-120"/>
              <a:ea typeface="微軟正黑體" pitchFamily="34" charset="-120"/>
            </a:endParaRPr>
          </a:p>
          <a:p>
            <a:r>
              <a:rPr kumimoji="0" lang="en-US" altLang="zh-TW" sz="1600" b="1">
                <a:solidFill>
                  <a:srgbClr val="1F4E79"/>
                </a:solidFill>
                <a:latin typeface="微軟正黑體" pitchFamily="34" charset="-120"/>
                <a:ea typeface="微軟正黑體" pitchFamily="34" charset="-120"/>
              </a:rPr>
              <a:t> </a:t>
            </a:r>
            <a:r>
              <a:rPr kumimoji="0" lang="zh-TW" altLang="en-US" sz="1600" b="1">
                <a:solidFill>
                  <a:srgbClr val="1F4E79"/>
                </a:solidFill>
                <a:latin typeface="微軟正黑體" pitchFamily="34" charset="-120"/>
                <a:ea typeface="微軟正黑體" pitchFamily="34" charset="-120"/>
              </a:rPr>
              <a:t>                    </a:t>
            </a:r>
            <a:r>
              <a:rPr kumimoji="0" lang="en-US" altLang="zh-TW" sz="1600" b="1">
                <a:solidFill>
                  <a:srgbClr val="1F4E79"/>
                </a:solidFill>
                <a:latin typeface="微軟正黑體" pitchFamily="34" charset="-120"/>
                <a:ea typeface="微軟正黑體" pitchFamily="34" charset="-120"/>
              </a:rPr>
              <a:t>2.</a:t>
            </a:r>
            <a:r>
              <a:rPr kumimoji="0" lang="zh-TW" altLang="en-US" sz="1600" b="1">
                <a:solidFill>
                  <a:srgbClr val="1F4E79"/>
                </a:solidFill>
                <a:latin typeface="微軟正黑體" pitchFamily="34" charset="-120"/>
                <a:ea typeface="微軟正黑體" pitchFamily="34" charset="-120"/>
              </a:rPr>
              <a:t>胡麻油如何製成</a:t>
            </a:r>
            <a:r>
              <a:rPr kumimoji="0" lang="en-US" altLang="zh-TW" sz="1600" b="1">
                <a:solidFill>
                  <a:srgbClr val="1F4E79"/>
                </a:solidFill>
                <a:latin typeface="微軟正黑體" pitchFamily="34" charset="-120"/>
                <a:ea typeface="微軟正黑體" pitchFamily="34" charset="-120"/>
              </a:rPr>
              <a:t>?</a:t>
            </a:r>
          </a:p>
          <a:p>
            <a:r>
              <a:rPr kumimoji="0" lang="en-US" altLang="zh-TW" sz="1600" b="1">
                <a:solidFill>
                  <a:srgbClr val="1F4E79"/>
                </a:solidFill>
                <a:latin typeface="微軟正黑體" pitchFamily="34" charset="-120"/>
                <a:ea typeface="微軟正黑體" pitchFamily="34" charset="-120"/>
              </a:rPr>
              <a:t>                     3.</a:t>
            </a:r>
            <a:r>
              <a:rPr kumimoji="0" lang="zh-TW" altLang="en-US" sz="1600" b="1">
                <a:solidFill>
                  <a:srgbClr val="1F4E79"/>
                </a:solidFill>
                <a:latin typeface="微軟正黑體" pitchFamily="34" charset="-120"/>
                <a:ea typeface="微軟正黑體" pitchFamily="34" charset="-120"/>
              </a:rPr>
              <a:t>如何推廣在地美食</a:t>
            </a:r>
            <a:r>
              <a:rPr kumimoji="0" lang="en-US" altLang="zh-TW" sz="1600" b="1">
                <a:solidFill>
                  <a:srgbClr val="1F4E79"/>
                </a:solidFill>
                <a:latin typeface="微軟正黑體" pitchFamily="34" charset="-120"/>
                <a:ea typeface="微軟正黑體" pitchFamily="34" charset="-120"/>
              </a:rPr>
              <a:t>?</a:t>
            </a:r>
            <a:endParaRPr kumimoji="0" lang="zh-TW" altLang="en-US" sz="1600" b="1">
              <a:solidFill>
                <a:srgbClr val="1F4E79"/>
              </a:solidFill>
              <a:latin typeface="微軟正黑體" pitchFamily="34" charset="-120"/>
              <a:ea typeface="微軟正黑體" pitchFamily="34" charset="-120"/>
            </a:endParaRPr>
          </a:p>
        </p:txBody>
      </p:sp>
      <p:sp>
        <p:nvSpPr>
          <p:cNvPr id="60434" name="矩形 12"/>
          <p:cNvSpPr>
            <a:spLocks noChangeArrowheads="1"/>
          </p:cNvSpPr>
          <p:nvPr/>
        </p:nvSpPr>
        <p:spPr bwMode="auto">
          <a:xfrm>
            <a:off x="4265613" y="1849438"/>
            <a:ext cx="3836987" cy="581025"/>
          </a:xfrm>
          <a:prstGeom prst="rect">
            <a:avLst/>
          </a:prstGeom>
          <a:noFill/>
          <a:ln w="9525">
            <a:noFill/>
            <a:miter lim="800000"/>
            <a:headEnd/>
            <a:tailEnd/>
          </a:ln>
        </p:spPr>
        <p:txBody>
          <a:bodyPr>
            <a:spAutoFit/>
          </a:bodyPr>
          <a:lstStyle/>
          <a:p>
            <a:r>
              <a:rPr kumimoji="0" lang="zh-TW" altLang="zh-TW" sz="1600" b="1">
                <a:solidFill>
                  <a:srgbClr val="843C0C"/>
                </a:solidFill>
                <a:latin typeface="微軟正黑體" pitchFamily="34" charset="-120"/>
                <a:ea typeface="微軟正黑體" pitchFamily="34" charset="-120"/>
              </a:rPr>
              <a:t>團體討論西港在地美食，提出想法並提出最推薦的美食</a:t>
            </a:r>
          </a:p>
        </p:txBody>
      </p:sp>
      <p:sp>
        <p:nvSpPr>
          <p:cNvPr id="60435" name="矩形 13"/>
          <p:cNvSpPr>
            <a:spLocks noChangeArrowheads="1"/>
          </p:cNvSpPr>
          <p:nvPr/>
        </p:nvSpPr>
        <p:spPr bwMode="auto">
          <a:xfrm>
            <a:off x="5483225" y="2979738"/>
            <a:ext cx="3567113" cy="1069975"/>
          </a:xfrm>
          <a:prstGeom prst="rect">
            <a:avLst/>
          </a:prstGeom>
          <a:noFill/>
          <a:ln w="9525">
            <a:noFill/>
            <a:miter lim="800000"/>
            <a:headEnd/>
            <a:tailEnd/>
          </a:ln>
        </p:spPr>
        <p:txBody>
          <a:bodyPr>
            <a:spAutoFit/>
          </a:bodyPr>
          <a:lstStyle/>
          <a:p>
            <a:r>
              <a:rPr kumimoji="0" lang="zh-TW" altLang="zh-TW" sz="1600" b="1">
                <a:solidFill>
                  <a:srgbClr val="7F7F7F"/>
                </a:solidFill>
                <a:latin typeface="微軟正黑體" pitchFamily="34" charset="-120"/>
                <a:ea typeface="微軟正黑體" pitchFamily="34" charset="-120"/>
              </a:rPr>
              <a:t>任務一 認識西港好味道</a:t>
            </a:r>
          </a:p>
          <a:p>
            <a:r>
              <a:rPr kumimoji="0" lang="zh-TW" altLang="zh-TW" sz="1600" b="1">
                <a:solidFill>
                  <a:srgbClr val="7F7F7F"/>
                </a:solidFill>
                <a:latin typeface="微軟正黑體" pitchFamily="34" charset="-120"/>
                <a:ea typeface="微軟正黑體" pitchFamily="34" charset="-120"/>
              </a:rPr>
              <a:t>任務二 了解西港胡麻製品製程</a:t>
            </a:r>
          </a:p>
          <a:p>
            <a:r>
              <a:rPr kumimoji="0" lang="zh-TW" altLang="zh-TW" sz="1600" b="1">
                <a:solidFill>
                  <a:srgbClr val="7F7F7F"/>
                </a:solidFill>
                <a:latin typeface="微軟正黑體" pitchFamily="34" charset="-120"/>
                <a:ea typeface="微軟正黑體" pitchFamily="34" charset="-120"/>
              </a:rPr>
              <a:t>任務三 了解胡麻種植流程</a:t>
            </a:r>
          </a:p>
          <a:p>
            <a:r>
              <a:rPr kumimoji="0" lang="zh-TW" altLang="zh-TW" sz="1600" b="1">
                <a:solidFill>
                  <a:srgbClr val="7F7F7F"/>
                </a:solidFill>
                <a:latin typeface="微軟正黑體" pitchFamily="34" charset="-120"/>
                <a:ea typeface="微軟正黑體" pitchFamily="34" charset="-120"/>
              </a:rPr>
              <a:t>任務四 分組踏查與報告</a:t>
            </a:r>
          </a:p>
        </p:txBody>
      </p:sp>
      <p:sp>
        <p:nvSpPr>
          <p:cNvPr id="60436" name="矩形 14"/>
          <p:cNvSpPr>
            <a:spLocks noChangeArrowheads="1"/>
          </p:cNvSpPr>
          <p:nvPr/>
        </p:nvSpPr>
        <p:spPr bwMode="auto">
          <a:xfrm>
            <a:off x="4956175" y="4800600"/>
            <a:ext cx="4019550" cy="581025"/>
          </a:xfrm>
          <a:prstGeom prst="rect">
            <a:avLst/>
          </a:prstGeom>
          <a:noFill/>
          <a:ln w="9525">
            <a:noFill/>
            <a:miter lim="800000"/>
            <a:headEnd/>
            <a:tailEnd/>
          </a:ln>
        </p:spPr>
        <p:txBody>
          <a:bodyPr>
            <a:spAutoFit/>
          </a:bodyPr>
          <a:lstStyle/>
          <a:p>
            <a:r>
              <a:rPr kumimoji="0" lang="zh-TW" altLang="en-US" sz="1600" b="1">
                <a:solidFill>
                  <a:srgbClr val="203864"/>
                </a:solidFill>
                <a:latin typeface="微軟正黑體" pitchFamily="34" charset="-120"/>
                <a:ea typeface="微軟正黑體" pitchFamily="34" charset="-120"/>
              </a:rPr>
              <a:t>同儕討論合作：透過資料查詢與小組討論，完成問題的討論。</a:t>
            </a:r>
            <a:endParaRPr kumimoji="0" lang="en-US" altLang="zh-TW" sz="1600" b="1">
              <a:solidFill>
                <a:srgbClr val="203864"/>
              </a:solidFill>
              <a:latin typeface="微軟正黑體" pitchFamily="34" charset="-120"/>
              <a:ea typeface="微軟正黑體" pitchFamily="34" charset="-120"/>
            </a:endParaRPr>
          </a:p>
        </p:txBody>
      </p:sp>
      <p:sp>
        <p:nvSpPr>
          <p:cNvPr id="60437" name="矩形 15"/>
          <p:cNvSpPr>
            <a:spLocks noChangeArrowheads="1"/>
          </p:cNvSpPr>
          <p:nvPr/>
        </p:nvSpPr>
        <p:spPr bwMode="auto">
          <a:xfrm>
            <a:off x="2849563" y="5961063"/>
            <a:ext cx="3267075" cy="581025"/>
          </a:xfrm>
          <a:prstGeom prst="rect">
            <a:avLst/>
          </a:prstGeom>
          <a:noFill/>
          <a:ln w="9525">
            <a:noFill/>
            <a:miter lim="800000"/>
            <a:headEnd/>
            <a:tailEnd/>
          </a:ln>
        </p:spPr>
        <p:txBody>
          <a:bodyPr>
            <a:spAutoFit/>
          </a:bodyPr>
          <a:lstStyle/>
          <a:p>
            <a:r>
              <a:rPr kumimoji="0" lang="zh-TW" altLang="en-US" sz="1600" b="1">
                <a:solidFill>
                  <a:srgbClr val="385723"/>
                </a:solidFill>
                <a:latin typeface="微軟正黑體" pitchFamily="34" charset="-120"/>
                <a:ea typeface="微軟正黑體" pitchFamily="34" charset="-120"/>
              </a:rPr>
              <a:t>學習歷程總整理：完成踏查報告，</a:t>
            </a:r>
          </a:p>
          <a:p>
            <a:r>
              <a:rPr kumimoji="0" lang="zh-TW" altLang="en-US" sz="1600" b="1">
                <a:solidFill>
                  <a:srgbClr val="385723"/>
                </a:solidFill>
                <a:latin typeface="微軟正黑體" pitchFamily="34" charset="-120"/>
                <a:ea typeface="微軟正黑體" pitchFamily="34" charset="-120"/>
              </a:rPr>
              <a:t>了解在地食材好味道。</a:t>
            </a:r>
            <a:endParaRPr kumimoji="0" lang="zh-TW" altLang="zh-TW" sz="1600" b="1">
              <a:solidFill>
                <a:srgbClr val="385723"/>
              </a:solidFill>
              <a:latin typeface="微軟正黑體" pitchFamily="34" charset="-120"/>
              <a:ea typeface="微軟正黑體" pitchFamily="34" charset="-120"/>
            </a:endParaRPr>
          </a:p>
        </p:txBody>
      </p:sp>
      <p:sp>
        <p:nvSpPr>
          <p:cNvPr id="60438" name="矩形 16"/>
          <p:cNvSpPr>
            <a:spLocks noChangeArrowheads="1"/>
          </p:cNvSpPr>
          <p:nvPr/>
        </p:nvSpPr>
        <p:spPr bwMode="auto">
          <a:xfrm>
            <a:off x="250825" y="2205038"/>
            <a:ext cx="1638300" cy="338137"/>
          </a:xfrm>
          <a:prstGeom prst="rect">
            <a:avLst/>
          </a:prstGeom>
          <a:noFill/>
          <a:ln w="9525">
            <a:noFill/>
            <a:miter lim="800000"/>
            <a:headEnd/>
            <a:tailEnd/>
          </a:ln>
        </p:spPr>
        <p:txBody>
          <a:bodyPr>
            <a:spAutoFit/>
          </a:bodyPr>
          <a:lstStyle/>
          <a:p>
            <a:pPr algn="ctr"/>
            <a:r>
              <a:rPr kumimoji="0" lang="zh-TW" altLang="en-US" sz="1600" b="1">
                <a:solidFill>
                  <a:srgbClr val="FF0000"/>
                </a:solidFill>
                <a:latin typeface="微軟正黑體" pitchFamily="34" charset="-120"/>
                <a:ea typeface="微軟正黑體" pitchFamily="34" charset="-120"/>
              </a:rPr>
              <a:t>小組討論</a:t>
            </a:r>
            <a:endParaRPr kumimoji="0" lang="zh-TW" altLang="zh-TW" sz="1600" b="1">
              <a:solidFill>
                <a:srgbClr val="FF0000"/>
              </a:solidFill>
              <a:latin typeface="微軟正黑體" pitchFamily="34" charset="-120"/>
              <a:ea typeface="微軟正黑體" pitchFamily="34" charset="-120"/>
            </a:endParaRPr>
          </a:p>
        </p:txBody>
      </p:sp>
      <p:sp>
        <p:nvSpPr>
          <p:cNvPr id="60439" name="矩形 17"/>
          <p:cNvSpPr>
            <a:spLocks noChangeArrowheads="1"/>
          </p:cNvSpPr>
          <p:nvPr/>
        </p:nvSpPr>
        <p:spPr bwMode="auto">
          <a:xfrm>
            <a:off x="2841625" y="2671763"/>
            <a:ext cx="148907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了解進行方式</a:t>
            </a:r>
            <a:endParaRPr kumimoji="0" lang="zh-TW" altLang="zh-TW" sz="1600" b="1">
              <a:solidFill>
                <a:srgbClr val="FF0000"/>
              </a:solidFill>
              <a:latin typeface="微軟正黑體" pitchFamily="34" charset="-120"/>
              <a:ea typeface="微軟正黑體" pitchFamily="34" charset="-120"/>
            </a:endParaRPr>
          </a:p>
        </p:txBody>
      </p:sp>
      <p:sp>
        <p:nvSpPr>
          <p:cNvPr id="60440" name="矩形 18"/>
          <p:cNvSpPr>
            <a:spLocks noChangeArrowheads="1"/>
          </p:cNvSpPr>
          <p:nvPr/>
        </p:nvSpPr>
        <p:spPr bwMode="auto">
          <a:xfrm>
            <a:off x="3132138" y="4000500"/>
            <a:ext cx="2068512" cy="339725"/>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發現疑惑並解決問題</a:t>
            </a:r>
            <a:endParaRPr kumimoji="0" lang="zh-TW" altLang="zh-TW" sz="1600" b="1">
              <a:solidFill>
                <a:srgbClr val="FF0000"/>
              </a:solidFill>
              <a:latin typeface="微軟正黑體" pitchFamily="34" charset="-120"/>
              <a:ea typeface="微軟正黑體" pitchFamily="34" charset="-120"/>
            </a:endParaRPr>
          </a:p>
        </p:txBody>
      </p:sp>
      <p:sp>
        <p:nvSpPr>
          <p:cNvPr id="60441" name="矩形 19"/>
          <p:cNvSpPr>
            <a:spLocks noChangeArrowheads="1"/>
          </p:cNvSpPr>
          <p:nvPr/>
        </p:nvSpPr>
        <p:spPr bwMode="auto">
          <a:xfrm>
            <a:off x="3027363" y="5578475"/>
            <a:ext cx="2070100" cy="338138"/>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表達意見與小組討論</a:t>
            </a:r>
            <a:endParaRPr kumimoji="0" lang="zh-TW" altLang="zh-TW" sz="1600" b="1">
              <a:solidFill>
                <a:srgbClr val="FF0000"/>
              </a:solidFill>
              <a:latin typeface="微軟正黑體" pitchFamily="34" charset="-120"/>
              <a:ea typeface="微軟正黑體" pitchFamily="34" charset="-120"/>
            </a:endParaRPr>
          </a:p>
        </p:txBody>
      </p:sp>
      <p:sp>
        <p:nvSpPr>
          <p:cNvPr id="60442" name="矩形 20"/>
          <p:cNvSpPr>
            <a:spLocks noChangeArrowheads="1"/>
          </p:cNvSpPr>
          <p:nvPr/>
        </p:nvSpPr>
        <p:spPr bwMode="auto">
          <a:xfrm>
            <a:off x="963613" y="6573838"/>
            <a:ext cx="185102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分析、比較、匯整</a:t>
            </a:r>
            <a:endParaRPr kumimoji="0" lang="zh-TW" altLang="zh-TW" sz="1600" b="1">
              <a:solidFill>
                <a:srgbClr val="FF0000"/>
              </a:solidFill>
              <a:latin typeface="微軟正黑體" pitchFamily="34" charset="-120"/>
              <a:ea typeface="微軟正黑體" pitchFamily="34" charset="-120"/>
            </a:endParaRPr>
          </a:p>
        </p:txBody>
      </p:sp>
      <p:sp>
        <p:nvSpPr>
          <p:cNvPr id="46" name="向右箭號 45"/>
          <p:cNvSpPr/>
          <p:nvPr/>
        </p:nvSpPr>
        <p:spPr>
          <a:xfrm rot="826831">
            <a:off x="2039938" y="1911350"/>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7" name="向右箭號 46"/>
          <p:cNvSpPr/>
          <p:nvPr/>
        </p:nvSpPr>
        <p:spPr>
          <a:xfrm rot="2693367">
            <a:off x="4294188" y="2654300"/>
            <a:ext cx="422275"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8" name="向右箭號 47"/>
          <p:cNvSpPr/>
          <p:nvPr/>
        </p:nvSpPr>
        <p:spPr>
          <a:xfrm rot="5400000">
            <a:off x="5226845" y="41806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9" name="向右箭號 48"/>
          <p:cNvSpPr/>
          <p:nvPr/>
        </p:nvSpPr>
        <p:spPr>
          <a:xfrm rot="7197672">
            <a:off x="5020470" y="56030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6949" y="169076"/>
            <a:ext cx="1176169" cy="152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0448" name="圖片 4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0" y="3770313"/>
            <a:ext cx="749300" cy="747712"/>
          </a:xfrm>
          <a:prstGeom prst="rect">
            <a:avLst/>
          </a:prstGeom>
          <a:noFill/>
          <a:ln w="9525">
            <a:noFill/>
            <a:miter lim="800000"/>
            <a:headEnd/>
            <a:tailEnd/>
          </a:ln>
        </p:spPr>
      </p:pic>
      <p:pic>
        <p:nvPicPr>
          <p:cNvPr id="60449" name="圖片 5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0725" y="4489450"/>
            <a:ext cx="2124075" cy="200025"/>
          </a:xfrm>
          <a:prstGeom prst="rect">
            <a:avLst/>
          </a:prstGeom>
          <a:noFill/>
          <a:ln w="9525">
            <a:noFill/>
            <a:miter lim="800000"/>
            <a:headEnd/>
            <a:tailEnd/>
          </a:ln>
        </p:spPr>
      </p:pic>
      <p:pic>
        <p:nvPicPr>
          <p:cNvPr id="60450" name="Picture 38" descr="O0aW5qsyCkR2i7Bu-jUU1b5BWA_NygJ6ui4MgaAvL7gfqvVWqkOBscDaq4pn-vkwByUx=w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5763" y="873125"/>
            <a:ext cx="719137" cy="719138"/>
          </a:xfrm>
          <a:prstGeom prst="rect">
            <a:avLst/>
          </a:prstGeom>
          <a:noFill/>
          <a:ln w="9525">
            <a:noFill/>
            <a:miter lim="800000"/>
            <a:headEnd/>
            <a:tailEnd/>
          </a:ln>
        </p:spPr>
      </p:pic>
      <p:pic>
        <p:nvPicPr>
          <p:cNvPr id="60451" name="圖片 33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5225" y="5721350"/>
            <a:ext cx="1873250" cy="660400"/>
          </a:xfrm>
          <a:prstGeom prst="rect">
            <a:avLst/>
          </a:prstGeom>
          <a:noFill/>
          <a:ln w="9525">
            <a:noFill/>
            <a:miter lim="800000"/>
            <a:headEnd/>
            <a:tailEnd/>
          </a:ln>
        </p:spPr>
      </p:pic>
      <p:pic>
        <p:nvPicPr>
          <p:cNvPr id="60452" name="Picture 40" descr="6e06837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8013" y="5668963"/>
            <a:ext cx="655637" cy="666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矩形 11"/>
          <p:cNvSpPr>
            <a:spLocks noChangeArrowheads="1"/>
          </p:cNvSpPr>
          <p:nvPr/>
        </p:nvSpPr>
        <p:spPr bwMode="auto">
          <a:xfrm>
            <a:off x="3759200" y="5894388"/>
            <a:ext cx="1555750" cy="366712"/>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完成成果報告</a:t>
            </a:r>
          </a:p>
        </p:txBody>
      </p:sp>
      <p:sp>
        <p:nvSpPr>
          <p:cNvPr id="62466" name="矩形 12"/>
          <p:cNvSpPr>
            <a:spLocks noChangeArrowheads="1"/>
          </p:cNvSpPr>
          <p:nvPr/>
        </p:nvSpPr>
        <p:spPr bwMode="auto">
          <a:xfrm>
            <a:off x="6896100" y="5894388"/>
            <a:ext cx="1570038" cy="36830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分享學習成果</a:t>
            </a:r>
          </a:p>
        </p:txBody>
      </p:sp>
      <p:sp>
        <p:nvSpPr>
          <p:cNvPr id="62467" name="矩形 13"/>
          <p:cNvSpPr>
            <a:spLocks noChangeArrowheads="1"/>
          </p:cNvSpPr>
          <p:nvPr/>
        </p:nvSpPr>
        <p:spPr bwMode="auto">
          <a:xfrm>
            <a:off x="381000" y="5846763"/>
            <a:ext cx="24701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階段性分享，同儕討論</a:t>
            </a:r>
          </a:p>
        </p:txBody>
      </p:sp>
      <p:sp>
        <p:nvSpPr>
          <p:cNvPr id="62468" name="矩形 16"/>
          <p:cNvSpPr>
            <a:spLocks noChangeArrowheads="1"/>
          </p:cNvSpPr>
          <p:nvPr/>
        </p:nvSpPr>
        <p:spPr bwMode="auto">
          <a:xfrm>
            <a:off x="584200" y="2771775"/>
            <a:ext cx="2032000" cy="368300"/>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老師說明課程內容</a:t>
            </a:r>
          </a:p>
        </p:txBody>
      </p:sp>
      <p:sp>
        <p:nvSpPr>
          <p:cNvPr id="62469" name="矩形 17"/>
          <p:cNvSpPr>
            <a:spLocks noChangeArrowheads="1"/>
          </p:cNvSpPr>
          <p:nvPr/>
        </p:nvSpPr>
        <p:spPr bwMode="auto">
          <a:xfrm>
            <a:off x="3317875" y="2787650"/>
            <a:ext cx="2012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學生查詢相關資料</a:t>
            </a:r>
          </a:p>
        </p:txBody>
      </p:sp>
      <p:sp>
        <p:nvSpPr>
          <p:cNvPr id="62470" name="矩形 18"/>
          <p:cNvSpPr>
            <a:spLocks noChangeArrowheads="1"/>
          </p:cNvSpPr>
          <p:nvPr/>
        </p:nvSpPr>
        <p:spPr bwMode="auto">
          <a:xfrm>
            <a:off x="5759450" y="2778125"/>
            <a:ext cx="33845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利用臺南市飛番教育雲獲取知識</a:t>
            </a:r>
          </a:p>
        </p:txBody>
      </p:sp>
      <p:pic>
        <p:nvPicPr>
          <p:cNvPr id="62471" name="Picture 19" descr="001">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138" y="485775"/>
            <a:ext cx="2690812" cy="2090738"/>
          </a:xfrm>
          <a:prstGeom prst="rect">
            <a:avLst/>
          </a:prstGeom>
          <a:noFill/>
          <a:ln w="9525">
            <a:noFill/>
            <a:miter lim="800000"/>
            <a:headEnd/>
            <a:tailEnd/>
          </a:ln>
        </p:spPr>
      </p:pic>
      <p:pic>
        <p:nvPicPr>
          <p:cNvPr id="62472" name="Picture 20" descr="IMG_423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8313" y="496888"/>
            <a:ext cx="2725737" cy="2044700"/>
          </a:xfrm>
          <a:prstGeom prst="rect">
            <a:avLst/>
          </a:prstGeom>
          <a:noFill/>
          <a:ln w="9525">
            <a:noFill/>
            <a:miter lim="800000"/>
            <a:headEnd/>
            <a:tailEnd/>
          </a:ln>
        </p:spPr>
      </p:pic>
      <p:sp>
        <p:nvSpPr>
          <p:cNvPr id="15" name="向右箭號 14"/>
          <p:cNvSpPr/>
          <p:nvPr/>
        </p:nvSpPr>
        <p:spPr>
          <a:xfrm>
            <a:off x="2646363"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a:off x="5480050" y="2233613"/>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62475" name="Picture 22" descr="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5675" y="3506788"/>
            <a:ext cx="2847975" cy="2135187"/>
          </a:xfrm>
          <a:prstGeom prst="rect">
            <a:avLst/>
          </a:prstGeom>
          <a:noFill/>
          <a:ln w="9525">
            <a:noFill/>
            <a:miter lim="800000"/>
            <a:headEnd/>
            <a:tailEnd/>
          </a:ln>
        </p:spPr>
      </p:pic>
      <p:pic>
        <p:nvPicPr>
          <p:cNvPr id="62476" name="Picture 23" descr="食育照片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81350" y="3497263"/>
            <a:ext cx="2678113" cy="2044700"/>
          </a:xfrm>
          <a:prstGeom prst="rect">
            <a:avLst/>
          </a:prstGeom>
          <a:noFill/>
          <a:ln w="9525">
            <a:noFill/>
            <a:miter lim="800000"/>
            <a:headEnd/>
            <a:tailEnd/>
          </a:ln>
        </p:spPr>
      </p:pic>
      <p:pic>
        <p:nvPicPr>
          <p:cNvPr id="62477" name="Picture 25" descr="image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0988" y="3498850"/>
            <a:ext cx="2606675" cy="1954213"/>
          </a:xfrm>
          <a:prstGeom prst="rect">
            <a:avLst/>
          </a:prstGeom>
          <a:noFill/>
          <a:ln w="9525">
            <a:noFill/>
            <a:miter lim="800000"/>
            <a:headEnd/>
            <a:tailEnd/>
          </a:ln>
        </p:spPr>
      </p:pic>
      <p:sp>
        <p:nvSpPr>
          <p:cNvPr id="11" name="向右箭號 10"/>
          <p:cNvSpPr/>
          <p:nvPr/>
        </p:nvSpPr>
        <p:spPr>
          <a:xfrm>
            <a:off x="5602288"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向右箭號 9"/>
          <p:cNvSpPr/>
          <p:nvPr/>
        </p:nvSpPr>
        <p:spPr>
          <a:xfrm>
            <a:off x="2638425"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向右箭號 14"/>
          <p:cNvSpPr/>
          <p:nvPr/>
        </p:nvSpPr>
        <p:spPr>
          <a:xfrm>
            <a:off x="2646363"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向右箭號 15"/>
          <p:cNvSpPr/>
          <p:nvPr/>
        </p:nvSpPr>
        <p:spPr>
          <a:xfrm>
            <a:off x="5480050" y="2233613"/>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2482" name="矩形 17"/>
          <p:cNvSpPr>
            <a:spLocks noChangeArrowheads="1"/>
          </p:cNvSpPr>
          <p:nvPr/>
        </p:nvSpPr>
        <p:spPr bwMode="auto">
          <a:xfrm>
            <a:off x="3317875" y="2787650"/>
            <a:ext cx="2012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學生查詢相關資料</a:t>
            </a:r>
          </a:p>
        </p:txBody>
      </p:sp>
      <p:sp>
        <p:nvSpPr>
          <p:cNvPr id="4" name="向右箭號 14"/>
          <p:cNvSpPr/>
          <p:nvPr/>
        </p:nvSpPr>
        <p:spPr>
          <a:xfrm>
            <a:off x="2646363"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向右箭號 15"/>
          <p:cNvSpPr/>
          <p:nvPr/>
        </p:nvSpPr>
        <p:spPr>
          <a:xfrm>
            <a:off x="5480050" y="2233613"/>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62485" name="Picture 23" descr="10636182_720931121318528_3539442182705230050_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76950" y="485775"/>
            <a:ext cx="2767013" cy="2074863"/>
          </a:xfrm>
          <a:prstGeom prst="rect">
            <a:avLst/>
          </a:prstGeom>
          <a:noFill/>
          <a:ln w="9525">
            <a:noFill/>
            <a:miter lim="800000"/>
            <a:headEnd/>
            <a:tailEnd/>
          </a:ln>
        </p:spPr>
      </p:pic>
      <p:pic>
        <p:nvPicPr>
          <p:cNvPr id="62486" name="圖片 1">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35863" y="3087688"/>
            <a:ext cx="1608137" cy="936625"/>
          </a:xfrm>
          <a:prstGeom prst="rect">
            <a:avLst/>
          </a:prstGeom>
          <a:noFill/>
          <a:ln w="9525">
            <a:solidFill>
              <a:srgbClr val="000000"/>
            </a:solidFill>
            <a:miter lim="800000"/>
            <a:headEnd/>
            <a:tailEnd/>
          </a:ln>
        </p:spPr>
      </p:pic>
      <p:pic>
        <p:nvPicPr>
          <p:cNvPr id="62487" name="圖片 1"/>
          <p:cNvPicPr>
            <a:picLocks noChangeAspect="1" noChangeArrowheads="1"/>
          </p:cNvPicPr>
          <p:nvPr/>
        </p:nvPicPr>
        <p:blipFill>
          <a:blip r:embed="rId12" cstate="email">
            <a:clrChange>
              <a:clrFrom>
                <a:srgbClr val="F0F0F0"/>
              </a:clrFrom>
              <a:clrTo>
                <a:srgbClr val="F0F0F0">
                  <a:alpha val="0"/>
                </a:srgbClr>
              </a:clrTo>
            </a:clrChange>
            <a:extLst>
              <a:ext uri="{28A0092B-C50C-407E-A947-70E740481C1C}">
                <a14:useLocalDpi xmlns:a14="http://schemas.microsoft.com/office/drawing/2010/main"/>
              </a:ext>
            </a:extLst>
          </a:blip>
          <a:srcRect/>
          <a:stretch>
            <a:fillRect/>
          </a:stretch>
        </p:blipFill>
        <p:spPr bwMode="auto">
          <a:xfrm>
            <a:off x="6572250" y="3033713"/>
            <a:ext cx="841375" cy="482600"/>
          </a:xfrm>
          <a:prstGeom prst="rect">
            <a:avLst/>
          </a:prstGeom>
          <a:noFill/>
          <a:ln w="9525">
            <a:noFill/>
            <a:miter lim="800000"/>
            <a:headEnd/>
            <a:tailEnd/>
          </a:ln>
        </p:spPr>
      </p:pic>
      <p:pic>
        <p:nvPicPr>
          <p:cNvPr id="62488" name="Picture 26"/>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95925" y="3073400"/>
            <a:ext cx="1079500" cy="382588"/>
          </a:xfrm>
          <a:prstGeom prst="rect">
            <a:avLst/>
          </a:prstGeom>
          <a:noFill/>
          <a:ln w="9525">
            <a:noFill/>
            <a:miter lim="800000"/>
            <a:headEnd/>
            <a:tailEnd/>
          </a:ln>
        </p:spPr>
      </p:pic>
      <p:pic>
        <p:nvPicPr>
          <p:cNvPr id="62489" name="圖片 1"/>
          <p:cNvPicPr>
            <a:picLocks noChangeAspect="1" noChangeArrowheads="1"/>
          </p:cNvPicPr>
          <p:nvPr/>
        </p:nvPicPr>
        <p:blipFill>
          <a:blip r:embed="rId12" cstate="email">
            <a:clrChange>
              <a:clrFrom>
                <a:srgbClr val="F0F0F0"/>
              </a:clrFrom>
              <a:clrTo>
                <a:srgbClr val="F0F0F0">
                  <a:alpha val="0"/>
                </a:srgbClr>
              </a:clrTo>
            </a:clrChange>
            <a:extLst>
              <a:ext uri="{28A0092B-C50C-407E-A947-70E740481C1C}">
                <a14:useLocalDpi xmlns:a14="http://schemas.microsoft.com/office/drawing/2010/main"/>
              </a:ext>
            </a:extLst>
          </a:blip>
          <a:srcRect/>
          <a:stretch>
            <a:fillRect/>
          </a:stretch>
        </p:blipFill>
        <p:spPr bwMode="auto">
          <a:xfrm>
            <a:off x="6572250" y="3033713"/>
            <a:ext cx="841375" cy="482600"/>
          </a:xfrm>
          <a:prstGeom prst="rect">
            <a:avLst/>
          </a:prstGeom>
          <a:noFill/>
          <a:ln w="9525">
            <a:noFill/>
            <a:miter lim="800000"/>
            <a:headEnd/>
            <a:tailEnd/>
          </a:ln>
        </p:spPr>
      </p:pic>
      <p:pic>
        <p:nvPicPr>
          <p:cNvPr id="62490" name="Picture 2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95925" y="3073400"/>
            <a:ext cx="1079500" cy="38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圖片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0088" y="939800"/>
            <a:ext cx="1571625" cy="2268538"/>
          </a:xfrm>
          <a:prstGeom prst="rect">
            <a:avLst/>
          </a:prstGeom>
          <a:noFill/>
          <a:ln w="9525">
            <a:noFill/>
            <a:miter lim="800000"/>
            <a:headEnd/>
            <a:tailEnd/>
          </a:ln>
        </p:spPr>
      </p:pic>
      <p:sp>
        <p:nvSpPr>
          <p:cNvPr id="23" name="流程圖: 程序 22"/>
          <p:cNvSpPr/>
          <p:nvPr/>
        </p:nvSpPr>
        <p:spPr>
          <a:xfrm>
            <a:off x="484188" y="3778250"/>
            <a:ext cx="8242300" cy="2555875"/>
          </a:xfrm>
          <a:prstGeom prst="flowChartProcess">
            <a:avLst/>
          </a:prstGeom>
          <a:solidFill>
            <a:schemeClr val="accent4">
              <a:lumMod val="5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嘗試一開始就讓孩子透過</a:t>
            </a:r>
            <a:r>
              <a:rPr kumimoji="0" lang="zh-TW" altLang="en-US" sz="2800" b="1" dirty="0">
                <a:solidFill>
                  <a:srgbClr val="FFFF00"/>
                </a:solidFill>
                <a:latin typeface="微軟正黑體" panose="020B0604030504040204" pitchFamily="34" charset="-120"/>
                <a:ea typeface="微軟正黑體" panose="020B0604030504040204" pitchFamily="34" charset="-120"/>
              </a:rPr>
              <a:t>數位筆記進行行程討論與規劃</a:t>
            </a:r>
            <a:r>
              <a:rPr kumimoji="0" lang="zh-TW" altLang="en-US" sz="2800" b="1" dirty="0">
                <a:solidFill>
                  <a:schemeClr val="bg1"/>
                </a:solidFill>
                <a:latin typeface="微軟正黑體" panose="020B0604030504040204" pitchFamily="34" charset="-120"/>
                <a:ea typeface="微軟正黑體" panose="020B0604030504040204" pitchFamily="34" charset="-120"/>
              </a:rPr>
              <a:t>，行程中遇到的問題都需要解決，討論出可行的方案。孩子在校外教學的同時，須</a:t>
            </a:r>
            <a:r>
              <a:rPr kumimoji="0" lang="zh-TW" altLang="en-US" sz="2800" b="1" dirty="0">
                <a:solidFill>
                  <a:srgbClr val="FFFF00"/>
                </a:solidFill>
                <a:latin typeface="微軟正黑體" panose="020B0604030504040204" pitchFamily="34" charset="-120"/>
                <a:ea typeface="微軟正黑體" panose="020B0604030504040204" pitchFamily="34" charset="-120"/>
              </a:rPr>
              <a:t>透過數位筆記整理的資料進行定點分享與解說</a:t>
            </a:r>
            <a:r>
              <a:rPr kumimoji="0" lang="zh-TW" altLang="zh-TW" sz="2800" b="1" dirty="0">
                <a:solidFill>
                  <a:schemeClr val="bg1"/>
                </a:solidFill>
                <a:latin typeface="微軟正黑體" panose="020B0604030504040204" pitchFamily="34" charset="-120"/>
                <a:ea typeface="微軟正黑體" panose="020B0604030504040204" pitchFamily="34" charset="-120"/>
              </a:rPr>
              <a:t>。</a:t>
            </a:r>
          </a:p>
        </p:txBody>
      </p:sp>
      <p:sp>
        <p:nvSpPr>
          <p:cNvPr id="12" name="圓角矩形圖說文字 11"/>
          <p:cNvSpPr/>
          <p:nvPr/>
        </p:nvSpPr>
        <p:spPr>
          <a:xfrm>
            <a:off x="3829050" y="1846263"/>
            <a:ext cx="2824163" cy="1435100"/>
          </a:xfrm>
          <a:prstGeom prst="wedgeRoundRectCallout">
            <a:avLst>
              <a:gd name="adj1" fmla="val -21785"/>
              <a:gd name="adj2" fmla="val -64214"/>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校外的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grpSp>
        <p:nvGrpSpPr>
          <p:cNvPr id="64516" name="群組 1"/>
          <p:cNvGrpSpPr>
            <a:grpSpLocks/>
          </p:cNvGrpSpPr>
          <p:nvPr/>
        </p:nvGrpSpPr>
        <p:grpSpPr bwMode="auto">
          <a:xfrm>
            <a:off x="3409950" y="804863"/>
            <a:ext cx="3662363" cy="757237"/>
            <a:chOff x="-1277767" y="1826210"/>
            <a:chExt cx="3662662" cy="756389"/>
          </a:xfrm>
        </p:grpSpPr>
        <p:sp>
          <p:nvSpPr>
            <p:cNvPr id="16" name="矩形 15"/>
            <p:cNvSpPr/>
            <p:nvPr/>
          </p:nvSpPr>
          <p:spPr>
            <a:xfrm>
              <a:off x="-1277767" y="1826210"/>
              <a:ext cx="3522951" cy="30921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6.</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我們的校外教學一日遊</a:t>
              </a:r>
              <a:endParaRPr kumimoji="0" lang="zh-TW" altLang="zh-TW" sz="2400" kern="100" dirty="0">
                <a:solidFill>
                  <a:srgbClr val="3333FF"/>
                </a:solidFill>
                <a:latin typeface="Times New Roman" panose="02020603050405020304" pitchFamily="18" charset="0"/>
                <a:ea typeface="+mn-ea"/>
              </a:endParaRPr>
            </a:p>
          </p:txBody>
        </p:sp>
        <p:sp>
          <p:nvSpPr>
            <p:cNvPr id="18" name="矩形 17"/>
            <p:cNvSpPr/>
            <p:nvPr/>
          </p:nvSpPr>
          <p:spPr>
            <a:xfrm>
              <a:off x="-993581" y="2059311"/>
              <a:ext cx="3378476" cy="523288"/>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r>
                <a:rPr kumimoji="0" lang="zh-TW" altLang="en-US" sz="1400" dirty="0">
                  <a:latin typeface="微軟正黑體" panose="020B0604030504040204" pitchFamily="34" charset="-120"/>
                  <a:ea typeface="微軟正黑體" panose="020B0604030504040204" pitchFamily="34" charset="-120"/>
                </a:rPr>
                <a:t>、</a:t>
              </a:r>
              <a:r>
                <a:rPr kumimoji="0" lang="zh-TW" altLang="zh-TW" sz="1400" dirty="0">
                  <a:latin typeface="微軟正黑體" panose="020B0604030504040204" pitchFamily="34" charset="-120"/>
                  <a:ea typeface="微軟正黑體" panose="020B0604030504040204" pitchFamily="34" charset="-120"/>
                </a:rPr>
                <a:t>創造力</a:t>
              </a:r>
              <a:endParaRPr kumimoji="0" lang="zh-TW" altLang="en-US" sz="1400" dirty="0">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646363" y="5910263"/>
            <a:ext cx="4581525" cy="695325"/>
          </a:xfrm>
          <a:prstGeom prst="rect">
            <a:avLst/>
          </a:prstGeom>
          <a:solidFill>
            <a:schemeClr val="accent6">
              <a:lumMod val="40000"/>
              <a:lumOff val="6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3" name="矩形 42"/>
          <p:cNvSpPr/>
          <p:nvPr/>
        </p:nvSpPr>
        <p:spPr>
          <a:xfrm>
            <a:off x="4567238" y="4708525"/>
            <a:ext cx="4408487" cy="708025"/>
          </a:xfrm>
          <a:prstGeom prst="rect">
            <a:avLst/>
          </a:prstGeom>
          <a:solidFill>
            <a:schemeClr val="accent5">
              <a:lumMod val="20000"/>
              <a:lumOff val="80000"/>
            </a:schemeClr>
          </a:solidFill>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2" name="矩形 41"/>
          <p:cNvSpPr/>
          <p:nvPr/>
        </p:nvSpPr>
        <p:spPr>
          <a:xfrm>
            <a:off x="5083175" y="2984500"/>
            <a:ext cx="3811588" cy="1122363"/>
          </a:xfrm>
          <a:prstGeom prst="rect">
            <a:avLst/>
          </a:prstGeom>
          <a:solidFill>
            <a:schemeClr val="bg1">
              <a:lumMod val="95000"/>
            </a:schemeClr>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1" name="矩形 40"/>
          <p:cNvSpPr/>
          <p:nvPr/>
        </p:nvSpPr>
        <p:spPr>
          <a:xfrm>
            <a:off x="4154488" y="1838325"/>
            <a:ext cx="4017962" cy="62071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sp>
        <p:nvSpPr>
          <p:cNvPr id="40" name="矩形 39"/>
          <p:cNvSpPr/>
          <p:nvPr/>
        </p:nvSpPr>
        <p:spPr>
          <a:xfrm>
            <a:off x="241300" y="125413"/>
            <a:ext cx="5770563" cy="124142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TW" altLang="en-US">
              <a:solidFill>
                <a:prstClr val="black"/>
              </a:solidFill>
            </a:endParaRPr>
          </a:p>
        </p:txBody>
      </p:sp>
      <p:cxnSp>
        <p:nvCxnSpPr>
          <p:cNvPr id="37" name="直線接點 36"/>
          <p:cNvCxnSpPr/>
          <p:nvPr/>
        </p:nvCxnSpPr>
        <p:spPr>
          <a:xfrm flipH="1" flipV="1">
            <a:off x="1214438" y="4275138"/>
            <a:ext cx="320675" cy="1147762"/>
          </a:xfrm>
          <a:prstGeom prst="line">
            <a:avLst/>
          </a:prstGeom>
          <a:ln w="762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flipV="1">
            <a:off x="2060575" y="4191000"/>
            <a:ext cx="1189038" cy="793750"/>
          </a:xfrm>
          <a:prstGeom prst="line">
            <a:avLst/>
          </a:prstGeom>
          <a:ln w="762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H="1">
            <a:off x="2087563" y="3632200"/>
            <a:ext cx="1206500" cy="82550"/>
          </a:xfrm>
          <a:prstGeom prst="line">
            <a:avLst/>
          </a:prstGeom>
          <a:ln w="762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1952625" y="2497138"/>
            <a:ext cx="758825" cy="1000125"/>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a:endCxn id="10" idx="0"/>
          </p:cNvCxnSpPr>
          <p:nvPr/>
        </p:nvCxnSpPr>
        <p:spPr>
          <a:xfrm>
            <a:off x="1214438" y="2497138"/>
            <a:ext cx="0" cy="8382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 name="圓角矩形 1"/>
          <p:cNvSpPr/>
          <p:nvPr/>
        </p:nvSpPr>
        <p:spPr>
          <a:xfrm>
            <a:off x="179388" y="1143000"/>
            <a:ext cx="1800225"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引起動機</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生活週遭實際問題的討論</a:t>
            </a:r>
          </a:p>
        </p:txBody>
      </p:sp>
      <p:sp>
        <p:nvSpPr>
          <p:cNvPr id="6" name="圓角矩形 5"/>
          <p:cNvSpPr/>
          <p:nvPr/>
        </p:nvSpPr>
        <p:spPr>
          <a:xfrm>
            <a:off x="2484438" y="1608138"/>
            <a:ext cx="1800225" cy="1079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教學活動</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了解學習任務與進行方式</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43213" y="3079750"/>
            <a:ext cx="2592387" cy="909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確定問題</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了解要解決的任務</a:t>
            </a:r>
            <a:endParaRPr kumimoji="0"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3013075" y="4430713"/>
            <a:ext cx="1943100" cy="11509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實際操作</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分組完成任務</a:t>
            </a:r>
          </a:p>
        </p:txBody>
      </p:sp>
      <p:sp>
        <p:nvSpPr>
          <p:cNvPr id="9" name="圓角矩形 8"/>
          <p:cNvSpPr/>
          <p:nvPr/>
        </p:nvSpPr>
        <p:spPr>
          <a:xfrm>
            <a:off x="896938" y="5516563"/>
            <a:ext cx="1944687" cy="10810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zh-TW" altLang="en-US" b="1">
                <a:solidFill>
                  <a:srgbClr val="000000"/>
                </a:solidFill>
                <a:latin typeface="微軟正黑體" pitchFamily="34" charset="-120"/>
                <a:ea typeface="微軟正黑體" pitchFamily="34" charset="-120"/>
              </a:rPr>
              <a:t>評量活動</a:t>
            </a:r>
            <a:endParaRPr kumimoji="0" lang="en-US" altLang="zh-TW" b="1">
              <a:solidFill>
                <a:srgbClr val="000000"/>
              </a:solidFill>
              <a:latin typeface="微軟正黑體" pitchFamily="34" charset="-120"/>
              <a:ea typeface="微軟正黑體" pitchFamily="34" charset="-120"/>
            </a:endParaRPr>
          </a:p>
          <a:p>
            <a:pPr algn="ctr">
              <a:defRPr/>
            </a:pPr>
            <a:r>
              <a:rPr kumimoji="0" lang="zh-TW" altLang="en-US" b="1">
                <a:solidFill>
                  <a:srgbClr val="000000"/>
                </a:solidFill>
                <a:latin typeface="微軟正黑體" pitchFamily="34" charset="-120"/>
                <a:ea typeface="微軟正黑體" pitchFamily="34" charset="-120"/>
              </a:rPr>
              <a:t>互評與成果報告</a:t>
            </a:r>
          </a:p>
        </p:txBody>
      </p:sp>
      <p:sp>
        <p:nvSpPr>
          <p:cNvPr id="10" name="圓角矩形 9"/>
          <p:cNvSpPr/>
          <p:nvPr/>
        </p:nvSpPr>
        <p:spPr>
          <a:xfrm>
            <a:off x="241300" y="3335338"/>
            <a:ext cx="1944688" cy="10953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kumimoji="0" lang="zh-TW" altLang="zh-TW" sz="2400" b="1">
                <a:solidFill>
                  <a:srgbClr val="000000"/>
                </a:solidFill>
                <a:latin typeface="Times New Roman" pitchFamily="18" charset="0"/>
                <a:ea typeface="微軟正黑體" pitchFamily="34" charset="-120"/>
              </a:rPr>
              <a:t>我們的校外教學一日遊</a:t>
            </a:r>
            <a:endParaRPr kumimoji="0" lang="zh-TW" altLang="en-US" sz="2400" b="1">
              <a:solidFill>
                <a:srgbClr val="000000"/>
              </a:solidFill>
              <a:latin typeface="微軟正黑體" pitchFamily="34" charset="-120"/>
              <a:ea typeface="微軟正黑體" pitchFamily="34" charset="-120"/>
            </a:endParaRPr>
          </a:p>
        </p:txBody>
      </p:sp>
      <p:sp>
        <p:nvSpPr>
          <p:cNvPr id="66577" name="矩形 11"/>
          <p:cNvSpPr>
            <a:spLocks noChangeArrowheads="1"/>
          </p:cNvSpPr>
          <p:nvPr/>
        </p:nvSpPr>
        <p:spPr bwMode="auto">
          <a:xfrm>
            <a:off x="339725" y="238125"/>
            <a:ext cx="6024563" cy="825500"/>
          </a:xfrm>
          <a:prstGeom prst="rect">
            <a:avLst/>
          </a:prstGeom>
          <a:noFill/>
          <a:ln w="9525">
            <a:noFill/>
            <a:miter lim="800000"/>
            <a:headEnd/>
            <a:tailEnd/>
          </a:ln>
        </p:spPr>
        <p:txBody>
          <a:bodyPr>
            <a:spAutoFit/>
          </a:bodyPr>
          <a:lstStyle/>
          <a:p>
            <a:r>
              <a:rPr kumimoji="0" lang="zh-TW" altLang="en-US" sz="1600" b="1">
                <a:solidFill>
                  <a:srgbClr val="1F4E79"/>
                </a:solidFill>
                <a:latin typeface="微軟正黑體" pitchFamily="34" charset="-120"/>
                <a:ea typeface="微軟正黑體" pitchFamily="34" charset="-120"/>
              </a:rPr>
              <a:t>小組討論： </a:t>
            </a:r>
            <a:r>
              <a:rPr kumimoji="0" lang="en-US" altLang="zh-TW" sz="1600" b="1">
                <a:solidFill>
                  <a:srgbClr val="1F4E79"/>
                </a:solidFill>
                <a:latin typeface="微軟正黑體" pitchFamily="34" charset="-120"/>
                <a:ea typeface="微軟正黑體" pitchFamily="34" charset="-120"/>
              </a:rPr>
              <a:t>1.</a:t>
            </a:r>
            <a:r>
              <a:rPr kumimoji="0" lang="zh-TW" altLang="en-US" sz="1600" b="1">
                <a:solidFill>
                  <a:srgbClr val="1F4E79"/>
                </a:solidFill>
                <a:latin typeface="微軟正黑體" pitchFamily="34" charset="-120"/>
                <a:ea typeface="微軟正黑體" pitchFamily="34" charset="-120"/>
              </a:rPr>
              <a:t>校外教學規劃內容應具備哪些項目</a:t>
            </a:r>
            <a:r>
              <a:rPr kumimoji="0" lang="en-US" altLang="zh-TW" sz="1600" b="1">
                <a:solidFill>
                  <a:srgbClr val="1F4E79"/>
                </a:solidFill>
                <a:latin typeface="微軟正黑體" pitchFamily="34" charset="-120"/>
                <a:ea typeface="微軟正黑體" pitchFamily="34" charset="-120"/>
              </a:rPr>
              <a:t>?</a:t>
            </a:r>
            <a:endParaRPr kumimoji="0" lang="zh-TW" altLang="zh-TW" sz="1600" b="1">
              <a:solidFill>
                <a:srgbClr val="1F4E79"/>
              </a:solidFill>
              <a:latin typeface="微軟正黑體" pitchFamily="34" charset="-120"/>
              <a:ea typeface="微軟正黑體" pitchFamily="34" charset="-120"/>
            </a:endParaRPr>
          </a:p>
          <a:p>
            <a:r>
              <a:rPr kumimoji="0" lang="en-US" altLang="zh-TW" sz="1600" b="1">
                <a:solidFill>
                  <a:srgbClr val="1F4E79"/>
                </a:solidFill>
                <a:latin typeface="微軟正黑體" pitchFamily="34" charset="-120"/>
                <a:ea typeface="微軟正黑體" pitchFamily="34" charset="-120"/>
              </a:rPr>
              <a:t> </a:t>
            </a:r>
            <a:r>
              <a:rPr kumimoji="0" lang="zh-TW" altLang="en-US" sz="1600" b="1">
                <a:solidFill>
                  <a:srgbClr val="1F4E79"/>
                </a:solidFill>
                <a:latin typeface="微軟正黑體" pitchFamily="34" charset="-120"/>
                <a:ea typeface="微軟正黑體" pitchFamily="34" charset="-120"/>
              </a:rPr>
              <a:t>                    </a:t>
            </a:r>
            <a:r>
              <a:rPr kumimoji="0" lang="en-US" altLang="zh-TW" sz="1600" b="1">
                <a:solidFill>
                  <a:srgbClr val="1F4E79"/>
                </a:solidFill>
                <a:latin typeface="微軟正黑體" pitchFamily="34" charset="-120"/>
                <a:ea typeface="微軟正黑體" pitchFamily="34" charset="-120"/>
              </a:rPr>
              <a:t>2.</a:t>
            </a:r>
            <a:r>
              <a:rPr kumimoji="0" lang="zh-TW" altLang="en-US" sz="1600" b="1">
                <a:solidFill>
                  <a:srgbClr val="1F4E79"/>
                </a:solidFill>
                <a:latin typeface="微軟正黑體" pitchFamily="34" charset="-120"/>
                <a:ea typeface="微軟正黑體" pitchFamily="34" charset="-120"/>
              </a:rPr>
              <a:t>如何乘坐大眾運輸工具</a:t>
            </a:r>
            <a:r>
              <a:rPr kumimoji="0" lang="en-US" altLang="zh-TW" sz="1600" b="1">
                <a:solidFill>
                  <a:srgbClr val="1F4E79"/>
                </a:solidFill>
                <a:latin typeface="微軟正黑體" pitchFamily="34" charset="-120"/>
                <a:ea typeface="微軟正黑體" pitchFamily="34" charset="-120"/>
              </a:rPr>
              <a:t>?</a:t>
            </a:r>
          </a:p>
          <a:p>
            <a:r>
              <a:rPr kumimoji="0" lang="en-US" altLang="zh-TW" sz="1600" b="1">
                <a:solidFill>
                  <a:srgbClr val="1F4E79"/>
                </a:solidFill>
                <a:latin typeface="微軟正黑體" pitchFamily="34" charset="-120"/>
                <a:ea typeface="微軟正黑體" pitchFamily="34" charset="-120"/>
              </a:rPr>
              <a:t>                     3.</a:t>
            </a:r>
            <a:r>
              <a:rPr kumimoji="0" lang="zh-TW" altLang="en-US" sz="1600" b="1">
                <a:solidFill>
                  <a:srgbClr val="1F4E79"/>
                </a:solidFill>
                <a:latin typeface="微軟正黑體" pitchFamily="34" charset="-120"/>
                <a:ea typeface="微軟正黑體" pitchFamily="34" charset="-120"/>
              </a:rPr>
              <a:t>如何規劃寓教於樂的行程</a:t>
            </a:r>
            <a:r>
              <a:rPr kumimoji="0" lang="en-US" altLang="zh-TW" sz="1600" b="1">
                <a:solidFill>
                  <a:srgbClr val="1F4E79"/>
                </a:solidFill>
                <a:latin typeface="微軟正黑體" pitchFamily="34" charset="-120"/>
                <a:ea typeface="微軟正黑體" pitchFamily="34" charset="-120"/>
              </a:rPr>
              <a:t>?</a:t>
            </a:r>
            <a:endParaRPr kumimoji="0" lang="zh-TW" altLang="en-US" sz="1600" b="1">
              <a:solidFill>
                <a:srgbClr val="1F4E79"/>
              </a:solidFill>
              <a:latin typeface="微軟正黑體" pitchFamily="34" charset="-120"/>
              <a:ea typeface="微軟正黑體" pitchFamily="34" charset="-120"/>
            </a:endParaRPr>
          </a:p>
        </p:txBody>
      </p:sp>
      <p:sp>
        <p:nvSpPr>
          <p:cNvPr id="66578" name="矩形 12"/>
          <p:cNvSpPr>
            <a:spLocks noChangeArrowheads="1"/>
          </p:cNvSpPr>
          <p:nvPr/>
        </p:nvSpPr>
        <p:spPr bwMode="auto">
          <a:xfrm>
            <a:off x="4291013" y="1995488"/>
            <a:ext cx="3836987" cy="336550"/>
          </a:xfrm>
          <a:prstGeom prst="rect">
            <a:avLst/>
          </a:prstGeom>
          <a:noFill/>
          <a:ln w="9525">
            <a:noFill/>
            <a:miter lim="800000"/>
            <a:headEnd/>
            <a:tailEnd/>
          </a:ln>
        </p:spPr>
        <p:txBody>
          <a:bodyPr>
            <a:spAutoFit/>
          </a:bodyPr>
          <a:lstStyle/>
          <a:p>
            <a:r>
              <a:rPr kumimoji="0" lang="zh-TW" altLang="zh-TW" sz="1600" b="1">
                <a:solidFill>
                  <a:srgbClr val="843C0C"/>
                </a:solidFill>
                <a:latin typeface="微軟正黑體" pitchFamily="34" charset="-120"/>
                <a:ea typeface="微軟正黑體" pitchFamily="34" charset="-120"/>
              </a:rPr>
              <a:t>老師說明學習任務與規範</a:t>
            </a:r>
          </a:p>
        </p:txBody>
      </p:sp>
      <p:sp>
        <p:nvSpPr>
          <p:cNvPr id="66579" name="矩形 13"/>
          <p:cNvSpPr>
            <a:spLocks noChangeArrowheads="1"/>
          </p:cNvSpPr>
          <p:nvPr/>
        </p:nvSpPr>
        <p:spPr bwMode="auto">
          <a:xfrm>
            <a:off x="5475288" y="2987675"/>
            <a:ext cx="3567112" cy="1069975"/>
          </a:xfrm>
          <a:prstGeom prst="rect">
            <a:avLst/>
          </a:prstGeom>
          <a:noFill/>
          <a:ln w="9525">
            <a:noFill/>
            <a:miter lim="800000"/>
            <a:headEnd/>
            <a:tailEnd/>
          </a:ln>
        </p:spPr>
        <p:txBody>
          <a:bodyPr>
            <a:spAutoFit/>
          </a:bodyPr>
          <a:lstStyle/>
          <a:p>
            <a:r>
              <a:rPr kumimoji="0" lang="zh-TW" altLang="zh-TW" sz="1600" b="1">
                <a:solidFill>
                  <a:srgbClr val="7F7F7F"/>
                </a:solidFill>
                <a:latin typeface="微軟正黑體" pitchFamily="34" charset="-120"/>
                <a:ea typeface="微軟正黑體" pitchFamily="34" charset="-120"/>
              </a:rPr>
              <a:t>任務一 規劃校外教學應具備之項目</a:t>
            </a:r>
          </a:p>
          <a:p>
            <a:r>
              <a:rPr kumimoji="0" lang="zh-TW" altLang="zh-TW" sz="1600" b="1">
                <a:solidFill>
                  <a:srgbClr val="7F7F7F"/>
                </a:solidFill>
                <a:latin typeface="微軟正黑體" pitchFamily="34" charset="-120"/>
                <a:ea typeface="微軟正黑體" pitchFamily="34" charset="-120"/>
              </a:rPr>
              <a:t>任務二 規劃地點、路線、花費與週邊</a:t>
            </a:r>
          </a:p>
          <a:p>
            <a:r>
              <a:rPr kumimoji="0" lang="zh-TW" altLang="zh-TW" sz="1600" b="1">
                <a:solidFill>
                  <a:srgbClr val="7F7F7F"/>
                </a:solidFill>
                <a:latin typeface="微軟正黑體" pitchFamily="34" charset="-120"/>
                <a:ea typeface="微軟正黑體" pitchFamily="34" charset="-120"/>
              </a:rPr>
              <a:t>任務三 校外教學實踐</a:t>
            </a:r>
          </a:p>
          <a:p>
            <a:r>
              <a:rPr kumimoji="0" lang="zh-TW" altLang="zh-TW" sz="1600" b="1">
                <a:solidFill>
                  <a:srgbClr val="7F7F7F"/>
                </a:solidFill>
                <a:latin typeface="微軟正黑體" pitchFamily="34" charset="-120"/>
                <a:ea typeface="微軟正黑體" pitchFamily="34" charset="-120"/>
              </a:rPr>
              <a:t>任務四 實踐報告與檢討</a:t>
            </a:r>
          </a:p>
        </p:txBody>
      </p:sp>
      <p:sp>
        <p:nvSpPr>
          <p:cNvPr id="66580" name="矩形 14"/>
          <p:cNvSpPr>
            <a:spLocks noChangeArrowheads="1"/>
          </p:cNvSpPr>
          <p:nvPr/>
        </p:nvSpPr>
        <p:spPr bwMode="auto">
          <a:xfrm>
            <a:off x="4956175" y="4800600"/>
            <a:ext cx="4019550" cy="581025"/>
          </a:xfrm>
          <a:prstGeom prst="rect">
            <a:avLst/>
          </a:prstGeom>
          <a:noFill/>
          <a:ln w="9525">
            <a:noFill/>
            <a:miter lim="800000"/>
            <a:headEnd/>
            <a:tailEnd/>
          </a:ln>
        </p:spPr>
        <p:txBody>
          <a:bodyPr>
            <a:spAutoFit/>
          </a:bodyPr>
          <a:lstStyle/>
          <a:p>
            <a:r>
              <a:rPr kumimoji="0" lang="zh-TW" altLang="en-US" sz="1600" b="1">
                <a:solidFill>
                  <a:srgbClr val="203864"/>
                </a:solidFill>
                <a:latin typeface="微軟正黑體" pitchFamily="34" charset="-120"/>
                <a:ea typeface="微軟正黑體" pitchFamily="34" charset="-120"/>
              </a:rPr>
              <a:t>同儕討論合作：透過資料查詢與小組討論，完成問題的討論。</a:t>
            </a:r>
            <a:endParaRPr kumimoji="0" lang="en-US" altLang="zh-TW" sz="1600" b="1">
              <a:solidFill>
                <a:srgbClr val="203864"/>
              </a:solidFill>
              <a:latin typeface="微軟正黑體" pitchFamily="34" charset="-120"/>
              <a:ea typeface="微軟正黑體" pitchFamily="34" charset="-120"/>
            </a:endParaRPr>
          </a:p>
        </p:txBody>
      </p:sp>
      <p:sp>
        <p:nvSpPr>
          <p:cNvPr id="66581" name="矩形 15"/>
          <p:cNvSpPr>
            <a:spLocks noChangeArrowheads="1"/>
          </p:cNvSpPr>
          <p:nvPr/>
        </p:nvSpPr>
        <p:spPr bwMode="auto">
          <a:xfrm>
            <a:off x="2849563" y="5961063"/>
            <a:ext cx="4286250" cy="581025"/>
          </a:xfrm>
          <a:prstGeom prst="rect">
            <a:avLst/>
          </a:prstGeom>
          <a:noFill/>
          <a:ln w="9525">
            <a:noFill/>
            <a:miter lim="800000"/>
            <a:headEnd/>
            <a:tailEnd/>
          </a:ln>
        </p:spPr>
        <p:txBody>
          <a:bodyPr>
            <a:spAutoFit/>
          </a:bodyPr>
          <a:lstStyle/>
          <a:p>
            <a:r>
              <a:rPr kumimoji="0" lang="zh-TW" altLang="en-US" sz="1600" b="1">
                <a:solidFill>
                  <a:srgbClr val="385723"/>
                </a:solidFill>
                <a:latin typeface="微軟正黑體" pitchFamily="34" charset="-120"/>
                <a:ea typeface="微軟正黑體" pitchFamily="34" charset="-120"/>
              </a:rPr>
              <a:t>學習歷程總整理：分組完成校外教學成果報告，分享所學。</a:t>
            </a:r>
            <a:endParaRPr kumimoji="0" lang="zh-TW" altLang="zh-TW" sz="1600" b="1">
              <a:solidFill>
                <a:srgbClr val="385723"/>
              </a:solidFill>
              <a:latin typeface="微軟正黑體" pitchFamily="34" charset="-120"/>
              <a:ea typeface="微軟正黑體" pitchFamily="34" charset="-120"/>
            </a:endParaRPr>
          </a:p>
        </p:txBody>
      </p:sp>
      <p:sp>
        <p:nvSpPr>
          <p:cNvPr id="66582" name="矩形 16"/>
          <p:cNvSpPr>
            <a:spLocks noChangeArrowheads="1"/>
          </p:cNvSpPr>
          <p:nvPr/>
        </p:nvSpPr>
        <p:spPr bwMode="auto">
          <a:xfrm>
            <a:off x="250825" y="2205038"/>
            <a:ext cx="1638300" cy="338137"/>
          </a:xfrm>
          <a:prstGeom prst="rect">
            <a:avLst/>
          </a:prstGeom>
          <a:noFill/>
          <a:ln w="9525">
            <a:noFill/>
            <a:miter lim="800000"/>
            <a:headEnd/>
            <a:tailEnd/>
          </a:ln>
        </p:spPr>
        <p:txBody>
          <a:bodyPr>
            <a:spAutoFit/>
          </a:bodyPr>
          <a:lstStyle/>
          <a:p>
            <a:pPr algn="ctr"/>
            <a:r>
              <a:rPr kumimoji="0" lang="zh-TW" altLang="en-US" sz="1600" b="1">
                <a:solidFill>
                  <a:srgbClr val="FF0000"/>
                </a:solidFill>
                <a:latin typeface="微軟正黑體" pitchFamily="34" charset="-120"/>
                <a:ea typeface="微軟正黑體" pitchFamily="34" charset="-120"/>
              </a:rPr>
              <a:t>小組討論</a:t>
            </a:r>
            <a:endParaRPr kumimoji="0" lang="zh-TW" altLang="zh-TW" sz="1600" b="1">
              <a:solidFill>
                <a:srgbClr val="FF0000"/>
              </a:solidFill>
              <a:latin typeface="微軟正黑體" pitchFamily="34" charset="-120"/>
              <a:ea typeface="微軟正黑體" pitchFamily="34" charset="-120"/>
            </a:endParaRPr>
          </a:p>
        </p:txBody>
      </p:sp>
      <p:sp>
        <p:nvSpPr>
          <p:cNvPr id="66583" name="矩形 17"/>
          <p:cNvSpPr>
            <a:spLocks noChangeArrowheads="1"/>
          </p:cNvSpPr>
          <p:nvPr/>
        </p:nvSpPr>
        <p:spPr bwMode="auto">
          <a:xfrm>
            <a:off x="2841625" y="2671763"/>
            <a:ext cx="148907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了解進行方式</a:t>
            </a:r>
            <a:endParaRPr kumimoji="0" lang="zh-TW" altLang="zh-TW" sz="1600" b="1">
              <a:solidFill>
                <a:srgbClr val="FF0000"/>
              </a:solidFill>
              <a:latin typeface="微軟正黑體" pitchFamily="34" charset="-120"/>
              <a:ea typeface="微軟正黑體" pitchFamily="34" charset="-120"/>
            </a:endParaRPr>
          </a:p>
        </p:txBody>
      </p:sp>
      <p:sp>
        <p:nvSpPr>
          <p:cNvPr id="66584" name="矩形 18"/>
          <p:cNvSpPr>
            <a:spLocks noChangeArrowheads="1"/>
          </p:cNvSpPr>
          <p:nvPr/>
        </p:nvSpPr>
        <p:spPr bwMode="auto">
          <a:xfrm>
            <a:off x="3132138" y="4000500"/>
            <a:ext cx="2068512" cy="339725"/>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發現疑惑並解決問題</a:t>
            </a:r>
            <a:endParaRPr kumimoji="0" lang="zh-TW" altLang="zh-TW" sz="1600" b="1">
              <a:solidFill>
                <a:srgbClr val="FF0000"/>
              </a:solidFill>
              <a:latin typeface="微軟正黑體" pitchFamily="34" charset="-120"/>
              <a:ea typeface="微軟正黑體" pitchFamily="34" charset="-120"/>
            </a:endParaRPr>
          </a:p>
        </p:txBody>
      </p:sp>
      <p:sp>
        <p:nvSpPr>
          <p:cNvPr id="66585" name="矩形 19"/>
          <p:cNvSpPr>
            <a:spLocks noChangeArrowheads="1"/>
          </p:cNvSpPr>
          <p:nvPr/>
        </p:nvSpPr>
        <p:spPr bwMode="auto">
          <a:xfrm>
            <a:off x="3027363" y="5578475"/>
            <a:ext cx="2070100" cy="338138"/>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表達意見與小組討論</a:t>
            </a:r>
            <a:endParaRPr kumimoji="0" lang="zh-TW" altLang="zh-TW" sz="1600" b="1">
              <a:solidFill>
                <a:srgbClr val="FF0000"/>
              </a:solidFill>
              <a:latin typeface="微軟正黑體" pitchFamily="34" charset="-120"/>
              <a:ea typeface="微軟正黑體" pitchFamily="34" charset="-120"/>
            </a:endParaRPr>
          </a:p>
        </p:txBody>
      </p:sp>
      <p:sp>
        <p:nvSpPr>
          <p:cNvPr id="66586" name="矩形 20"/>
          <p:cNvSpPr>
            <a:spLocks noChangeArrowheads="1"/>
          </p:cNvSpPr>
          <p:nvPr/>
        </p:nvSpPr>
        <p:spPr bwMode="auto">
          <a:xfrm>
            <a:off x="963613" y="6573838"/>
            <a:ext cx="1851025" cy="338137"/>
          </a:xfrm>
          <a:prstGeom prst="rect">
            <a:avLst/>
          </a:prstGeom>
          <a:noFill/>
          <a:ln w="9525">
            <a:noFill/>
            <a:miter lim="800000"/>
            <a:headEnd/>
            <a:tailEnd/>
          </a:ln>
        </p:spPr>
        <p:txBody>
          <a:bodyPr>
            <a:spAutoFit/>
          </a:bodyPr>
          <a:lstStyle/>
          <a:p>
            <a:r>
              <a:rPr kumimoji="0" lang="zh-TW" altLang="en-US" sz="1600" b="1">
                <a:solidFill>
                  <a:srgbClr val="FF0000"/>
                </a:solidFill>
                <a:latin typeface="微軟正黑體" pitchFamily="34" charset="-120"/>
                <a:ea typeface="微軟正黑體" pitchFamily="34" charset="-120"/>
              </a:rPr>
              <a:t>分析、比較、匯整</a:t>
            </a:r>
            <a:endParaRPr kumimoji="0" lang="zh-TW" altLang="zh-TW" sz="1600" b="1">
              <a:solidFill>
                <a:srgbClr val="FF0000"/>
              </a:solidFill>
              <a:latin typeface="微軟正黑體" pitchFamily="34" charset="-120"/>
              <a:ea typeface="微軟正黑體" pitchFamily="34" charset="-120"/>
            </a:endParaRPr>
          </a:p>
        </p:txBody>
      </p:sp>
      <p:sp>
        <p:nvSpPr>
          <p:cNvPr id="46" name="向右箭號 45"/>
          <p:cNvSpPr/>
          <p:nvPr/>
        </p:nvSpPr>
        <p:spPr>
          <a:xfrm rot="826831">
            <a:off x="2039938" y="1911350"/>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7" name="向右箭號 46"/>
          <p:cNvSpPr/>
          <p:nvPr/>
        </p:nvSpPr>
        <p:spPr>
          <a:xfrm rot="2693367">
            <a:off x="4294188" y="2654300"/>
            <a:ext cx="422275"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8" name="向右箭號 47"/>
          <p:cNvSpPr/>
          <p:nvPr/>
        </p:nvSpPr>
        <p:spPr>
          <a:xfrm rot="5400000">
            <a:off x="5226845" y="41806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9" name="向右箭號 48"/>
          <p:cNvSpPr/>
          <p:nvPr/>
        </p:nvSpPr>
        <p:spPr>
          <a:xfrm rot="7197672">
            <a:off x="5020470" y="5603081"/>
            <a:ext cx="423862" cy="3905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6949" y="169076"/>
            <a:ext cx="1176169" cy="152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6592" name="圖片 4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0" y="3770313"/>
            <a:ext cx="749300" cy="747712"/>
          </a:xfrm>
          <a:prstGeom prst="rect">
            <a:avLst/>
          </a:prstGeom>
          <a:noFill/>
          <a:ln w="9525">
            <a:noFill/>
            <a:miter lim="800000"/>
            <a:headEnd/>
            <a:tailEnd/>
          </a:ln>
        </p:spPr>
      </p:pic>
      <p:pic>
        <p:nvPicPr>
          <p:cNvPr id="66593" name="圖片 5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0725" y="4489450"/>
            <a:ext cx="2124075" cy="200025"/>
          </a:xfrm>
          <a:prstGeom prst="rect">
            <a:avLst/>
          </a:prstGeom>
          <a:noFill/>
          <a:ln w="9525">
            <a:noFill/>
            <a:miter lim="800000"/>
            <a:headEnd/>
            <a:tailEnd/>
          </a:ln>
        </p:spPr>
      </p:pic>
      <p:pic>
        <p:nvPicPr>
          <p:cNvPr id="66594" name="Picture 35" descr="O0aW5qsyCkR2i7Bu-jUU1b5BWA_NygJ6ui4MgaAvL7gfqvVWqkOBscDaq4pn-vkwByUx=w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5763" y="873125"/>
            <a:ext cx="719137" cy="719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向右箭號 9"/>
          <p:cNvSpPr/>
          <p:nvPr/>
        </p:nvSpPr>
        <p:spPr>
          <a:xfrm>
            <a:off x="2638425"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8610" name="矩形 11"/>
          <p:cNvSpPr>
            <a:spLocks noChangeArrowheads="1"/>
          </p:cNvSpPr>
          <p:nvPr/>
        </p:nvSpPr>
        <p:spPr bwMode="auto">
          <a:xfrm>
            <a:off x="3530600" y="5894388"/>
            <a:ext cx="2012950" cy="366712"/>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完成實踐成果報告</a:t>
            </a:r>
          </a:p>
        </p:txBody>
      </p:sp>
      <p:sp>
        <p:nvSpPr>
          <p:cNvPr id="68611" name="矩形 12"/>
          <p:cNvSpPr>
            <a:spLocks noChangeArrowheads="1"/>
          </p:cNvSpPr>
          <p:nvPr/>
        </p:nvSpPr>
        <p:spPr bwMode="auto">
          <a:xfrm>
            <a:off x="6667500" y="5862638"/>
            <a:ext cx="1555750" cy="366712"/>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分享學習成果</a:t>
            </a:r>
          </a:p>
        </p:txBody>
      </p:sp>
      <p:sp>
        <p:nvSpPr>
          <p:cNvPr id="68612" name="矩形 13"/>
          <p:cNvSpPr>
            <a:spLocks noChangeArrowheads="1"/>
          </p:cNvSpPr>
          <p:nvPr/>
        </p:nvSpPr>
        <p:spPr bwMode="auto">
          <a:xfrm>
            <a:off x="769938" y="5862638"/>
            <a:ext cx="15557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校外教學實踐</a:t>
            </a:r>
          </a:p>
        </p:txBody>
      </p:sp>
      <p:sp>
        <p:nvSpPr>
          <p:cNvPr id="68613" name="矩形 16"/>
          <p:cNvSpPr>
            <a:spLocks noChangeArrowheads="1"/>
          </p:cNvSpPr>
          <p:nvPr/>
        </p:nvSpPr>
        <p:spPr bwMode="auto">
          <a:xfrm>
            <a:off x="584200" y="2771775"/>
            <a:ext cx="2032000" cy="368300"/>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老師說明課程內容</a:t>
            </a:r>
          </a:p>
        </p:txBody>
      </p:sp>
      <p:sp>
        <p:nvSpPr>
          <p:cNvPr id="68614" name="矩形 17"/>
          <p:cNvSpPr>
            <a:spLocks noChangeArrowheads="1"/>
          </p:cNvSpPr>
          <p:nvPr/>
        </p:nvSpPr>
        <p:spPr bwMode="auto">
          <a:xfrm>
            <a:off x="2994025" y="2876550"/>
            <a:ext cx="3089275"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學生觀看相關資料</a:t>
            </a:r>
            <a:r>
              <a:rPr kumimoji="0" lang="en-US" altLang="zh-TW" b="1">
                <a:latin typeface="微軟正黑體" pitchFamily="34" charset="-120"/>
                <a:ea typeface="微軟正黑體" pitchFamily="34" charset="-120"/>
              </a:rPr>
              <a:t>(</a:t>
            </a:r>
            <a:r>
              <a:rPr kumimoji="0" lang="zh-TW" altLang="en-US" b="1">
                <a:latin typeface="微軟正黑體" pitchFamily="34" charset="-120"/>
                <a:ea typeface="微軟正黑體" pitchFamily="34" charset="-120"/>
              </a:rPr>
              <a:t>公車路線</a:t>
            </a:r>
            <a:r>
              <a:rPr kumimoji="0" lang="en-US" altLang="zh-TW" b="1">
                <a:latin typeface="微軟正黑體" pitchFamily="34" charset="-120"/>
                <a:ea typeface="微軟正黑體" pitchFamily="34" charset="-120"/>
              </a:rPr>
              <a:t>)</a:t>
            </a:r>
          </a:p>
        </p:txBody>
      </p:sp>
      <p:sp>
        <p:nvSpPr>
          <p:cNvPr id="68615" name="矩形 18"/>
          <p:cNvSpPr>
            <a:spLocks noChangeArrowheads="1"/>
          </p:cNvSpPr>
          <p:nvPr/>
        </p:nvSpPr>
        <p:spPr bwMode="auto">
          <a:xfrm>
            <a:off x="6518275" y="2819400"/>
            <a:ext cx="20129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思考如何完成任務</a:t>
            </a:r>
          </a:p>
        </p:txBody>
      </p:sp>
      <p:pic>
        <p:nvPicPr>
          <p:cNvPr id="68616" name="圖片 24">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8763" y="444500"/>
            <a:ext cx="2489200" cy="2259013"/>
          </a:xfrm>
          <a:prstGeom prst="rect">
            <a:avLst/>
          </a:prstGeom>
          <a:noFill/>
          <a:ln w="9525">
            <a:noFill/>
            <a:miter lim="800000"/>
            <a:headEnd/>
            <a:tailEnd/>
          </a:ln>
        </p:spPr>
      </p:pic>
      <p:pic>
        <p:nvPicPr>
          <p:cNvPr id="68617" name="Picture 20" descr="IMG_504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2588" y="509588"/>
            <a:ext cx="2874962" cy="2155825"/>
          </a:xfrm>
          <a:prstGeom prst="rect">
            <a:avLst/>
          </a:prstGeom>
          <a:noFill/>
          <a:ln w="9525">
            <a:noFill/>
            <a:miter lim="800000"/>
            <a:headEnd/>
            <a:tailEnd/>
          </a:ln>
        </p:spPr>
      </p:pic>
      <p:sp>
        <p:nvSpPr>
          <p:cNvPr id="15" name="向右箭號 14"/>
          <p:cNvSpPr/>
          <p:nvPr/>
        </p:nvSpPr>
        <p:spPr>
          <a:xfrm>
            <a:off x="2638425"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68619" name="Picture 2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56300" y="515938"/>
            <a:ext cx="3043238" cy="2090737"/>
          </a:xfrm>
          <a:prstGeom prst="rect">
            <a:avLst/>
          </a:prstGeom>
          <a:noFill/>
          <a:ln w="9525">
            <a:noFill/>
            <a:miter lim="800000"/>
            <a:headEnd/>
            <a:tailEnd/>
          </a:ln>
        </p:spPr>
      </p:pic>
      <p:pic>
        <p:nvPicPr>
          <p:cNvPr id="68620" name="Picture 22" descr="P1000233">
            <a:hlinkClick r:id="rId7" action="ppaction://hlinkfile"/>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013" y="3489325"/>
            <a:ext cx="2724150" cy="2081213"/>
          </a:xfrm>
          <a:prstGeom prst="rect">
            <a:avLst/>
          </a:prstGeom>
          <a:noFill/>
          <a:ln w="9525">
            <a:noFill/>
            <a:miter lim="800000"/>
            <a:headEnd/>
            <a:tailEnd/>
          </a:ln>
        </p:spPr>
      </p:pic>
      <p:pic>
        <p:nvPicPr>
          <p:cNvPr id="68621" name="圖片 85">
            <a:hlinkClick r:id="rId9" action="ppaction://hlinkfile"/>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44875" y="3152775"/>
            <a:ext cx="2065338" cy="2787650"/>
          </a:xfrm>
          <a:prstGeom prst="rect">
            <a:avLst/>
          </a:prstGeom>
          <a:noFill/>
          <a:ln w="9525">
            <a:noFill/>
            <a:miter lim="800000"/>
            <a:headEnd/>
            <a:tailEnd/>
          </a:ln>
        </p:spPr>
      </p:pic>
      <p:pic>
        <p:nvPicPr>
          <p:cNvPr id="68622" name="Picture 25">
            <a:hlinkClick r:id="rId11" action="ppaction://hlinkfile"/>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32488" y="3524250"/>
            <a:ext cx="3033712" cy="2144713"/>
          </a:xfrm>
          <a:prstGeom prst="rect">
            <a:avLst/>
          </a:prstGeom>
          <a:noFill/>
          <a:ln w="9525">
            <a:noFill/>
            <a:miter lim="800000"/>
            <a:headEnd/>
            <a:tailEnd/>
          </a:ln>
        </p:spPr>
      </p:pic>
      <p:sp>
        <p:nvSpPr>
          <p:cNvPr id="11" name="向右箭號 10"/>
          <p:cNvSpPr/>
          <p:nvPr/>
        </p:nvSpPr>
        <p:spPr>
          <a:xfrm>
            <a:off x="5602288" y="53371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a:off x="5383213" y="22256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84163" y="4346575"/>
            <a:ext cx="8491537" cy="198596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4" name="圖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5177" y="2830453"/>
            <a:ext cx="1236555" cy="1607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標題 1"/>
          <p:cNvSpPr>
            <a:spLocks noGrp="1"/>
          </p:cNvSpPr>
          <p:nvPr>
            <p:ph type="title"/>
          </p:nvPr>
        </p:nvSpPr>
        <p:spPr>
          <a:xfrm>
            <a:off x="284163" y="4527550"/>
            <a:ext cx="2492375" cy="1804988"/>
          </a:xfrm>
        </p:spPr>
        <p:txBody>
          <a:bodyPr/>
          <a:lstStyle/>
          <a:p>
            <a:pPr algn="ctr"/>
            <a:r>
              <a:rPr lang="zh-TW" altLang="en-US" sz="3200" b="1" smtClean="0">
                <a:latin typeface="微軟正黑體" pitchFamily="34" charset="-120"/>
                <a:ea typeface="微軟正黑體" pitchFamily="34" charset="-120"/>
              </a:rPr>
              <a:t>蒐集</a:t>
            </a:r>
            <a:r>
              <a:rPr lang="en-US" altLang="zh-TW" sz="3200" b="1" smtClean="0">
                <a:latin typeface="微軟正黑體" pitchFamily="34" charset="-120"/>
                <a:ea typeface="微軟正黑體" pitchFamily="34" charset="-120"/>
              </a:rPr>
              <a:t>(</a:t>
            </a:r>
            <a:r>
              <a:rPr lang="zh-TW" altLang="en-US" sz="3200" b="1" smtClean="0">
                <a:latin typeface="微軟正黑體" pitchFamily="34" charset="-120"/>
                <a:ea typeface="微軟正黑體" pitchFamily="34" charset="-120"/>
              </a:rPr>
              <a:t>外</a:t>
            </a:r>
            <a:r>
              <a:rPr lang="en-US" altLang="zh-TW" sz="3200" b="1" smtClean="0">
                <a:latin typeface="微軟正黑體" pitchFamily="34" charset="-120"/>
                <a:ea typeface="微軟正黑體" pitchFamily="34" charset="-120"/>
              </a:rPr>
              <a:t>)</a:t>
            </a:r>
            <a:br>
              <a:rPr lang="en-US" altLang="zh-TW" sz="3200" b="1" smtClean="0">
                <a:latin typeface="微軟正黑體" pitchFamily="34" charset="-120"/>
                <a:ea typeface="微軟正黑體" pitchFamily="34" charset="-120"/>
              </a:rPr>
            </a:br>
            <a:r>
              <a:rPr lang="zh-TW" altLang="en-US" sz="3200" b="1" smtClean="0">
                <a:latin typeface="微軟正黑體" pitchFamily="34" charset="-120"/>
                <a:ea typeface="微軟正黑體" pitchFamily="34" charset="-120"/>
              </a:rPr>
              <a:t>整合資料</a:t>
            </a:r>
            <a:r>
              <a:rPr lang="en-US" altLang="zh-TW" sz="3200" b="1" smtClean="0">
                <a:latin typeface="微軟正黑體" pitchFamily="34" charset="-120"/>
                <a:ea typeface="微軟正黑體" pitchFamily="34" charset="-120"/>
              </a:rPr>
              <a:t/>
            </a:r>
            <a:br>
              <a:rPr lang="en-US" altLang="zh-TW" sz="3200" b="1" smtClean="0">
                <a:latin typeface="微軟正黑體" pitchFamily="34" charset="-120"/>
                <a:ea typeface="微軟正黑體" pitchFamily="34" charset="-120"/>
              </a:rPr>
            </a:br>
            <a:r>
              <a:rPr lang="zh-TW" altLang="en-US" sz="3200" b="1" smtClean="0">
                <a:latin typeface="微軟正黑體" pitchFamily="34" charset="-120"/>
                <a:ea typeface="微軟正黑體" pitchFamily="34" charset="-120"/>
              </a:rPr>
              <a:t>創意</a:t>
            </a:r>
            <a:r>
              <a:rPr lang="en-US" altLang="zh-TW" sz="3200" b="1" smtClean="0">
                <a:latin typeface="微軟正黑體" pitchFamily="34" charset="-120"/>
                <a:ea typeface="微軟正黑體" pitchFamily="34" charset="-120"/>
              </a:rPr>
              <a:t>(</a:t>
            </a:r>
            <a:r>
              <a:rPr lang="zh-TW" altLang="en-US" sz="3200" b="1" smtClean="0">
                <a:latin typeface="微軟正黑體" pitchFamily="34" charset="-120"/>
                <a:ea typeface="微軟正黑體" pitchFamily="34" charset="-120"/>
              </a:rPr>
              <a:t>內</a:t>
            </a:r>
            <a:r>
              <a:rPr lang="en-US" altLang="zh-TW" sz="3200" b="1" smtClean="0">
                <a:latin typeface="微軟正黑體" pitchFamily="34" charset="-120"/>
                <a:ea typeface="微軟正黑體" pitchFamily="34" charset="-120"/>
              </a:rPr>
              <a:t>)</a:t>
            </a:r>
            <a:endParaRPr lang="zh-TW" altLang="en-US" sz="3200" b="1" smtClean="0">
              <a:latin typeface="微軟正黑體" pitchFamily="34" charset="-120"/>
              <a:ea typeface="微軟正黑體" pitchFamily="34" charset="-120"/>
            </a:endParaRPr>
          </a:p>
        </p:txBody>
      </p:sp>
      <p:sp>
        <p:nvSpPr>
          <p:cNvPr id="18436" name="標題 1"/>
          <p:cNvSpPr txBox="1">
            <a:spLocks/>
          </p:cNvSpPr>
          <p:nvPr/>
        </p:nvSpPr>
        <p:spPr bwMode="auto">
          <a:xfrm>
            <a:off x="2941638" y="4673600"/>
            <a:ext cx="3240087" cy="1512888"/>
          </a:xfrm>
          <a:prstGeom prst="rect">
            <a:avLst/>
          </a:prstGeom>
          <a:noFill/>
          <a:ln w="9525">
            <a:noFill/>
            <a:miter lim="800000"/>
            <a:headEnd/>
            <a:tailEnd/>
          </a:ln>
        </p:spPr>
        <p:txBody>
          <a:bodyPr anchor="ctr"/>
          <a:lstStyle/>
          <a:p>
            <a:pPr algn="ctr" eaLnBrk="0" hangingPunct="0">
              <a:lnSpc>
                <a:spcPct val="90000"/>
              </a:lnSpc>
            </a:pPr>
            <a:r>
              <a:rPr lang="zh-TW" altLang="en-US" sz="3200" b="1">
                <a:latin typeface="微軟正黑體" pitchFamily="34" charset="-120"/>
                <a:ea typeface="微軟正黑體" pitchFamily="34" charset="-120"/>
              </a:rPr>
              <a:t>結合潮流</a:t>
            </a:r>
            <a:endParaRPr lang="en-US" altLang="zh-TW" sz="3200" b="1">
              <a:latin typeface="微軟正黑體" pitchFamily="34" charset="-120"/>
              <a:ea typeface="微軟正黑體" pitchFamily="34" charset="-120"/>
            </a:endParaRPr>
          </a:p>
          <a:p>
            <a:pPr algn="ctr" eaLnBrk="0" hangingPunct="0">
              <a:lnSpc>
                <a:spcPct val="90000"/>
              </a:lnSpc>
            </a:pPr>
            <a:r>
              <a:rPr lang="zh-TW" altLang="en-US" sz="3200" b="1">
                <a:latin typeface="微軟正黑體" pitchFamily="34" charset="-120"/>
                <a:ea typeface="微軟正黑體" pitchFamily="34" charset="-120"/>
              </a:rPr>
              <a:t>呈現資料</a:t>
            </a:r>
          </a:p>
        </p:txBody>
      </p:sp>
      <p:sp>
        <p:nvSpPr>
          <p:cNvPr id="18437" name="標題 1"/>
          <p:cNvSpPr txBox="1">
            <a:spLocks/>
          </p:cNvSpPr>
          <p:nvPr/>
        </p:nvSpPr>
        <p:spPr bwMode="auto">
          <a:xfrm>
            <a:off x="6402388" y="4786313"/>
            <a:ext cx="1014412" cy="1287462"/>
          </a:xfrm>
          <a:prstGeom prst="rect">
            <a:avLst/>
          </a:prstGeom>
          <a:noFill/>
          <a:ln w="9525">
            <a:noFill/>
            <a:miter lim="800000"/>
            <a:headEnd/>
            <a:tailEnd/>
          </a:ln>
        </p:spPr>
        <p:txBody>
          <a:bodyPr anchor="ctr"/>
          <a:lstStyle/>
          <a:p>
            <a:pPr algn="ctr">
              <a:lnSpc>
                <a:spcPct val="90000"/>
              </a:lnSpc>
            </a:pPr>
            <a:r>
              <a:rPr lang="zh-TW" altLang="en-US" sz="4000" b="1">
                <a:latin typeface="微軟正黑體" pitchFamily="34" charset="-120"/>
                <a:ea typeface="微軟正黑體" pitchFamily="34" charset="-120"/>
              </a:rPr>
              <a:t>融會</a:t>
            </a:r>
          </a:p>
        </p:txBody>
      </p:sp>
      <p:sp>
        <p:nvSpPr>
          <p:cNvPr id="18438" name="標題 1"/>
          <p:cNvSpPr txBox="1">
            <a:spLocks/>
          </p:cNvSpPr>
          <p:nvPr/>
        </p:nvSpPr>
        <p:spPr bwMode="auto">
          <a:xfrm>
            <a:off x="7773988" y="5029200"/>
            <a:ext cx="1146175" cy="801688"/>
          </a:xfrm>
          <a:prstGeom prst="rect">
            <a:avLst/>
          </a:prstGeom>
          <a:noFill/>
          <a:ln w="9525">
            <a:noFill/>
            <a:miter lim="800000"/>
            <a:headEnd/>
            <a:tailEnd/>
          </a:ln>
        </p:spPr>
        <p:txBody>
          <a:bodyPr anchor="ctr"/>
          <a:lstStyle/>
          <a:p>
            <a:pPr algn="ctr">
              <a:lnSpc>
                <a:spcPct val="90000"/>
              </a:lnSpc>
            </a:pPr>
            <a:r>
              <a:rPr lang="zh-TW" altLang="en-US" sz="4000" b="1">
                <a:latin typeface="微軟正黑體" pitchFamily="34" charset="-120"/>
                <a:ea typeface="微軟正黑體" pitchFamily="34" charset="-120"/>
              </a:rPr>
              <a:t>應用</a:t>
            </a:r>
          </a:p>
        </p:txBody>
      </p:sp>
      <p:cxnSp>
        <p:nvCxnSpPr>
          <p:cNvPr id="16" name="直線單箭頭接點 15"/>
          <p:cNvCxnSpPr/>
          <p:nvPr/>
        </p:nvCxnSpPr>
        <p:spPr>
          <a:xfrm>
            <a:off x="2632075" y="5346700"/>
            <a:ext cx="820738"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772150" y="5346700"/>
            <a:ext cx="820738"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7269163" y="5346700"/>
            <a:ext cx="820737"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42" name="矩形 1"/>
          <p:cNvSpPr>
            <a:spLocks noChangeArrowheads="1"/>
          </p:cNvSpPr>
          <p:nvPr/>
        </p:nvSpPr>
        <p:spPr bwMode="auto">
          <a:xfrm>
            <a:off x="134938" y="2787650"/>
            <a:ext cx="1304925" cy="369888"/>
          </a:xfrm>
          <a:prstGeom prst="rect">
            <a:avLst/>
          </a:prstGeom>
          <a:noFill/>
          <a:ln w="9525">
            <a:noFill/>
            <a:miter lim="800000"/>
            <a:headEnd/>
            <a:tailEnd/>
          </a:ln>
        </p:spPr>
        <p:txBody>
          <a:bodyPr wrap="none">
            <a:spAutoFit/>
          </a:bodyPr>
          <a:lstStyle/>
          <a:p>
            <a:pPr algn="ctr"/>
            <a:r>
              <a:rPr lang="en-US" altLang="zh-TW" b="1">
                <a:latin typeface="微軟正黑體" pitchFamily="34" charset="-120"/>
                <a:ea typeface="微軟正黑體" pitchFamily="34" charset="-120"/>
              </a:rPr>
              <a:t>1.</a:t>
            </a:r>
            <a:r>
              <a:rPr lang="zh-TW" altLang="en-US" b="1">
                <a:latin typeface="微軟正黑體" pitchFamily="34" charset="-120"/>
                <a:ea typeface="微軟正黑體" pitchFamily="34" charset="-120"/>
              </a:rPr>
              <a:t>引起動機</a:t>
            </a:r>
            <a:endParaRPr lang="en-US" altLang="zh-TW" b="1">
              <a:latin typeface="微軟正黑體" pitchFamily="34" charset="-120"/>
              <a:ea typeface="微軟正黑體" pitchFamily="34" charset="-120"/>
            </a:endParaRPr>
          </a:p>
        </p:txBody>
      </p:sp>
      <p:sp>
        <p:nvSpPr>
          <p:cNvPr id="18443" name="矩形 2"/>
          <p:cNvSpPr>
            <a:spLocks noChangeArrowheads="1"/>
          </p:cNvSpPr>
          <p:nvPr/>
        </p:nvSpPr>
        <p:spPr bwMode="auto">
          <a:xfrm>
            <a:off x="134938" y="3190875"/>
            <a:ext cx="1304925" cy="369888"/>
          </a:xfrm>
          <a:prstGeom prst="rect">
            <a:avLst/>
          </a:prstGeom>
          <a:noFill/>
          <a:ln w="9525">
            <a:noFill/>
            <a:miter lim="800000"/>
            <a:headEnd/>
            <a:tailEnd/>
          </a:ln>
        </p:spPr>
        <p:txBody>
          <a:bodyPr wrap="none">
            <a:spAutoFit/>
          </a:bodyPr>
          <a:lstStyle/>
          <a:p>
            <a:pPr algn="ctr"/>
            <a:r>
              <a:rPr lang="en-US" altLang="zh-TW" b="1">
                <a:latin typeface="微軟正黑體" pitchFamily="34" charset="-120"/>
                <a:ea typeface="微軟正黑體" pitchFamily="34" charset="-120"/>
              </a:rPr>
              <a:t>2.</a:t>
            </a:r>
            <a:r>
              <a:rPr lang="zh-TW" altLang="en-US" b="1">
                <a:latin typeface="微軟正黑體" pitchFamily="34" charset="-120"/>
                <a:ea typeface="微軟正黑體" pitchFamily="34" charset="-120"/>
              </a:rPr>
              <a:t>教學活動</a:t>
            </a:r>
            <a:endParaRPr lang="en-US" altLang="zh-TW" b="1">
              <a:latin typeface="微軟正黑體" pitchFamily="34" charset="-120"/>
              <a:ea typeface="微軟正黑體" pitchFamily="34" charset="-120"/>
            </a:endParaRPr>
          </a:p>
        </p:txBody>
      </p:sp>
      <p:sp>
        <p:nvSpPr>
          <p:cNvPr id="18444" name="矩形 6"/>
          <p:cNvSpPr>
            <a:spLocks noChangeArrowheads="1"/>
          </p:cNvSpPr>
          <p:nvPr/>
        </p:nvSpPr>
        <p:spPr bwMode="auto">
          <a:xfrm>
            <a:off x="125413" y="3565525"/>
            <a:ext cx="1304925" cy="368300"/>
          </a:xfrm>
          <a:prstGeom prst="rect">
            <a:avLst/>
          </a:prstGeom>
          <a:noFill/>
          <a:ln w="9525">
            <a:noFill/>
            <a:miter lim="800000"/>
            <a:headEnd/>
            <a:tailEnd/>
          </a:ln>
        </p:spPr>
        <p:txBody>
          <a:bodyPr wrap="none">
            <a:spAutoFit/>
          </a:bodyPr>
          <a:lstStyle/>
          <a:p>
            <a:pPr algn="ctr"/>
            <a:r>
              <a:rPr lang="en-US" altLang="zh-TW" b="1">
                <a:latin typeface="微軟正黑體" pitchFamily="34" charset="-120"/>
                <a:ea typeface="微軟正黑體" pitchFamily="34" charset="-120"/>
              </a:rPr>
              <a:t>3.</a:t>
            </a:r>
            <a:r>
              <a:rPr lang="zh-TW" altLang="en-US" b="1">
                <a:latin typeface="微軟正黑體" pitchFamily="34" charset="-120"/>
                <a:ea typeface="微軟正黑體" pitchFamily="34" charset="-120"/>
              </a:rPr>
              <a:t>確定問題</a:t>
            </a:r>
            <a:endParaRPr lang="en-US" altLang="zh-TW" b="1">
              <a:latin typeface="微軟正黑體" pitchFamily="34" charset="-120"/>
              <a:ea typeface="微軟正黑體" pitchFamily="34" charset="-120"/>
            </a:endParaRPr>
          </a:p>
        </p:txBody>
      </p:sp>
      <p:sp>
        <p:nvSpPr>
          <p:cNvPr id="18445" name="矩形 14"/>
          <p:cNvSpPr>
            <a:spLocks noChangeArrowheads="1"/>
          </p:cNvSpPr>
          <p:nvPr/>
        </p:nvSpPr>
        <p:spPr bwMode="auto">
          <a:xfrm>
            <a:off x="912813" y="4189413"/>
            <a:ext cx="1304925" cy="368300"/>
          </a:xfrm>
          <a:prstGeom prst="rect">
            <a:avLst/>
          </a:prstGeom>
          <a:solidFill>
            <a:schemeClr val="tx1"/>
          </a:solidFill>
          <a:ln w="9525">
            <a:noFill/>
            <a:miter lim="800000"/>
            <a:headEnd/>
            <a:tailEnd/>
          </a:ln>
        </p:spPr>
        <p:txBody>
          <a:bodyPr wrap="none">
            <a:spAutoFit/>
          </a:bodyPr>
          <a:lstStyle/>
          <a:p>
            <a:pPr algn="ctr"/>
            <a:r>
              <a:rPr lang="en-US" altLang="zh-TW" b="1">
                <a:solidFill>
                  <a:srgbClr val="FFFF00"/>
                </a:solidFill>
                <a:latin typeface="微軟正黑體" pitchFamily="34" charset="-120"/>
                <a:ea typeface="微軟正黑體" pitchFamily="34" charset="-120"/>
              </a:rPr>
              <a:t>4.</a:t>
            </a:r>
            <a:r>
              <a:rPr lang="zh-TW" altLang="en-US" b="1">
                <a:solidFill>
                  <a:srgbClr val="FFFF00"/>
                </a:solidFill>
                <a:latin typeface="微軟正黑體" pitchFamily="34" charset="-120"/>
                <a:ea typeface="微軟正黑體" pitchFamily="34" charset="-120"/>
              </a:rPr>
              <a:t>實際操作</a:t>
            </a:r>
            <a:endParaRPr lang="en-US" altLang="zh-TW" b="1">
              <a:solidFill>
                <a:srgbClr val="FFFF00"/>
              </a:solidFill>
              <a:latin typeface="微軟正黑體" pitchFamily="34" charset="-120"/>
              <a:ea typeface="微軟正黑體" pitchFamily="34" charset="-120"/>
            </a:endParaRPr>
          </a:p>
        </p:txBody>
      </p:sp>
      <p:sp>
        <p:nvSpPr>
          <p:cNvPr id="18446" name="矩形 18"/>
          <p:cNvSpPr>
            <a:spLocks noChangeArrowheads="1"/>
          </p:cNvSpPr>
          <p:nvPr/>
        </p:nvSpPr>
        <p:spPr bwMode="auto">
          <a:xfrm>
            <a:off x="7823200" y="3505200"/>
            <a:ext cx="1304925" cy="369888"/>
          </a:xfrm>
          <a:prstGeom prst="rect">
            <a:avLst/>
          </a:prstGeom>
          <a:noFill/>
          <a:ln w="9525">
            <a:noFill/>
            <a:miter lim="800000"/>
            <a:headEnd/>
            <a:tailEnd/>
          </a:ln>
        </p:spPr>
        <p:txBody>
          <a:bodyPr wrap="none">
            <a:spAutoFit/>
          </a:bodyPr>
          <a:lstStyle/>
          <a:p>
            <a:pPr algn="ctr"/>
            <a:r>
              <a:rPr lang="en-US" altLang="zh-TW" b="1">
                <a:latin typeface="微軟正黑體" pitchFamily="34" charset="-120"/>
                <a:ea typeface="微軟正黑體" pitchFamily="34" charset="-120"/>
              </a:rPr>
              <a:t>5.</a:t>
            </a:r>
            <a:r>
              <a:rPr lang="zh-TW" altLang="en-US" b="1">
                <a:latin typeface="微軟正黑體" pitchFamily="34" charset="-120"/>
                <a:ea typeface="微軟正黑體" pitchFamily="34" charset="-120"/>
              </a:rPr>
              <a:t>評量活動</a:t>
            </a:r>
            <a:endParaRPr lang="en-US" altLang="zh-TW" b="1">
              <a:latin typeface="微軟正黑體" pitchFamily="34" charset="-120"/>
              <a:ea typeface="微軟正黑體" pitchFamily="34" charset="-120"/>
            </a:endParaRPr>
          </a:p>
        </p:txBody>
      </p:sp>
      <p:cxnSp>
        <p:nvCxnSpPr>
          <p:cNvPr id="21" name="直線單箭頭接點 20"/>
          <p:cNvCxnSpPr>
            <a:endCxn id="18446" idx="2"/>
          </p:cNvCxnSpPr>
          <p:nvPr/>
        </p:nvCxnSpPr>
        <p:spPr>
          <a:xfrm flipV="1">
            <a:off x="8304213" y="3875088"/>
            <a:ext cx="171450" cy="89852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1392238" y="3584575"/>
            <a:ext cx="266700" cy="544513"/>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449" name="圖片 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9675" y="312738"/>
            <a:ext cx="7059613" cy="750887"/>
          </a:xfrm>
          <a:prstGeom prst="rect">
            <a:avLst/>
          </a:prstGeom>
          <a:noFill/>
          <a:ln w="9525">
            <a:noFill/>
            <a:miter lim="800000"/>
            <a:headEnd/>
            <a:tailEnd/>
          </a:ln>
        </p:spPr>
      </p:pic>
      <p:pic>
        <p:nvPicPr>
          <p:cNvPr id="18450" name="圖片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4863" y="1244600"/>
            <a:ext cx="7961312" cy="1031875"/>
          </a:xfrm>
          <a:prstGeom prst="rect">
            <a:avLst/>
          </a:prstGeom>
          <a:noFill/>
          <a:ln w="9525">
            <a:noFill/>
            <a:miter lim="800000"/>
            <a:headEnd/>
            <a:tailEnd/>
          </a:ln>
        </p:spPr>
      </p:pic>
      <p:sp>
        <p:nvSpPr>
          <p:cNvPr id="5" name="矩形圖說文字 4"/>
          <p:cNvSpPr/>
          <p:nvPr/>
        </p:nvSpPr>
        <p:spPr>
          <a:xfrm>
            <a:off x="2317536" y="2830453"/>
            <a:ext cx="2979041" cy="1381700"/>
          </a:xfrm>
          <a:prstGeom prst="wedgeRectCallout">
            <a:avLst>
              <a:gd name="adj1" fmla="val -59117"/>
              <a:gd name="adj2" fmla="val 38588"/>
            </a:avLst>
          </a:prstGeom>
          <a:solidFill>
            <a:schemeClr val="accent4">
              <a:lumMod val="60000"/>
              <a:lumOff val="40000"/>
            </a:schemeClr>
          </a:solidFill>
          <a:ln w="57150"/>
        </p:spPr>
        <p:style>
          <a:lnRef idx="2">
            <a:schemeClr val="accent4"/>
          </a:lnRef>
          <a:fillRef idx="1">
            <a:schemeClr val="lt1"/>
          </a:fillRef>
          <a:effectRef idx="0">
            <a:schemeClr val="accent4"/>
          </a:effectRef>
          <a:fontRef idx="minor">
            <a:schemeClr val="dk1"/>
          </a:fontRef>
        </p:style>
        <p:txBody>
          <a:bodyPr anchor="ctr"/>
          <a:lstStyle/>
          <a:p>
            <a:pPr algn="ctr">
              <a:defRPr/>
            </a:pPr>
            <a:r>
              <a:rPr lang="zh-TW" altLang="en-US" sz="3600" b="1"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給孩子更多實際操作的時間</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4588" y="4237038"/>
            <a:ext cx="2592387" cy="2125662"/>
          </a:xfrm>
          <a:prstGeom prst="rect">
            <a:avLst/>
          </a:prstGeom>
          <a:noFill/>
          <a:ln w="9525">
            <a:noFill/>
            <a:miter lim="800000"/>
            <a:headEnd/>
            <a:tailEnd/>
          </a:ln>
        </p:spPr>
      </p:pic>
      <p:pic>
        <p:nvPicPr>
          <p:cNvPr id="7065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400" y="1644650"/>
            <a:ext cx="2735263" cy="2157413"/>
          </a:xfrm>
          <a:prstGeom prst="rect">
            <a:avLst/>
          </a:prstGeom>
          <a:noFill/>
          <a:ln w="9525">
            <a:noFill/>
            <a:miter lim="800000"/>
            <a:headEnd/>
            <a:tailEnd/>
          </a:ln>
        </p:spPr>
      </p:pic>
      <p:pic>
        <p:nvPicPr>
          <p:cNvPr id="7065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13150" y="1644650"/>
            <a:ext cx="2519363" cy="2178050"/>
          </a:xfrm>
          <a:prstGeom prst="rect">
            <a:avLst/>
          </a:prstGeom>
          <a:noFill/>
          <a:ln w="9525">
            <a:noFill/>
            <a:miter lim="800000"/>
            <a:headEnd/>
            <a:tailEnd/>
          </a:ln>
        </p:spPr>
      </p:pic>
      <p:pic>
        <p:nvPicPr>
          <p:cNvPr id="70660"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21438" y="1717675"/>
            <a:ext cx="2593975" cy="2116138"/>
          </a:xfrm>
          <a:prstGeom prst="rect">
            <a:avLst/>
          </a:prstGeom>
          <a:noFill/>
          <a:ln w="9525">
            <a:noFill/>
            <a:miter lim="800000"/>
            <a:headEnd/>
            <a:tailEnd/>
          </a:ln>
        </p:spPr>
      </p:pic>
      <p:sp>
        <p:nvSpPr>
          <p:cNvPr id="15" name="向右箭號 14"/>
          <p:cNvSpPr/>
          <p:nvPr/>
        </p:nvSpPr>
        <p:spPr>
          <a:xfrm>
            <a:off x="3179763" y="3373438"/>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向右箭號 14"/>
          <p:cNvSpPr/>
          <p:nvPr/>
        </p:nvSpPr>
        <p:spPr>
          <a:xfrm>
            <a:off x="5916613" y="344487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70663" name="Picture 8"/>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74137">
            <a:off x="5916613" y="1644650"/>
            <a:ext cx="719137" cy="777875"/>
          </a:xfrm>
          <a:prstGeom prst="rect">
            <a:avLst/>
          </a:prstGeom>
          <a:noFill/>
          <a:ln w="9525">
            <a:noFill/>
            <a:miter lim="800000"/>
            <a:headEnd/>
            <a:tailEnd/>
          </a:ln>
        </p:spPr>
      </p:pic>
      <p:sp>
        <p:nvSpPr>
          <p:cNvPr id="70664" name="矩形 16"/>
          <p:cNvSpPr>
            <a:spLocks noChangeArrowheads="1"/>
          </p:cNvSpPr>
          <p:nvPr/>
        </p:nvSpPr>
        <p:spPr bwMode="auto">
          <a:xfrm>
            <a:off x="1163638" y="3805238"/>
            <a:ext cx="15557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拍照軟體教學</a:t>
            </a:r>
          </a:p>
        </p:txBody>
      </p:sp>
      <p:sp>
        <p:nvSpPr>
          <p:cNvPr id="70665" name="矩形 16"/>
          <p:cNvSpPr>
            <a:spLocks noChangeArrowheads="1"/>
          </p:cNvSpPr>
          <p:nvPr/>
        </p:nvSpPr>
        <p:spPr bwMode="auto">
          <a:xfrm>
            <a:off x="3756025" y="3805238"/>
            <a:ext cx="2241550" cy="641350"/>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學習拍照穩定的技巧</a:t>
            </a:r>
          </a:p>
          <a:p>
            <a:r>
              <a:rPr kumimoji="0" lang="en-US" altLang="zh-TW" b="1">
                <a:latin typeface="微軟正黑體" pitchFamily="34" charset="-120"/>
                <a:ea typeface="微軟正黑體" pitchFamily="34" charset="-120"/>
              </a:rPr>
              <a:t>(</a:t>
            </a:r>
            <a:r>
              <a:rPr kumimoji="0" lang="zh-TW" altLang="en-US" b="1">
                <a:latin typeface="微軟正黑體" pitchFamily="34" charset="-120"/>
                <a:ea typeface="微軟正黑體" pitchFamily="34" charset="-120"/>
              </a:rPr>
              <a:t>數位記錄技巧之一</a:t>
            </a:r>
            <a:r>
              <a:rPr kumimoji="0" lang="en-US" altLang="zh-TW" b="1">
                <a:latin typeface="微軟正黑體" pitchFamily="34" charset="-120"/>
                <a:ea typeface="微軟正黑體" pitchFamily="34" charset="-120"/>
              </a:rPr>
              <a:t>)</a:t>
            </a:r>
          </a:p>
        </p:txBody>
      </p:sp>
      <p:sp>
        <p:nvSpPr>
          <p:cNvPr id="70666" name="矩形 16"/>
          <p:cNvSpPr>
            <a:spLocks noChangeArrowheads="1"/>
          </p:cNvSpPr>
          <p:nvPr/>
        </p:nvSpPr>
        <p:spPr bwMode="auto">
          <a:xfrm>
            <a:off x="6637338" y="3805238"/>
            <a:ext cx="22415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獎勵個人化勳章一枚</a:t>
            </a:r>
          </a:p>
        </p:txBody>
      </p:sp>
      <p:pic>
        <p:nvPicPr>
          <p:cNvPr id="70667" name="Picture 1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6275" y="4237038"/>
            <a:ext cx="2665413" cy="2143125"/>
          </a:xfrm>
          <a:prstGeom prst="rect">
            <a:avLst/>
          </a:prstGeom>
          <a:noFill/>
          <a:ln w="9525">
            <a:noFill/>
            <a:miter lim="800000"/>
            <a:headEnd/>
            <a:tailEnd/>
          </a:ln>
        </p:spPr>
      </p:pic>
      <p:sp>
        <p:nvSpPr>
          <p:cNvPr id="3" name="向右箭號 14"/>
          <p:cNvSpPr/>
          <p:nvPr/>
        </p:nvSpPr>
        <p:spPr>
          <a:xfrm>
            <a:off x="3124200" y="574992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70669" name="Picture 14">
            <a:hlinkClick r:id="rId10" action="ppaction://hlinkfile"/>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437313" y="4308475"/>
            <a:ext cx="2519362" cy="2038350"/>
          </a:xfrm>
          <a:prstGeom prst="rect">
            <a:avLst/>
          </a:prstGeom>
          <a:noFill/>
          <a:ln w="9525">
            <a:noFill/>
            <a:miter lim="800000"/>
            <a:headEnd/>
            <a:tailEnd/>
          </a:ln>
        </p:spPr>
      </p:pic>
      <p:sp>
        <p:nvSpPr>
          <p:cNvPr id="4" name="向右箭號 14"/>
          <p:cNvSpPr/>
          <p:nvPr/>
        </p:nvSpPr>
        <p:spPr>
          <a:xfrm>
            <a:off x="5932488" y="5749925"/>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0671" name="矩形 16"/>
          <p:cNvSpPr>
            <a:spLocks noChangeArrowheads="1"/>
          </p:cNvSpPr>
          <p:nvPr/>
        </p:nvSpPr>
        <p:spPr bwMode="auto">
          <a:xfrm>
            <a:off x="3900488" y="6326188"/>
            <a:ext cx="2012950" cy="366712"/>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影像剪輯軟體教學</a:t>
            </a:r>
          </a:p>
        </p:txBody>
      </p:sp>
      <p:sp>
        <p:nvSpPr>
          <p:cNvPr id="70672" name="矩形 16"/>
          <p:cNvSpPr>
            <a:spLocks noChangeArrowheads="1"/>
          </p:cNvSpPr>
          <p:nvPr/>
        </p:nvSpPr>
        <p:spPr bwMode="auto">
          <a:xfrm>
            <a:off x="6421438" y="6318250"/>
            <a:ext cx="24701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控制動態記錄的穩定度</a:t>
            </a:r>
          </a:p>
        </p:txBody>
      </p:sp>
      <p:sp>
        <p:nvSpPr>
          <p:cNvPr id="70673" name="矩形 16"/>
          <p:cNvSpPr>
            <a:spLocks noChangeArrowheads="1"/>
          </p:cNvSpPr>
          <p:nvPr/>
        </p:nvSpPr>
        <p:spPr bwMode="auto">
          <a:xfrm>
            <a:off x="1020763" y="6292850"/>
            <a:ext cx="17843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逐格動畫初體驗</a:t>
            </a:r>
          </a:p>
        </p:txBody>
      </p:sp>
      <p:pic>
        <p:nvPicPr>
          <p:cNvPr id="70674" name="Picture 1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089426">
            <a:off x="2820988" y="4346575"/>
            <a:ext cx="865187" cy="792163"/>
          </a:xfrm>
          <a:prstGeom prst="rect">
            <a:avLst/>
          </a:prstGeom>
          <a:noFill/>
          <a:ln w="9525">
            <a:noFill/>
            <a:miter lim="800000"/>
            <a:headEnd/>
            <a:tailEnd/>
          </a:ln>
        </p:spPr>
      </p:pic>
      <p:pic>
        <p:nvPicPr>
          <p:cNvPr id="70675" name="圖片 2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0800" y="114300"/>
            <a:ext cx="1571625" cy="2268538"/>
          </a:xfrm>
          <a:prstGeom prst="rect">
            <a:avLst/>
          </a:prstGeom>
          <a:noFill/>
          <a:ln w="9525">
            <a:noFill/>
            <a:miter lim="800000"/>
            <a:headEnd/>
            <a:tailEnd/>
          </a:ln>
        </p:spPr>
      </p:pic>
      <p:sp>
        <p:nvSpPr>
          <p:cNvPr id="22" name="圓角矩形圖說文字 21"/>
          <p:cNvSpPr/>
          <p:nvPr/>
        </p:nvSpPr>
        <p:spPr>
          <a:xfrm>
            <a:off x="2016125" y="288925"/>
            <a:ext cx="2501900" cy="1311275"/>
          </a:xfrm>
          <a:prstGeom prst="wedgeRoundRectCallout">
            <a:avLst>
              <a:gd name="adj1" fmla="val -57029"/>
              <a:gd name="adj2" fmla="val 21054"/>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zh-TW" sz="4000" b="1" dirty="0">
                <a:solidFill>
                  <a:srgbClr val="C00000"/>
                </a:solidFill>
                <a:latin typeface="微軟正黑體" panose="020B0604030504040204" pitchFamily="34" charset="-120"/>
                <a:ea typeface="微軟正黑體" panose="020B0604030504040204" pitchFamily="34" charset="-120"/>
              </a:rPr>
              <a:t>班級經營</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404813"/>
            <a:ext cx="2808287" cy="2268537"/>
          </a:xfrm>
          <a:prstGeom prst="rect">
            <a:avLst/>
          </a:prstGeom>
          <a:noFill/>
          <a:ln w="9525">
            <a:noFill/>
            <a:miter lim="800000"/>
            <a:headEnd/>
            <a:tailEnd/>
          </a:ln>
        </p:spPr>
      </p:pic>
      <p:sp>
        <p:nvSpPr>
          <p:cNvPr id="72706" name="矩形 16"/>
          <p:cNvSpPr>
            <a:spLocks noChangeArrowheads="1"/>
          </p:cNvSpPr>
          <p:nvPr/>
        </p:nvSpPr>
        <p:spPr bwMode="auto">
          <a:xfrm>
            <a:off x="3563938" y="2636838"/>
            <a:ext cx="2241550" cy="641350"/>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數位筆記導入備課</a:t>
            </a:r>
            <a:r>
              <a:rPr kumimoji="0" lang="zh-TW" altLang="en-US" b="1"/>
              <a:t>：</a:t>
            </a:r>
          </a:p>
          <a:p>
            <a:r>
              <a:rPr kumimoji="0" lang="zh-TW" altLang="en-US" b="1">
                <a:latin typeface="微軟正黑體" pitchFamily="34" charset="-120"/>
                <a:ea typeface="微軟正黑體" pitchFamily="34" charset="-120"/>
              </a:rPr>
              <a:t>限時重點節錄</a:t>
            </a:r>
          </a:p>
        </p:txBody>
      </p:sp>
      <p:sp>
        <p:nvSpPr>
          <p:cNvPr id="72707" name="矩形 16"/>
          <p:cNvSpPr>
            <a:spLocks noChangeArrowheads="1"/>
          </p:cNvSpPr>
          <p:nvPr/>
        </p:nvSpPr>
        <p:spPr bwMode="auto">
          <a:xfrm>
            <a:off x="611188" y="2565400"/>
            <a:ext cx="22415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結合桌遊：文章競標</a:t>
            </a:r>
          </a:p>
        </p:txBody>
      </p:sp>
      <p:pic>
        <p:nvPicPr>
          <p:cNvPr id="7270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476250"/>
            <a:ext cx="2736850" cy="2203450"/>
          </a:xfrm>
          <a:prstGeom prst="rect">
            <a:avLst/>
          </a:prstGeom>
          <a:noFill/>
          <a:ln w="9525">
            <a:noFill/>
            <a:miter lim="800000"/>
            <a:headEnd/>
            <a:tailEnd/>
          </a:ln>
        </p:spPr>
      </p:pic>
      <p:sp>
        <p:nvSpPr>
          <p:cNvPr id="15" name="向右箭號 14"/>
          <p:cNvSpPr/>
          <p:nvPr/>
        </p:nvSpPr>
        <p:spPr>
          <a:xfrm>
            <a:off x="2843213" y="1989138"/>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72710"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59113" y="2708275"/>
            <a:ext cx="503237" cy="503238"/>
          </a:xfrm>
          <a:prstGeom prst="rect">
            <a:avLst/>
          </a:prstGeom>
          <a:noFill/>
          <a:ln w="9525">
            <a:noFill/>
            <a:miter lim="800000"/>
            <a:headEnd/>
            <a:tailEnd/>
          </a:ln>
        </p:spPr>
      </p:pic>
      <p:pic>
        <p:nvPicPr>
          <p:cNvPr id="72711"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0788" y="692150"/>
            <a:ext cx="2520950" cy="1890713"/>
          </a:xfrm>
          <a:prstGeom prst="rect">
            <a:avLst/>
          </a:prstGeom>
          <a:noFill/>
          <a:ln w="9525">
            <a:noFill/>
            <a:miter lim="800000"/>
            <a:headEnd/>
            <a:tailEnd/>
          </a:ln>
        </p:spPr>
      </p:pic>
      <p:sp>
        <p:nvSpPr>
          <p:cNvPr id="2" name="向右箭號 14"/>
          <p:cNvSpPr/>
          <p:nvPr/>
        </p:nvSpPr>
        <p:spPr>
          <a:xfrm>
            <a:off x="5651500" y="1989138"/>
            <a:ext cx="720725" cy="7207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2713" name="矩形 16"/>
          <p:cNvSpPr>
            <a:spLocks noChangeArrowheads="1"/>
          </p:cNvSpPr>
          <p:nvPr/>
        </p:nvSpPr>
        <p:spPr bwMode="auto">
          <a:xfrm>
            <a:off x="6804025" y="2708275"/>
            <a:ext cx="1555750" cy="366713"/>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備課重點報告</a:t>
            </a:r>
          </a:p>
        </p:txBody>
      </p:sp>
      <p:grpSp>
        <p:nvGrpSpPr>
          <p:cNvPr id="72714" name="Group 11"/>
          <p:cNvGrpSpPr>
            <a:grpSpLocks/>
          </p:cNvGrpSpPr>
          <p:nvPr/>
        </p:nvGrpSpPr>
        <p:grpSpPr bwMode="auto">
          <a:xfrm>
            <a:off x="5580063" y="333375"/>
            <a:ext cx="1616075" cy="1103313"/>
            <a:chOff x="3512" y="2251"/>
            <a:chExt cx="1018" cy="695"/>
          </a:xfrm>
        </p:grpSpPr>
        <p:pic>
          <p:nvPicPr>
            <p:cNvPr id="72724" name="Picture 1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456742">
              <a:off x="3606" y="2251"/>
              <a:ext cx="479" cy="408"/>
            </a:xfrm>
            <a:prstGeom prst="rect">
              <a:avLst/>
            </a:prstGeom>
            <a:noFill/>
            <a:ln w="9525">
              <a:noFill/>
              <a:miter lim="800000"/>
              <a:headEnd/>
              <a:tailEnd/>
            </a:ln>
          </p:spPr>
        </p:pic>
        <p:sp>
          <p:nvSpPr>
            <p:cNvPr id="72725" name="矩形 16"/>
            <p:cNvSpPr>
              <a:spLocks noChangeArrowheads="1"/>
            </p:cNvSpPr>
            <p:nvPr/>
          </p:nvSpPr>
          <p:spPr bwMode="auto">
            <a:xfrm rot="-1452706">
              <a:off x="3512" y="2614"/>
              <a:ext cx="1018" cy="332"/>
            </a:xfrm>
            <a:prstGeom prst="rect">
              <a:avLst/>
            </a:prstGeom>
            <a:solidFill>
              <a:srgbClr val="FFFF99"/>
            </a:solidFill>
            <a:ln w="9525">
              <a:solidFill>
                <a:schemeClr val="tx1"/>
              </a:solidFill>
              <a:miter lim="800000"/>
              <a:headEnd/>
              <a:tailEnd/>
            </a:ln>
          </p:spPr>
          <p:txBody>
            <a:bodyPr wrap="none">
              <a:spAutoFit/>
            </a:bodyPr>
            <a:lstStyle/>
            <a:p>
              <a:pPr algn="ctr"/>
              <a:r>
                <a:rPr kumimoji="0" lang="zh-TW" altLang="en-US" sz="1400" b="1">
                  <a:solidFill>
                    <a:srgbClr val="FF3300"/>
                  </a:solidFill>
                  <a:latin typeface="微軟正黑體" pitchFamily="34" charset="-120"/>
                  <a:ea typeface="微軟正黑體" pitchFamily="34" charset="-120"/>
                </a:rPr>
                <a:t>怪物鬧鐘限時計時</a:t>
              </a:r>
            </a:p>
            <a:p>
              <a:pPr algn="ctr"/>
              <a:r>
                <a:rPr kumimoji="0" lang="zh-TW" altLang="en-US" sz="1400" b="1">
                  <a:solidFill>
                    <a:srgbClr val="FF3300"/>
                  </a:solidFill>
                  <a:latin typeface="微軟正黑體" pitchFamily="34" charset="-120"/>
                  <a:ea typeface="微軟正黑體" pitchFamily="34" charset="-120"/>
                </a:rPr>
                <a:t>提昇緊張感與趣味</a:t>
              </a:r>
            </a:p>
          </p:txBody>
        </p:sp>
      </p:grpSp>
      <p:pic>
        <p:nvPicPr>
          <p:cNvPr id="72715" name="Picture 14" descr="IMG_413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1188" y="3644900"/>
            <a:ext cx="2520950" cy="1839913"/>
          </a:xfrm>
          <a:prstGeom prst="rect">
            <a:avLst/>
          </a:prstGeom>
          <a:noFill/>
          <a:ln w="9525">
            <a:noFill/>
            <a:miter lim="800000"/>
            <a:headEnd/>
            <a:tailEnd/>
          </a:ln>
        </p:spPr>
      </p:pic>
      <p:sp>
        <p:nvSpPr>
          <p:cNvPr id="72716" name="矩形 16"/>
          <p:cNvSpPr>
            <a:spLocks noChangeArrowheads="1"/>
          </p:cNvSpPr>
          <p:nvPr/>
        </p:nvSpPr>
        <p:spPr bwMode="auto">
          <a:xfrm>
            <a:off x="611188" y="5516563"/>
            <a:ext cx="2403475" cy="64135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單</a:t>
            </a:r>
            <a:r>
              <a:rPr kumimoji="0" lang="en-US" altLang="zh-TW" b="1">
                <a:latin typeface="微軟正黑體" pitchFamily="34" charset="-120"/>
                <a:ea typeface="微軟正黑體" pitchFamily="34" charset="-120"/>
              </a:rPr>
              <a:t>(</a:t>
            </a:r>
            <a:r>
              <a:rPr kumimoji="0" lang="zh-TW" altLang="en-US" b="1">
                <a:latin typeface="微軟正黑體" pitchFamily="34" charset="-120"/>
                <a:ea typeface="微軟正黑體" pitchFamily="34" charset="-120"/>
              </a:rPr>
              <a:t>雙</a:t>
            </a:r>
            <a:r>
              <a:rPr kumimoji="0" lang="en-US" altLang="zh-TW" b="1">
                <a:latin typeface="微軟正黑體" pitchFamily="34" charset="-120"/>
                <a:ea typeface="微軟正黑體" pitchFamily="34" charset="-120"/>
              </a:rPr>
              <a:t>)</a:t>
            </a:r>
            <a:r>
              <a:rPr kumimoji="0" lang="zh-TW" altLang="en-US" b="1">
                <a:latin typeface="微軟正黑體" pitchFamily="34" charset="-120"/>
                <a:ea typeface="微軟正黑體" pitchFamily="34" charset="-120"/>
              </a:rPr>
              <a:t>人語詞組合競賽</a:t>
            </a:r>
          </a:p>
          <a:p>
            <a:pPr algn="ctr"/>
            <a:r>
              <a:rPr kumimoji="0" lang="zh-TW" altLang="en-US" b="1">
                <a:latin typeface="微軟正黑體" pitchFamily="34" charset="-120"/>
                <a:ea typeface="微軟正黑體" pitchFamily="34" charset="-120"/>
              </a:rPr>
              <a:t>增加組字詞彙能力</a:t>
            </a:r>
          </a:p>
        </p:txBody>
      </p:sp>
      <p:pic>
        <p:nvPicPr>
          <p:cNvPr id="72717" name="Picture 16" descr="IMG_412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19475" y="3644900"/>
            <a:ext cx="2520950" cy="1890713"/>
          </a:xfrm>
          <a:prstGeom prst="rect">
            <a:avLst/>
          </a:prstGeom>
          <a:noFill/>
          <a:ln w="9525">
            <a:noFill/>
            <a:miter lim="800000"/>
            <a:headEnd/>
            <a:tailEnd/>
          </a:ln>
        </p:spPr>
      </p:pic>
      <p:sp>
        <p:nvSpPr>
          <p:cNvPr id="72718" name="矩形 16"/>
          <p:cNvSpPr>
            <a:spLocks noChangeArrowheads="1"/>
          </p:cNvSpPr>
          <p:nvPr/>
        </p:nvSpPr>
        <p:spPr bwMode="auto">
          <a:xfrm>
            <a:off x="3916363" y="5661025"/>
            <a:ext cx="1555750" cy="64135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均一教育平台</a:t>
            </a:r>
          </a:p>
          <a:p>
            <a:pPr algn="ctr"/>
            <a:r>
              <a:rPr kumimoji="0" lang="zh-TW" altLang="en-US" b="1">
                <a:latin typeface="微軟正黑體" pitchFamily="34" charset="-120"/>
                <a:ea typeface="微軟正黑體" pitchFamily="34" charset="-120"/>
              </a:rPr>
              <a:t>闖關學數學</a:t>
            </a:r>
          </a:p>
        </p:txBody>
      </p:sp>
      <p:pic>
        <p:nvPicPr>
          <p:cNvPr id="72719" name="Picture 18"/>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118736">
            <a:off x="339725" y="3271838"/>
            <a:ext cx="719138" cy="781050"/>
          </a:xfrm>
          <a:prstGeom prst="rect">
            <a:avLst/>
          </a:prstGeom>
          <a:noFill/>
          <a:ln w="9525">
            <a:noFill/>
            <a:miter lim="800000"/>
            <a:headEnd/>
            <a:tailEnd/>
          </a:ln>
        </p:spPr>
      </p:pic>
      <p:pic>
        <p:nvPicPr>
          <p:cNvPr id="72720" name="Picture 19" descr="IMG_412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300788" y="3644900"/>
            <a:ext cx="2519362" cy="1890713"/>
          </a:xfrm>
          <a:prstGeom prst="rect">
            <a:avLst/>
          </a:prstGeom>
          <a:noFill/>
          <a:ln w="9525">
            <a:noFill/>
            <a:miter lim="800000"/>
            <a:headEnd/>
            <a:tailEnd/>
          </a:ln>
        </p:spPr>
      </p:pic>
      <p:sp>
        <p:nvSpPr>
          <p:cNvPr id="72721" name="矩形 16"/>
          <p:cNvSpPr>
            <a:spLocks noChangeArrowheads="1"/>
          </p:cNvSpPr>
          <p:nvPr/>
        </p:nvSpPr>
        <p:spPr bwMode="auto">
          <a:xfrm>
            <a:off x="6772275" y="5637213"/>
            <a:ext cx="1555750" cy="641350"/>
          </a:xfrm>
          <a:prstGeom prst="rect">
            <a:avLst/>
          </a:prstGeom>
          <a:noFill/>
          <a:ln w="9525">
            <a:noFill/>
            <a:miter lim="800000"/>
            <a:headEnd/>
            <a:tailEnd/>
          </a:ln>
        </p:spPr>
        <p:txBody>
          <a:bodyPr wrap="none">
            <a:spAutoFit/>
          </a:bodyPr>
          <a:lstStyle/>
          <a:p>
            <a:pPr algn="ctr"/>
            <a:r>
              <a:rPr kumimoji="0" lang="zh-TW" altLang="en-US" b="1">
                <a:latin typeface="微軟正黑體" pitchFamily="34" charset="-120"/>
                <a:ea typeface="微軟正黑體" pitchFamily="34" charset="-120"/>
              </a:rPr>
              <a:t>流言追追追</a:t>
            </a:r>
          </a:p>
          <a:p>
            <a:pPr algn="ctr"/>
            <a:r>
              <a:rPr kumimoji="0" lang="zh-TW" altLang="en-US" b="1">
                <a:latin typeface="微軟正黑體" pitchFamily="34" charset="-120"/>
                <a:ea typeface="微軟正黑體" pitchFamily="34" charset="-120"/>
              </a:rPr>
              <a:t>增進科普知識</a:t>
            </a:r>
          </a:p>
        </p:txBody>
      </p:sp>
      <p:pic>
        <p:nvPicPr>
          <p:cNvPr id="72722" name="Picture 21"/>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113" y="5516563"/>
            <a:ext cx="863600" cy="792162"/>
          </a:xfrm>
          <a:prstGeom prst="rect">
            <a:avLst/>
          </a:prstGeom>
          <a:noFill/>
          <a:ln w="9525">
            <a:noFill/>
            <a:miter lim="800000"/>
            <a:headEnd/>
            <a:tailEnd/>
          </a:ln>
        </p:spPr>
      </p:pic>
      <p:pic>
        <p:nvPicPr>
          <p:cNvPr id="72723" name="Picture 22" descr="youtube_logo_stacked-vfl225ZTx"/>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156325" y="5589588"/>
            <a:ext cx="719138"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68463"/>
            <a:ext cx="9144000" cy="23272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5"/>
          <p:cNvSpPr txBox="1">
            <a:spLocks noChangeArrowheads="1"/>
          </p:cNvSpPr>
          <p:nvPr/>
        </p:nvSpPr>
        <p:spPr bwMode="auto">
          <a:xfrm>
            <a:off x="4678363" y="2695575"/>
            <a:ext cx="3954462" cy="2624138"/>
          </a:xfrm>
          <a:prstGeom prst="rect">
            <a:avLst/>
          </a:prstGeom>
          <a:noFill/>
          <a:ln w="9525">
            <a:noFill/>
            <a:miter lim="800000"/>
            <a:headEnd/>
            <a:tailEnd/>
          </a:ln>
        </p:spPr>
        <p:txBody>
          <a:bodyPr>
            <a:spAutoFit/>
          </a:bodyPr>
          <a:lstStyle/>
          <a:p>
            <a:pPr>
              <a:spcBef>
                <a:spcPct val="50000"/>
              </a:spcBef>
            </a:pPr>
            <a:r>
              <a:rPr lang="zh-TW" altLang="en-US" sz="3600" b="1">
                <a:latin typeface="微軟正黑體" pitchFamily="34" charset="-120"/>
                <a:ea typeface="微軟正黑體" pitchFamily="34" charset="-120"/>
              </a:rPr>
              <a:t>資源蒐集</a:t>
            </a:r>
            <a:r>
              <a:rPr lang="zh-TW" altLang="en-US" b="1">
                <a:latin typeface="微軟正黑體" pitchFamily="34" charset="-120"/>
                <a:ea typeface="微軟正黑體" pitchFamily="34" charset="-120"/>
              </a:rPr>
              <a:t/>
            </a:r>
            <a:br>
              <a:rPr lang="zh-TW" altLang="en-US" b="1">
                <a:latin typeface="微軟正黑體" pitchFamily="34" charset="-120"/>
                <a:ea typeface="微軟正黑體" pitchFamily="34" charset="-120"/>
              </a:rPr>
            </a:br>
            <a:r>
              <a:rPr lang="zh-TW" altLang="en-US">
                <a:latin typeface="微軟正黑體" pitchFamily="34" charset="-120"/>
                <a:ea typeface="微軟正黑體" pitchFamily="34" charset="-120"/>
              </a:rPr>
              <a:t/>
            </a:r>
            <a:br>
              <a:rPr lang="zh-TW" altLang="en-US">
                <a:latin typeface="微軟正黑體" pitchFamily="34" charset="-120"/>
                <a:ea typeface="微軟正黑體" pitchFamily="34" charset="-120"/>
              </a:rPr>
            </a:br>
            <a:r>
              <a:rPr lang="zh-TW" altLang="en-US" sz="2800">
                <a:latin typeface="微軟正黑體" pitchFamily="34" charset="-120"/>
                <a:ea typeface="微軟正黑體" pitchFamily="34" charset="-120"/>
              </a:rPr>
              <a:t>檢索各類公有或私有網路資源，快速便利地編排成有組織的教學簡報。</a:t>
            </a:r>
            <a:r>
              <a:rPr lang="zh-TW" altLang="en-US">
                <a:latin typeface="微軟正黑體" pitchFamily="34" charset="-120"/>
                <a:ea typeface="微軟正黑體" pitchFamily="34" charset="-120"/>
              </a:rPr>
              <a:t> </a:t>
            </a:r>
          </a:p>
        </p:txBody>
      </p:sp>
      <p:grpSp>
        <p:nvGrpSpPr>
          <p:cNvPr id="75778" name="Group 8"/>
          <p:cNvGrpSpPr>
            <a:grpSpLocks/>
          </p:cNvGrpSpPr>
          <p:nvPr/>
        </p:nvGrpSpPr>
        <p:grpSpPr bwMode="auto">
          <a:xfrm>
            <a:off x="323850" y="265113"/>
            <a:ext cx="3951288" cy="2620962"/>
            <a:chOff x="204" y="167"/>
            <a:chExt cx="1479" cy="843"/>
          </a:xfrm>
        </p:grpSpPr>
        <p:pic>
          <p:nvPicPr>
            <p:cNvPr id="75782"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 y="167"/>
              <a:ext cx="1134" cy="795"/>
            </a:xfrm>
            <a:prstGeom prst="rect">
              <a:avLst/>
            </a:prstGeom>
            <a:noFill/>
            <a:ln w="9525">
              <a:noFill/>
              <a:miter lim="800000"/>
              <a:headEnd/>
              <a:tailEnd/>
            </a:ln>
          </p:spPr>
        </p:pic>
        <p:sp>
          <p:nvSpPr>
            <p:cNvPr id="75783" name="Rectangle 7"/>
            <p:cNvSpPr>
              <a:spLocks noChangeArrowheads="1"/>
            </p:cNvSpPr>
            <p:nvPr/>
          </p:nvSpPr>
          <p:spPr bwMode="auto">
            <a:xfrm>
              <a:off x="793" y="606"/>
              <a:ext cx="890" cy="404"/>
            </a:xfrm>
            <a:prstGeom prst="rect">
              <a:avLst/>
            </a:prstGeom>
            <a:solidFill>
              <a:schemeClr val="bg1"/>
            </a:solidFill>
            <a:ln w="9525">
              <a:noFill/>
              <a:miter lim="800000"/>
              <a:headEnd/>
              <a:tailEnd/>
            </a:ln>
          </p:spPr>
          <p:txBody>
            <a:bodyPr wrap="none" anchor="ctr"/>
            <a:lstStyle/>
            <a:p>
              <a:endParaRPr lang="zh-TW" altLang="en-US"/>
            </a:p>
          </p:txBody>
        </p:sp>
      </p:grpSp>
      <p:grpSp>
        <p:nvGrpSpPr>
          <p:cNvPr id="75779" name="Group 10"/>
          <p:cNvGrpSpPr>
            <a:grpSpLocks/>
          </p:cNvGrpSpPr>
          <p:nvPr/>
        </p:nvGrpSpPr>
        <p:grpSpPr bwMode="auto">
          <a:xfrm>
            <a:off x="0" y="2619375"/>
            <a:ext cx="4792663" cy="3211513"/>
            <a:chOff x="0" y="1650"/>
            <a:chExt cx="3019" cy="2023"/>
          </a:xfrm>
        </p:grpSpPr>
        <p:pic>
          <p:nvPicPr>
            <p:cNvPr id="75780" name="Picture 4" descr="b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 y="1775"/>
              <a:ext cx="2843" cy="1898"/>
            </a:xfrm>
            <a:prstGeom prst="rect">
              <a:avLst/>
            </a:prstGeom>
            <a:noFill/>
            <a:ln w="9525">
              <a:noFill/>
              <a:miter lim="800000"/>
              <a:headEnd/>
              <a:tailEnd/>
            </a:ln>
          </p:spPr>
        </p:pic>
        <p:sp>
          <p:nvSpPr>
            <p:cNvPr id="75781" name="Rectangle 9"/>
            <p:cNvSpPr>
              <a:spLocks noChangeArrowheads="1"/>
            </p:cNvSpPr>
            <p:nvPr/>
          </p:nvSpPr>
          <p:spPr bwMode="auto">
            <a:xfrm>
              <a:off x="0" y="1650"/>
              <a:ext cx="509" cy="389"/>
            </a:xfrm>
            <a:prstGeom prst="rect">
              <a:avLst/>
            </a:prstGeom>
            <a:solidFill>
              <a:schemeClr val="bg1"/>
            </a:solidFill>
            <a:ln w="9525">
              <a:noFill/>
              <a:miter lim="800000"/>
              <a:headEnd/>
              <a:tailEnd/>
            </a:ln>
          </p:spPr>
          <p:txBody>
            <a:bodyPr wrap="none" anchor="ctr"/>
            <a:lstStyle/>
            <a:p>
              <a:endParaRPr lang="zh-TW"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
          <p:cNvGrpSpPr>
            <a:grpSpLocks/>
          </p:cNvGrpSpPr>
          <p:nvPr/>
        </p:nvGrpSpPr>
        <p:grpSpPr bwMode="auto">
          <a:xfrm>
            <a:off x="323850" y="265113"/>
            <a:ext cx="3951288" cy="2620962"/>
            <a:chOff x="204" y="167"/>
            <a:chExt cx="1479" cy="843"/>
          </a:xfrm>
        </p:grpSpPr>
        <p:pic>
          <p:nvPicPr>
            <p:cNvPr id="7680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 y="167"/>
              <a:ext cx="1134" cy="795"/>
            </a:xfrm>
            <a:prstGeom prst="rect">
              <a:avLst/>
            </a:prstGeom>
            <a:noFill/>
            <a:ln w="9525">
              <a:noFill/>
              <a:miter lim="800000"/>
              <a:headEnd/>
              <a:tailEnd/>
            </a:ln>
          </p:spPr>
        </p:pic>
        <p:sp>
          <p:nvSpPr>
            <p:cNvPr id="76807" name="Rectangle 7"/>
            <p:cNvSpPr>
              <a:spLocks noChangeArrowheads="1"/>
            </p:cNvSpPr>
            <p:nvPr/>
          </p:nvSpPr>
          <p:spPr bwMode="auto">
            <a:xfrm>
              <a:off x="793" y="606"/>
              <a:ext cx="890" cy="404"/>
            </a:xfrm>
            <a:prstGeom prst="rect">
              <a:avLst/>
            </a:prstGeom>
            <a:solidFill>
              <a:schemeClr val="bg1"/>
            </a:solidFill>
            <a:ln w="9525">
              <a:noFill/>
              <a:miter lim="800000"/>
              <a:headEnd/>
              <a:tailEnd/>
            </a:ln>
          </p:spPr>
          <p:txBody>
            <a:bodyPr wrap="none" anchor="ctr"/>
            <a:lstStyle/>
            <a:p>
              <a:endParaRPr lang="zh-TW" altLang="en-US"/>
            </a:p>
          </p:txBody>
        </p:sp>
      </p:grpSp>
      <p:grpSp>
        <p:nvGrpSpPr>
          <p:cNvPr id="76802" name="Group 10"/>
          <p:cNvGrpSpPr>
            <a:grpSpLocks/>
          </p:cNvGrpSpPr>
          <p:nvPr/>
        </p:nvGrpSpPr>
        <p:grpSpPr bwMode="auto">
          <a:xfrm>
            <a:off x="0" y="2309813"/>
            <a:ext cx="4816475" cy="3225800"/>
            <a:chOff x="561" y="1776"/>
            <a:chExt cx="3034" cy="2032"/>
          </a:xfrm>
        </p:grpSpPr>
        <p:pic>
          <p:nvPicPr>
            <p:cNvPr id="76804" name="Picture 9" descr="b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 y="1917"/>
              <a:ext cx="2813" cy="1891"/>
            </a:xfrm>
            <a:prstGeom prst="rect">
              <a:avLst/>
            </a:prstGeom>
            <a:noFill/>
            <a:ln w="9525">
              <a:noFill/>
              <a:miter lim="800000"/>
              <a:headEnd/>
              <a:tailEnd/>
            </a:ln>
          </p:spPr>
        </p:pic>
        <p:sp>
          <p:nvSpPr>
            <p:cNvPr id="76805" name="Rectangle 4"/>
            <p:cNvSpPr>
              <a:spLocks noChangeArrowheads="1"/>
            </p:cNvSpPr>
            <p:nvPr/>
          </p:nvSpPr>
          <p:spPr bwMode="auto">
            <a:xfrm>
              <a:off x="561" y="1776"/>
              <a:ext cx="509" cy="389"/>
            </a:xfrm>
            <a:prstGeom prst="rect">
              <a:avLst/>
            </a:prstGeom>
            <a:solidFill>
              <a:schemeClr val="bg1"/>
            </a:solidFill>
            <a:ln w="9525">
              <a:noFill/>
              <a:miter lim="800000"/>
              <a:headEnd/>
              <a:tailEnd/>
            </a:ln>
          </p:spPr>
          <p:txBody>
            <a:bodyPr wrap="none" anchor="ctr"/>
            <a:lstStyle/>
            <a:p>
              <a:endParaRPr lang="zh-TW" altLang="en-US"/>
            </a:p>
          </p:txBody>
        </p:sp>
      </p:grpSp>
      <p:sp>
        <p:nvSpPr>
          <p:cNvPr id="76803" name="Text Box 11"/>
          <p:cNvSpPr txBox="1">
            <a:spLocks noChangeArrowheads="1"/>
          </p:cNvSpPr>
          <p:nvPr/>
        </p:nvSpPr>
        <p:spPr bwMode="auto">
          <a:xfrm>
            <a:off x="4678363" y="2232025"/>
            <a:ext cx="3954462" cy="3051175"/>
          </a:xfrm>
          <a:prstGeom prst="rect">
            <a:avLst/>
          </a:prstGeom>
          <a:noFill/>
          <a:ln w="9525">
            <a:noFill/>
            <a:miter lim="800000"/>
            <a:headEnd/>
            <a:tailEnd/>
          </a:ln>
        </p:spPr>
        <p:txBody>
          <a:bodyPr>
            <a:spAutoFit/>
          </a:bodyPr>
          <a:lstStyle/>
          <a:p>
            <a:pPr>
              <a:spcBef>
                <a:spcPct val="50000"/>
              </a:spcBef>
            </a:pPr>
            <a:r>
              <a:rPr lang="zh-TW" altLang="en-US" sz="3600" b="1">
                <a:latin typeface="微軟正黑體" pitchFamily="34" charset="-120"/>
                <a:ea typeface="微軟正黑體" pitchFamily="34" charset="-120"/>
              </a:rPr>
              <a:t>頁面編輯</a:t>
            </a:r>
            <a:r>
              <a:rPr lang="zh-TW" altLang="en-US"/>
              <a:t> </a:t>
            </a:r>
            <a:r>
              <a:rPr lang="zh-TW" altLang="en-US" b="1">
                <a:latin typeface="微軟正黑體" pitchFamily="34" charset="-120"/>
                <a:ea typeface="微軟正黑體" pitchFamily="34" charset="-120"/>
              </a:rPr>
              <a:t/>
            </a:r>
            <a:br>
              <a:rPr lang="zh-TW" altLang="en-US" b="1">
                <a:latin typeface="微軟正黑體" pitchFamily="34" charset="-120"/>
                <a:ea typeface="微軟正黑體" pitchFamily="34" charset="-120"/>
              </a:rPr>
            </a:br>
            <a:r>
              <a:rPr lang="zh-TW" altLang="en-US">
                <a:latin typeface="微軟正黑體" pitchFamily="34" charset="-120"/>
                <a:ea typeface="微軟正黑體" pitchFamily="34" charset="-120"/>
              </a:rPr>
              <a:t/>
            </a:r>
            <a:br>
              <a:rPr lang="zh-TW" altLang="en-US">
                <a:latin typeface="微軟正黑體" pitchFamily="34" charset="-120"/>
                <a:ea typeface="微軟正黑體" pitchFamily="34" charset="-120"/>
              </a:rPr>
            </a:br>
            <a:r>
              <a:rPr lang="zh-TW" altLang="en-US" sz="2800">
                <a:latin typeface="微軟正黑體" pitchFamily="34" charset="-120"/>
                <a:ea typeface="微軟正黑體" pitchFamily="34" charset="-120"/>
              </a:rPr>
              <a:t>將教學簡報內容進階編輯為電子書，並加入更多媒體。完成的作品上架成為公有或私有電子書。</a:t>
            </a:r>
            <a:r>
              <a:rPr lang="zh-TW" altLang="en-US"/>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6"/>
          <p:cNvGrpSpPr>
            <a:grpSpLocks/>
          </p:cNvGrpSpPr>
          <p:nvPr/>
        </p:nvGrpSpPr>
        <p:grpSpPr bwMode="auto">
          <a:xfrm>
            <a:off x="447675" y="234950"/>
            <a:ext cx="3352800" cy="2828925"/>
            <a:chOff x="357" y="201"/>
            <a:chExt cx="735" cy="487"/>
          </a:xfrm>
        </p:grpSpPr>
        <p:pic>
          <p:nvPicPr>
            <p:cNvPr id="7783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 y="201"/>
              <a:ext cx="576" cy="340"/>
            </a:xfrm>
            <a:prstGeom prst="rect">
              <a:avLst/>
            </a:prstGeom>
            <a:noFill/>
            <a:ln w="9525">
              <a:noFill/>
              <a:miter lim="800000"/>
              <a:headEnd/>
              <a:tailEnd/>
            </a:ln>
          </p:spPr>
        </p:pic>
        <p:sp>
          <p:nvSpPr>
            <p:cNvPr id="77831" name="Rectangle 5"/>
            <p:cNvSpPr>
              <a:spLocks noChangeArrowheads="1"/>
            </p:cNvSpPr>
            <p:nvPr/>
          </p:nvSpPr>
          <p:spPr bwMode="auto">
            <a:xfrm>
              <a:off x="650" y="397"/>
              <a:ext cx="442" cy="291"/>
            </a:xfrm>
            <a:prstGeom prst="rect">
              <a:avLst/>
            </a:prstGeom>
            <a:solidFill>
              <a:schemeClr val="bg1"/>
            </a:solidFill>
            <a:ln w="9525">
              <a:noFill/>
              <a:miter lim="800000"/>
              <a:headEnd/>
              <a:tailEnd/>
            </a:ln>
          </p:spPr>
          <p:txBody>
            <a:bodyPr wrap="none" anchor="ctr"/>
            <a:lstStyle/>
            <a:p>
              <a:endParaRPr lang="zh-TW" altLang="en-US"/>
            </a:p>
          </p:txBody>
        </p:sp>
      </p:grpSp>
      <p:grpSp>
        <p:nvGrpSpPr>
          <p:cNvPr id="77826" name="Group 12"/>
          <p:cNvGrpSpPr>
            <a:grpSpLocks/>
          </p:cNvGrpSpPr>
          <p:nvPr/>
        </p:nvGrpSpPr>
        <p:grpSpPr bwMode="auto">
          <a:xfrm>
            <a:off x="201613" y="2209800"/>
            <a:ext cx="4756150" cy="3159125"/>
            <a:chOff x="187" y="1467"/>
            <a:chExt cx="2996" cy="1990"/>
          </a:xfrm>
        </p:grpSpPr>
        <p:pic>
          <p:nvPicPr>
            <p:cNvPr id="77828" name="Picture 8" descr="b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 y="1581"/>
              <a:ext cx="2843" cy="1876"/>
            </a:xfrm>
            <a:prstGeom prst="rect">
              <a:avLst/>
            </a:prstGeom>
            <a:noFill/>
            <a:ln w="9525">
              <a:noFill/>
              <a:miter lim="800000"/>
              <a:headEnd/>
              <a:tailEnd/>
            </a:ln>
          </p:spPr>
        </p:pic>
        <p:sp>
          <p:nvSpPr>
            <p:cNvPr id="77829" name="Rectangle 11"/>
            <p:cNvSpPr>
              <a:spLocks noChangeArrowheads="1"/>
            </p:cNvSpPr>
            <p:nvPr/>
          </p:nvSpPr>
          <p:spPr bwMode="auto">
            <a:xfrm>
              <a:off x="187" y="1467"/>
              <a:ext cx="479" cy="344"/>
            </a:xfrm>
            <a:prstGeom prst="rect">
              <a:avLst/>
            </a:prstGeom>
            <a:solidFill>
              <a:schemeClr val="bg1"/>
            </a:solidFill>
            <a:ln w="9525">
              <a:noFill/>
              <a:miter lim="800000"/>
              <a:headEnd/>
              <a:tailEnd/>
            </a:ln>
          </p:spPr>
          <p:txBody>
            <a:bodyPr wrap="none" anchor="ctr"/>
            <a:lstStyle/>
            <a:p>
              <a:endParaRPr lang="zh-TW" altLang="en-US"/>
            </a:p>
          </p:txBody>
        </p:sp>
      </p:grpSp>
      <p:sp>
        <p:nvSpPr>
          <p:cNvPr id="77827" name="Text Box 13"/>
          <p:cNvSpPr txBox="1">
            <a:spLocks noChangeArrowheads="1"/>
          </p:cNvSpPr>
          <p:nvPr/>
        </p:nvSpPr>
        <p:spPr bwMode="auto">
          <a:xfrm>
            <a:off x="4821238" y="2860675"/>
            <a:ext cx="3954462" cy="1495425"/>
          </a:xfrm>
          <a:prstGeom prst="rect">
            <a:avLst/>
          </a:prstGeom>
          <a:noFill/>
          <a:ln w="9525">
            <a:noFill/>
            <a:miter lim="800000"/>
            <a:headEnd/>
            <a:tailEnd/>
          </a:ln>
        </p:spPr>
        <p:txBody>
          <a:bodyPr>
            <a:spAutoFit/>
          </a:bodyPr>
          <a:lstStyle/>
          <a:p>
            <a:pPr>
              <a:spcBef>
                <a:spcPct val="50000"/>
              </a:spcBef>
            </a:pPr>
            <a:r>
              <a:rPr lang="zh-TW" altLang="en-US" sz="3600" b="1">
                <a:latin typeface="微軟正黑體" pitchFamily="34" charset="-120"/>
                <a:ea typeface="微軟正黑體" pitchFamily="34" charset="-120"/>
              </a:rPr>
              <a:t>閱讀註記</a:t>
            </a:r>
            <a:r>
              <a:rPr lang="zh-TW" altLang="en-US"/>
              <a:t> </a:t>
            </a:r>
            <a:r>
              <a:rPr lang="zh-TW" altLang="en-US">
                <a:latin typeface="微軟正黑體" pitchFamily="34" charset="-120"/>
                <a:ea typeface="微軟正黑體" pitchFamily="34" charset="-120"/>
              </a:rPr>
              <a:t/>
            </a:r>
            <a:br>
              <a:rPr lang="zh-TW" altLang="en-US">
                <a:latin typeface="微軟正黑體" pitchFamily="34" charset="-120"/>
                <a:ea typeface="微軟正黑體" pitchFamily="34" charset="-120"/>
              </a:rPr>
            </a:br>
            <a:r>
              <a:rPr lang="zh-TW" altLang="en-US" sz="2800">
                <a:latin typeface="微軟正黑體" pitchFamily="34" charset="-120"/>
                <a:ea typeface="微軟正黑體" pitchFamily="34" charset="-120"/>
              </a:rPr>
              <a:t>便捷友善的電子書閱覽、註記與分享工具。</a:t>
            </a:r>
            <a:r>
              <a:rPr lang="zh-TW" altLang="en-US"/>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8" descr="b07">
            <a:hlinkClick r:id="rId2"/>
          </p:cNvPr>
          <p:cNvPicPr>
            <a:picLocks noChangeAspect="1" noChangeArrowheads="1"/>
          </p:cNvPicPr>
          <p:nvPr/>
        </p:nvPicPr>
        <p:blipFill>
          <a:blip r:embed="rId3"/>
          <a:srcRect/>
          <a:stretch>
            <a:fillRect/>
          </a:stretch>
        </p:blipFill>
        <p:spPr bwMode="auto">
          <a:xfrm>
            <a:off x="285750" y="242888"/>
            <a:ext cx="8572500"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圖片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0275" y="788988"/>
            <a:ext cx="7059613" cy="749300"/>
          </a:xfrm>
          <a:prstGeom prst="rect">
            <a:avLst/>
          </a:prstGeom>
          <a:noFill/>
          <a:ln w="9525">
            <a:noFill/>
            <a:miter lim="800000"/>
            <a:headEnd/>
            <a:tailEnd/>
          </a:ln>
        </p:spPr>
      </p:pic>
      <p:pic>
        <p:nvPicPr>
          <p:cNvPr id="79874" name="圖片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938" y="2998788"/>
            <a:ext cx="9001125" cy="3859212"/>
          </a:xfrm>
          <a:prstGeom prst="rect">
            <a:avLst/>
          </a:prstGeom>
          <a:noFill/>
          <a:ln w="9525">
            <a:noFill/>
            <a:miter lim="800000"/>
            <a:headEnd/>
            <a:tailEnd/>
          </a:ln>
        </p:spPr>
      </p:pic>
      <p:pic>
        <p:nvPicPr>
          <p:cNvPr id="79875" name="圖片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463" y="1865313"/>
            <a:ext cx="1573212" cy="2266950"/>
          </a:xfrm>
          <a:prstGeom prst="rect">
            <a:avLst/>
          </a:prstGeom>
          <a:noFill/>
          <a:ln w="9525">
            <a:noFill/>
            <a:miter lim="800000"/>
            <a:headEnd/>
            <a:tailEnd/>
          </a:ln>
        </p:spPr>
      </p:pic>
      <p:sp>
        <p:nvSpPr>
          <p:cNvPr id="7" name="圓角矩形圖說文字 6"/>
          <p:cNvSpPr/>
          <p:nvPr/>
        </p:nvSpPr>
        <p:spPr>
          <a:xfrm>
            <a:off x="2222500" y="2084388"/>
            <a:ext cx="4702175" cy="3254375"/>
          </a:xfrm>
          <a:prstGeom prst="wedgeRoundRectCallout">
            <a:avLst>
              <a:gd name="adj1" fmla="val -58745"/>
              <a:gd name="adj2" fmla="val -19915"/>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我們</a:t>
            </a:r>
            <a:r>
              <a:rPr kumimoji="0" lang="zh-TW" altLang="en-US" sz="4000" b="1" dirty="0">
                <a:solidFill>
                  <a:srgbClr val="C00000"/>
                </a:solidFill>
                <a:latin typeface="微軟正黑體" panose="020B0604030504040204" pitchFamily="34" charset="-120"/>
                <a:ea typeface="微軟正黑體" panose="020B0604030504040204" pitchFamily="34" charset="-120"/>
              </a:rPr>
              <a:t>很用心</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給孩子最好的教育</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lnSpc>
                <a:spcPct val="150000"/>
              </a:lnSpc>
              <a:spcBef>
                <a:spcPts val="0"/>
              </a:spcBef>
              <a:spcAft>
                <a:spcPts val="0"/>
              </a:spcAft>
              <a:defRPr/>
            </a:pPr>
            <a:r>
              <a:rPr kumimoji="0" lang="en-US" altLang="zh-TW" sz="4000" b="1" dirty="0">
                <a:solidFill>
                  <a:srgbClr val="FF0000"/>
                </a:solidFill>
                <a:latin typeface="微軟正黑體" panose="020B0604030504040204" pitchFamily="34" charset="-120"/>
                <a:ea typeface="微軟正黑體" panose="020B0604030504040204" pitchFamily="34" charset="-120"/>
              </a:rPr>
              <a:t>~</a:t>
            </a:r>
            <a:r>
              <a:rPr kumimoji="0" lang="zh-TW" altLang="en-US" sz="4000" b="1" dirty="0">
                <a:solidFill>
                  <a:srgbClr val="FF0000"/>
                </a:solidFill>
                <a:latin typeface="微軟正黑體" panose="020B0604030504040204" pitchFamily="34" charset="-120"/>
                <a:ea typeface="微軟正黑體" panose="020B0604030504040204" pitchFamily="34" charset="-120"/>
              </a:rPr>
              <a:t>感謝您的聆聽</a:t>
            </a:r>
            <a:r>
              <a:rPr kumimoji="0" lang="en-US" altLang="zh-TW" sz="4000" b="1" dirty="0">
                <a:solidFill>
                  <a:srgbClr val="FF0000"/>
                </a:solidFill>
                <a:latin typeface="微軟正黑體" panose="020B0604030504040204" pitchFamily="34" charset="-120"/>
                <a:ea typeface="微軟正黑體" panose="020B0604030504040204" pitchFamily="34" charset="-120"/>
              </a:rPr>
              <a:t>~</a:t>
            </a:r>
            <a:endParaRPr kumimoji="0" lang="zh-TW" altLang="en-US" sz="4000" b="1" dirty="0">
              <a:solidFill>
                <a:srgbClr val="FF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彎箭號 38"/>
          <p:cNvSpPr/>
          <p:nvPr/>
        </p:nvSpPr>
        <p:spPr>
          <a:xfrm rot="5400000">
            <a:off x="4184650" y="328613"/>
            <a:ext cx="1012825" cy="1412875"/>
          </a:xfrm>
          <a:prstGeom prst="bentArrow">
            <a:avLst>
              <a:gd name="adj1" fmla="val 25000"/>
              <a:gd name="adj2" fmla="val 38716"/>
              <a:gd name="adj3" fmla="val 46241"/>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8" name="圓角化對角線角落矩形 37"/>
          <p:cNvSpPr/>
          <p:nvPr/>
        </p:nvSpPr>
        <p:spPr>
          <a:xfrm>
            <a:off x="90488" y="147638"/>
            <a:ext cx="4019550" cy="3613150"/>
          </a:xfrm>
          <a:prstGeom prst="round2Diag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矩形 25"/>
          <p:cNvSpPr/>
          <p:nvPr/>
        </p:nvSpPr>
        <p:spPr>
          <a:xfrm>
            <a:off x="433388" y="930275"/>
            <a:ext cx="2765425" cy="5222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defRPr/>
            </a:pPr>
            <a:r>
              <a:rPr lang="en-US" altLang="zh-TW" sz="2800" b="1" dirty="0">
                <a:latin typeface="微軟正黑體" panose="020B0604030504040204" pitchFamily="34" charset="-120"/>
                <a:ea typeface="微軟正黑體" panose="020B0604030504040204" pitchFamily="34" charset="-120"/>
              </a:rPr>
              <a:t>21</a:t>
            </a:r>
            <a:r>
              <a:rPr lang="zh-TW" altLang="zh-TW" sz="2800" b="1" dirty="0">
                <a:latin typeface="微軟正黑體" panose="020B0604030504040204" pitchFamily="34" charset="-120"/>
                <a:ea typeface="微軟正黑體" panose="020B0604030504040204" pitchFamily="34" charset="-120"/>
              </a:rPr>
              <a:t>世紀競爭能力</a:t>
            </a:r>
            <a:endParaRPr lang="zh-TW" altLang="en-US" sz="2800" b="1" dirty="0">
              <a:latin typeface="微軟正黑體" panose="020B0604030504040204" pitchFamily="34" charset="-120"/>
              <a:ea typeface="微軟正黑體" panose="020B0604030504040204" pitchFamily="34" charset="-120"/>
            </a:endParaRPr>
          </a:p>
        </p:txBody>
      </p:sp>
      <p:sp>
        <p:nvSpPr>
          <p:cNvPr id="20484" name="矩形 11"/>
          <p:cNvSpPr>
            <a:spLocks noChangeArrowheads="1"/>
          </p:cNvSpPr>
          <p:nvPr/>
        </p:nvSpPr>
        <p:spPr bwMode="auto">
          <a:xfrm>
            <a:off x="433388" y="1514475"/>
            <a:ext cx="3055937" cy="2246313"/>
          </a:xfrm>
          <a:prstGeom prst="rect">
            <a:avLst/>
          </a:prstGeom>
          <a:noFill/>
          <a:ln w="9525">
            <a:noFill/>
            <a:miter lim="800000"/>
            <a:headEnd/>
            <a:tailEnd/>
          </a:ln>
        </p:spPr>
        <p:txBody>
          <a:bodyPr wrap="none">
            <a:spAutoFit/>
          </a:bodyPr>
          <a:lstStyle/>
          <a:p>
            <a:r>
              <a:rPr lang="zh-TW" altLang="zh-TW" sz="2800" b="1">
                <a:solidFill>
                  <a:srgbClr val="C00000"/>
                </a:solidFill>
                <a:latin typeface="微軟正黑體" pitchFamily="34" charset="-120"/>
                <a:ea typeface="微軟正黑體" pitchFamily="34" charset="-120"/>
              </a:rPr>
              <a:t>溝通協調能力</a:t>
            </a:r>
            <a:endParaRPr lang="en-US" altLang="zh-TW" sz="2800" b="1">
              <a:solidFill>
                <a:srgbClr val="C00000"/>
              </a:solidFill>
              <a:latin typeface="微軟正黑體" pitchFamily="34" charset="-120"/>
              <a:ea typeface="微軟正黑體" pitchFamily="34" charset="-120"/>
            </a:endParaRPr>
          </a:p>
          <a:p>
            <a:r>
              <a:rPr lang="zh-TW" altLang="zh-TW" sz="2800" b="1">
                <a:solidFill>
                  <a:srgbClr val="C00000"/>
                </a:solidFill>
                <a:latin typeface="微軟正黑體" pitchFamily="34" charset="-120"/>
                <a:ea typeface="微軟正黑體" pitchFamily="34" charset="-120"/>
              </a:rPr>
              <a:t>團隊合作能力</a:t>
            </a:r>
            <a:endParaRPr lang="zh-TW" altLang="en-US" sz="2800" b="1">
              <a:solidFill>
                <a:srgbClr val="C00000"/>
              </a:solidFill>
              <a:latin typeface="微軟正黑體" pitchFamily="34" charset="-120"/>
              <a:ea typeface="微軟正黑體" pitchFamily="34" charset="-120"/>
            </a:endParaRPr>
          </a:p>
          <a:p>
            <a:r>
              <a:rPr lang="zh-TW" altLang="en-US" sz="2800" b="1">
                <a:solidFill>
                  <a:srgbClr val="C00000"/>
                </a:solidFill>
                <a:latin typeface="微軟正黑體" pitchFamily="34" charset="-120"/>
                <a:ea typeface="微軟正黑體" pitchFamily="34" charset="-120"/>
              </a:rPr>
              <a:t>複</a:t>
            </a:r>
            <a:r>
              <a:rPr lang="zh-TW" altLang="zh-TW" sz="2800" b="1">
                <a:solidFill>
                  <a:srgbClr val="C00000"/>
                </a:solidFill>
                <a:latin typeface="微軟正黑體" pitchFamily="34" charset="-120"/>
                <a:ea typeface="微軟正黑體" pitchFamily="34" charset="-120"/>
              </a:rPr>
              <a:t>雜問題解決能力</a:t>
            </a:r>
            <a:endParaRPr lang="en-US" altLang="zh-TW" sz="2800" b="1">
              <a:solidFill>
                <a:srgbClr val="C00000"/>
              </a:solidFill>
              <a:latin typeface="微軟正黑體" pitchFamily="34" charset="-120"/>
              <a:ea typeface="微軟正黑體" pitchFamily="34" charset="-120"/>
            </a:endParaRPr>
          </a:p>
          <a:p>
            <a:r>
              <a:rPr lang="zh-TW" altLang="zh-TW" sz="2800" b="1">
                <a:solidFill>
                  <a:srgbClr val="C00000"/>
                </a:solidFill>
                <a:latin typeface="微軟正黑體" pitchFamily="34" charset="-120"/>
                <a:ea typeface="微軟正黑體" pitchFamily="34" charset="-120"/>
              </a:rPr>
              <a:t>獨立思辨能力</a:t>
            </a:r>
            <a:endParaRPr lang="en-US" altLang="zh-TW" sz="2800" b="1">
              <a:solidFill>
                <a:srgbClr val="C00000"/>
              </a:solidFill>
              <a:latin typeface="微軟正黑體" pitchFamily="34" charset="-120"/>
              <a:ea typeface="微軟正黑體" pitchFamily="34" charset="-120"/>
            </a:endParaRPr>
          </a:p>
          <a:p>
            <a:r>
              <a:rPr lang="zh-TW" altLang="zh-TW" sz="2800" b="1">
                <a:solidFill>
                  <a:srgbClr val="C00000"/>
                </a:solidFill>
                <a:latin typeface="微軟正黑體" pitchFamily="34" charset="-120"/>
                <a:ea typeface="微軟正黑體" pitchFamily="34" charset="-120"/>
              </a:rPr>
              <a:t>創新能力</a:t>
            </a:r>
            <a:endParaRPr lang="zh-TW" altLang="en-US" sz="2800" b="1">
              <a:solidFill>
                <a:srgbClr val="C00000"/>
              </a:solidFill>
              <a:latin typeface="微軟正黑體" pitchFamily="34" charset="-120"/>
              <a:ea typeface="微軟正黑體" pitchFamily="34" charset="-120"/>
            </a:endParaRPr>
          </a:p>
        </p:txBody>
      </p:sp>
      <p:grpSp>
        <p:nvGrpSpPr>
          <p:cNvPr id="20485" name="群組 23"/>
          <p:cNvGrpSpPr>
            <a:grpSpLocks/>
          </p:cNvGrpSpPr>
          <p:nvPr/>
        </p:nvGrpSpPr>
        <p:grpSpPr bwMode="auto">
          <a:xfrm>
            <a:off x="4254500" y="1668463"/>
            <a:ext cx="5024438" cy="4962525"/>
            <a:chOff x="233814" y="81783"/>
            <a:chExt cx="5245100" cy="5157230"/>
          </a:xfrm>
        </p:grpSpPr>
        <p:grpSp>
          <p:nvGrpSpPr>
            <p:cNvPr id="20490" name="群組 22"/>
            <p:cNvGrpSpPr>
              <a:grpSpLocks/>
            </p:cNvGrpSpPr>
            <p:nvPr/>
          </p:nvGrpSpPr>
          <p:grpSpPr bwMode="auto">
            <a:xfrm>
              <a:off x="233814" y="825248"/>
              <a:ext cx="5245100" cy="4413765"/>
              <a:chOff x="313578" y="422461"/>
              <a:chExt cx="5245100" cy="4413765"/>
            </a:xfrm>
          </p:grpSpPr>
          <p:grpSp>
            <p:nvGrpSpPr>
              <p:cNvPr id="20492" name="群組 9"/>
              <p:cNvGrpSpPr>
                <a:grpSpLocks/>
              </p:cNvGrpSpPr>
              <p:nvPr/>
            </p:nvGrpSpPr>
            <p:grpSpPr bwMode="auto">
              <a:xfrm>
                <a:off x="313578" y="422461"/>
                <a:ext cx="2941638" cy="547688"/>
                <a:chOff x="98425" y="1162050"/>
                <a:chExt cx="2941638" cy="547688"/>
              </a:xfrm>
            </p:grpSpPr>
            <p:sp>
              <p:nvSpPr>
                <p:cNvPr id="4" name="矩形 3"/>
                <p:cNvSpPr/>
                <p:nvPr/>
              </p:nvSpPr>
              <p:spPr>
                <a:xfrm>
                  <a:off x="98425" y="1162638"/>
                  <a:ext cx="2600178" cy="310160"/>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1.</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愛上保育的小孩</a:t>
                  </a:r>
                  <a:endParaRPr kumimoji="0" lang="zh-TW" altLang="zh-TW" sz="2400" kern="100" dirty="0">
                    <a:solidFill>
                      <a:srgbClr val="3333FF"/>
                    </a:solidFill>
                    <a:latin typeface="Times New Roman" panose="02020603050405020304" pitchFamily="18" charset="0"/>
                    <a:ea typeface="+mn-ea"/>
                  </a:endParaRPr>
                </a:p>
              </p:txBody>
            </p:sp>
            <p:sp>
              <p:nvSpPr>
                <p:cNvPr id="17" name="矩形 16"/>
                <p:cNvSpPr/>
                <p:nvPr/>
              </p:nvSpPr>
              <p:spPr>
                <a:xfrm>
                  <a:off x="343693" y="1401858"/>
                  <a:ext cx="2696296" cy="308509"/>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endParaRPr kumimoji="0" lang="zh-TW" altLang="en-US" sz="1400" dirty="0">
                    <a:latin typeface="微軟正黑體" panose="020B0604030504040204" pitchFamily="34" charset="-120"/>
                    <a:ea typeface="微軟正黑體" panose="020B0604030504040204" pitchFamily="34" charset="-120"/>
                  </a:endParaRPr>
                </a:p>
              </p:txBody>
            </p:sp>
          </p:grpSp>
          <p:grpSp>
            <p:nvGrpSpPr>
              <p:cNvPr id="20493" name="群組 21"/>
              <p:cNvGrpSpPr>
                <a:grpSpLocks/>
              </p:cNvGrpSpPr>
              <p:nvPr/>
            </p:nvGrpSpPr>
            <p:grpSpPr bwMode="auto">
              <a:xfrm>
                <a:off x="313578" y="3194751"/>
                <a:ext cx="3662362" cy="1641475"/>
                <a:chOff x="922338" y="4319588"/>
                <a:chExt cx="3662362" cy="1641475"/>
              </a:xfrm>
            </p:grpSpPr>
            <p:grpSp>
              <p:nvGrpSpPr>
                <p:cNvPr id="20503" name="群組 10"/>
                <p:cNvGrpSpPr>
                  <a:grpSpLocks/>
                </p:cNvGrpSpPr>
                <p:nvPr/>
              </p:nvGrpSpPr>
              <p:grpSpPr bwMode="auto">
                <a:xfrm>
                  <a:off x="922338" y="4319588"/>
                  <a:ext cx="3524250" cy="1193800"/>
                  <a:chOff x="1756113" y="4494236"/>
                  <a:chExt cx="3523721" cy="1194349"/>
                </a:xfrm>
              </p:grpSpPr>
              <p:sp>
                <p:nvSpPr>
                  <p:cNvPr id="7" name="矩形 6"/>
                  <p:cNvSpPr/>
                  <p:nvPr/>
                </p:nvSpPr>
                <p:spPr>
                  <a:xfrm>
                    <a:off x="1756113" y="5380517"/>
                    <a:ext cx="3524378" cy="308651"/>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6.</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我們的校外教學一日遊</a:t>
                    </a:r>
                    <a:endParaRPr kumimoji="0" lang="zh-TW" altLang="zh-TW" sz="2400" kern="100" dirty="0">
                      <a:solidFill>
                        <a:srgbClr val="3333FF"/>
                      </a:solidFill>
                      <a:latin typeface="Times New Roman" panose="02020603050405020304" pitchFamily="18" charset="0"/>
                      <a:ea typeface="+mn-ea"/>
                    </a:endParaRPr>
                  </a:p>
                </p:txBody>
              </p:sp>
              <p:sp>
                <p:nvSpPr>
                  <p:cNvPr id="8" name="矩形 7"/>
                  <p:cNvSpPr/>
                  <p:nvPr/>
                </p:nvSpPr>
                <p:spPr>
                  <a:xfrm>
                    <a:off x="1772683" y="4494174"/>
                    <a:ext cx="2599788" cy="308652"/>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5.</a:t>
                    </a:r>
                    <a:r>
                      <a:rPr kumimoji="0" lang="zh-TW" altLang="zh-TW" sz="2400" b="1" kern="100" dirty="0">
                        <a:solidFill>
                          <a:srgbClr val="3333FF"/>
                        </a:solidFill>
                        <a:latin typeface="Times New Roman" panose="02020603050405020304" pitchFamily="18" charset="0"/>
                        <a:ea typeface="微軟正黑體" panose="020B0604030504040204" pitchFamily="34" charset="-120"/>
                      </a:rPr>
                      <a:t>食在西港好味道</a:t>
                    </a:r>
                    <a:endParaRPr kumimoji="0" lang="zh-TW" altLang="zh-TW" sz="2400" kern="100" dirty="0">
                      <a:solidFill>
                        <a:srgbClr val="3333FF"/>
                      </a:solidFill>
                      <a:latin typeface="Times New Roman" panose="02020603050405020304" pitchFamily="18" charset="0"/>
                      <a:ea typeface="+mn-ea"/>
                    </a:endParaRPr>
                  </a:p>
                </p:txBody>
              </p:sp>
            </p:grpSp>
            <p:sp>
              <p:nvSpPr>
                <p:cNvPr id="18" name="矩形 17"/>
                <p:cNvSpPr/>
                <p:nvPr/>
              </p:nvSpPr>
              <p:spPr>
                <a:xfrm>
                  <a:off x="1205723" y="5438080"/>
                  <a:ext cx="3379070" cy="522983"/>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r>
                    <a:rPr kumimoji="0" lang="zh-TW" altLang="en-US" sz="1400" dirty="0">
                      <a:latin typeface="微軟正黑體" panose="020B0604030504040204" pitchFamily="34" charset="-120"/>
                      <a:ea typeface="微軟正黑體" panose="020B0604030504040204" pitchFamily="34" charset="-120"/>
                    </a:rPr>
                    <a:t>、</a:t>
                  </a:r>
                  <a:r>
                    <a:rPr kumimoji="0" lang="zh-TW" altLang="zh-TW" sz="1400" dirty="0">
                      <a:latin typeface="微軟正黑體" panose="020B0604030504040204" pitchFamily="34" charset="-120"/>
                      <a:ea typeface="微軟正黑體" panose="020B0604030504040204" pitchFamily="34" charset="-120"/>
                    </a:rPr>
                    <a:t>創造力</a:t>
                  </a:r>
                  <a:endParaRPr kumimoji="0" lang="zh-TW" altLang="en-US" sz="1400" dirty="0">
                    <a:latin typeface="微軟正黑體" panose="020B0604030504040204" pitchFamily="34" charset="-120"/>
                    <a:ea typeface="微軟正黑體" panose="020B0604030504040204" pitchFamily="34" charset="-120"/>
                  </a:endParaRPr>
                </a:p>
              </p:txBody>
            </p:sp>
            <p:sp>
              <p:nvSpPr>
                <p:cNvPr id="19" name="矩形 18"/>
                <p:cNvSpPr/>
                <p:nvPr/>
              </p:nvSpPr>
              <p:spPr>
                <a:xfrm>
                  <a:off x="1205723" y="4538948"/>
                  <a:ext cx="3362498" cy="522982"/>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400" dirty="0">
                    <a:latin typeface="微軟正黑體" panose="020B0604030504040204" pitchFamily="34" charset="-120"/>
                    <a:ea typeface="微軟正黑體" panose="020B0604030504040204" pitchFamily="34" charset="-120"/>
                  </a:endParaRPr>
                </a:p>
              </p:txBody>
            </p:sp>
          </p:grpSp>
          <p:grpSp>
            <p:nvGrpSpPr>
              <p:cNvPr id="20494" name="群組 20"/>
              <p:cNvGrpSpPr>
                <a:grpSpLocks/>
              </p:cNvGrpSpPr>
              <p:nvPr/>
            </p:nvGrpSpPr>
            <p:grpSpPr bwMode="auto">
              <a:xfrm>
                <a:off x="313578" y="1159201"/>
                <a:ext cx="5245100" cy="1863725"/>
                <a:chOff x="4206875" y="2689225"/>
                <a:chExt cx="5245100" cy="1863725"/>
              </a:xfrm>
            </p:grpSpPr>
            <p:sp>
              <p:nvSpPr>
                <p:cNvPr id="3" name="矩形 2"/>
                <p:cNvSpPr/>
                <p:nvPr/>
              </p:nvSpPr>
              <p:spPr>
                <a:xfrm>
                  <a:off x="4432257" y="3639155"/>
                  <a:ext cx="5019718" cy="277164"/>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endParaRPr kumimoji="0" lang="zh-TW" altLang="en-US" sz="1200" dirty="0">
                    <a:latin typeface="+mn-lt"/>
                    <a:ea typeface="+mn-ea"/>
                  </a:endParaRPr>
                </a:p>
              </p:txBody>
            </p:sp>
            <p:grpSp>
              <p:nvGrpSpPr>
                <p:cNvPr id="20496" name="群組 10"/>
                <p:cNvGrpSpPr>
                  <a:grpSpLocks/>
                </p:cNvGrpSpPr>
                <p:nvPr/>
              </p:nvGrpSpPr>
              <p:grpSpPr bwMode="auto">
                <a:xfrm>
                  <a:off x="4206875" y="2689225"/>
                  <a:ext cx="5219700" cy="1863725"/>
                  <a:chOff x="4206875" y="2689225"/>
                  <a:chExt cx="5219700" cy="1863725"/>
                </a:xfrm>
              </p:grpSpPr>
              <p:grpSp>
                <p:nvGrpSpPr>
                  <p:cNvPr id="20497" name="群組 9"/>
                  <p:cNvGrpSpPr>
                    <a:grpSpLocks/>
                  </p:cNvGrpSpPr>
                  <p:nvPr/>
                </p:nvGrpSpPr>
                <p:grpSpPr bwMode="auto">
                  <a:xfrm>
                    <a:off x="4206875" y="2689225"/>
                    <a:ext cx="2600325" cy="1644650"/>
                    <a:chOff x="5040942" y="2864614"/>
                    <a:chExt cx="2600391" cy="1644706"/>
                  </a:xfrm>
                </p:grpSpPr>
                <p:sp>
                  <p:nvSpPr>
                    <p:cNvPr id="5" name="矩形 4"/>
                    <p:cNvSpPr/>
                    <p:nvPr/>
                  </p:nvSpPr>
                  <p:spPr>
                    <a:xfrm>
                      <a:off x="5040942" y="4200639"/>
                      <a:ext cx="2291993" cy="308521"/>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4.</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校園改進計畫</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40942" y="2870866"/>
                      <a:ext cx="2388114" cy="308521"/>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2.</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成功孩子</a:t>
                      </a:r>
                      <a:r>
                        <a:rPr kumimoji="0" lang="en-US" altLang="zh-TW" sz="2400" b="1" kern="100" dirty="0">
                          <a:solidFill>
                            <a:srgbClr val="3333FF"/>
                          </a:solidFill>
                          <a:latin typeface="微軟正黑體" panose="020B0604030504040204" pitchFamily="34" charset="-120"/>
                          <a:ea typeface="微軟正黑體" panose="020B0604030504040204" pitchFamily="34" charset="-120"/>
                        </a:rPr>
                        <a:t>I</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蝴蝶</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040942" y="3529154"/>
                      <a:ext cx="2600244" cy="306871"/>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3.</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多吃菜菜愛健康</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grpSp>
              <p:sp>
                <p:nvSpPr>
                  <p:cNvPr id="2" name="矩形 1"/>
                  <p:cNvSpPr/>
                  <p:nvPr/>
                </p:nvSpPr>
                <p:spPr>
                  <a:xfrm>
                    <a:off x="4447172" y="2957794"/>
                    <a:ext cx="4283911" cy="306860"/>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20" name="矩形 19"/>
                  <p:cNvSpPr/>
                  <p:nvPr/>
                </p:nvSpPr>
                <p:spPr>
                  <a:xfrm>
                    <a:off x="4405741" y="4275972"/>
                    <a:ext cx="5021374" cy="277164"/>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r>
                      <a:rPr kumimoji="0"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2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200" dirty="0">
                      <a:latin typeface="+mn-lt"/>
                      <a:ea typeface="+mn-ea"/>
                    </a:endParaRPr>
                  </a:p>
                </p:txBody>
              </p:sp>
            </p:grpSp>
          </p:grpSp>
        </p:grpSp>
        <p:pic>
          <p:nvPicPr>
            <p:cNvPr id="20491" name="圖片 2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814" y="81783"/>
              <a:ext cx="4849173" cy="529759"/>
            </a:xfrm>
            <a:prstGeom prst="rect">
              <a:avLst/>
            </a:prstGeom>
            <a:noFill/>
            <a:ln w="9525">
              <a:noFill/>
              <a:miter lim="800000"/>
              <a:headEnd/>
              <a:tailEnd/>
            </a:ln>
          </p:spPr>
        </p:pic>
      </p:grpSp>
      <p:pic>
        <p:nvPicPr>
          <p:cNvPr id="20486" name="圖片 2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875" y="307975"/>
            <a:ext cx="3840163" cy="496888"/>
          </a:xfrm>
          <a:prstGeom prst="rect">
            <a:avLst/>
          </a:prstGeom>
          <a:noFill/>
          <a:ln w="9525">
            <a:noFill/>
            <a:miter lim="800000"/>
            <a:headEnd/>
            <a:tailEnd/>
          </a:ln>
        </p:spPr>
      </p:pic>
      <p:cxnSp>
        <p:nvCxnSpPr>
          <p:cNvPr id="34" name="直線單箭頭接點 33"/>
          <p:cNvCxnSpPr/>
          <p:nvPr/>
        </p:nvCxnSpPr>
        <p:spPr>
          <a:xfrm>
            <a:off x="4235450" y="2370138"/>
            <a:ext cx="22225" cy="43148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矩形圖說文字 36"/>
          <p:cNvSpPr/>
          <p:nvPr/>
        </p:nvSpPr>
        <p:spPr>
          <a:xfrm>
            <a:off x="573088" y="4202113"/>
            <a:ext cx="3055937" cy="2438400"/>
          </a:xfrm>
          <a:prstGeom prst="wedgeRectCallout">
            <a:avLst>
              <a:gd name="adj1" fmla="val 65177"/>
              <a:gd name="adj2" fmla="val 6944"/>
            </a:avLst>
          </a:prstGeom>
          <a:solidFill>
            <a:schemeClr val="accent1">
              <a:lumMod val="20000"/>
              <a:lumOff val="80000"/>
            </a:schemeClr>
          </a:solidFill>
          <a:ln w="57150"/>
        </p:spPr>
        <p:style>
          <a:lnRef idx="2">
            <a:schemeClr val="accent5"/>
          </a:lnRef>
          <a:fillRef idx="1">
            <a:schemeClr val="lt1"/>
          </a:fillRef>
          <a:effectRef idx="0">
            <a:schemeClr val="accent5"/>
          </a:effectRef>
          <a:fontRef idx="minor">
            <a:schemeClr val="dk1"/>
          </a:fontRef>
        </p:style>
        <p:txBody>
          <a:bodyPr anchor="ctr"/>
          <a:lstStyle/>
          <a:p>
            <a:pPr algn="ctr">
              <a:spcBef>
                <a:spcPts val="1200"/>
              </a:spcBef>
              <a:defRPr/>
            </a:pPr>
            <a:r>
              <a:rPr lang="zh-TW" altLang="en-US" sz="2400" b="1">
                <a:solidFill>
                  <a:srgbClr val="000000"/>
                </a:solidFill>
                <a:latin typeface="微軟正黑體" pitchFamily="34" charset="-120"/>
                <a:ea typeface="微軟正黑體" pitchFamily="34" charset="-120"/>
              </a:rPr>
              <a:t>在既定課程軌道中</a:t>
            </a:r>
          </a:p>
          <a:p>
            <a:pPr algn="ctr">
              <a:spcBef>
                <a:spcPts val="1200"/>
              </a:spcBef>
              <a:defRPr/>
            </a:pPr>
            <a:r>
              <a:rPr lang="zh-TW" altLang="en-US" sz="2400" b="1">
                <a:solidFill>
                  <a:srgbClr val="FF00FF"/>
                </a:solidFill>
                <a:latin typeface="微軟正黑體" pitchFamily="34" charset="-120"/>
                <a:ea typeface="微軟正黑體" pitchFamily="34" charset="-120"/>
              </a:rPr>
              <a:t>思考如何規劃課程設計讓學生</a:t>
            </a:r>
            <a:r>
              <a:rPr lang="zh-TW" altLang="en-US" sz="2400" b="1">
                <a:solidFill>
                  <a:srgbClr val="008000"/>
                </a:solidFill>
                <a:latin typeface="微軟正黑體" pitchFamily="34" charset="-120"/>
                <a:ea typeface="微軟正黑體" pitchFamily="34" charset="-120"/>
              </a:rPr>
              <a:t>愛學、肯學、像個孩子</a:t>
            </a:r>
          </a:p>
          <a:p>
            <a:pPr algn="ctr">
              <a:spcBef>
                <a:spcPts val="1200"/>
              </a:spcBef>
              <a:defRPr/>
            </a:pPr>
            <a:r>
              <a:rPr lang="zh-TW" altLang="en-US" sz="2400" b="1">
                <a:solidFill>
                  <a:srgbClr val="FF0000"/>
                </a:solidFill>
                <a:latin typeface="微軟正黑體" pitchFamily="34" charset="-120"/>
                <a:ea typeface="微軟正黑體" pitchFamily="34" charset="-120"/>
              </a:rPr>
              <a:t>修正教學</a:t>
            </a:r>
          </a:p>
        </p:txBody>
      </p:sp>
      <p:sp>
        <p:nvSpPr>
          <p:cNvPr id="20489" name="AutoShape 30"/>
          <p:cNvSpPr>
            <a:spLocks noChangeArrowheads="1"/>
          </p:cNvSpPr>
          <p:nvPr/>
        </p:nvSpPr>
        <p:spPr bwMode="auto">
          <a:xfrm>
            <a:off x="5454650" y="0"/>
            <a:ext cx="3279775" cy="1476375"/>
          </a:xfrm>
          <a:prstGeom prst="wedgeEllipseCallout">
            <a:avLst>
              <a:gd name="adj1" fmla="val -21926"/>
              <a:gd name="adj2" fmla="val 67204"/>
            </a:avLst>
          </a:prstGeom>
          <a:solidFill>
            <a:srgbClr val="FFFF00"/>
          </a:solidFill>
          <a:ln w="38100">
            <a:solidFill>
              <a:srgbClr val="3366FF"/>
            </a:solidFill>
            <a:miter lim="800000"/>
            <a:headEnd/>
            <a:tailEnd/>
          </a:ln>
        </p:spPr>
        <p:txBody>
          <a:bodyPr lIns="0" tIns="0" rIns="0" bIns="0"/>
          <a:lstStyle/>
          <a:p>
            <a:pPr algn="ctr"/>
            <a:r>
              <a:rPr lang="zh-TW" altLang="en-US" sz="2400" b="1">
                <a:ea typeface="微軟正黑體" pitchFamily="34" charset="-120"/>
              </a:rPr>
              <a:t>課程</a:t>
            </a:r>
          </a:p>
          <a:p>
            <a:pPr algn="ctr"/>
            <a:r>
              <a:rPr lang="zh-TW" altLang="en-US" sz="2400" b="1">
                <a:ea typeface="微軟正黑體" pitchFamily="34" charset="-120"/>
              </a:rPr>
              <a:t>要先能感動自己</a:t>
            </a:r>
          </a:p>
          <a:p>
            <a:pPr algn="ctr"/>
            <a:r>
              <a:rPr lang="zh-TW" altLang="en-US" sz="2400" b="1">
                <a:ea typeface="微軟正黑體" pitchFamily="34" charset="-120"/>
              </a:rPr>
              <a:t>才能感動孩子</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425" y="1162050"/>
            <a:ext cx="2600325" cy="309563"/>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1.</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愛上保育的小孩</a:t>
            </a:r>
            <a:endParaRPr kumimoji="0" lang="zh-TW" altLang="zh-TW" sz="2400" kern="100" dirty="0">
              <a:solidFill>
                <a:srgbClr val="3333FF"/>
              </a:solidFill>
              <a:latin typeface="Times New Roman" panose="02020603050405020304" pitchFamily="18" charset="0"/>
              <a:ea typeface="+mn-ea"/>
            </a:endParaRPr>
          </a:p>
        </p:txBody>
      </p:sp>
      <p:grpSp>
        <p:nvGrpSpPr>
          <p:cNvPr id="22530" name="群組 10"/>
          <p:cNvGrpSpPr>
            <a:grpSpLocks/>
          </p:cNvGrpSpPr>
          <p:nvPr/>
        </p:nvGrpSpPr>
        <p:grpSpPr bwMode="auto">
          <a:xfrm>
            <a:off x="922338" y="4319588"/>
            <a:ext cx="3524250" cy="1193800"/>
            <a:chOff x="1756113" y="4494236"/>
            <a:chExt cx="3523721" cy="1194349"/>
          </a:xfrm>
        </p:grpSpPr>
        <p:sp>
          <p:nvSpPr>
            <p:cNvPr id="7" name="矩形 6"/>
            <p:cNvSpPr/>
            <p:nvPr/>
          </p:nvSpPr>
          <p:spPr>
            <a:xfrm>
              <a:off x="1756113" y="5380468"/>
              <a:ext cx="3523721"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6.</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我們的校外教學一日遊</a:t>
              </a:r>
              <a:endParaRPr kumimoji="0" lang="zh-TW" altLang="zh-TW" sz="2400" kern="100" dirty="0">
                <a:solidFill>
                  <a:srgbClr val="3333FF"/>
                </a:solidFill>
                <a:latin typeface="Times New Roman" panose="02020603050405020304" pitchFamily="18" charset="0"/>
                <a:ea typeface="+mn-ea"/>
              </a:endParaRPr>
            </a:p>
          </p:txBody>
        </p:sp>
        <p:sp>
          <p:nvSpPr>
            <p:cNvPr id="8" name="矩形 7"/>
            <p:cNvSpPr/>
            <p:nvPr/>
          </p:nvSpPr>
          <p:spPr>
            <a:xfrm>
              <a:off x="1771986" y="4494236"/>
              <a:ext cx="2599935"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5.</a:t>
              </a:r>
              <a:r>
                <a:rPr kumimoji="0" lang="zh-TW" altLang="zh-TW" sz="2400" b="1" kern="100" dirty="0">
                  <a:solidFill>
                    <a:srgbClr val="3333FF"/>
                  </a:solidFill>
                  <a:latin typeface="Times New Roman" panose="02020603050405020304" pitchFamily="18" charset="0"/>
                  <a:ea typeface="微軟正黑體" panose="020B0604030504040204" pitchFamily="34" charset="-120"/>
                </a:rPr>
                <a:t>食在西港好味道</a:t>
              </a:r>
              <a:endParaRPr kumimoji="0" lang="zh-TW" altLang="zh-TW" sz="2400" kern="100" dirty="0">
                <a:solidFill>
                  <a:srgbClr val="3333FF"/>
                </a:solidFill>
                <a:latin typeface="Times New Roman" panose="02020603050405020304" pitchFamily="18" charset="0"/>
                <a:ea typeface="+mn-ea"/>
              </a:endParaRPr>
            </a:p>
          </p:txBody>
        </p:sp>
      </p:grpSp>
      <p:grpSp>
        <p:nvGrpSpPr>
          <p:cNvPr id="22531" name="群組 9"/>
          <p:cNvGrpSpPr>
            <a:grpSpLocks/>
          </p:cNvGrpSpPr>
          <p:nvPr/>
        </p:nvGrpSpPr>
        <p:grpSpPr bwMode="auto">
          <a:xfrm>
            <a:off x="4206875" y="2689225"/>
            <a:ext cx="2600325" cy="1644650"/>
            <a:chOff x="5040942" y="2864614"/>
            <a:chExt cx="2600391" cy="1644706"/>
          </a:xfrm>
        </p:grpSpPr>
        <p:sp>
          <p:nvSpPr>
            <p:cNvPr id="5" name="矩形 4"/>
            <p:cNvSpPr/>
            <p:nvPr/>
          </p:nvSpPr>
          <p:spPr>
            <a:xfrm>
              <a:off x="5040942" y="4201335"/>
              <a:ext cx="2292408"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4.</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校園改進計畫</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40942" y="2864614"/>
              <a:ext cx="238766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2.</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成功孩子</a:t>
              </a:r>
              <a:r>
                <a:rPr kumimoji="0" lang="en-US" altLang="zh-TW" sz="2400" b="1" kern="100" dirty="0">
                  <a:solidFill>
                    <a:srgbClr val="3333FF"/>
                  </a:solidFill>
                  <a:latin typeface="微軟正黑體" panose="020B0604030504040204" pitchFamily="34" charset="-120"/>
                  <a:ea typeface="微軟正黑體" panose="020B0604030504040204" pitchFamily="34" charset="-120"/>
                </a:rPr>
                <a:t>I</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蝴蝶</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040942" y="3528212"/>
              <a:ext cx="260039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3.</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多吃菜菜愛健康</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grpSp>
      <p:sp>
        <p:nvSpPr>
          <p:cNvPr id="15" name="向右箭號 14"/>
          <p:cNvSpPr/>
          <p:nvPr/>
        </p:nvSpPr>
        <p:spPr>
          <a:xfrm rot="1761899">
            <a:off x="3624263" y="2168525"/>
            <a:ext cx="639762" cy="7445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rot="8181645">
            <a:off x="3546475" y="3852863"/>
            <a:ext cx="639763" cy="7429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矩形 1"/>
          <p:cNvSpPr/>
          <p:nvPr/>
        </p:nvSpPr>
        <p:spPr>
          <a:xfrm>
            <a:off x="4446588" y="2951163"/>
            <a:ext cx="4284662"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42900" y="1401763"/>
            <a:ext cx="2697163"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206500" y="5438775"/>
            <a:ext cx="3378200" cy="522288"/>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r>
              <a:rPr kumimoji="0" lang="zh-TW" altLang="en-US" sz="1400" dirty="0">
                <a:latin typeface="微軟正黑體" panose="020B0604030504040204" pitchFamily="34" charset="-120"/>
                <a:ea typeface="微軟正黑體" panose="020B0604030504040204" pitchFamily="34" charset="-120"/>
              </a:rPr>
              <a:t>、</a:t>
            </a:r>
            <a:r>
              <a:rPr kumimoji="0" lang="zh-TW" altLang="zh-TW" sz="1400" dirty="0">
                <a:latin typeface="微軟正黑體" panose="020B0604030504040204" pitchFamily="34" charset="-120"/>
                <a:ea typeface="微軟正黑體" panose="020B0604030504040204" pitchFamily="34" charset="-120"/>
              </a:rPr>
              <a:t>創造力</a:t>
            </a:r>
            <a:endParaRPr kumimoji="0" lang="zh-TW" altLang="en-US" sz="1400" dirty="0">
              <a:latin typeface="微軟正黑體" panose="020B0604030504040204" pitchFamily="34" charset="-120"/>
              <a:ea typeface="微軟正黑體" panose="020B0604030504040204" pitchFamily="34" charset="-120"/>
            </a:endParaRPr>
          </a:p>
        </p:txBody>
      </p:sp>
      <p:sp>
        <p:nvSpPr>
          <p:cNvPr id="3" name="矩形 2"/>
          <p:cNvSpPr/>
          <p:nvPr/>
        </p:nvSpPr>
        <p:spPr>
          <a:xfrm>
            <a:off x="4432300" y="3638550"/>
            <a:ext cx="5019675" cy="277813"/>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endParaRPr kumimoji="0" lang="zh-TW" altLang="en-US" sz="1200" dirty="0">
              <a:latin typeface="+mn-lt"/>
              <a:ea typeface="+mn-ea"/>
            </a:endParaRPr>
          </a:p>
        </p:txBody>
      </p:sp>
      <p:sp>
        <p:nvSpPr>
          <p:cNvPr id="19" name="矩形 18"/>
          <p:cNvSpPr/>
          <p:nvPr/>
        </p:nvSpPr>
        <p:spPr>
          <a:xfrm>
            <a:off x="1206500" y="4538663"/>
            <a:ext cx="3362325" cy="5238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20" name="矩形 19"/>
          <p:cNvSpPr/>
          <p:nvPr/>
        </p:nvSpPr>
        <p:spPr>
          <a:xfrm>
            <a:off x="4405313" y="4275138"/>
            <a:ext cx="5021262" cy="277812"/>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r>
              <a:rPr kumimoji="0"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2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200" dirty="0">
              <a:latin typeface="+mn-lt"/>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425" y="1162050"/>
            <a:ext cx="2600325" cy="309563"/>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1.</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愛上保育的小孩</a:t>
            </a:r>
            <a:endParaRPr kumimoji="0" lang="zh-TW" altLang="zh-TW" sz="2400" kern="100" dirty="0">
              <a:solidFill>
                <a:srgbClr val="3333FF"/>
              </a:solidFill>
              <a:latin typeface="Times New Roman" panose="02020603050405020304" pitchFamily="18" charset="0"/>
              <a:ea typeface="+mn-ea"/>
            </a:endParaRPr>
          </a:p>
        </p:txBody>
      </p:sp>
      <p:grpSp>
        <p:nvGrpSpPr>
          <p:cNvPr id="24578" name="群組 10"/>
          <p:cNvGrpSpPr>
            <a:grpSpLocks/>
          </p:cNvGrpSpPr>
          <p:nvPr/>
        </p:nvGrpSpPr>
        <p:grpSpPr bwMode="auto">
          <a:xfrm>
            <a:off x="922338" y="4319588"/>
            <a:ext cx="3524250" cy="1193800"/>
            <a:chOff x="1756113" y="4494236"/>
            <a:chExt cx="3523721" cy="1194349"/>
          </a:xfrm>
        </p:grpSpPr>
        <p:sp>
          <p:nvSpPr>
            <p:cNvPr id="7" name="矩形 6"/>
            <p:cNvSpPr/>
            <p:nvPr/>
          </p:nvSpPr>
          <p:spPr>
            <a:xfrm>
              <a:off x="1756113" y="5380468"/>
              <a:ext cx="3523721"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6.</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我們的校外教學一日遊</a:t>
              </a:r>
              <a:endParaRPr kumimoji="0" lang="zh-TW" altLang="zh-TW" sz="2400" kern="100" dirty="0">
                <a:solidFill>
                  <a:srgbClr val="3333FF"/>
                </a:solidFill>
                <a:latin typeface="Times New Roman" panose="02020603050405020304" pitchFamily="18" charset="0"/>
                <a:ea typeface="+mn-ea"/>
              </a:endParaRPr>
            </a:p>
          </p:txBody>
        </p:sp>
        <p:sp>
          <p:nvSpPr>
            <p:cNvPr id="8" name="矩形 7"/>
            <p:cNvSpPr/>
            <p:nvPr/>
          </p:nvSpPr>
          <p:spPr>
            <a:xfrm>
              <a:off x="1771986" y="4494236"/>
              <a:ext cx="2599935"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5.</a:t>
              </a:r>
              <a:r>
                <a:rPr kumimoji="0" lang="zh-TW" altLang="zh-TW" sz="2400" b="1" kern="100" dirty="0">
                  <a:solidFill>
                    <a:srgbClr val="3333FF"/>
                  </a:solidFill>
                  <a:latin typeface="Times New Roman" panose="02020603050405020304" pitchFamily="18" charset="0"/>
                  <a:ea typeface="微軟正黑體" panose="020B0604030504040204" pitchFamily="34" charset="-120"/>
                </a:rPr>
                <a:t>食在西港好味道</a:t>
              </a:r>
              <a:endParaRPr kumimoji="0" lang="zh-TW" altLang="zh-TW" sz="2400" kern="100" dirty="0">
                <a:solidFill>
                  <a:srgbClr val="3333FF"/>
                </a:solidFill>
                <a:latin typeface="Times New Roman" panose="02020603050405020304" pitchFamily="18" charset="0"/>
                <a:ea typeface="+mn-ea"/>
              </a:endParaRPr>
            </a:p>
          </p:txBody>
        </p:sp>
      </p:grpSp>
      <p:grpSp>
        <p:nvGrpSpPr>
          <p:cNvPr id="24579" name="群組 9"/>
          <p:cNvGrpSpPr>
            <a:grpSpLocks/>
          </p:cNvGrpSpPr>
          <p:nvPr/>
        </p:nvGrpSpPr>
        <p:grpSpPr bwMode="auto">
          <a:xfrm>
            <a:off x="4206875" y="2689225"/>
            <a:ext cx="2600325" cy="1644650"/>
            <a:chOff x="5040942" y="2864614"/>
            <a:chExt cx="2600391" cy="1644706"/>
          </a:xfrm>
        </p:grpSpPr>
        <p:sp>
          <p:nvSpPr>
            <p:cNvPr id="5" name="矩形 4"/>
            <p:cNvSpPr/>
            <p:nvPr/>
          </p:nvSpPr>
          <p:spPr>
            <a:xfrm>
              <a:off x="5040942" y="4201335"/>
              <a:ext cx="2292408"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4.</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校園改進計畫</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40942" y="2864614"/>
              <a:ext cx="238766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2.</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成功孩子</a:t>
              </a:r>
              <a:r>
                <a:rPr kumimoji="0" lang="en-US" altLang="zh-TW" sz="2400" b="1" kern="100" dirty="0">
                  <a:solidFill>
                    <a:srgbClr val="3333FF"/>
                  </a:solidFill>
                  <a:latin typeface="微軟正黑體" panose="020B0604030504040204" pitchFamily="34" charset="-120"/>
                  <a:ea typeface="微軟正黑體" panose="020B0604030504040204" pitchFamily="34" charset="-120"/>
                </a:rPr>
                <a:t>I</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蝴蝶</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040942" y="3528212"/>
              <a:ext cx="260039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3.</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多吃菜菜愛健康</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grpSp>
      <p:sp>
        <p:nvSpPr>
          <p:cNvPr id="12" name="圓角矩形圖說文字 11"/>
          <p:cNvSpPr/>
          <p:nvPr/>
        </p:nvSpPr>
        <p:spPr>
          <a:xfrm>
            <a:off x="642938" y="2020888"/>
            <a:ext cx="2824162" cy="1622425"/>
          </a:xfrm>
          <a:prstGeom prst="wedgeRoundRectCallout">
            <a:avLst>
              <a:gd name="adj1" fmla="val -31785"/>
              <a:gd name="adj2" fmla="val -66700"/>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教室的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3" name="圓角矩形圖說文字 12"/>
          <p:cNvSpPr/>
          <p:nvPr/>
        </p:nvSpPr>
        <p:spPr>
          <a:xfrm>
            <a:off x="4254500" y="609600"/>
            <a:ext cx="2824163" cy="1624013"/>
          </a:xfrm>
          <a:prstGeom prst="wedgeRoundRectCallout">
            <a:avLst>
              <a:gd name="adj1" fmla="val -19880"/>
              <a:gd name="adj2" fmla="val 6664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校園的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4" name="圓角矩形圖說文字 13"/>
          <p:cNvSpPr/>
          <p:nvPr/>
        </p:nvSpPr>
        <p:spPr>
          <a:xfrm>
            <a:off x="4738688" y="4672013"/>
            <a:ext cx="2824162" cy="1539875"/>
          </a:xfrm>
          <a:prstGeom prst="wedgeRoundRectCallout">
            <a:avLst>
              <a:gd name="adj1" fmla="val -59880"/>
              <a:gd name="adj2" fmla="val 1612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校外的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5" name="向右箭號 14"/>
          <p:cNvSpPr/>
          <p:nvPr/>
        </p:nvSpPr>
        <p:spPr>
          <a:xfrm rot="1761899">
            <a:off x="3624263" y="2168525"/>
            <a:ext cx="639762" cy="7445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rot="8181645">
            <a:off x="3546475" y="3852863"/>
            <a:ext cx="639763" cy="7429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矩形 1"/>
          <p:cNvSpPr/>
          <p:nvPr/>
        </p:nvSpPr>
        <p:spPr>
          <a:xfrm>
            <a:off x="4446588" y="2951163"/>
            <a:ext cx="4284662"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42900" y="1401763"/>
            <a:ext cx="2697163"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206500" y="5438775"/>
            <a:ext cx="3378200" cy="522288"/>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r>
              <a:rPr kumimoji="0" lang="zh-TW" altLang="en-US" sz="1400" dirty="0">
                <a:latin typeface="微軟正黑體" panose="020B0604030504040204" pitchFamily="34" charset="-120"/>
                <a:ea typeface="微軟正黑體" panose="020B0604030504040204" pitchFamily="34" charset="-120"/>
              </a:rPr>
              <a:t>、</a:t>
            </a:r>
            <a:r>
              <a:rPr kumimoji="0" lang="zh-TW" altLang="zh-TW" sz="1400" dirty="0">
                <a:latin typeface="微軟正黑體" panose="020B0604030504040204" pitchFamily="34" charset="-120"/>
                <a:ea typeface="微軟正黑體" panose="020B0604030504040204" pitchFamily="34" charset="-120"/>
              </a:rPr>
              <a:t>創造力</a:t>
            </a:r>
            <a:endParaRPr kumimoji="0" lang="zh-TW" altLang="en-US" sz="1400" dirty="0">
              <a:latin typeface="微軟正黑體" panose="020B0604030504040204" pitchFamily="34" charset="-120"/>
              <a:ea typeface="微軟正黑體" panose="020B0604030504040204" pitchFamily="34" charset="-120"/>
            </a:endParaRPr>
          </a:p>
        </p:txBody>
      </p:sp>
      <p:sp>
        <p:nvSpPr>
          <p:cNvPr id="3" name="矩形 2"/>
          <p:cNvSpPr/>
          <p:nvPr/>
        </p:nvSpPr>
        <p:spPr>
          <a:xfrm>
            <a:off x="4432300" y="3638550"/>
            <a:ext cx="5019675" cy="277813"/>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endParaRPr kumimoji="0" lang="zh-TW" altLang="en-US" sz="1200" dirty="0">
              <a:latin typeface="+mn-lt"/>
              <a:ea typeface="+mn-ea"/>
            </a:endParaRPr>
          </a:p>
        </p:txBody>
      </p:sp>
      <p:sp>
        <p:nvSpPr>
          <p:cNvPr id="19" name="矩形 18"/>
          <p:cNvSpPr/>
          <p:nvPr/>
        </p:nvSpPr>
        <p:spPr>
          <a:xfrm>
            <a:off x="1206500" y="4538663"/>
            <a:ext cx="3362325" cy="5238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20" name="矩形 19"/>
          <p:cNvSpPr/>
          <p:nvPr/>
        </p:nvSpPr>
        <p:spPr>
          <a:xfrm>
            <a:off x="4405313" y="4275138"/>
            <a:ext cx="5021262" cy="277812"/>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r>
              <a:rPr kumimoji="0"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2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200" dirty="0">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手繪多邊形 22"/>
          <p:cNvSpPr/>
          <p:nvPr/>
        </p:nvSpPr>
        <p:spPr>
          <a:xfrm>
            <a:off x="-12700" y="0"/>
            <a:ext cx="3952875" cy="4090988"/>
          </a:xfrm>
          <a:custGeom>
            <a:avLst/>
            <a:gdLst>
              <a:gd name="connsiteX0" fmla="*/ 3899647 w 3953435"/>
              <a:gd name="connsiteY0" fmla="*/ 0 h 4195482"/>
              <a:gd name="connsiteX1" fmla="*/ 3953435 w 3953435"/>
              <a:gd name="connsiteY1" fmla="*/ 4195482 h 4195482"/>
              <a:gd name="connsiteX2" fmla="*/ 0 w 3953435"/>
              <a:gd name="connsiteY2" fmla="*/ 4168588 h 4195482"/>
              <a:gd name="connsiteX3" fmla="*/ 0 w 3953435"/>
              <a:gd name="connsiteY3" fmla="*/ 0 h 4195482"/>
              <a:gd name="connsiteX4" fmla="*/ 3899647 w 3953435"/>
              <a:gd name="connsiteY4" fmla="*/ 0 h 419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3435" h="4195482">
                <a:moveTo>
                  <a:pt x="3899647" y="0"/>
                </a:moveTo>
                <a:lnTo>
                  <a:pt x="3953435" y="4195482"/>
                </a:lnTo>
                <a:lnTo>
                  <a:pt x="0" y="4168588"/>
                </a:lnTo>
                <a:lnTo>
                  <a:pt x="0" y="0"/>
                </a:lnTo>
                <a:lnTo>
                  <a:pt x="389964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 name="矩形 3"/>
          <p:cNvSpPr/>
          <p:nvPr/>
        </p:nvSpPr>
        <p:spPr>
          <a:xfrm>
            <a:off x="98425" y="1162050"/>
            <a:ext cx="2600325" cy="309563"/>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1.</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愛上保育的小孩</a:t>
            </a:r>
            <a:endParaRPr kumimoji="0" lang="zh-TW" altLang="zh-TW" sz="2400" kern="100" dirty="0">
              <a:solidFill>
                <a:srgbClr val="3333FF"/>
              </a:solidFill>
              <a:latin typeface="Times New Roman" panose="02020603050405020304" pitchFamily="18" charset="0"/>
              <a:ea typeface="+mn-ea"/>
            </a:endParaRPr>
          </a:p>
        </p:txBody>
      </p:sp>
      <p:grpSp>
        <p:nvGrpSpPr>
          <p:cNvPr id="26627" name="群組 10"/>
          <p:cNvGrpSpPr>
            <a:grpSpLocks/>
          </p:cNvGrpSpPr>
          <p:nvPr/>
        </p:nvGrpSpPr>
        <p:grpSpPr bwMode="auto">
          <a:xfrm>
            <a:off x="922338" y="4319588"/>
            <a:ext cx="3524250" cy="1193800"/>
            <a:chOff x="1756113" y="4494236"/>
            <a:chExt cx="3523721" cy="1194349"/>
          </a:xfrm>
        </p:grpSpPr>
        <p:sp>
          <p:nvSpPr>
            <p:cNvPr id="7" name="矩形 6"/>
            <p:cNvSpPr/>
            <p:nvPr/>
          </p:nvSpPr>
          <p:spPr>
            <a:xfrm>
              <a:off x="1756113" y="5380468"/>
              <a:ext cx="3523721"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6.</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我們的校外教學一日遊</a:t>
              </a:r>
              <a:endParaRPr kumimoji="0" lang="zh-TW" altLang="zh-TW" sz="2400" kern="100" dirty="0">
                <a:solidFill>
                  <a:srgbClr val="3333FF"/>
                </a:solidFill>
                <a:latin typeface="Times New Roman" panose="02020603050405020304" pitchFamily="18" charset="0"/>
                <a:ea typeface="+mn-ea"/>
              </a:endParaRPr>
            </a:p>
          </p:txBody>
        </p:sp>
        <p:sp>
          <p:nvSpPr>
            <p:cNvPr id="8" name="矩形 7"/>
            <p:cNvSpPr/>
            <p:nvPr/>
          </p:nvSpPr>
          <p:spPr>
            <a:xfrm>
              <a:off x="1771986" y="4494236"/>
              <a:ext cx="2599935"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5.</a:t>
              </a:r>
              <a:r>
                <a:rPr kumimoji="0" lang="zh-TW" altLang="zh-TW" sz="2400" b="1" kern="100" dirty="0">
                  <a:solidFill>
                    <a:srgbClr val="3333FF"/>
                  </a:solidFill>
                  <a:latin typeface="Times New Roman" panose="02020603050405020304" pitchFamily="18" charset="0"/>
                  <a:ea typeface="微軟正黑體" panose="020B0604030504040204" pitchFamily="34" charset="-120"/>
                </a:rPr>
                <a:t>食在西港好味道</a:t>
              </a:r>
              <a:endParaRPr kumimoji="0" lang="zh-TW" altLang="zh-TW" sz="2400" kern="100" dirty="0">
                <a:solidFill>
                  <a:srgbClr val="3333FF"/>
                </a:solidFill>
                <a:latin typeface="Times New Roman" panose="02020603050405020304" pitchFamily="18" charset="0"/>
                <a:ea typeface="+mn-ea"/>
              </a:endParaRPr>
            </a:p>
          </p:txBody>
        </p:sp>
      </p:grpSp>
      <p:grpSp>
        <p:nvGrpSpPr>
          <p:cNvPr id="26628" name="群組 9"/>
          <p:cNvGrpSpPr>
            <a:grpSpLocks/>
          </p:cNvGrpSpPr>
          <p:nvPr/>
        </p:nvGrpSpPr>
        <p:grpSpPr bwMode="auto">
          <a:xfrm>
            <a:off x="4206875" y="2689225"/>
            <a:ext cx="2600325" cy="1644650"/>
            <a:chOff x="5040942" y="2864614"/>
            <a:chExt cx="2600391" cy="1644706"/>
          </a:xfrm>
        </p:grpSpPr>
        <p:sp>
          <p:nvSpPr>
            <p:cNvPr id="5" name="矩形 4"/>
            <p:cNvSpPr/>
            <p:nvPr/>
          </p:nvSpPr>
          <p:spPr>
            <a:xfrm>
              <a:off x="5040942" y="4201335"/>
              <a:ext cx="2292408"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4.</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校園改進計畫</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40942" y="2864614"/>
              <a:ext cx="238766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2.</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成功孩子</a:t>
              </a:r>
              <a:r>
                <a:rPr kumimoji="0" lang="en-US" altLang="zh-TW" sz="2400" b="1" kern="100" dirty="0">
                  <a:solidFill>
                    <a:srgbClr val="3333FF"/>
                  </a:solidFill>
                  <a:latin typeface="微軟正黑體" panose="020B0604030504040204" pitchFamily="34" charset="-120"/>
                  <a:ea typeface="微軟正黑體" panose="020B0604030504040204" pitchFamily="34" charset="-120"/>
                </a:rPr>
                <a:t>I</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蝴蝶</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040942" y="3528212"/>
              <a:ext cx="260039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3.</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多吃菜菜愛健康</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grpSp>
      <p:sp>
        <p:nvSpPr>
          <p:cNvPr id="12" name="圓角矩形圖說文字 11"/>
          <p:cNvSpPr/>
          <p:nvPr/>
        </p:nvSpPr>
        <p:spPr>
          <a:xfrm>
            <a:off x="642938" y="2020888"/>
            <a:ext cx="2824162" cy="1622425"/>
          </a:xfrm>
          <a:prstGeom prst="wedgeRoundRectCallout">
            <a:avLst>
              <a:gd name="adj1" fmla="val -31785"/>
              <a:gd name="adj2" fmla="val -66700"/>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教室的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3" name="圓角矩形圖說文字 12"/>
          <p:cNvSpPr/>
          <p:nvPr/>
        </p:nvSpPr>
        <p:spPr>
          <a:xfrm>
            <a:off x="4254500" y="609600"/>
            <a:ext cx="2824163" cy="1624013"/>
          </a:xfrm>
          <a:prstGeom prst="wedgeRoundRectCallout">
            <a:avLst>
              <a:gd name="adj1" fmla="val -19880"/>
              <a:gd name="adj2" fmla="val 6664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校園的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4" name="圓角矩形圖說文字 13"/>
          <p:cNvSpPr/>
          <p:nvPr/>
        </p:nvSpPr>
        <p:spPr>
          <a:xfrm>
            <a:off x="4738688" y="4672013"/>
            <a:ext cx="2824162" cy="1531937"/>
          </a:xfrm>
          <a:prstGeom prst="wedgeRoundRectCallout">
            <a:avLst>
              <a:gd name="adj1" fmla="val -59880"/>
              <a:gd name="adj2" fmla="val 1612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校外的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5" name="向右箭號 14"/>
          <p:cNvSpPr/>
          <p:nvPr/>
        </p:nvSpPr>
        <p:spPr>
          <a:xfrm rot="1761899">
            <a:off x="3624263" y="2168525"/>
            <a:ext cx="639762" cy="7445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rot="8181645">
            <a:off x="3546475" y="3852863"/>
            <a:ext cx="639763" cy="7429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矩形 1"/>
          <p:cNvSpPr/>
          <p:nvPr/>
        </p:nvSpPr>
        <p:spPr>
          <a:xfrm>
            <a:off x="4446588" y="2951163"/>
            <a:ext cx="4284662"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42900" y="1401763"/>
            <a:ext cx="2697163"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206500" y="5438775"/>
            <a:ext cx="3378200" cy="522288"/>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r>
              <a:rPr kumimoji="0" lang="zh-TW" altLang="en-US" sz="1400" dirty="0">
                <a:latin typeface="微軟正黑體" panose="020B0604030504040204" pitchFamily="34" charset="-120"/>
                <a:ea typeface="微軟正黑體" panose="020B0604030504040204" pitchFamily="34" charset="-120"/>
              </a:rPr>
              <a:t>、</a:t>
            </a:r>
            <a:r>
              <a:rPr kumimoji="0" lang="zh-TW" altLang="zh-TW" sz="1400" dirty="0">
                <a:latin typeface="微軟正黑體" panose="020B0604030504040204" pitchFamily="34" charset="-120"/>
                <a:ea typeface="微軟正黑體" panose="020B0604030504040204" pitchFamily="34" charset="-120"/>
              </a:rPr>
              <a:t>創造力</a:t>
            </a:r>
            <a:endParaRPr kumimoji="0" lang="zh-TW" altLang="en-US" sz="1400" dirty="0">
              <a:latin typeface="微軟正黑體" panose="020B0604030504040204" pitchFamily="34" charset="-120"/>
              <a:ea typeface="微軟正黑體" panose="020B0604030504040204" pitchFamily="34" charset="-120"/>
            </a:endParaRPr>
          </a:p>
        </p:txBody>
      </p:sp>
      <p:sp>
        <p:nvSpPr>
          <p:cNvPr id="3" name="矩形 2"/>
          <p:cNvSpPr/>
          <p:nvPr/>
        </p:nvSpPr>
        <p:spPr>
          <a:xfrm>
            <a:off x="4432300" y="3638550"/>
            <a:ext cx="5019675" cy="277813"/>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endParaRPr kumimoji="0" lang="zh-TW" altLang="en-US" sz="1200" dirty="0">
              <a:latin typeface="+mn-lt"/>
              <a:ea typeface="+mn-ea"/>
            </a:endParaRPr>
          </a:p>
        </p:txBody>
      </p:sp>
      <p:sp>
        <p:nvSpPr>
          <p:cNvPr id="19" name="矩形 18"/>
          <p:cNvSpPr/>
          <p:nvPr/>
        </p:nvSpPr>
        <p:spPr>
          <a:xfrm>
            <a:off x="1206500" y="4538663"/>
            <a:ext cx="3362325" cy="5238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20" name="矩形 19"/>
          <p:cNvSpPr/>
          <p:nvPr/>
        </p:nvSpPr>
        <p:spPr>
          <a:xfrm>
            <a:off x="4405313" y="4275138"/>
            <a:ext cx="5021262" cy="277812"/>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r>
              <a:rPr kumimoji="0"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2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200" dirty="0">
              <a:latin typeface="+mn-lt"/>
              <a:ea typeface="+mn-ea"/>
            </a:endParaRPr>
          </a:p>
        </p:txBody>
      </p:sp>
      <p:sp>
        <p:nvSpPr>
          <p:cNvPr id="26640" name="文字方塊 25"/>
          <p:cNvSpPr txBox="1">
            <a:spLocks noChangeArrowheads="1"/>
          </p:cNvSpPr>
          <p:nvPr/>
        </p:nvSpPr>
        <p:spPr bwMode="auto">
          <a:xfrm>
            <a:off x="1281113" y="139700"/>
            <a:ext cx="2646362" cy="584200"/>
          </a:xfrm>
          <a:prstGeom prst="rect">
            <a:avLst/>
          </a:prstGeom>
          <a:noFill/>
          <a:ln w="9525">
            <a:noFill/>
            <a:miter lim="800000"/>
            <a:headEnd/>
            <a:tailEnd/>
          </a:ln>
        </p:spPr>
        <p:txBody>
          <a:bodyPr wrap="none">
            <a:spAutoFit/>
          </a:bodyPr>
          <a:lstStyle/>
          <a:p>
            <a:r>
              <a:rPr kumimoji="0" lang="zh-TW" altLang="en-US" sz="3200" b="1">
                <a:solidFill>
                  <a:srgbClr val="FF0000"/>
                </a:solidFill>
                <a:latin typeface="微軟正黑體" pitchFamily="34" charset="-120"/>
                <a:ea typeface="微軟正黑體" pitchFamily="34" charset="-120"/>
              </a:rPr>
              <a:t>導入合作學習</a:t>
            </a:r>
          </a:p>
        </p:txBody>
      </p:sp>
      <p:sp>
        <p:nvSpPr>
          <p:cNvPr id="26641" name="文字方塊 28"/>
          <p:cNvSpPr txBox="1">
            <a:spLocks noChangeArrowheads="1"/>
          </p:cNvSpPr>
          <p:nvPr/>
        </p:nvSpPr>
        <p:spPr bwMode="auto">
          <a:xfrm>
            <a:off x="-400050" y="127000"/>
            <a:ext cx="2193925" cy="585788"/>
          </a:xfrm>
          <a:prstGeom prst="rect">
            <a:avLst/>
          </a:prstGeom>
          <a:noFill/>
          <a:ln w="9525">
            <a:noFill/>
            <a:miter lim="800000"/>
            <a:headEnd/>
            <a:tailEnd/>
          </a:ln>
        </p:spPr>
        <p:txBody>
          <a:bodyPr>
            <a:spAutoFit/>
          </a:bodyPr>
          <a:lstStyle/>
          <a:p>
            <a:pPr algn="ctr"/>
            <a:r>
              <a:rPr kumimoji="0" lang="zh-TW" altLang="en-US" sz="3200" b="1">
                <a:solidFill>
                  <a:srgbClr val="002060"/>
                </a:solidFill>
                <a:latin typeface="微軟正黑體" pitchFamily="34" charset="-120"/>
                <a:ea typeface="微軟正黑體" pitchFamily="34" charset="-120"/>
              </a:rPr>
              <a:t>初嘗試</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手繪多邊形 24"/>
          <p:cNvSpPr/>
          <p:nvPr/>
        </p:nvSpPr>
        <p:spPr>
          <a:xfrm>
            <a:off x="3873500" y="-26988"/>
            <a:ext cx="5283200" cy="4586288"/>
          </a:xfrm>
          <a:custGeom>
            <a:avLst/>
            <a:gdLst>
              <a:gd name="connsiteX0" fmla="*/ 0 w 5284694"/>
              <a:gd name="connsiteY0" fmla="*/ 0 h 4585447"/>
              <a:gd name="connsiteX1" fmla="*/ 40341 w 5284694"/>
              <a:gd name="connsiteY1" fmla="*/ 4074459 h 4585447"/>
              <a:gd name="connsiteX2" fmla="*/ 618565 w 5284694"/>
              <a:gd name="connsiteY2" fmla="*/ 4572000 h 4585447"/>
              <a:gd name="connsiteX3" fmla="*/ 5284694 w 5284694"/>
              <a:gd name="connsiteY3" fmla="*/ 4585447 h 4585447"/>
              <a:gd name="connsiteX4" fmla="*/ 5284694 w 5284694"/>
              <a:gd name="connsiteY4" fmla="*/ 0 h 4585447"/>
              <a:gd name="connsiteX5" fmla="*/ 0 w 5284694"/>
              <a:gd name="connsiteY5" fmla="*/ 0 h 458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694" h="4585447">
                <a:moveTo>
                  <a:pt x="0" y="0"/>
                </a:moveTo>
                <a:lnTo>
                  <a:pt x="40341" y="4074459"/>
                </a:lnTo>
                <a:lnTo>
                  <a:pt x="618565" y="4572000"/>
                </a:lnTo>
                <a:lnTo>
                  <a:pt x="5284694" y="4585447"/>
                </a:lnTo>
                <a:lnTo>
                  <a:pt x="5284694" y="0"/>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手繪多邊形 22"/>
          <p:cNvSpPr/>
          <p:nvPr/>
        </p:nvSpPr>
        <p:spPr>
          <a:xfrm>
            <a:off x="-12700" y="0"/>
            <a:ext cx="3952875" cy="4090988"/>
          </a:xfrm>
          <a:custGeom>
            <a:avLst/>
            <a:gdLst>
              <a:gd name="connsiteX0" fmla="*/ 3899647 w 3953435"/>
              <a:gd name="connsiteY0" fmla="*/ 0 h 4195482"/>
              <a:gd name="connsiteX1" fmla="*/ 3953435 w 3953435"/>
              <a:gd name="connsiteY1" fmla="*/ 4195482 h 4195482"/>
              <a:gd name="connsiteX2" fmla="*/ 0 w 3953435"/>
              <a:gd name="connsiteY2" fmla="*/ 4168588 h 4195482"/>
              <a:gd name="connsiteX3" fmla="*/ 0 w 3953435"/>
              <a:gd name="connsiteY3" fmla="*/ 0 h 4195482"/>
              <a:gd name="connsiteX4" fmla="*/ 3899647 w 3953435"/>
              <a:gd name="connsiteY4" fmla="*/ 0 h 419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3435" h="4195482">
                <a:moveTo>
                  <a:pt x="3899647" y="0"/>
                </a:moveTo>
                <a:lnTo>
                  <a:pt x="3953435" y="4195482"/>
                </a:lnTo>
                <a:lnTo>
                  <a:pt x="0" y="4168588"/>
                </a:lnTo>
                <a:lnTo>
                  <a:pt x="0" y="0"/>
                </a:lnTo>
                <a:lnTo>
                  <a:pt x="389964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 name="矩形 3"/>
          <p:cNvSpPr/>
          <p:nvPr/>
        </p:nvSpPr>
        <p:spPr>
          <a:xfrm>
            <a:off x="98425" y="1162050"/>
            <a:ext cx="2600325" cy="309563"/>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1.</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愛上保育的小孩</a:t>
            </a:r>
            <a:endParaRPr kumimoji="0" lang="zh-TW" altLang="zh-TW" sz="2400" kern="100" dirty="0">
              <a:solidFill>
                <a:srgbClr val="3333FF"/>
              </a:solidFill>
              <a:latin typeface="Times New Roman" panose="02020603050405020304" pitchFamily="18" charset="0"/>
              <a:ea typeface="+mn-ea"/>
            </a:endParaRPr>
          </a:p>
        </p:txBody>
      </p:sp>
      <p:grpSp>
        <p:nvGrpSpPr>
          <p:cNvPr id="28676" name="群組 10"/>
          <p:cNvGrpSpPr>
            <a:grpSpLocks/>
          </p:cNvGrpSpPr>
          <p:nvPr/>
        </p:nvGrpSpPr>
        <p:grpSpPr bwMode="auto">
          <a:xfrm>
            <a:off x="922338" y="4319588"/>
            <a:ext cx="3524250" cy="1193800"/>
            <a:chOff x="1756113" y="4494236"/>
            <a:chExt cx="3523721" cy="1194349"/>
          </a:xfrm>
        </p:grpSpPr>
        <p:sp>
          <p:nvSpPr>
            <p:cNvPr id="7" name="矩形 6"/>
            <p:cNvSpPr/>
            <p:nvPr/>
          </p:nvSpPr>
          <p:spPr>
            <a:xfrm>
              <a:off x="1756113" y="5380468"/>
              <a:ext cx="3523721"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6.</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我們的校外教學一日遊</a:t>
              </a:r>
              <a:endParaRPr kumimoji="0" lang="zh-TW" altLang="zh-TW" sz="2400" kern="100" dirty="0">
                <a:solidFill>
                  <a:srgbClr val="3333FF"/>
                </a:solidFill>
                <a:latin typeface="Times New Roman" panose="02020603050405020304" pitchFamily="18" charset="0"/>
                <a:ea typeface="+mn-ea"/>
              </a:endParaRPr>
            </a:p>
          </p:txBody>
        </p:sp>
        <p:sp>
          <p:nvSpPr>
            <p:cNvPr id="8" name="矩形 7"/>
            <p:cNvSpPr/>
            <p:nvPr/>
          </p:nvSpPr>
          <p:spPr>
            <a:xfrm>
              <a:off x="1771986" y="4494236"/>
              <a:ext cx="2599935"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5.</a:t>
              </a:r>
              <a:r>
                <a:rPr kumimoji="0" lang="zh-TW" altLang="zh-TW" sz="2400" b="1" kern="100" dirty="0">
                  <a:solidFill>
                    <a:srgbClr val="3333FF"/>
                  </a:solidFill>
                  <a:latin typeface="Times New Roman" panose="02020603050405020304" pitchFamily="18" charset="0"/>
                  <a:ea typeface="微軟正黑體" panose="020B0604030504040204" pitchFamily="34" charset="-120"/>
                </a:rPr>
                <a:t>食在西港好味道</a:t>
              </a:r>
              <a:endParaRPr kumimoji="0" lang="zh-TW" altLang="zh-TW" sz="2400" kern="100" dirty="0">
                <a:solidFill>
                  <a:srgbClr val="3333FF"/>
                </a:solidFill>
                <a:latin typeface="Times New Roman" panose="02020603050405020304" pitchFamily="18" charset="0"/>
                <a:ea typeface="+mn-ea"/>
              </a:endParaRPr>
            </a:p>
          </p:txBody>
        </p:sp>
      </p:grpSp>
      <p:grpSp>
        <p:nvGrpSpPr>
          <p:cNvPr id="28677" name="群組 9"/>
          <p:cNvGrpSpPr>
            <a:grpSpLocks/>
          </p:cNvGrpSpPr>
          <p:nvPr/>
        </p:nvGrpSpPr>
        <p:grpSpPr bwMode="auto">
          <a:xfrm>
            <a:off x="4206875" y="2689225"/>
            <a:ext cx="2600325" cy="1644650"/>
            <a:chOff x="5040942" y="2864614"/>
            <a:chExt cx="2600391" cy="1644706"/>
          </a:xfrm>
        </p:grpSpPr>
        <p:sp>
          <p:nvSpPr>
            <p:cNvPr id="5" name="矩形 4"/>
            <p:cNvSpPr/>
            <p:nvPr/>
          </p:nvSpPr>
          <p:spPr>
            <a:xfrm>
              <a:off x="5040942" y="4201335"/>
              <a:ext cx="2292408"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4.</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校園改進計畫</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40942" y="2864614"/>
              <a:ext cx="238766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2.</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成功孩子</a:t>
              </a:r>
              <a:r>
                <a:rPr kumimoji="0" lang="en-US" altLang="zh-TW" sz="2400" b="1" kern="100" dirty="0">
                  <a:solidFill>
                    <a:srgbClr val="3333FF"/>
                  </a:solidFill>
                  <a:latin typeface="微軟正黑體" panose="020B0604030504040204" pitchFamily="34" charset="-120"/>
                  <a:ea typeface="微軟正黑體" panose="020B0604030504040204" pitchFamily="34" charset="-120"/>
                </a:rPr>
                <a:t>I</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蝴蝶</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040942" y="3528212"/>
              <a:ext cx="260039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3.</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多吃菜菜愛健康</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grpSp>
      <p:sp>
        <p:nvSpPr>
          <p:cNvPr id="12" name="圓角矩形圖說文字 11"/>
          <p:cNvSpPr/>
          <p:nvPr/>
        </p:nvSpPr>
        <p:spPr>
          <a:xfrm>
            <a:off x="642938" y="2020888"/>
            <a:ext cx="2824162" cy="1622425"/>
          </a:xfrm>
          <a:prstGeom prst="wedgeRoundRectCallout">
            <a:avLst>
              <a:gd name="adj1" fmla="val -31785"/>
              <a:gd name="adj2" fmla="val -66700"/>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教室的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3" name="圓角矩形圖說文字 12"/>
          <p:cNvSpPr/>
          <p:nvPr/>
        </p:nvSpPr>
        <p:spPr>
          <a:xfrm>
            <a:off x="4254500" y="609600"/>
            <a:ext cx="2824163" cy="1624013"/>
          </a:xfrm>
          <a:prstGeom prst="wedgeRoundRectCallout">
            <a:avLst>
              <a:gd name="adj1" fmla="val -19880"/>
              <a:gd name="adj2" fmla="val 6664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校園的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4" name="圓角矩形圖說文字 13"/>
          <p:cNvSpPr/>
          <p:nvPr/>
        </p:nvSpPr>
        <p:spPr>
          <a:xfrm>
            <a:off x="4738688" y="4672013"/>
            <a:ext cx="2824162" cy="1531937"/>
          </a:xfrm>
          <a:prstGeom prst="wedgeRoundRectCallout">
            <a:avLst>
              <a:gd name="adj1" fmla="val -59880"/>
              <a:gd name="adj2" fmla="val 1612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校外的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5" name="向右箭號 14"/>
          <p:cNvSpPr/>
          <p:nvPr/>
        </p:nvSpPr>
        <p:spPr>
          <a:xfrm rot="1761899">
            <a:off x="3624263" y="2168525"/>
            <a:ext cx="639762" cy="7445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rot="8181645">
            <a:off x="3546475" y="3852863"/>
            <a:ext cx="639763" cy="7429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矩形 1"/>
          <p:cNvSpPr/>
          <p:nvPr/>
        </p:nvSpPr>
        <p:spPr>
          <a:xfrm>
            <a:off x="4446588" y="2951163"/>
            <a:ext cx="4284662"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42900" y="1401763"/>
            <a:ext cx="2697163"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206500" y="5438775"/>
            <a:ext cx="3378200" cy="522288"/>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r>
              <a:rPr kumimoji="0" lang="zh-TW" altLang="en-US" sz="1400" dirty="0">
                <a:latin typeface="微軟正黑體" panose="020B0604030504040204" pitchFamily="34" charset="-120"/>
                <a:ea typeface="微軟正黑體" panose="020B0604030504040204" pitchFamily="34" charset="-120"/>
              </a:rPr>
              <a:t>、</a:t>
            </a:r>
            <a:r>
              <a:rPr kumimoji="0" lang="zh-TW" altLang="zh-TW" sz="1400" dirty="0">
                <a:latin typeface="微軟正黑體" panose="020B0604030504040204" pitchFamily="34" charset="-120"/>
                <a:ea typeface="微軟正黑體" panose="020B0604030504040204" pitchFamily="34" charset="-120"/>
              </a:rPr>
              <a:t>創造力</a:t>
            </a:r>
            <a:endParaRPr kumimoji="0" lang="zh-TW" altLang="en-US" sz="1400" dirty="0">
              <a:latin typeface="微軟正黑體" panose="020B0604030504040204" pitchFamily="34" charset="-120"/>
              <a:ea typeface="微軟正黑體" panose="020B0604030504040204" pitchFamily="34" charset="-120"/>
            </a:endParaRPr>
          </a:p>
        </p:txBody>
      </p:sp>
      <p:sp>
        <p:nvSpPr>
          <p:cNvPr id="3" name="矩形 2"/>
          <p:cNvSpPr/>
          <p:nvPr/>
        </p:nvSpPr>
        <p:spPr>
          <a:xfrm>
            <a:off x="4432300" y="3638550"/>
            <a:ext cx="5019675" cy="277813"/>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endParaRPr kumimoji="0" lang="zh-TW" altLang="en-US" sz="1200" dirty="0">
              <a:latin typeface="+mn-lt"/>
              <a:ea typeface="+mn-ea"/>
            </a:endParaRPr>
          </a:p>
        </p:txBody>
      </p:sp>
      <p:sp>
        <p:nvSpPr>
          <p:cNvPr id="19" name="矩形 18"/>
          <p:cNvSpPr/>
          <p:nvPr/>
        </p:nvSpPr>
        <p:spPr>
          <a:xfrm>
            <a:off x="1206500" y="4538663"/>
            <a:ext cx="3362325" cy="5238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20" name="矩形 19"/>
          <p:cNvSpPr/>
          <p:nvPr/>
        </p:nvSpPr>
        <p:spPr>
          <a:xfrm>
            <a:off x="4405313" y="4275138"/>
            <a:ext cx="5021262" cy="277812"/>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r>
              <a:rPr kumimoji="0"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2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200" dirty="0">
              <a:latin typeface="+mn-lt"/>
              <a:ea typeface="+mn-ea"/>
            </a:endParaRPr>
          </a:p>
        </p:txBody>
      </p:sp>
      <p:sp>
        <p:nvSpPr>
          <p:cNvPr id="28689" name="文字方塊 25"/>
          <p:cNvSpPr txBox="1">
            <a:spLocks noChangeArrowheads="1"/>
          </p:cNvSpPr>
          <p:nvPr/>
        </p:nvSpPr>
        <p:spPr bwMode="auto">
          <a:xfrm>
            <a:off x="1281113" y="139700"/>
            <a:ext cx="2646362" cy="584200"/>
          </a:xfrm>
          <a:prstGeom prst="rect">
            <a:avLst/>
          </a:prstGeom>
          <a:noFill/>
          <a:ln w="9525">
            <a:noFill/>
            <a:miter lim="800000"/>
            <a:headEnd/>
            <a:tailEnd/>
          </a:ln>
        </p:spPr>
        <p:txBody>
          <a:bodyPr wrap="none">
            <a:spAutoFit/>
          </a:bodyPr>
          <a:lstStyle/>
          <a:p>
            <a:r>
              <a:rPr kumimoji="0" lang="zh-TW" altLang="en-US" sz="3200" b="1">
                <a:solidFill>
                  <a:srgbClr val="FF0000"/>
                </a:solidFill>
                <a:latin typeface="微軟正黑體" pitchFamily="34" charset="-120"/>
                <a:ea typeface="微軟正黑體" pitchFamily="34" charset="-120"/>
              </a:rPr>
              <a:t>導入合作學習</a:t>
            </a:r>
          </a:p>
        </p:txBody>
      </p:sp>
      <p:sp>
        <p:nvSpPr>
          <p:cNvPr id="28690" name="文字方塊 26"/>
          <p:cNvSpPr txBox="1">
            <a:spLocks noChangeArrowheads="1"/>
          </p:cNvSpPr>
          <p:nvPr/>
        </p:nvSpPr>
        <p:spPr bwMode="auto">
          <a:xfrm>
            <a:off x="6394450" y="19050"/>
            <a:ext cx="2909888" cy="584200"/>
          </a:xfrm>
          <a:prstGeom prst="rect">
            <a:avLst/>
          </a:prstGeom>
          <a:noFill/>
          <a:ln w="9525">
            <a:noFill/>
            <a:miter lim="800000"/>
            <a:headEnd/>
            <a:tailEnd/>
          </a:ln>
        </p:spPr>
        <p:txBody>
          <a:bodyPr>
            <a:spAutoFit/>
          </a:bodyPr>
          <a:lstStyle/>
          <a:p>
            <a:r>
              <a:rPr kumimoji="0" lang="zh-TW" altLang="en-US" sz="3200" b="1">
                <a:solidFill>
                  <a:srgbClr val="FF0000"/>
                </a:solidFill>
                <a:latin typeface="微軟正黑體" pitchFamily="34" charset="-120"/>
                <a:ea typeface="微軟正黑體" pitchFamily="34" charset="-120"/>
              </a:rPr>
              <a:t>加入探究元素</a:t>
            </a:r>
          </a:p>
        </p:txBody>
      </p:sp>
      <p:sp>
        <p:nvSpPr>
          <p:cNvPr id="28691" name="文字方塊 27"/>
          <p:cNvSpPr txBox="1">
            <a:spLocks noChangeArrowheads="1"/>
          </p:cNvSpPr>
          <p:nvPr/>
        </p:nvSpPr>
        <p:spPr bwMode="auto">
          <a:xfrm>
            <a:off x="6962775" y="968375"/>
            <a:ext cx="2193925" cy="1077913"/>
          </a:xfrm>
          <a:prstGeom prst="rect">
            <a:avLst/>
          </a:prstGeom>
          <a:noFill/>
          <a:ln w="9525">
            <a:noFill/>
            <a:miter lim="800000"/>
            <a:headEnd/>
            <a:tailEnd/>
          </a:ln>
        </p:spPr>
        <p:txBody>
          <a:bodyPr>
            <a:spAutoFit/>
          </a:bodyPr>
          <a:lstStyle/>
          <a:p>
            <a:pPr algn="ctr"/>
            <a:r>
              <a:rPr kumimoji="0" lang="zh-TW" altLang="en-US" sz="3200" b="1">
                <a:solidFill>
                  <a:srgbClr val="002060"/>
                </a:solidFill>
                <a:latin typeface="微軟正黑體" pitchFamily="34" charset="-120"/>
                <a:ea typeface="微軟正黑體" pitchFamily="34" charset="-120"/>
              </a:rPr>
              <a:t>學習</a:t>
            </a:r>
            <a:endParaRPr kumimoji="0" lang="en-US" altLang="zh-TW" sz="3200" b="1">
              <a:solidFill>
                <a:srgbClr val="002060"/>
              </a:solidFill>
              <a:latin typeface="微軟正黑體" pitchFamily="34" charset="-120"/>
              <a:ea typeface="微軟正黑體" pitchFamily="34" charset="-120"/>
            </a:endParaRPr>
          </a:p>
          <a:p>
            <a:pPr algn="ctr"/>
            <a:r>
              <a:rPr kumimoji="0" lang="zh-TW" altLang="en-US" sz="3200" b="1">
                <a:solidFill>
                  <a:srgbClr val="002060"/>
                </a:solidFill>
                <a:latin typeface="微軟正黑體" pitchFamily="34" charset="-120"/>
                <a:ea typeface="微軟正黑體" pitchFamily="34" charset="-120"/>
              </a:rPr>
              <a:t>數位筆記</a:t>
            </a:r>
          </a:p>
        </p:txBody>
      </p:sp>
      <p:sp>
        <p:nvSpPr>
          <p:cNvPr id="28692" name="文字方塊 28"/>
          <p:cNvSpPr txBox="1">
            <a:spLocks noChangeArrowheads="1"/>
          </p:cNvSpPr>
          <p:nvPr/>
        </p:nvSpPr>
        <p:spPr bwMode="auto">
          <a:xfrm>
            <a:off x="-400050" y="127000"/>
            <a:ext cx="2193925" cy="585788"/>
          </a:xfrm>
          <a:prstGeom prst="rect">
            <a:avLst/>
          </a:prstGeom>
          <a:noFill/>
          <a:ln w="9525">
            <a:noFill/>
            <a:miter lim="800000"/>
            <a:headEnd/>
            <a:tailEnd/>
          </a:ln>
        </p:spPr>
        <p:txBody>
          <a:bodyPr>
            <a:spAutoFit/>
          </a:bodyPr>
          <a:lstStyle/>
          <a:p>
            <a:pPr algn="ctr"/>
            <a:r>
              <a:rPr kumimoji="0" lang="zh-TW" altLang="en-US" sz="3200" b="1">
                <a:solidFill>
                  <a:srgbClr val="002060"/>
                </a:solidFill>
                <a:latin typeface="微軟正黑體" pitchFamily="34" charset="-120"/>
                <a:ea typeface="微軟正黑體" pitchFamily="34" charset="-120"/>
              </a:rPr>
              <a:t>初嘗試</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手繪多邊形 24"/>
          <p:cNvSpPr/>
          <p:nvPr/>
        </p:nvSpPr>
        <p:spPr>
          <a:xfrm>
            <a:off x="3873500" y="-26988"/>
            <a:ext cx="5283200" cy="4586288"/>
          </a:xfrm>
          <a:custGeom>
            <a:avLst/>
            <a:gdLst>
              <a:gd name="connsiteX0" fmla="*/ 0 w 5284694"/>
              <a:gd name="connsiteY0" fmla="*/ 0 h 4585447"/>
              <a:gd name="connsiteX1" fmla="*/ 40341 w 5284694"/>
              <a:gd name="connsiteY1" fmla="*/ 4074459 h 4585447"/>
              <a:gd name="connsiteX2" fmla="*/ 618565 w 5284694"/>
              <a:gd name="connsiteY2" fmla="*/ 4572000 h 4585447"/>
              <a:gd name="connsiteX3" fmla="*/ 5284694 w 5284694"/>
              <a:gd name="connsiteY3" fmla="*/ 4585447 h 4585447"/>
              <a:gd name="connsiteX4" fmla="*/ 5284694 w 5284694"/>
              <a:gd name="connsiteY4" fmla="*/ 0 h 4585447"/>
              <a:gd name="connsiteX5" fmla="*/ 0 w 5284694"/>
              <a:gd name="connsiteY5" fmla="*/ 0 h 458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694" h="4585447">
                <a:moveTo>
                  <a:pt x="0" y="0"/>
                </a:moveTo>
                <a:lnTo>
                  <a:pt x="40341" y="4074459"/>
                </a:lnTo>
                <a:lnTo>
                  <a:pt x="618565" y="4572000"/>
                </a:lnTo>
                <a:lnTo>
                  <a:pt x="5284694" y="4585447"/>
                </a:lnTo>
                <a:lnTo>
                  <a:pt x="5284694" y="0"/>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4" name="手繪多邊形 23"/>
          <p:cNvSpPr/>
          <p:nvPr/>
        </p:nvSpPr>
        <p:spPr>
          <a:xfrm>
            <a:off x="-12700" y="3989388"/>
            <a:ext cx="9169400" cy="2881312"/>
          </a:xfrm>
          <a:custGeom>
            <a:avLst/>
            <a:gdLst>
              <a:gd name="connsiteX0" fmla="*/ 13447 w 9170894"/>
              <a:gd name="connsiteY0" fmla="*/ 0 h 2823882"/>
              <a:gd name="connsiteX1" fmla="*/ 3953435 w 9170894"/>
              <a:gd name="connsiteY1" fmla="*/ 67235 h 2823882"/>
              <a:gd name="connsiteX2" fmla="*/ 4545106 w 9170894"/>
              <a:gd name="connsiteY2" fmla="*/ 537882 h 2823882"/>
              <a:gd name="connsiteX3" fmla="*/ 9157447 w 9170894"/>
              <a:gd name="connsiteY3" fmla="*/ 510988 h 2823882"/>
              <a:gd name="connsiteX4" fmla="*/ 9170894 w 9170894"/>
              <a:gd name="connsiteY4" fmla="*/ 2823882 h 2823882"/>
              <a:gd name="connsiteX5" fmla="*/ 0 w 9170894"/>
              <a:gd name="connsiteY5" fmla="*/ 2823882 h 2823882"/>
              <a:gd name="connsiteX6" fmla="*/ 13447 w 9170894"/>
              <a:gd name="connsiteY6" fmla="*/ 0 h 28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0894" h="2823882">
                <a:moveTo>
                  <a:pt x="13447" y="0"/>
                </a:moveTo>
                <a:lnTo>
                  <a:pt x="3953435" y="67235"/>
                </a:lnTo>
                <a:lnTo>
                  <a:pt x="4545106" y="537882"/>
                </a:lnTo>
                <a:lnTo>
                  <a:pt x="9157447" y="510988"/>
                </a:lnTo>
                <a:cubicBezTo>
                  <a:pt x="9161929" y="1281953"/>
                  <a:pt x="9166412" y="2052917"/>
                  <a:pt x="9170894" y="2823882"/>
                </a:cubicBezTo>
                <a:lnTo>
                  <a:pt x="0" y="2823882"/>
                </a:lnTo>
                <a:cubicBezTo>
                  <a:pt x="4482" y="1887070"/>
                  <a:pt x="8965" y="950259"/>
                  <a:pt x="13447"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手繪多邊形 22"/>
          <p:cNvSpPr/>
          <p:nvPr/>
        </p:nvSpPr>
        <p:spPr>
          <a:xfrm>
            <a:off x="-12700" y="0"/>
            <a:ext cx="3952875" cy="4090988"/>
          </a:xfrm>
          <a:custGeom>
            <a:avLst/>
            <a:gdLst>
              <a:gd name="connsiteX0" fmla="*/ 3899647 w 3953435"/>
              <a:gd name="connsiteY0" fmla="*/ 0 h 4195482"/>
              <a:gd name="connsiteX1" fmla="*/ 3953435 w 3953435"/>
              <a:gd name="connsiteY1" fmla="*/ 4195482 h 4195482"/>
              <a:gd name="connsiteX2" fmla="*/ 0 w 3953435"/>
              <a:gd name="connsiteY2" fmla="*/ 4168588 h 4195482"/>
              <a:gd name="connsiteX3" fmla="*/ 0 w 3953435"/>
              <a:gd name="connsiteY3" fmla="*/ 0 h 4195482"/>
              <a:gd name="connsiteX4" fmla="*/ 3899647 w 3953435"/>
              <a:gd name="connsiteY4" fmla="*/ 0 h 419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3435" h="4195482">
                <a:moveTo>
                  <a:pt x="3899647" y="0"/>
                </a:moveTo>
                <a:lnTo>
                  <a:pt x="3953435" y="4195482"/>
                </a:lnTo>
                <a:lnTo>
                  <a:pt x="0" y="4168588"/>
                </a:lnTo>
                <a:lnTo>
                  <a:pt x="0" y="0"/>
                </a:lnTo>
                <a:lnTo>
                  <a:pt x="389964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 name="矩形 3"/>
          <p:cNvSpPr/>
          <p:nvPr/>
        </p:nvSpPr>
        <p:spPr>
          <a:xfrm>
            <a:off x="98425" y="1162050"/>
            <a:ext cx="2600325" cy="309563"/>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1.</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愛上保育的小孩</a:t>
            </a:r>
            <a:endParaRPr kumimoji="0" lang="zh-TW" altLang="zh-TW" sz="2400" kern="100" dirty="0">
              <a:solidFill>
                <a:srgbClr val="3333FF"/>
              </a:solidFill>
              <a:latin typeface="Times New Roman" panose="02020603050405020304" pitchFamily="18" charset="0"/>
              <a:ea typeface="+mn-ea"/>
            </a:endParaRPr>
          </a:p>
        </p:txBody>
      </p:sp>
      <p:grpSp>
        <p:nvGrpSpPr>
          <p:cNvPr id="30725" name="群組 10"/>
          <p:cNvGrpSpPr>
            <a:grpSpLocks/>
          </p:cNvGrpSpPr>
          <p:nvPr/>
        </p:nvGrpSpPr>
        <p:grpSpPr bwMode="auto">
          <a:xfrm>
            <a:off x="922338" y="4319588"/>
            <a:ext cx="3524250" cy="1193800"/>
            <a:chOff x="1756113" y="4494236"/>
            <a:chExt cx="3523721" cy="1194349"/>
          </a:xfrm>
        </p:grpSpPr>
        <p:sp>
          <p:nvSpPr>
            <p:cNvPr id="7" name="矩形 6"/>
            <p:cNvSpPr/>
            <p:nvPr/>
          </p:nvSpPr>
          <p:spPr>
            <a:xfrm>
              <a:off x="1756113" y="5380468"/>
              <a:ext cx="3523721"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6.</a:t>
              </a:r>
              <a:r>
                <a:rPr kumimoji="0" lang="zh-TW" altLang="zh-TW" sz="2400" b="1" kern="100" dirty="0">
                  <a:solidFill>
                    <a:srgbClr val="3333FF"/>
                  </a:solidFill>
                  <a:latin typeface="Times New Roman" panose="02020603050405020304" pitchFamily="18" charset="0"/>
                  <a:ea typeface="微軟正黑體" panose="020B0604030504040204" pitchFamily="34" charset="-120"/>
                </a:rPr>
                <a:t>我們的校外教學一日遊</a:t>
              </a:r>
              <a:endParaRPr kumimoji="0" lang="zh-TW" altLang="zh-TW" sz="2400" kern="100" dirty="0">
                <a:solidFill>
                  <a:srgbClr val="3333FF"/>
                </a:solidFill>
                <a:latin typeface="Times New Roman" panose="02020603050405020304" pitchFamily="18" charset="0"/>
                <a:ea typeface="+mn-ea"/>
              </a:endParaRPr>
            </a:p>
          </p:txBody>
        </p:sp>
        <p:sp>
          <p:nvSpPr>
            <p:cNvPr id="8" name="矩形 7"/>
            <p:cNvSpPr/>
            <p:nvPr/>
          </p:nvSpPr>
          <p:spPr>
            <a:xfrm>
              <a:off x="1771986" y="4494236"/>
              <a:ext cx="2599935" cy="308117"/>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5.</a:t>
              </a:r>
              <a:r>
                <a:rPr kumimoji="0" lang="zh-TW" altLang="zh-TW" sz="2400" b="1" kern="100" dirty="0">
                  <a:solidFill>
                    <a:srgbClr val="3333FF"/>
                  </a:solidFill>
                  <a:latin typeface="Times New Roman" panose="02020603050405020304" pitchFamily="18" charset="0"/>
                  <a:ea typeface="微軟正黑體" panose="020B0604030504040204" pitchFamily="34" charset="-120"/>
                </a:rPr>
                <a:t>食在西港好味道</a:t>
              </a:r>
              <a:endParaRPr kumimoji="0" lang="zh-TW" altLang="zh-TW" sz="2400" kern="100" dirty="0">
                <a:solidFill>
                  <a:srgbClr val="3333FF"/>
                </a:solidFill>
                <a:latin typeface="Times New Roman" panose="02020603050405020304" pitchFamily="18" charset="0"/>
                <a:ea typeface="+mn-ea"/>
              </a:endParaRPr>
            </a:p>
          </p:txBody>
        </p:sp>
      </p:grpSp>
      <p:grpSp>
        <p:nvGrpSpPr>
          <p:cNvPr id="30726" name="群組 9"/>
          <p:cNvGrpSpPr>
            <a:grpSpLocks/>
          </p:cNvGrpSpPr>
          <p:nvPr/>
        </p:nvGrpSpPr>
        <p:grpSpPr bwMode="auto">
          <a:xfrm>
            <a:off x="4206875" y="2689225"/>
            <a:ext cx="2600325" cy="1644650"/>
            <a:chOff x="5040942" y="2864614"/>
            <a:chExt cx="2600391" cy="1644706"/>
          </a:xfrm>
        </p:grpSpPr>
        <p:sp>
          <p:nvSpPr>
            <p:cNvPr id="5" name="矩形 4"/>
            <p:cNvSpPr/>
            <p:nvPr/>
          </p:nvSpPr>
          <p:spPr>
            <a:xfrm>
              <a:off x="5040942" y="4201335"/>
              <a:ext cx="2292408"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4.</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校園改進計畫</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40942" y="2864614"/>
              <a:ext cx="238766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2.</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成功孩子</a:t>
              </a:r>
              <a:r>
                <a:rPr kumimoji="0" lang="en-US" altLang="zh-TW" sz="2400" b="1" kern="100" dirty="0">
                  <a:solidFill>
                    <a:srgbClr val="3333FF"/>
                  </a:solidFill>
                  <a:latin typeface="微軟正黑體" panose="020B0604030504040204" pitchFamily="34" charset="-120"/>
                  <a:ea typeface="微軟正黑體" panose="020B0604030504040204" pitchFamily="34" charset="-120"/>
                </a:rPr>
                <a:t>I</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蝴蝶</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040942" y="3528212"/>
              <a:ext cx="2600391" cy="307985"/>
            </a:xfrm>
            <a:prstGeom prst="rect">
              <a:avLst/>
            </a:prstGeom>
          </p:spPr>
          <p:txBody>
            <a:bodyPr wrap="none">
              <a:spAutoFit/>
            </a:bodyPr>
            <a:lstStyle/>
            <a:p>
              <a:pPr algn="ctr" fontAlgn="auto">
                <a:lnSpc>
                  <a:spcPts val="1500"/>
                </a:lnSpc>
                <a:spcBef>
                  <a:spcPts val="0"/>
                </a:spcBef>
                <a:spcAft>
                  <a:spcPts val="0"/>
                </a:spcAft>
                <a:defRPr/>
              </a:pPr>
              <a:r>
                <a:rPr kumimoji="0" lang="en-US" altLang="zh-TW" sz="2400" b="1" kern="100" dirty="0">
                  <a:solidFill>
                    <a:srgbClr val="3333FF"/>
                  </a:solidFill>
                  <a:latin typeface="微軟正黑體" panose="020B0604030504040204" pitchFamily="34" charset="-120"/>
                  <a:ea typeface="微軟正黑體" panose="020B0604030504040204" pitchFamily="34" charset="-120"/>
                </a:rPr>
                <a:t>3.</a:t>
              </a:r>
              <a:r>
                <a:rPr kumimoji="0" lang="zh-TW" altLang="zh-TW" sz="2400" b="1" kern="100" dirty="0">
                  <a:solidFill>
                    <a:srgbClr val="3333FF"/>
                  </a:solidFill>
                  <a:latin typeface="微軟正黑體" panose="020B0604030504040204" pitchFamily="34" charset="-120"/>
                  <a:ea typeface="微軟正黑體" panose="020B0604030504040204" pitchFamily="34" charset="-120"/>
                </a:rPr>
                <a:t>多吃菜菜愛健康</a:t>
              </a:r>
              <a:endParaRPr kumimoji="0" lang="zh-TW" altLang="zh-TW" sz="2400" kern="100" dirty="0">
                <a:solidFill>
                  <a:srgbClr val="3333FF"/>
                </a:solidFill>
                <a:latin typeface="微軟正黑體" panose="020B0604030504040204" pitchFamily="34" charset="-120"/>
                <a:ea typeface="微軟正黑體" panose="020B0604030504040204" pitchFamily="34" charset="-120"/>
              </a:endParaRPr>
            </a:p>
          </p:txBody>
        </p:sp>
      </p:grpSp>
      <p:sp>
        <p:nvSpPr>
          <p:cNvPr id="12" name="圓角矩形圖說文字 11"/>
          <p:cNvSpPr/>
          <p:nvPr/>
        </p:nvSpPr>
        <p:spPr>
          <a:xfrm>
            <a:off x="642938" y="2020888"/>
            <a:ext cx="2824162" cy="1622425"/>
          </a:xfrm>
          <a:prstGeom prst="wedgeRoundRectCallout">
            <a:avLst>
              <a:gd name="adj1" fmla="val -31785"/>
              <a:gd name="adj2" fmla="val -66700"/>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教室的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3" name="圓角矩形圖說文字 12"/>
          <p:cNvSpPr/>
          <p:nvPr/>
        </p:nvSpPr>
        <p:spPr>
          <a:xfrm>
            <a:off x="4254500" y="609600"/>
            <a:ext cx="2824163" cy="1624013"/>
          </a:xfrm>
          <a:prstGeom prst="wedgeRoundRectCallout">
            <a:avLst>
              <a:gd name="adj1" fmla="val -19880"/>
              <a:gd name="adj2" fmla="val 6664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校園的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4" name="圓角矩形圖說文字 13"/>
          <p:cNvSpPr/>
          <p:nvPr/>
        </p:nvSpPr>
        <p:spPr>
          <a:xfrm>
            <a:off x="4738688" y="4672013"/>
            <a:ext cx="2824162" cy="1531937"/>
          </a:xfrm>
          <a:prstGeom prst="wedgeRoundRectCallout">
            <a:avLst>
              <a:gd name="adj1" fmla="val -59880"/>
              <a:gd name="adj2" fmla="val 16121"/>
              <a:gd name="adj3" fmla="val 16667"/>
            </a:avLst>
          </a:prstGeom>
          <a:solidFill>
            <a:srgbClr val="FFFF00"/>
          </a:solid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校外的</a:t>
            </a: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rgbClr val="C00000"/>
                </a:solidFill>
                <a:latin typeface="微軟正黑體" panose="020B0604030504040204" pitchFamily="34" charset="-120"/>
                <a:ea typeface="微軟正黑體" panose="020B0604030504040204" pitchFamily="34" charset="-120"/>
              </a:rPr>
              <a:t>應用</a:t>
            </a:r>
          </a:p>
        </p:txBody>
      </p:sp>
      <p:sp>
        <p:nvSpPr>
          <p:cNvPr id="15" name="向右箭號 14"/>
          <p:cNvSpPr/>
          <p:nvPr/>
        </p:nvSpPr>
        <p:spPr>
          <a:xfrm rot="1761899">
            <a:off x="3624263" y="2168525"/>
            <a:ext cx="639762" cy="7445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rot="8181645">
            <a:off x="3546475" y="3852863"/>
            <a:ext cx="639763" cy="7429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矩形 1"/>
          <p:cNvSpPr/>
          <p:nvPr/>
        </p:nvSpPr>
        <p:spPr>
          <a:xfrm>
            <a:off x="4446588" y="2951163"/>
            <a:ext cx="4284662"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42900" y="1401763"/>
            <a:ext cx="2697163" cy="3079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206500" y="5438775"/>
            <a:ext cx="3378200" cy="522288"/>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r>
              <a:rPr kumimoji="0" lang="zh-TW" altLang="en-US" sz="1400" dirty="0">
                <a:latin typeface="微軟正黑體" panose="020B0604030504040204" pitchFamily="34" charset="-120"/>
                <a:ea typeface="微軟正黑體" panose="020B0604030504040204" pitchFamily="34" charset="-120"/>
              </a:rPr>
              <a:t>、</a:t>
            </a:r>
            <a:r>
              <a:rPr kumimoji="0" lang="zh-TW" altLang="zh-TW" sz="1400" dirty="0">
                <a:latin typeface="微軟正黑體" panose="020B0604030504040204" pitchFamily="34" charset="-120"/>
                <a:ea typeface="微軟正黑體" panose="020B0604030504040204" pitchFamily="34" charset="-120"/>
              </a:rPr>
              <a:t>創造力</a:t>
            </a:r>
            <a:endParaRPr kumimoji="0" lang="zh-TW" altLang="en-US" sz="1400" dirty="0">
              <a:latin typeface="微軟正黑體" panose="020B0604030504040204" pitchFamily="34" charset="-120"/>
              <a:ea typeface="微軟正黑體" panose="020B0604030504040204" pitchFamily="34" charset="-120"/>
            </a:endParaRPr>
          </a:p>
        </p:txBody>
      </p:sp>
      <p:sp>
        <p:nvSpPr>
          <p:cNvPr id="3" name="矩形 2"/>
          <p:cNvSpPr/>
          <p:nvPr/>
        </p:nvSpPr>
        <p:spPr>
          <a:xfrm>
            <a:off x="4432300" y="3638550"/>
            <a:ext cx="5019675" cy="277813"/>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endParaRPr kumimoji="0" lang="zh-TW" altLang="en-US" sz="1200" dirty="0">
              <a:latin typeface="+mn-lt"/>
              <a:ea typeface="+mn-ea"/>
            </a:endParaRPr>
          </a:p>
        </p:txBody>
      </p:sp>
      <p:sp>
        <p:nvSpPr>
          <p:cNvPr id="19" name="矩形 18"/>
          <p:cNvSpPr/>
          <p:nvPr/>
        </p:nvSpPr>
        <p:spPr>
          <a:xfrm>
            <a:off x="1206500" y="4538663"/>
            <a:ext cx="3362325" cy="523875"/>
          </a:xfrm>
          <a:prstGeom prst="rect">
            <a:avLst/>
          </a:prstGeom>
        </p:spPr>
        <p:txBody>
          <a:bodyPr>
            <a:spAutoFit/>
          </a:bodyPr>
          <a:lstStyle/>
          <a:p>
            <a:pPr fontAlgn="auto">
              <a:spcBef>
                <a:spcPts val="0"/>
              </a:spcBef>
              <a:spcAft>
                <a:spcPts val="0"/>
              </a:spcAft>
              <a:defRPr/>
            </a:pPr>
            <a:r>
              <a:rPr kumimoji="0" lang="zh-TW" altLang="zh-TW" sz="1400" kern="100" dirty="0">
                <a:latin typeface="微軟正黑體" panose="020B0604030504040204" pitchFamily="34" charset="-120"/>
                <a:ea typeface="微軟正黑體" panose="020B0604030504040204" pitchFamily="34" charset="-120"/>
              </a:rPr>
              <a:t>溝通協調能力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團隊合作能力</a:t>
            </a:r>
            <a:r>
              <a:rPr kumimoji="0" lang="zh-TW" altLang="en-US" sz="1400" kern="100" dirty="0">
                <a:latin typeface="微軟正黑體" panose="020B0604030504040204" pitchFamily="34" charset="-120"/>
                <a:ea typeface="微軟正黑體" panose="020B0604030504040204" pitchFamily="34" charset="-120"/>
              </a:rPr>
              <a:t>、</a:t>
            </a:r>
            <a:r>
              <a:rPr kumimoji="0" lang="zh-TW" altLang="zh-TW" sz="1400" kern="100" dirty="0">
                <a:latin typeface="微軟正黑體" panose="020B0604030504040204" pitchFamily="34" charset="-120"/>
                <a:ea typeface="微軟正黑體" panose="020B0604030504040204" pitchFamily="34" charset="-120"/>
              </a:rPr>
              <a:t>複雜問題解決能力</a:t>
            </a:r>
            <a:r>
              <a:rPr kumimoji="0"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400" dirty="0">
              <a:latin typeface="微軟正黑體" panose="020B0604030504040204" pitchFamily="34" charset="-120"/>
              <a:ea typeface="微軟正黑體" panose="020B0604030504040204" pitchFamily="34" charset="-120"/>
            </a:endParaRPr>
          </a:p>
        </p:txBody>
      </p:sp>
      <p:sp>
        <p:nvSpPr>
          <p:cNvPr id="20" name="矩形 19"/>
          <p:cNvSpPr/>
          <p:nvPr/>
        </p:nvSpPr>
        <p:spPr>
          <a:xfrm>
            <a:off x="4405313" y="4275138"/>
            <a:ext cx="5021262" cy="277812"/>
          </a:xfrm>
          <a:prstGeom prst="rect">
            <a:avLst/>
          </a:prstGeom>
        </p:spPr>
        <p:txBody>
          <a:bodyPr>
            <a:spAutoFit/>
          </a:bodyPr>
          <a:lstStyle/>
          <a:p>
            <a:pPr fontAlgn="auto">
              <a:spcBef>
                <a:spcPts val="0"/>
              </a:spcBef>
              <a:spcAft>
                <a:spcPts val="0"/>
              </a:spcAft>
              <a:defRPr/>
            </a:pPr>
            <a:r>
              <a:rPr kumimoji="0" lang="zh-TW" altLang="zh-TW" sz="1200" kern="100" dirty="0">
                <a:latin typeface="微軟正黑體" panose="020B0604030504040204" pitchFamily="34" charset="-120"/>
                <a:ea typeface="微軟正黑體" panose="020B0604030504040204" pitchFamily="34" charset="-120"/>
              </a:rPr>
              <a:t>溝通協調能力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團隊合作能力</a:t>
            </a:r>
            <a:r>
              <a:rPr kumimoji="0" lang="zh-TW" altLang="en-US" sz="1200" kern="100" dirty="0">
                <a:latin typeface="微軟正黑體" panose="020B0604030504040204" pitchFamily="34" charset="-120"/>
                <a:ea typeface="微軟正黑體" panose="020B0604030504040204" pitchFamily="34" charset="-120"/>
              </a:rPr>
              <a:t>、</a:t>
            </a:r>
            <a:r>
              <a:rPr kumimoji="0" lang="zh-TW" altLang="zh-TW" sz="1200" kern="100" dirty="0">
                <a:latin typeface="微軟正黑體" panose="020B0604030504040204" pitchFamily="34" charset="-120"/>
                <a:ea typeface="微軟正黑體" panose="020B0604030504040204" pitchFamily="34" charset="-120"/>
              </a:rPr>
              <a:t>複雜問題解決能力</a:t>
            </a:r>
            <a:r>
              <a:rPr kumimoji="0"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200" kern="100" dirty="0">
                <a:latin typeface="微軟正黑體" panose="020B0604030504040204" pitchFamily="34" charset="-120"/>
                <a:ea typeface="微軟正黑體" panose="020B0604030504040204" pitchFamily="34" charset="-120"/>
                <a:cs typeface="Times New Roman" panose="02020603050405020304" pitchFamily="18" charset="0"/>
              </a:rPr>
              <a:t>獨立思辨能力</a:t>
            </a:r>
            <a:endParaRPr kumimoji="0" lang="zh-TW" altLang="en-US" sz="1200" dirty="0">
              <a:latin typeface="+mn-lt"/>
              <a:ea typeface="+mn-ea"/>
            </a:endParaRPr>
          </a:p>
        </p:txBody>
      </p:sp>
      <p:sp>
        <p:nvSpPr>
          <p:cNvPr id="30738" name="文字方塊 25"/>
          <p:cNvSpPr txBox="1">
            <a:spLocks noChangeArrowheads="1"/>
          </p:cNvSpPr>
          <p:nvPr/>
        </p:nvSpPr>
        <p:spPr bwMode="auto">
          <a:xfrm>
            <a:off x="1281113" y="139700"/>
            <a:ext cx="2646362" cy="584200"/>
          </a:xfrm>
          <a:prstGeom prst="rect">
            <a:avLst/>
          </a:prstGeom>
          <a:noFill/>
          <a:ln w="9525">
            <a:noFill/>
            <a:miter lim="800000"/>
            <a:headEnd/>
            <a:tailEnd/>
          </a:ln>
        </p:spPr>
        <p:txBody>
          <a:bodyPr wrap="none">
            <a:spAutoFit/>
          </a:bodyPr>
          <a:lstStyle/>
          <a:p>
            <a:r>
              <a:rPr kumimoji="0" lang="zh-TW" altLang="en-US" sz="3200" b="1">
                <a:solidFill>
                  <a:srgbClr val="FF0000"/>
                </a:solidFill>
                <a:latin typeface="微軟正黑體" pitchFamily="34" charset="-120"/>
                <a:ea typeface="微軟正黑體" pitchFamily="34" charset="-120"/>
              </a:rPr>
              <a:t>導入合作學習</a:t>
            </a:r>
          </a:p>
        </p:txBody>
      </p:sp>
      <p:sp>
        <p:nvSpPr>
          <p:cNvPr id="30739" name="文字方塊 26"/>
          <p:cNvSpPr txBox="1">
            <a:spLocks noChangeArrowheads="1"/>
          </p:cNvSpPr>
          <p:nvPr/>
        </p:nvSpPr>
        <p:spPr bwMode="auto">
          <a:xfrm>
            <a:off x="6394450" y="19050"/>
            <a:ext cx="2909888" cy="584200"/>
          </a:xfrm>
          <a:prstGeom prst="rect">
            <a:avLst/>
          </a:prstGeom>
          <a:noFill/>
          <a:ln w="9525">
            <a:noFill/>
            <a:miter lim="800000"/>
            <a:headEnd/>
            <a:tailEnd/>
          </a:ln>
        </p:spPr>
        <p:txBody>
          <a:bodyPr>
            <a:spAutoFit/>
          </a:bodyPr>
          <a:lstStyle/>
          <a:p>
            <a:r>
              <a:rPr kumimoji="0" lang="zh-TW" altLang="en-US" sz="3200" b="1">
                <a:solidFill>
                  <a:srgbClr val="FF0000"/>
                </a:solidFill>
                <a:latin typeface="微軟正黑體" pitchFamily="34" charset="-120"/>
                <a:ea typeface="微軟正黑體" pitchFamily="34" charset="-120"/>
              </a:rPr>
              <a:t>加入探究元素</a:t>
            </a:r>
          </a:p>
        </p:txBody>
      </p:sp>
      <p:sp>
        <p:nvSpPr>
          <p:cNvPr id="30740" name="文字方塊 27"/>
          <p:cNvSpPr txBox="1">
            <a:spLocks noChangeArrowheads="1"/>
          </p:cNvSpPr>
          <p:nvPr/>
        </p:nvSpPr>
        <p:spPr bwMode="auto">
          <a:xfrm>
            <a:off x="6962775" y="968375"/>
            <a:ext cx="2193925" cy="1077913"/>
          </a:xfrm>
          <a:prstGeom prst="rect">
            <a:avLst/>
          </a:prstGeom>
          <a:noFill/>
          <a:ln w="9525">
            <a:noFill/>
            <a:miter lim="800000"/>
            <a:headEnd/>
            <a:tailEnd/>
          </a:ln>
        </p:spPr>
        <p:txBody>
          <a:bodyPr>
            <a:spAutoFit/>
          </a:bodyPr>
          <a:lstStyle/>
          <a:p>
            <a:pPr algn="ctr"/>
            <a:r>
              <a:rPr kumimoji="0" lang="zh-TW" altLang="en-US" sz="3200" b="1">
                <a:solidFill>
                  <a:srgbClr val="002060"/>
                </a:solidFill>
                <a:latin typeface="微軟正黑體" pitchFamily="34" charset="-120"/>
                <a:ea typeface="微軟正黑體" pitchFamily="34" charset="-120"/>
              </a:rPr>
              <a:t>學習</a:t>
            </a:r>
            <a:endParaRPr kumimoji="0" lang="en-US" altLang="zh-TW" sz="3200" b="1">
              <a:solidFill>
                <a:srgbClr val="002060"/>
              </a:solidFill>
              <a:latin typeface="微軟正黑體" pitchFamily="34" charset="-120"/>
              <a:ea typeface="微軟正黑體" pitchFamily="34" charset="-120"/>
            </a:endParaRPr>
          </a:p>
          <a:p>
            <a:pPr algn="ctr"/>
            <a:r>
              <a:rPr kumimoji="0" lang="zh-TW" altLang="en-US" sz="3200" b="1">
                <a:solidFill>
                  <a:srgbClr val="002060"/>
                </a:solidFill>
                <a:latin typeface="微軟正黑體" pitchFamily="34" charset="-120"/>
                <a:ea typeface="微軟正黑體" pitchFamily="34" charset="-120"/>
              </a:rPr>
              <a:t>數位筆記</a:t>
            </a:r>
          </a:p>
        </p:txBody>
      </p:sp>
      <p:sp>
        <p:nvSpPr>
          <p:cNvPr id="30741" name="文字方塊 28"/>
          <p:cNvSpPr txBox="1">
            <a:spLocks noChangeArrowheads="1"/>
          </p:cNvSpPr>
          <p:nvPr/>
        </p:nvSpPr>
        <p:spPr bwMode="auto">
          <a:xfrm>
            <a:off x="-400050" y="127000"/>
            <a:ext cx="2193925" cy="585788"/>
          </a:xfrm>
          <a:prstGeom prst="rect">
            <a:avLst/>
          </a:prstGeom>
          <a:noFill/>
          <a:ln w="9525">
            <a:noFill/>
            <a:miter lim="800000"/>
            <a:headEnd/>
            <a:tailEnd/>
          </a:ln>
        </p:spPr>
        <p:txBody>
          <a:bodyPr>
            <a:spAutoFit/>
          </a:bodyPr>
          <a:lstStyle/>
          <a:p>
            <a:pPr algn="ctr"/>
            <a:r>
              <a:rPr kumimoji="0" lang="zh-TW" altLang="en-US" sz="3200" b="1">
                <a:solidFill>
                  <a:srgbClr val="002060"/>
                </a:solidFill>
                <a:latin typeface="微軟正黑體" pitchFamily="34" charset="-120"/>
                <a:ea typeface="微軟正黑體" pitchFamily="34" charset="-120"/>
              </a:rPr>
              <a:t>初嘗試</a:t>
            </a:r>
          </a:p>
        </p:txBody>
      </p:sp>
      <p:sp>
        <p:nvSpPr>
          <p:cNvPr id="30742" name="文字方塊 29"/>
          <p:cNvSpPr txBox="1">
            <a:spLocks noChangeArrowheads="1"/>
          </p:cNvSpPr>
          <p:nvPr/>
        </p:nvSpPr>
        <p:spPr bwMode="auto">
          <a:xfrm>
            <a:off x="130175" y="6208713"/>
            <a:ext cx="2909888" cy="585787"/>
          </a:xfrm>
          <a:prstGeom prst="rect">
            <a:avLst/>
          </a:prstGeom>
          <a:noFill/>
          <a:ln w="9525">
            <a:noFill/>
            <a:miter lim="800000"/>
            <a:headEnd/>
            <a:tailEnd/>
          </a:ln>
        </p:spPr>
        <p:txBody>
          <a:bodyPr>
            <a:spAutoFit/>
          </a:bodyPr>
          <a:lstStyle/>
          <a:p>
            <a:r>
              <a:rPr kumimoji="0" lang="zh-TW" altLang="en-US" sz="3200" b="1">
                <a:solidFill>
                  <a:srgbClr val="FF0000"/>
                </a:solidFill>
                <a:latin typeface="微軟正黑體" pitchFamily="34" charset="-120"/>
                <a:ea typeface="微軟正黑體" pitchFamily="34" charset="-120"/>
              </a:rPr>
              <a:t>深入探究</a:t>
            </a:r>
          </a:p>
        </p:txBody>
      </p:sp>
      <p:sp>
        <p:nvSpPr>
          <p:cNvPr id="30743" name="文字方塊 30"/>
          <p:cNvSpPr txBox="1">
            <a:spLocks noChangeArrowheads="1"/>
          </p:cNvSpPr>
          <p:nvPr/>
        </p:nvSpPr>
        <p:spPr bwMode="auto">
          <a:xfrm>
            <a:off x="1674813" y="6203950"/>
            <a:ext cx="3727450" cy="584200"/>
          </a:xfrm>
          <a:prstGeom prst="rect">
            <a:avLst/>
          </a:prstGeom>
          <a:noFill/>
          <a:ln w="9525">
            <a:noFill/>
            <a:miter lim="800000"/>
            <a:headEnd/>
            <a:tailEnd/>
          </a:ln>
        </p:spPr>
        <p:txBody>
          <a:bodyPr>
            <a:spAutoFit/>
          </a:bodyPr>
          <a:lstStyle/>
          <a:p>
            <a:pPr algn="ctr"/>
            <a:r>
              <a:rPr kumimoji="0" lang="zh-TW" altLang="en-US" sz="3200" b="1">
                <a:solidFill>
                  <a:srgbClr val="002060"/>
                </a:solidFill>
                <a:latin typeface="微軟正黑體" pitchFamily="34" charset="-120"/>
                <a:ea typeface="微軟正黑體" pitchFamily="34" charset="-120"/>
              </a:rPr>
              <a:t>數位筆記學習應用</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51827ae61fc5861aeaeabb7b3c06ec57b62a130"/>
</p:tagLst>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2191</TotalTime>
  <Words>3266</Words>
  <Application>Microsoft Office PowerPoint</Application>
  <PresentationFormat>如螢幕大小 (4:3)</PresentationFormat>
  <Paragraphs>476</Paragraphs>
  <Slides>37</Slides>
  <Notes>29</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Office 佈景主題</vt:lpstr>
      <vt:lpstr>PowerPoint 簡報</vt:lpstr>
      <vt:lpstr>PowerPoint 簡報</vt:lpstr>
      <vt:lpstr>蒐集(外) 整合資料 創意(內)</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楊易霖</dc:creator>
  <cp:lastModifiedBy>teacher</cp:lastModifiedBy>
  <cp:revision>69</cp:revision>
  <dcterms:created xsi:type="dcterms:W3CDTF">2014-10-27T11:41:40Z</dcterms:created>
  <dcterms:modified xsi:type="dcterms:W3CDTF">2014-12-11T03:19:35Z</dcterms:modified>
</cp:coreProperties>
</file>