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h4S0GJml/2tNdNRBGYK9XalRzg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75BB89-C958-4C43-91AB-A1C629F79B67}">
  <a:tblStyle styleId="{AE75BB89-C958-4C43-91AB-A1C629F79B6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customschemas.google.com/relationships/presentationmetadata" Target="meta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3754755" y="2484122"/>
            <a:ext cx="5229225" cy="1744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4300537" y="4588511"/>
            <a:ext cx="4214813" cy="704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5986463" y="586486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2445386"/>
            <a:ext cx="51720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411899" y="1719618"/>
            <a:ext cx="6691157" cy="302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5F6D"/>
              </a:buClr>
              <a:buSzPts val="3600"/>
              <a:buFont typeface="DFKai-SB"/>
              <a:buNone/>
            </a:pPr>
            <a:r>
              <a:rPr b="1" lang="zh-TW" sz="3600" cap="small">
                <a:solidFill>
                  <a:srgbClr val="575F6D"/>
                </a:solidFill>
                <a:latin typeface="DFKai-SB"/>
                <a:ea typeface="DFKai-SB"/>
                <a:cs typeface="DFKai-SB"/>
                <a:sym typeface="DFKai-SB"/>
              </a:rPr>
              <a:t>110學年度第1學期臺南市</a:t>
            </a:r>
            <a:br>
              <a:rPr b="1" lang="zh-TW" sz="3600" cap="small">
                <a:solidFill>
                  <a:srgbClr val="575F6D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1" lang="zh-TW" sz="3600" cap="small">
                <a:solidFill>
                  <a:srgbClr val="575F6D"/>
                </a:solidFill>
                <a:latin typeface="DFKai-SB"/>
                <a:ea typeface="DFKai-SB"/>
                <a:cs typeface="DFKai-SB"/>
                <a:sym typeface="DFKai-SB"/>
              </a:rPr>
              <a:t>國民教育輔導團國中數學領域</a:t>
            </a:r>
            <a:br>
              <a:rPr b="1" lang="zh-TW" sz="3600" cap="small">
                <a:solidFill>
                  <a:srgbClr val="575F6D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1" lang="zh-TW" sz="3600" cap="small">
                <a:solidFill>
                  <a:srgbClr val="575F6D"/>
                </a:solidFill>
                <a:latin typeface="DFKai-SB"/>
                <a:ea typeface="DFKai-SB"/>
                <a:cs typeface="DFKai-SB"/>
                <a:sym typeface="DFKai-SB"/>
              </a:rPr>
              <a:t>分區到校諮詢服務</a:t>
            </a:r>
            <a:endParaRPr b="1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b="1" lang="zh-TW">
                <a:latin typeface="DFKai-SB"/>
                <a:ea typeface="DFKai-SB"/>
                <a:cs typeface="DFKai-SB"/>
                <a:sym typeface="DFKai-SB"/>
              </a:rPr>
              <a:t>預定時程</a:t>
            </a:r>
            <a:endParaRPr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0" name="Google Shape;90;p2"/>
          <p:cNvSpPr txBox="1"/>
          <p:nvPr>
            <p:ph idx="1" type="body"/>
          </p:nvPr>
        </p:nvSpPr>
        <p:spPr>
          <a:xfrm>
            <a:off x="304313" y="1944839"/>
            <a:ext cx="8745557" cy="4590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08：40 ~ 09：00  開場、輔導團事務報告</a:t>
            </a:r>
            <a:endParaRPr b="1" sz="3000">
              <a:latin typeface="DFKai-SB"/>
              <a:ea typeface="DFKai-SB"/>
              <a:cs typeface="DFKai-SB"/>
              <a:sym typeface="DFKai-SB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09：00 ~ 09：50  數學素養導向評量</a:t>
            </a:r>
            <a:endParaRPr b="1" sz="3000">
              <a:latin typeface="DFKai-SB"/>
              <a:ea typeface="DFKai-SB"/>
              <a:cs typeface="DFKai-SB"/>
              <a:sym typeface="DFKai-SB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09：50 ~ 10：00  休息、交流</a:t>
            </a:r>
            <a:endParaRPr b="1" sz="3000">
              <a:latin typeface="DFKai-SB"/>
              <a:ea typeface="DFKai-SB"/>
              <a:cs typeface="DFKai-SB"/>
              <a:sym typeface="DFKai-SB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10：00 ~ 10：50  互動式數學素養導向題型介紹</a:t>
            </a:r>
            <a:endParaRPr b="1" sz="3000">
              <a:latin typeface="DFKai-SB"/>
              <a:ea typeface="DFKai-SB"/>
              <a:cs typeface="DFKai-SB"/>
              <a:sym typeface="DFKai-SB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10：50 ~ 11：20  綜合座談</a:t>
            </a:r>
            <a:endParaRPr b="1" sz="30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174811" y="688252"/>
            <a:ext cx="7886700" cy="803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DFKai-SB"/>
              <a:buNone/>
            </a:pPr>
            <a:r>
              <a:rPr b="1" lang="zh-TW" sz="36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創思中心研習課程(三年內完成36hr)</a:t>
            </a:r>
            <a:endParaRPr b="1" sz="36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96" name="Google Shape;96;p3"/>
          <p:cNvGraphicFramePr/>
          <p:nvPr/>
        </p:nvGraphicFramePr>
        <p:xfrm>
          <a:off x="510680" y="15862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{AE75BB89-C958-4C43-91AB-A1C629F79B67}</a:tableStyleId>
              </a:tblPr>
              <a:tblGrid>
                <a:gridCol w="4215800"/>
                <a:gridCol w="4215800"/>
              </a:tblGrid>
              <a:tr h="651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solidFill>
                            <a:srgbClr val="C00000"/>
                          </a:solidFill>
                        </a:rPr>
                        <a:t>必修18hr</a:t>
                      </a:r>
                      <a:endParaRPr sz="3200" u="none" cap="none" strike="noStrike">
                        <a:solidFill>
                          <a:srgbClr val="C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solidFill>
                            <a:srgbClr val="C00000"/>
                          </a:solidFill>
                        </a:rPr>
                        <a:t>選修18hr</a:t>
                      </a:r>
                      <a:endParaRPr sz="3200" u="none" cap="none" strike="noStrike">
                        <a:solidFill>
                          <a:srgbClr val="C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  <a:tr h="425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 u="none" cap="none" strike="noStrike">
                          <a:solidFill>
                            <a:srgbClr val="FF0000"/>
                          </a:solidFill>
                        </a:rPr>
                        <a:t>◎ 初階工作坊9hr</a:t>
                      </a:r>
                      <a:endParaRPr/>
                    </a:p>
                    <a:p>
                      <a:pPr indent="-1076325" lvl="0" marL="10763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/>
                        <a:t>      主題：數位學習平台輔助教學應用實務工作坊</a:t>
                      </a:r>
                      <a:endParaRPr sz="2000" u="none" cap="none" strike="noStrike"/>
                    </a:p>
                    <a:p>
                      <a:pPr indent="-1076325" lvl="0" marL="10763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/>
                        <a:t>      內容：概論、資源介紹、因材網操作、教學策略應用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800">
                          <a:solidFill>
                            <a:srgbClr val="FF0000"/>
                          </a:solidFill>
                        </a:rPr>
                        <a:t>◎ 進階工作坊9hr</a:t>
                      </a:r>
                      <a:endParaRPr/>
                    </a:p>
                    <a:p>
                      <a:pPr indent="-1076325" lvl="0" marL="10763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      主題：運用因材網實施課中差異化教學實務研討</a:t>
                      </a:r>
                      <a:endParaRPr sz="2000"/>
                    </a:p>
                    <a:p>
                      <a:pPr indent="-1076325" lvl="0" marL="10763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      內容：差異化教學策略、教案共備產出、公開觀課、回饋&amp;修正、成果發表</a:t>
                      </a:r>
                      <a:endParaRPr sz="2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68288" lvl="0" marL="268288" marR="0" rtl="0" algn="l">
                        <a:lnSpc>
                          <a:spcPct val="14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zh-TW" sz="2400">
                          <a:solidFill>
                            <a:srgbClr val="7030A0"/>
                          </a:solidFill>
                        </a:rPr>
                        <a:t>1. 生根計畫-從學科本質談數學素養教學</a:t>
                      </a:r>
                      <a:endParaRPr b="1" sz="2400">
                        <a:solidFill>
                          <a:srgbClr val="7030A0"/>
                        </a:solidFill>
                      </a:endParaRPr>
                    </a:p>
                    <a:p>
                      <a:pPr indent="-268288" lvl="0" marL="268288" marR="0" rtl="0" algn="l">
                        <a:lnSpc>
                          <a:spcPct val="14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zh-TW" sz="2400">
                          <a:solidFill>
                            <a:srgbClr val="00B050"/>
                          </a:solidFill>
                        </a:rPr>
                        <a:t>2. 數學軟體於教學上之應用-以GGB為例</a:t>
                      </a:r>
                      <a:endParaRPr/>
                    </a:p>
                    <a:p>
                      <a:pPr indent="-268288" lvl="0" marL="268288" marR="0" rtl="0" algn="l">
                        <a:lnSpc>
                          <a:spcPct val="14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zh-TW" sz="2400">
                          <a:solidFill>
                            <a:srgbClr val="7030A0"/>
                          </a:solidFill>
                        </a:rPr>
                        <a:t>3. 數學軟體於教學上之應用-以DESMOS為例</a:t>
                      </a:r>
                      <a:endParaRPr/>
                    </a:p>
                    <a:p>
                      <a:pPr indent="-268288" lvl="0" marL="268288" marR="0" rtl="0" algn="l">
                        <a:lnSpc>
                          <a:spcPct val="14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zh-TW" sz="2400">
                          <a:solidFill>
                            <a:srgbClr val="00B050"/>
                          </a:solidFill>
                        </a:rPr>
                        <a:t>4. 藝數摺學-摺紙於數學教學之應用</a:t>
                      </a:r>
                      <a:endParaRPr b="1" sz="2400">
                        <a:solidFill>
                          <a:srgbClr val="00B050"/>
                        </a:solidFill>
                      </a:endParaRPr>
                    </a:p>
                    <a:p>
                      <a:pPr indent="-268288" lvl="0" marL="268288" marR="0" rtl="0" algn="l">
                        <a:lnSpc>
                          <a:spcPct val="14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zh-TW" sz="2400">
                          <a:solidFill>
                            <a:srgbClr val="7030A0"/>
                          </a:solidFill>
                        </a:rPr>
                        <a:t>5. 奠基進教室-當圓形遇上三角形</a:t>
                      </a:r>
                      <a:endParaRPr b="1" sz="2400">
                        <a:solidFill>
                          <a:srgbClr val="7030A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174811" y="688252"/>
            <a:ext cx="7886700" cy="803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DFKai-SB"/>
              <a:buNone/>
            </a:pPr>
            <a:r>
              <a:rPr b="1" lang="zh-TW" sz="36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110上創思中心研習課程開設梯次</a:t>
            </a:r>
            <a:endParaRPr b="1" sz="36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102" name="Google Shape;102;p4"/>
          <p:cNvGraphicFramePr/>
          <p:nvPr/>
        </p:nvGraphicFramePr>
        <p:xfrm>
          <a:off x="510680" y="15862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{AE75BB89-C958-4C43-91AB-A1C629F79B67}</a:tableStyleId>
              </a:tblPr>
              <a:tblGrid>
                <a:gridCol w="4215800"/>
                <a:gridCol w="4215800"/>
              </a:tblGrid>
              <a:tr h="651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必修</a:t>
                      </a:r>
                      <a:endParaRPr sz="3200">
                        <a:solidFill>
                          <a:srgbClr val="C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選修</a:t>
                      </a:r>
                      <a:endParaRPr sz="3200">
                        <a:solidFill>
                          <a:srgbClr val="C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  <a:tr h="425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FF0000"/>
                          </a:solidFill>
                        </a:rPr>
                        <a:t>◎ 初階</a:t>
                      </a:r>
                      <a:endParaRPr b="1" sz="2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385623"/>
                          </a:solidFill>
                        </a:rPr>
                        <a:t>第一梯次：資訊中心</a:t>
                      </a:r>
                      <a:endParaRPr b="1" sz="2800">
                        <a:solidFill>
                          <a:srgbClr val="38562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385623"/>
                          </a:solidFill>
                        </a:rPr>
                        <a:t>第二梯次：線上研習</a:t>
                      </a:r>
                      <a:endParaRPr b="1" sz="2800">
                        <a:solidFill>
                          <a:srgbClr val="38562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1" sz="2800">
                        <a:solidFill>
                          <a:srgbClr val="38562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FF0000"/>
                          </a:solidFill>
                        </a:rPr>
                        <a:t>◎ 進階</a:t>
                      </a:r>
                      <a:endParaRPr b="1" sz="2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385623"/>
                          </a:solidFill>
                        </a:rPr>
                        <a:t>第一梯次：永仁+永康</a:t>
                      </a:r>
                      <a:endParaRPr b="1" sz="2800">
                        <a:solidFill>
                          <a:srgbClr val="385623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FF0000"/>
                          </a:solidFill>
                        </a:rPr>
                        <a:t>◎ 線上研習</a:t>
                      </a:r>
                      <a:endParaRPr b="1" sz="2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385623"/>
                          </a:solidFill>
                        </a:rPr>
                        <a:t>生根共備-4場次</a:t>
                      </a:r>
                      <a:endParaRPr b="1" sz="2800">
                        <a:solidFill>
                          <a:srgbClr val="38562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385623"/>
                          </a:solidFill>
                        </a:rPr>
                        <a:t>Desmos-1場次</a:t>
                      </a:r>
                      <a:endParaRPr b="1" sz="2800">
                        <a:solidFill>
                          <a:srgbClr val="38562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385623"/>
                          </a:solidFill>
                        </a:rPr>
                        <a:t>GGB-1場次</a:t>
                      </a:r>
                      <a:endParaRPr b="1" sz="2800">
                        <a:solidFill>
                          <a:srgbClr val="38562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385623"/>
                          </a:solidFill>
                        </a:rPr>
                        <a:t>奠基進教室-1場次</a:t>
                      </a:r>
                      <a:endParaRPr b="1" sz="2800">
                        <a:solidFill>
                          <a:srgbClr val="38562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0070C0"/>
                          </a:solidFill>
                        </a:rPr>
                        <a:t>會考試題分析-2場次</a:t>
                      </a:r>
                      <a:endParaRPr b="1" sz="2800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1" sz="2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FF0000"/>
                          </a:solidFill>
                        </a:rPr>
                        <a:t>◎ 實體研習</a:t>
                      </a:r>
                      <a:endParaRPr b="1" sz="2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zh-TW" sz="2800">
                          <a:solidFill>
                            <a:srgbClr val="385623"/>
                          </a:solidFill>
                        </a:rPr>
                        <a:t>藝數摺學-1場次(仁德)</a:t>
                      </a:r>
                      <a:endParaRPr b="1" sz="2800">
                        <a:solidFill>
                          <a:srgbClr val="385623"/>
                        </a:solidFill>
                      </a:endParaRPr>
                    </a:p>
                    <a:p>
                      <a:pPr indent="-268288" lvl="0" marL="268288" marR="0" rtl="0" algn="l">
                        <a:lnSpc>
                          <a:spcPct val="14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7030A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b="1" lang="zh-TW">
                <a:latin typeface="DFKai-SB"/>
                <a:ea typeface="DFKai-SB"/>
                <a:cs typeface="DFKai-SB"/>
                <a:sym typeface="DFKai-SB"/>
              </a:rPr>
              <a:t>本學期輔導團研習活動</a:t>
            </a:r>
            <a:endParaRPr/>
          </a:p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519467" y="1811977"/>
            <a:ext cx="8515350" cy="4779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b="1" lang="zh-TW" sz="36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◎ 數學領域召集人專業成長工作坊</a:t>
            </a:r>
            <a:endParaRPr b="1" sz="36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b="1" lang="zh-TW" sz="36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110上學期：第1、3、6、8區領召參加</a:t>
            </a:r>
            <a:endParaRPr b="1" sz="36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b="1" lang="zh-TW" sz="36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110下學期：第2、4、5、7區領召參加</a:t>
            </a:r>
            <a:endParaRPr b="1" sz="360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2015-12-16T01:31:11Z</dcterms:created>
  <dc:creator>Li</dc:creator>
</cp:coreProperties>
</file>