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60" r:id="rId18"/>
    <p:sldId id="277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8" autoAdjust="0"/>
  </p:normalViewPr>
  <p:slideViewPr>
    <p:cSldViewPr>
      <p:cViewPr varScale="1">
        <p:scale>
          <a:sx n="70" d="100"/>
          <a:sy n="70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A6917-EA8C-4104-81F9-893DB76B80A7}" type="doc">
      <dgm:prSet loTypeId="urn:microsoft.com/office/officeart/2005/8/layout/lProcess1" loCatId="process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D5B6C5-EDF0-4CCB-9564-15BBE5F9569B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主題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0B6F6726-427B-4020-864D-78822FD44C9F}" type="parTrans" cxnId="{7529EB39-CB1F-4142-A5C6-B46D58E6876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45794CA7-9850-4326-A13E-874BBFEE82EB}" type="sibTrans" cxnId="{7529EB39-CB1F-4142-A5C6-B46D58E6876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9C4E2C15-BE11-4561-9177-579AB0F0D113}">
      <dgm:prSet phldrT="[文字]" custT="1"/>
      <dgm:spPr/>
      <dgm:t>
        <a:bodyPr/>
        <a:lstStyle/>
        <a:p>
          <a:r>
            <a:rPr lang="zh-TW" altLang="en-US" sz="3200" dirty="0" smtClean="0">
              <a:latin typeface="華康POP1體W5" pitchFamily="81" charset="-120"/>
              <a:ea typeface="華康POP1體W5" pitchFamily="81" charset="-120"/>
            </a:rPr>
            <a:t>活動一</a:t>
          </a:r>
          <a:endParaRPr lang="zh-TW" altLang="en-US" sz="3200" dirty="0">
            <a:latin typeface="華康POP1體W5" pitchFamily="81" charset="-120"/>
            <a:ea typeface="華康POP1體W5" pitchFamily="81" charset="-120"/>
          </a:endParaRPr>
        </a:p>
      </dgm:t>
    </dgm:pt>
    <dgm:pt modelId="{3FCBCB5E-0BEB-49EC-99A0-ED244EEE723D}" type="parTrans" cxnId="{F81BCF05-109D-4E0F-94C2-D5845615E53F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E60C2E1A-0DA7-4E46-BC09-7810BD93FB89}" type="sibTrans" cxnId="{F81BCF05-109D-4E0F-94C2-D5845615E53F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1BF2BA5F-AC28-4CDE-B790-034F43EBF670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活動二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F03FB264-1E18-451A-B9F8-D6D766FA840F}" type="parTrans" cxnId="{BAA16C3A-BECC-4A6F-8029-9E189CED47C8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FE79447E-0493-4375-907A-C48D9F0AA077}" type="sibTrans" cxnId="{BAA16C3A-BECC-4A6F-8029-9E189CED47C8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08E8279B-9DD9-4D3E-A063-082B67B49D17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（一）家人關係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1FB8690B-F7BD-4896-9E37-AB8D7AFEABFA}" type="parTrans" cxnId="{F2B574E6-184F-493B-B448-B305C37EB76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FA8304F3-BED7-49B3-B2B4-A83BABB9B37E}" type="sibTrans" cxnId="{F2B574E6-184F-493B-B448-B305C37EB76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E567B3C8-DD72-4583-8F64-6A7607981A93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洞察我的家：老爸老媽拍賣會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3ECC4ED6-16D6-448E-BD35-FFB945535392}" type="parTrans" cxnId="{5E83D40C-F96E-49FD-93DD-735719B52B27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A428EC0C-F76F-433C-896A-8B400B5F2A27}" type="sibTrans" cxnId="{5E83D40C-F96E-49FD-93DD-735719B52B27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4FE71800-0CCC-43B3-8969-ACD620D6F030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與家人“談”情“說”愛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ED1160E7-9770-4A37-BD31-DF83064A9ED7}" type="parTrans" cxnId="{EE81529D-0D56-4991-8D64-21D13626E32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3A6C1CD4-334F-4E6A-80A9-94073C701F87}" type="sibTrans" cxnId="{EE81529D-0D56-4991-8D64-21D13626E32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A71013CB-B1B0-4C47-84A4-F59733B97503}">
      <dgm:prSet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活動三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582745F1-87A7-4A73-B6B5-8729060FB75E}" type="parTrans" cxnId="{5861C053-B639-4EAB-8DCE-CC0BD6B7F0B1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F3EFE94A-0ABF-4729-85AA-F44592F7E62C}" type="sibTrans" cxnId="{5861C053-B639-4EAB-8DCE-CC0BD6B7F0B1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BED6A5F4-AD3A-45FE-A55F-9B9EB230AE55}">
      <dgm:prSet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愛的存款簿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AEB25120-D4E9-4A0C-B2CD-247E898763EE}" type="parTrans" cxnId="{259C5D7B-CE05-47CF-9AC6-071065057E7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6A1BBA67-866C-4943-AC77-01303D2D97DE}" type="sibTrans" cxnId="{259C5D7B-CE05-47CF-9AC6-071065057E7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61AAD0F7-51C5-44EF-A61B-26549D00CD37}" type="pres">
      <dgm:prSet presAssocID="{531A6917-EA8C-4104-81F9-893DB76B8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BC827A-B465-49D9-9D00-716AC06AD4D2}" type="pres">
      <dgm:prSet presAssocID="{09D5B6C5-EDF0-4CCB-9564-15BBE5F9569B}" presName="vertFlow" presStyleCnt="0"/>
      <dgm:spPr/>
    </dgm:pt>
    <dgm:pt modelId="{D0C61E85-F211-4464-8DF8-ACA15FD6D3A1}" type="pres">
      <dgm:prSet presAssocID="{09D5B6C5-EDF0-4CCB-9564-15BBE5F9569B}" presName="header" presStyleLbl="node1" presStyleIdx="0" presStyleCnt="2" custScaleX="29710" custLinFactNeighborX="-19772" custLinFactNeighborY="-19579"/>
      <dgm:spPr/>
      <dgm:t>
        <a:bodyPr/>
        <a:lstStyle/>
        <a:p>
          <a:endParaRPr lang="zh-TW" altLang="en-US"/>
        </a:p>
      </dgm:t>
    </dgm:pt>
    <dgm:pt modelId="{D854146F-1155-4BAC-9815-8ECB6D205BC8}" type="pres">
      <dgm:prSet presAssocID="{3FCBCB5E-0BEB-49EC-99A0-ED244EEE723D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7783324A-D29E-43A8-AA46-6164B446C2EB}" type="pres">
      <dgm:prSet presAssocID="{9C4E2C15-BE11-4561-9177-579AB0F0D113}" presName="child" presStyleLbl="alignAccFollowNode1" presStyleIdx="0" presStyleCnt="6" custScaleX="29710" custLinFactNeighborX="-19772" custLinFactNeighborY="-195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DF045-A239-4DF9-BB93-78C40EF5C38D}" type="pres">
      <dgm:prSet presAssocID="{E60C2E1A-0DA7-4E46-BC09-7810BD93FB89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40F72664-B35B-4BC0-9CAE-33F126408599}" type="pres">
      <dgm:prSet presAssocID="{1BF2BA5F-AC28-4CDE-B790-034F43EBF670}" presName="child" presStyleLbl="alignAccFollowNode1" presStyleIdx="1" presStyleCnt="6" custScaleX="29710" custLinFactNeighborX="-19772" custLinFactNeighborY="-195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F200CD-E061-430B-AA0D-ED4B8FF0E92F}" type="pres">
      <dgm:prSet presAssocID="{FE79447E-0493-4375-907A-C48D9F0AA077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743E6FAD-9393-4718-8E29-F557583FC82F}" type="pres">
      <dgm:prSet presAssocID="{A71013CB-B1B0-4C47-84A4-F59733B97503}" presName="child" presStyleLbl="alignAccFollowNode1" presStyleIdx="2" presStyleCnt="6" custScaleX="29710" custLinFactNeighborX="-19772" custLinFactNeighborY="-195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E0882-666F-4220-859A-9D9C01325F03}" type="pres">
      <dgm:prSet presAssocID="{09D5B6C5-EDF0-4CCB-9564-15BBE5F9569B}" presName="hSp" presStyleCnt="0"/>
      <dgm:spPr/>
    </dgm:pt>
    <dgm:pt modelId="{AD55712D-2A4C-4B60-BCFD-5A087B82F11A}" type="pres">
      <dgm:prSet presAssocID="{08E8279B-9DD9-4D3E-A063-082B67B49D17}" presName="vertFlow" presStyleCnt="0"/>
      <dgm:spPr/>
    </dgm:pt>
    <dgm:pt modelId="{0BB70AA0-FAFA-4E12-8E67-CDE0212D4524}" type="pres">
      <dgm:prSet presAssocID="{08E8279B-9DD9-4D3E-A063-082B67B49D17}" presName="header" presStyleLbl="node1" presStyleIdx="1" presStyleCnt="2" custScaleX="110937" custLinFactNeighborX="-22182" custLinFactNeighborY="4211"/>
      <dgm:spPr/>
      <dgm:t>
        <a:bodyPr/>
        <a:lstStyle/>
        <a:p>
          <a:endParaRPr lang="zh-TW" altLang="en-US"/>
        </a:p>
      </dgm:t>
    </dgm:pt>
    <dgm:pt modelId="{94AC58DB-9825-4214-9996-FC66DF9A2B4D}" type="pres">
      <dgm:prSet presAssocID="{3ECC4ED6-16D6-448E-BD35-FFB945535392}" presName="parTrans" presStyleLbl="sibTrans2D1" presStyleIdx="3" presStyleCnt="6"/>
      <dgm:spPr/>
      <dgm:t>
        <a:bodyPr/>
        <a:lstStyle/>
        <a:p>
          <a:endParaRPr lang="zh-TW" altLang="en-US"/>
        </a:p>
      </dgm:t>
    </dgm:pt>
    <dgm:pt modelId="{9DD58162-C832-417A-8DEF-3E78F862A526}" type="pres">
      <dgm:prSet presAssocID="{E567B3C8-DD72-4583-8F64-6A7607981A93}" presName="child" presStyleLbl="alignAccFollowNode1" presStyleIdx="3" presStyleCnt="6" custScaleX="110937" custLinFactNeighborX="-22182" custLinFactNeighborY="421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F4B3B6-DE3F-4B8C-A8CD-982BBD20FD83}" type="pres">
      <dgm:prSet presAssocID="{A428EC0C-F76F-433C-896A-8B400B5F2A27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D059FA8F-B1BA-47FB-A1EC-CB39D9E02601}" type="pres">
      <dgm:prSet presAssocID="{4FE71800-0CCC-43B3-8969-ACD620D6F030}" presName="child" presStyleLbl="alignAccFollowNode1" presStyleIdx="4" presStyleCnt="6" custScaleX="110937" custLinFactNeighborX="-22182" custLinFactNeighborY="421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A9C23A-8727-464F-AEC9-241EDDB1224E}" type="pres">
      <dgm:prSet presAssocID="{3A6C1CD4-334F-4E6A-80A9-94073C701F87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1A0B2A83-62A2-4495-A9DD-BF5C990AAD1E}" type="pres">
      <dgm:prSet presAssocID="{BED6A5F4-AD3A-45FE-A55F-9B9EB230AE55}" presName="child" presStyleLbl="alignAccFollowNode1" presStyleIdx="5" presStyleCnt="6" custScaleX="110937" custLinFactNeighborX="-22182" custLinFactNeighborY="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A16C3A-BECC-4A6F-8029-9E189CED47C8}" srcId="{09D5B6C5-EDF0-4CCB-9564-15BBE5F9569B}" destId="{1BF2BA5F-AC28-4CDE-B790-034F43EBF670}" srcOrd="1" destOrd="0" parTransId="{F03FB264-1E18-451A-B9F8-D6D766FA840F}" sibTransId="{FE79447E-0493-4375-907A-C48D9F0AA077}"/>
    <dgm:cxn modelId="{B97166B4-FA58-4A51-BC9E-ADA20BDE0DB3}" type="presOf" srcId="{531A6917-EA8C-4104-81F9-893DB76B80A7}" destId="{61AAD0F7-51C5-44EF-A61B-26549D00CD37}" srcOrd="0" destOrd="0" presId="urn:microsoft.com/office/officeart/2005/8/layout/lProcess1"/>
    <dgm:cxn modelId="{5E83D40C-F96E-49FD-93DD-735719B52B27}" srcId="{08E8279B-9DD9-4D3E-A063-082B67B49D17}" destId="{E567B3C8-DD72-4583-8F64-6A7607981A93}" srcOrd="0" destOrd="0" parTransId="{3ECC4ED6-16D6-448E-BD35-FFB945535392}" sibTransId="{A428EC0C-F76F-433C-896A-8B400B5F2A27}"/>
    <dgm:cxn modelId="{F81BCF05-109D-4E0F-94C2-D5845615E53F}" srcId="{09D5B6C5-EDF0-4CCB-9564-15BBE5F9569B}" destId="{9C4E2C15-BE11-4561-9177-579AB0F0D113}" srcOrd="0" destOrd="0" parTransId="{3FCBCB5E-0BEB-49EC-99A0-ED244EEE723D}" sibTransId="{E60C2E1A-0DA7-4E46-BC09-7810BD93FB89}"/>
    <dgm:cxn modelId="{56285B50-3907-4D02-B38B-A54FF4CE42FE}" type="presOf" srcId="{9C4E2C15-BE11-4561-9177-579AB0F0D113}" destId="{7783324A-D29E-43A8-AA46-6164B446C2EB}" srcOrd="0" destOrd="0" presId="urn:microsoft.com/office/officeart/2005/8/layout/lProcess1"/>
    <dgm:cxn modelId="{373648E3-46E0-4A38-B274-21B6E80F28DF}" type="presOf" srcId="{E567B3C8-DD72-4583-8F64-6A7607981A93}" destId="{9DD58162-C832-417A-8DEF-3E78F862A526}" srcOrd="0" destOrd="0" presId="urn:microsoft.com/office/officeart/2005/8/layout/lProcess1"/>
    <dgm:cxn modelId="{598F0F2E-49FB-43F3-BE2F-CD39389B72CF}" type="presOf" srcId="{3FCBCB5E-0BEB-49EC-99A0-ED244EEE723D}" destId="{D854146F-1155-4BAC-9815-8ECB6D205BC8}" srcOrd="0" destOrd="0" presId="urn:microsoft.com/office/officeart/2005/8/layout/lProcess1"/>
    <dgm:cxn modelId="{F6192E2D-C515-42A6-A424-E82D17133C18}" type="presOf" srcId="{E60C2E1A-0DA7-4E46-BC09-7810BD93FB89}" destId="{480DF045-A239-4DF9-BB93-78C40EF5C38D}" srcOrd="0" destOrd="0" presId="urn:microsoft.com/office/officeart/2005/8/layout/lProcess1"/>
    <dgm:cxn modelId="{69F2AE96-2FBE-447F-A4E6-49C610D39FA3}" type="presOf" srcId="{FE79447E-0493-4375-907A-C48D9F0AA077}" destId="{3FF200CD-E061-430B-AA0D-ED4B8FF0E92F}" srcOrd="0" destOrd="0" presId="urn:microsoft.com/office/officeart/2005/8/layout/lProcess1"/>
    <dgm:cxn modelId="{347D5E5C-1646-4059-A928-8990097CC29C}" type="presOf" srcId="{1BF2BA5F-AC28-4CDE-B790-034F43EBF670}" destId="{40F72664-B35B-4BC0-9CAE-33F126408599}" srcOrd="0" destOrd="0" presId="urn:microsoft.com/office/officeart/2005/8/layout/lProcess1"/>
    <dgm:cxn modelId="{EE81529D-0D56-4991-8D64-21D13626E32B}" srcId="{08E8279B-9DD9-4D3E-A063-082B67B49D17}" destId="{4FE71800-0CCC-43B3-8969-ACD620D6F030}" srcOrd="1" destOrd="0" parTransId="{ED1160E7-9770-4A37-BD31-DF83064A9ED7}" sibTransId="{3A6C1CD4-334F-4E6A-80A9-94073C701F87}"/>
    <dgm:cxn modelId="{7529EB39-CB1F-4142-A5C6-B46D58E68764}" srcId="{531A6917-EA8C-4104-81F9-893DB76B80A7}" destId="{09D5B6C5-EDF0-4CCB-9564-15BBE5F9569B}" srcOrd="0" destOrd="0" parTransId="{0B6F6726-427B-4020-864D-78822FD44C9F}" sibTransId="{45794CA7-9850-4326-A13E-874BBFEE82EB}"/>
    <dgm:cxn modelId="{6D3D4135-9F8B-4BBC-A903-D06EB6654819}" type="presOf" srcId="{08E8279B-9DD9-4D3E-A063-082B67B49D17}" destId="{0BB70AA0-FAFA-4E12-8E67-CDE0212D4524}" srcOrd="0" destOrd="0" presId="urn:microsoft.com/office/officeart/2005/8/layout/lProcess1"/>
    <dgm:cxn modelId="{A5C6033F-3A9B-4D7B-B5F2-D89E93E02368}" type="presOf" srcId="{3A6C1CD4-334F-4E6A-80A9-94073C701F87}" destId="{16A9C23A-8727-464F-AEC9-241EDDB1224E}" srcOrd="0" destOrd="0" presId="urn:microsoft.com/office/officeart/2005/8/layout/lProcess1"/>
    <dgm:cxn modelId="{259C5D7B-CE05-47CF-9AC6-071065057E74}" srcId="{08E8279B-9DD9-4D3E-A063-082B67B49D17}" destId="{BED6A5F4-AD3A-45FE-A55F-9B9EB230AE55}" srcOrd="2" destOrd="0" parTransId="{AEB25120-D4E9-4A0C-B2CD-247E898763EE}" sibTransId="{6A1BBA67-866C-4943-AC77-01303D2D97DE}"/>
    <dgm:cxn modelId="{831C1980-6EAF-455F-9128-7C1BE34B3153}" type="presOf" srcId="{4FE71800-0CCC-43B3-8969-ACD620D6F030}" destId="{D059FA8F-B1BA-47FB-A1EC-CB39D9E02601}" srcOrd="0" destOrd="0" presId="urn:microsoft.com/office/officeart/2005/8/layout/lProcess1"/>
    <dgm:cxn modelId="{25FEF2E9-42B3-4A64-A820-8D35BE941A1A}" type="presOf" srcId="{A428EC0C-F76F-433C-896A-8B400B5F2A27}" destId="{F4F4B3B6-DE3F-4B8C-A8CD-982BBD20FD83}" srcOrd="0" destOrd="0" presId="urn:microsoft.com/office/officeart/2005/8/layout/lProcess1"/>
    <dgm:cxn modelId="{2C469CEC-389B-43DF-A3C9-1A5685F508FC}" type="presOf" srcId="{09D5B6C5-EDF0-4CCB-9564-15BBE5F9569B}" destId="{D0C61E85-F211-4464-8DF8-ACA15FD6D3A1}" srcOrd="0" destOrd="0" presId="urn:microsoft.com/office/officeart/2005/8/layout/lProcess1"/>
    <dgm:cxn modelId="{7470C31F-105F-4682-BF63-469797B821F5}" type="presOf" srcId="{3ECC4ED6-16D6-448E-BD35-FFB945535392}" destId="{94AC58DB-9825-4214-9996-FC66DF9A2B4D}" srcOrd="0" destOrd="0" presId="urn:microsoft.com/office/officeart/2005/8/layout/lProcess1"/>
    <dgm:cxn modelId="{5861C053-B639-4EAB-8DCE-CC0BD6B7F0B1}" srcId="{09D5B6C5-EDF0-4CCB-9564-15BBE5F9569B}" destId="{A71013CB-B1B0-4C47-84A4-F59733B97503}" srcOrd="2" destOrd="0" parTransId="{582745F1-87A7-4A73-B6B5-8729060FB75E}" sibTransId="{F3EFE94A-0ABF-4729-85AA-F44592F7E62C}"/>
    <dgm:cxn modelId="{F2B574E6-184F-493B-B448-B305C37EB76B}" srcId="{531A6917-EA8C-4104-81F9-893DB76B80A7}" destId="{08E8279B-9DD9-4D3E-A063-082B67B49D17}" srcOrd="1" destOrd="0" parTransId="{1FB8690B-F7BD-4896-9E37-AB8D7AFEABFA}" sibTransId="{FA8304F3-BED7-49B3-B2B4-A83BABB9B37E}"/>
    <dgm:cxn modelId="{62DB7361-890F-4581-846E-A434A0A651FC}" type="presOf" srcId="{BED6A5F4-AD3A-45FE-A55F-9B9EB230AE55}" destId="{1A0B2A83-62A2-4495-A9DD-BF5C990AAD1E}" srcOrd="0" destOrd="0" presId="urn:microsoft.com/office/officeart/2005/8/layout/lProcess1"/>
    <dgm:cxn modelId="{BBEC8149-36A6-4FC0-B895-8B227795897A}" type="presOf" srcId="{A71013CB-B1B0-4C47-84A4-F59733B97503}" destId="{743E6FAD-9393-4718-8E29-F557583FC82F}" srcOrd="0" destOrd="0" presId="urn:microsoft.com/office/officeart/2005/8/layout/lProcess1"/>
    <dgm:cxn modelId="{1447BEAF-A038-41DA-8A1B-56A1D61E15A5}" type="presParOf" srcId="{61AAD0F7-51C5-44EF-A61B-26549D00CD37}" destId="{F2BC827A-B465-49D9-9D00-716AC06AD4D2}" srcOrd="0" destOrd="0" presId="urn:microsoft.com/office/officeart/2005/8/layout/lProcess1"/>
    <dgm:cxn modelId="{205AA368-3A86-4A90-9AD9-542F7BBE7A32}" type="presParOf" srcId="{F2BC827A-B465-49D9-9D00-716AC06AD4D2}" destId="{D0C61E85-F211-4464-8DF8-ACA15FD6D3A1}" srcOrd="0" destOrd="0" presId="urn:microsoft.com/office/officeart/2005/8/layout/lProcess1"/>
    <dgm:cxn modelId="{20749708-1F4C-4F5A-921C-F05B903C8CDC}" type="presParOf" srcId="{F2BC827A-B465-49D9-9D00-716AC06AD4D2}" destId="{D854146F-1155-4BAC-9815-8ECB6D205BC8}" srcOrd="1" destOrd="0" presId="urn:microsoft.com/office/officeart/2005/8/layout/lProcess1"/>
    <dgm:cxn modelId="{7EA23163-1CD1-4D09-B76F-88BCD04FF18B}" type="presParOf" srcId="{F2BC827A-B465-49D9-9D00-716AC06AD4D2}" destId="{7783324A-D29E-43A8-AA46-6164B446C2EB}" srcOrd="2" destOrd="0" presId="urn:microsoft.com/office/officeart/2005/8/layout/lProcess1"/>
    <dgm:cxn modelId="{5AB598CC-77F9-48DB-A21D-F0D450C4803E}" type="presParOf" srcId="{F2BC827A-B465-49D9-9D00-716AC06AD4D2}" destId="{480DF045-A239-4DF9-BB93-78C40EF5C38D}" srcOrd="3" destOrd="0" presId="urn:microsoft.com/office/officeart/2005/8/layout/lProcess1"/>
    <dgm:cxn modelId="{88771433-C954-4CBF-ACC1-C152581FA16F}" type="presParOf" srcId="{F2BC827A-B465-49D9-9D00-716AC06AD4D2}" destId="{40F72664-B35B-4BC0-9CAE-33F126408599}" srcOrd="4" destOrd="0" presId="urn:microsoft.com/office/officeart/2005/8/layout/lProcess1"/>
    <dgm:cxn modelId="{77D90FA2-886C-49F4-A4F7-7FB3D1C88585}" type="presParOf" srcId="{F2BC827A-B465-49D9-9D00-716AC06AD4D2}" destId="{3FF200CD-E061-430B-AA0D-ED4B8FF0E92F}" srcOrd="5" destOrd="0" presId="urn:microsoft.com/office/officeart/2005/8/layout/lProcess1"/>
    <dgm:cxn modelId="{B9512545-0215-4BFB-A610-29EAC8A48C4C}" type="presParOf" srcId="{F2BC827A-B465-49D9-9D00-716AC06AD4D2}" destId="{743E6FAD-9393-4718-8E29-F557583FC82F}" srcOrd="6" destOrd="0" presId="urn:microsoft.com/office/officeart/2005/8/layout/lProcess1"/>
    <dgm:cxn modelId="{FF7DF8FB-C1CF-4148-997F-90AEFD4A6CE4}" type="presParOf" srcId="{61AAD0F7-51C5-44EF-A61B-26549D00CD37}" destId="{0A2E0882-666F-4220-859A-9D9C01325F03}" srcOrd="1" destOrd="0" presId="urn:microsoft.com/office/officeart/2005/8/layout/lProcess1"/>
    <dgm:cxn modelId="{F7ECB170-5890-45D4-B7A6-5D9222C1A80F}" type="presParOf" srcId="{61AAD0F7-51C5-44EF-A61B-26549D00CD37}" destId="{AD55712D-2A4C-4B60-BCFD-5A087B82F11A}" srcOrd="2" destOrd="0" presId="urn:microsoft.com/office/officeart/2005/8/layout/lProcess1"/>
    <dgm:cxn modelId="{95C27A75-0DAB-4A33-A69D-05FD1EB9390B}" type="presParOf" srcId="{AD55712D-2A4C-4B60-BCFD-5A087B82F11A}" destId="{0BB70AA0-FAFA-4E12-8E67-CDE0212D4524}" srcOrd="0" destOrd="0" presId="urn:microsoft.com/office/officeart/2005/8/layout/lProcess1"/>
    <dgm:cxn modelId="{ACD91159-817A-4AC9-8A4C-37AF7CA2F22B}" type="presParOf" srcId="{AD55712D-2A4C-4B60-BCFD-5A087B82F11A}" destId="{94AC58DB-9825-4214-9996-FC66DF9A2B4D}" srcOrd="1" destOrd="0" presId="urn:microsoft.com/office/officeart/2005/8/layout/lProcess1"/>
    <dgm:cxn modelId="{99C2D440-8028-4F27-87BA-820657134565}" type="presParOf" srcId="{AD55712D-2A4C-4B60-BCFD-5A087B82F11A}" destId="{9DD58162-C832-417A-8DEF-3E78F862A526}" srcOrd="2" destOrd="0" presId="urn:microsoft.com/office/officeart/2005/8/layout/lProcess1"/>
    <dgm:cxn modelId="{3A378902-D314-4391-80ED-3F6742F90D1C}" type="presParOf" srcId="{AD55712D-2A4C-4B60-BCFD-5A087B82F11A}" destId="{F4F4B3B6-DE3F-4B8C-A8CD-982BBD20FD83}" srcOrd="3" destOrd="0" presId="urn:microsoft.com/office/officeart/2005/8/layout/lProcess1"/>
    <dgm:cxn modelId="{A5363E6C-45E9-47B3-9241-484E2373ACA6}" type="presParOf" srcId="{AD55712D-2A4C-4B60-BCFD-5A087B82F11A}" destId="{D059FA8F-B1BA-47FB-A1EC-CB39D9E02601}" srcOrd="4" destOrd="0" presId="urn:microsoft.com/office/officeart/2005/8/layout/lProcess1"/>
    <dgm:cxn modelId="{C336AB0D-3408-4209-ABB6-50D560D0C567}" type="presParOf" srcId="{AD55712D-2A4C-4B60-BCFD-5A087B82F11A}" destId="{16A9C23A-8727-464F-AEC9-241EDDB1224E}" srcOrd="5" destOrd="0" presId="urn:microsoft.com/office/officeart/2005/8/layout/lProcess1"/>
    <dgm:cxn modelId="{F4B08611-6766-407B-9750-C942A4725257}" type="presParOf" srcId="{AD55712D-2A4C-4B60-BCFD-5A087B82F11A}" destId="{1A0B2A83-62A2-4495-A9DD-BF5C990AAD1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D58854-FA3E-48CF-B2E0-2A3BA1A86589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F83F93-8F39-4D1D-A447-0C74157279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五、想一想：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一</a:t>
            </a:r>
            <a:r>
              <a:rPr lang="en-US" altLang="zh-TW" smtClean="0"/>
              <a:t>)</a:t>
            </a:r>
            <a:r>
              <a:rPr lang="zh-TW" altLang="en-US" smtClean="0"/>
              <a:t>每一位家人為這個家做了甚麼？</a:t>
            </a:r>
            <a:r>
              <a:rPr lang="en-US" smtClean="0">
                <a:ea typeface="新細明體" charset="-120"/>
              </a:rPr>
              <a:t> 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二</a:t>
            </a:r>
            <a:r>
              <a:rPr lang="en-US" altLang="zh-TW" smtClean="0"/>
              <a:t>)</a:t>
            </a:r>
            <a:r>
              <a:rPr lang="zh-TW" altLang="en-US" smtClean="0"/>
              <a:t>你最常對家人說的話是甚麼？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三</a:t>
            </a:r>
            <a:r>
              <a:rPr lang="en-US" altLang="zh-TW" smtClean="0"/>
              <a:t>)</a:t>
            </a:r>
            <a:r>
              <a:rPr lang="zh-TW" altLang="en-US" smtClean="0"/>
              <a:t>你最想對家人說的話是甚麼？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四</a:t>
            </a:r>
            <a:r>
              <a:rPr lang="en-US" altLang="zh-TW" smtClean="0"/>
              <a:t>)</a:t>
            </a:r>
            <a:r>
              <a:rPr lang="zh-TW" altLang="en-US" smtClean="0"/>
              <a:t>試著想想家人最想對你說的話可能是甚麼？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五</a:t>
            </a:r>
            <a:r>
              <a:rPr lang="en-US" altLang="zh-TW" smtClean="0"/>
              <a:t>)</a:t>
            </a:r>
            <a:r>
              <a:rPr lang="zh-TW" altLang="en-US" smtClean="0"/>
              <a:t>你最感謝家人為你做的是甚麼？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六</a:t>
            </a:r>
            <a:r>
              <a:rPr lang="en-US" altLang="zh-TW" smtClean="0"/>
              <a:t>)</a:t>
            </a:r>
            <a:r>
              <a:rPr lang="zh-TW" altLang="en-US" smtClean="0"/>
              <a:t>如果今天要你表達對家人的愛與感謝，你會怎麼做？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D1A73-BF08-49CF-9050-D29F6335DA9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2F21B-8856-4647-B181-C9710CF7BD4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家庭溝通大檢測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根據研究發現，你和別人溝通對他所產生的影響力，在措辭方面佔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7%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，音調方面佔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38%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，肢體語言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(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表情、動作、姿勢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)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等方面佔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55%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。所以有時一個真心的微笑，或是熱情的擁抱，早已勝過千言萬語，想想你有多久沒有和家人「真情相對」了呢？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71F05-6462-4018-8C89-A76AE00CFB8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mtClean="0"/>
              <a:t>看完了這個故事，才發覺自己跟故事裏賭氣離家的女孩差別不大，總認為有一些事是天經地義的，卻忘了認真看待家人默默的付出，忘了要惜福。現在我都會刻意注意這些細節，當我表達對她們付出的謝意時，從她們的眼神中，我明白我做對了。因為有了這樣的互動，家人的親情更加凝聚。</a:t>
            </a:r>
            <a:endParaRPr lang="zh-TW" altLang="en-US" smtClean="0">
              <a:latin typeface="華康古印體(P)" pitchFamily="66" charset="-120"/>
              <a:ea typeface="華康古印體(P)" pitchFamily="66" charset="-120"/>
            </a:endParaRPr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7FFAD5-C852-4705-97BC-42156FDEC2E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zh-TW" altLang="en-US" smtClean="0"/>
              <a:t>停：遇到問題時，先排除自己的預設立場和武裝態度，讓溝通環境變的安全、接納的空間時，再進行討論。</a:t>
            </a:r>
            <a:endParaRPr lang="en-US" altLang="zh-TW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zh-TW" altLang="en-US" smtClean="0"/>
              <a:t>看：當問題和需求浮現時，先以自我覺察的態度瞭解自己真正想要表達的是什麼，在適時表達出來。</a:t>
            </a:r>
            <a:endParaRPr lang="en-US" altLang="zh-TW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zh-TW" altLang="en-US" smtClean="0"/>
              <a:t>聽：不預設立場，強調同理心（設身處地為人著想）的傾聽，唯有學會用對方觀點出發、用心傾聽、尊重他人想法，才能建立有效的雙贏溝通。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同理心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主動開口與鼓勵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注意語氣與聲調</a:t>
            </a:r>
            <a:r>
              <a:rPr lang="en-US" altLang="zh-TW" smtClean="0"/>
              <a:t>:</a:t>
            </a:r>
            <a:r>
              <a:rPr lang="zh-TW" altLang="en-US" smtClean="0"/>
              <a:t>和善代替責備 「你能說說看</a:t>
            </a:r>
            <a:r>
              <a:rPr lang="en-US" altLang="zh-TW" smtClean="0"/>
              <a:t>…?</a:t>
            </a:r>
            <a:r>
              <a:rPr lang="zh-TW" altLang="en-US" smtClean="0"/>
              <a:t>、你的想法是什麼</a:t>
            </a:r>
            <a:r>
              <a:rPr lang="en-US" altLang="zh-TW" smtClean="0"/>
              <a:t>?</a:t>
            </a:r>
            <a:r>
              <a:rPr lang="zh-TW" altLang="en-US" smtClean="0"/>
              <a:t>┘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34F747-96B6-4D65-AE2F-4E684F33067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545A7-6371-4F87-AB7A-5960E1F96095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FA37-F166-4044-9206-3734E54A06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85F5-D798-40C5-AF3B-84CE6482FFE6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E13D-C5F6-43D7-8EAA-50362BD9DF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7A8F-7DC7-409E-8B35-289D707D6A1F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CCD0-8A1F-48B7-8CEB-E349FF4DF3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9D96-C0C7-4E14-BDE6-0137545AEFE7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19EA-229F-4744-8046-6006BEB43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B376-DAEB-47FA-B5CA-B83073ED56E7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38D8-266D-4D60-94F3-D9E7656DBC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DD63-A67A-4FF8-AE81-AB19A5FF9C5F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5CF7-58B0-48D0-BCAA-E9A7E3FAFC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57CC-F818-47CA-AB2C-9CF06185CEA7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64B5-203D-4093-B404-8F2FB46723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E025-CC1E-4EB4-85DD-981014FB064D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EBAD-29E9-47F9-96DA-8F05CFFDCB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E1F2-8B31-4256-BE3B-FF93E83B616D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CD50-34DE-462F-A142-159D3D4184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24F6-6A73-4EC3-98D2-F116D2A12738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1630-F348-4757-9B6A-12A694C90C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B5E9-15CD-4179-95C2-2499AE0CD9EC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C217-D80F-49A7-9FA3-5A6F1A4154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9D568E-115D-4108-96BB-D4DB82BC6503}" type="datetimeFigureOut">
              <a:rPr lang="zh-TW" altLang="en-US"/>
              <a:pPr>
                <a:defRPr/>
              </a:pPr>
              <a:t>2013/3/29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E16DF7-2050-4911-8C2D-C48128C168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30334;&#20998;&#20043;&#30334;&#30340;&#29240;&#29240;(&#22833;&#32880;).avi" TargetMode="External"/><Relationship Id="rId5" Type="http://schemas.openxmlformats.org/officeDocument/2006/relationships/slide" Target="slide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" descr="p117233544634"/>
          <p:cNvPicPr>
            <a:picLocks noChangeAspect="1" noChangeArrowheads="1"/>
          </p:cNvPicPr>
          <p:nvPr/>
        </p:nvPicPr>
        <p:blipFill>
          <a:blip r:embed="rId2"/>
          <a:srcRect r="36856" b="51933"/>
          <a:stretch>
            <a:fillRect/>
          </a:stretch>
        </p:blipFill>
        <p:spPr bwMode="auto">
          <a:xfrm>
            <a:off x="4633913" y="-428625"/>
            <a:ext cx="465296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5" descr="p117233544634"/>
          <p:cNvPicPr>
            <a:picLocks noChangeAspect="1" noChangeArrowheads="1"/>
          </p:cNvPicPr>
          <p:nvPr/>
        </p:nvPicPr>
        <p:blipFill>
          <a:blip r:embed="rId3"/>
          <a:srcRect l="36856" b="51933"/>
          <a:stretch>
            <a:fillRect/>
          </a:stretch>
        </p:blipFill>
        <p:spPr bwMode="auto">
          <a:xfrm>
            <a:off x="0" y="-428625"/>
            <a:ext cx="465296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華康POP1體W5" pitchFamily="81" charset="-120"/>
                <a:ea typeface="華康POP1體W5" pitchFamily="81" charset="-120"/>
              </a:rPr>
              <a:t>101</a:t>
            </a:r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綜合領域教學示例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華康POP1體W5" pitchFamily="81" charset="-120"/>
                <a:ea typeface="華康POP1體W5" pitchFamily="81" charset="-120"/>
              </a:rPr>
              <a:t>主題：家人關係</a:t>
            </a:r>
            <a:endParaRPr lang="en-US" altLang="zh-TW" dirty="0" smtClean="0">
              <a:solidFill>
                <a:srgbClr val="002060"/>
              </a:solidFill>
              <a:latin typeface="華康POP1體W5" pitchFamily="81" charset="-120"/>
              <a:ea typeface="華康POP1體W5" pitchFamily="81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rgbClr val="002060"/>
                </a:solidFill>
                <a:latin typeface="華康POP1體W5" pitchFamily="81" charset="-120"/>
                <a:ea typeface="華康POP1體W5" pitchFamily="81" charset="-120"/>
              </a:rPr>
              <a:t>分享人：歸仁國中　陳淑媺</a:t>
            </a:r>
            <a:endParaRPr lang="en-US" altLang="zh-TW" dirty="0" smtClean="0">
              <a:solidFill>
                <a:srgbClr val="002060"/>
              </a:solidFill>
              <a:latin typeface="華康POP1體W5" pitchFamily="81" charset="-120"/>
              <a:ea typeface="華康POP1體W5" pitchFamily="81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0" y="5715000"/>
            <a:ext cx="9144000" cy="647700"/>
            <a:chOff x="0" y="1797"/>
            <a:chExt cx="5760" cy="408"/>
          </a:xfrm>
        </p:grpSpPr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0" y="1797"/>
              <a:ext cx="5760" cy="40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186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21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>
            <a:spLocks noChangeArrowheads="1"/>
          </p:cNvSpPr>
          <p:nvPr/>
        </p:nvSpPr>
        <p:spPr bwMode="auto">
          <a:xfrm>
            <a:off x="3563938" y="1192213"/>
            <a:ext cx="2232025" cy="468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5000"/>
              </a:spcBef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多元家庭</a:t>
            </a:r>
          </a:p>
        </p:txBody>
      </p:sp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179388" y="2636838"/>
            <a:ext cx="5111750" cy="72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依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共組家庭的成員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父母親婚姻關係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所形成的各類家庭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5553075" y="2636838"/>
            <a:ext cx="3565525" cy="72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依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夫妻就業情形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所形成的各類型家庭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250825" y="3860800"/>
            <a:ext cx="1871663" cy="41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傳統家庭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2700338" y="3860800"/>
            <a:ext cx="2303462" cy="41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非傳統家庭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277813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擴展家庭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66687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核心家庭</a:t>
            </a:r>
          </a:p>
        </p:txBody>
      </p: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998538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本幹家庭</a:t>
            </a:r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223202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單親家庭</a:t>
            </a:r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281622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繼親家庭</a:t>
            </a:r>
          </a:p>
        </p:txBody>
      </p:sp>
      <p:sp>
        <p:nvSpPr>
          <p:cNvPr id="29708" name="Text Box 17"/>
          <p:cNvSpPr txBox="1">
            <a:spLocks noChangeArrowheads="1"/>
          </p:cNvSpPr>
          <p:nvPr/>
        </p:nvSpPr>
        <p:spPr bwMode="auto">
          <a:xfrm>
            <a:off x="4391025" y="4652963"/>
            <a:ext cx="449263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隔代教養家庭</a:t>
            </a:r>
          </a:p>
        </p:txBody>
      </p:sp>
      <p:sp>
        <p:nvSpPr>
          <p:cNvPr id="29709" name="Text Box 18"/>
          <p:cNvSpPr txBox="1">
            <a:spLocks noChangeArrowheads="1"/>
          </p:cNvSpPr>
          <p:nvPr/>
        </p:nvSpPr>
        <p:spPr bwMode="auto">
          <a:xfrm>
            <a:off x="4949825" y="4652963"/>
            <a:ext cx="449263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跨國婚姻家庭</a:t>
            </a:r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608012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單薪家庭</a:t>
            </a:r>
          </a:p>
        </p:txBody>
      </p:sp>
      <p:sp>
        <p:nvSpPr>
          <p:cNvPr id="29711" name="Text Box 20"/>
          <p:cNvSpPr txBox="1">
            <a:spLocks noChangeArrowheads="1"/>
          </p:cNvSpPr>
          <p:nvPr/>
        </p:nvSpPr>
        <p:spPr bwMode="auto">
          <a:xfrm>
            <a:off x="6750050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雙薪家庭</a:t>
            </a:r>
          </a:p>
        </p:txBody>
      </p:sp>
      <p:sp>
        <p:nvSpPr>
          <p:cNvPr id="29712" name="Text Box 21"/>
          <p:cNvSpPr txBox="1">
            <a:spLocks noChangeArrowheads="1"/>
          </p:cNvSpPr>
          <p:nvPr/>
        </p:nvSpPr>
        <p:spPr bwMode="auto">
          <a:xfrm>
            <a:off x="7397750" y="4652963"/>
            <a:ext cx="485775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雙生涯家庭</a:t>
            </a:r>
          </a:p>
        </p:txBody>
      </p:sp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7999413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兩地家庭</a:t>
            </a:r>
          </a:p>
        </p:txBody>
      </p:sp>
      <p:sp>
        <p:nvSpPr>
          <p:cNvPr id="29714" name="Text Box 23"/>
          <p:cNvSpPr txBox="1">
            <a:spLocks noChangeArrowheads="1"/>
          </p:cNvSpPr>
          <p:nvPr/>
        </p:nvSpPr>
        <p:spPr bwMode="auto">
          <a:xfrm>
            <a:off x="8631238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輪班家庭</a:t>
            </a:r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>
            <a:off x="468313" y="45085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6" name="Line 25"/>
          <p:cNvSpPr>
            <a:spLocks noChangeShapeType="1"/>
          </p:cNvSpPr>
          <p:nvPr/>
        </p:nvSpPr>
        <p:spPr bwMode="auto">
          <a:xfrm>
            <a:off x="46831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7" name="Line 26"/>
          <p:cNvSpPr>
            <a:spLocks noChangeShapeType="1"/>
          </p:cNvSpPr>
          <p:nvPr/>
        </p:nvSpPr>
        <p:spPr bwMode="auto">
          <a:xfrm>
            <a:off x="19081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8" name="Line 27"/>
          <p:cNvSpPr>
            <a:spLocks noChangeShapeType="1"/>
          </p:cNvSpPr>
          <p:nvPr/>
        </p:nvSpPr>
        <p:spPr bwMode="auto">
          <a:xfrm>
            <a:off x="1187450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9" name="Line 28"/>
          <p:cNvSpPr>
            <a:spLocks noChangeShapeType="1"/>
          </p:cNvSpPr>
          <p:nvPr/>
        </p:nvSpPr>
        <p:spPr bwMode="auto">
          <a:xfrm>
            <a:off x="7596188" y="35734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0" name="Line 29"/>
          <p:cNvSpPr>
            <a:spLocks noChangeShapeType="1"/>
          </p:cNvSpPr>
          <p:nvPr/>
        </p:nvSpPr>
        <p:spPr bwMode="auto">
          <a:xfrm>
            <a:off x="6084888" y="41497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1" name="Line 30"/>
          <p:cNvSpPr>
            <a:spLocks noChangeShapeType="1"/>
          </p:cNvSpPr>
          <p:nvPr/>
        </p:nvSpPr>
        <p:spPr bwMode="auto">
          <a:xfrm>
            <a:off x="6075363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2" name="Line 31"/>
          <p:cNvSpPr>
            <a:spLocks noChangeShapeType="1"/>
          </p:cNvSpPr>
          <p:nvPr/>
        </p:nvSpPr>
        <p:spPr bwMode="auto">
          <a:xfrm>
            <a:off x="6877050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3" name="Line 32"/>
          <p:cNvSpPr>
            <a:spLocks noChangeShapeType="1"/>
          </p:cNvSpPr>
          <p:nvPr/>
        </p:nvSpPr>
        <p:spPr bwMode="auto">
          <a:xfrm>
            <a:off x="8243888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4" name="Line 33"/>
          <p:cNvSpPr>
            <a:spLocks noChangeShapeType="1"/>
          </p:cNvSpPr>
          <p:nvPr/>
        </p:nvSpPr>
        <p:spPr bwMode="auto">
          <a:xfrm>
            <a:off x="8964613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5" name="Line 34"/>
          <p:cNvSpPr>
            <a:spLocks noChangeShapeType="1"/>
          </p:cNvSpPr>
          <p:nvPr/>
        </p:nvSpPr>
        <p:spPr bwMode="auto">
          <a:xfrm>
            <a:off x="2700338" y="45085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6" name="Line 35"/>
          <p:cNvSpPr>
            <a:spLocks noChangeShapeType="1"/>
          </p:cNvSpPr>
          <p:nvPr/>
        </p:nvSpPr>
        <p:spPr bwMode="auto">
          <a:xfrm>
            <a:off x="2700338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7" name="Line 36"/>
          <p:cNvSpPr>
            <a:spLocks noChangeShapeType="1"/>
          </p:cNvSpPr>
          <p:nvPr/>
        </p:nvSpPr>
        <p:spPr bwMode="auto">
          <a:xfrm>
            <a:off x="3492500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8" name="Line 37"/>
          <p:cNvSpPr>
            <a:spLocks noChangeShapeType="1"/>
          </p:cNvSpPr>
          <p:nvPr/>
        </p:nvSpPr>
        <p:spPr bwMode="auto">
          <a:xfrm>
            <a:off x="4572000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9" name="Line 38"/>
          <p:cNvSpPr>
            <a:spLocks noChangeShapeType="1"/>
          </p:cNvSpPr>
          <p:nvPr/>
        </p:nvSpPr>
        <p:spPr bwMode="auto">
          <a:xfrm>
            <a:off x="507682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0" name="Line 39"/>
          <p:cNvSpPr>
            <a:spLocks noChangeShapeType="1"/>
          </p:cNvSpPr>
          <p:nvPr/>
        </p:nvSpPr>
        <p:spPr bwMode="auto">
          <a:xfrm>
            <a:off x="3851275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1" name="Line 40"/>
          <p:cNvSpPr>
            <a:spLocks noChangeShapeType="1"/>
          </p:cNvSpPr>
          <p:nvPr/>
        </p:nvSpPr>
        <p:spPr bwMode="auto">
          <a:xfrm>
            <a:off x="1187450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2" name="Line 41"/>
          <p:cNvSpPr>
            <a:spLocks noChangeShapeType="1"/>
          </p:cNvSpPr>
          <p:nvPr/>
        </p:nvSpPr>
        <p:spPr bwMode="auto">
          <a:xfrm>
            <a:off x="3851275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3" name="Line 42"/>
          <p:cNvSpPr>
            <a:spLocks noChangeShapeType="1"/>
          </p:cNvSpPr>
          <p:nvPr/>
        </p:nvSpPr>
        <p:spPr bwMode="auto">
          <a:xfrm>
            <a:off x="2700338" y="249237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4" name="Line 43"/>
          <p:cNvSpPr>
            <a:spLocks noChangeShapeType="1"/>
          </p:cNvSpPr>
          <p:nvPr/>
        </p:nvSpPr>
        <p:spPr bwMode="auto">
          <a:xfrm>
            <a:off x="2700338" y="24923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5" name="Line 44"/>
          <p:cNvSpPr>
            <a:spLocks noChangeShapeType="1"/>
          </p:cNvSpPr>
          <p:nvPr/>
        </p:nvSpPr>
        <p:spPr bwMode="auto">
          <a:xfrm>
            <a:off x="7235825" y="24923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6" name="Line 45"/>
          <p:cNvSpPr>
            <a:spLocks noChangeShapeType="1"/>
          </p:cNvSpPr>
          <p:nvPr/>
        </p:nvSpPr>
        <p:spPr bwMode="auto">
          <a:xfrm>
            <a:off x="4716463" y="17002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7" name="Line 46"/>
          <p:cNvSpPr>
            <a:spLocks noChangeShapeType="1"/>
          </p:cNvSpPr>
          <p:nvPr/>
        </p:nvSpPr>
        <p:spPr bwMode="auto">
          <a:xfrm>
            <a:off x="305911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8" name="Line 47"/>
          <p:cNvSpPr>
            <a:spLocks noChangeShapeType="1"/>
          </p:cNvSpPr>
          <p:nvPr/>
        </p:nvSpPr>
        <p:spPr bwMode="auto">
          <a:xfrm>
            <a:off x="40671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9" name="Text Box 48"/>
          <p:cNvSpPr txBox="1">
            <a:spLocks noChangeArrowheads="1"/>
          </p:cNvSpPr>
          <p:nvPr/>
        </p:nvSpPr>
        <p:spPr bwMode="auto">
          <a:xfrm>
            <a:off x="3848100" y="4652963"/>
            <a:ext cx="449263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無子女家庭</a:t>
            </a:r>
          </a:p>
        </p:txBody>
      </p:sp>
      <p:sp>
        <p:nvSpPr>
          <p:cNvPr id="29740" name="Text Box 49"/>
          <p:cNvSpPr txBox="1">
            <a:spLocks noChangeArrowheads="1"/>
          </p:cNvSpPr>
          <p:nvPr/>
        </p:nvSpPr>
        <p:spPr bwMode="auto">
          <a:xfrm>
            <a:off x="3319463" y="4652963"/>
            <a:ext cx="449262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單身家庭</a:t>
            </a:r>
          </a:p>
        </p:txBody>
      </p:sp>
      <p:sp>
        <p:nvSpPr>
          <p:cNvPr id="29741" name="Text Box 50"/>
          <p:cNvSpPr txBox="1">
            <a:spLocks noChangeArrowheads="1"/>
          </p:cNvSpPr>
          <p:nvPr/>
        </p:nvSpPr>
        <p:spPr bwMode="auto">
          <a:xfrm>
            <a:off x="5478463" y="4652963"/>
            <a:ext cx="449262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收養家庭</a:t>
            </a:r>
          </a:p>
        </p:txBody>
      </p:sp>
      <p:sp>
        <p:nvSpPr>
          <p:cNvPr id="29742" name="Line 51"/>
          <p:cNvSpPr>
            <a:spLocks noChangeShapeType="1"/>
          </p:cNvSpPr>
          <p:nvPr/>
        </p:nvSpPr>
        <p:spPr bwMode="auto">
          <a:xfrm>
            <a:off x="558006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55" name="圖片 54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 descr="http://movieposters.2038.net/p/Little-Miss-Sunshine_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C901"/>
              </a:clrFrom>
              <a:clrTo>
                <a:srgbClr val="F8C901">
                  <a:alpha val="0"/>
                </a:srgbClr>
              </a:clrTo>
            </a:clrChange>
          </a:blip>
          <a:srcRect l="50397" b="65242"/>
          <a:stretch>
            <a:fillRect/>
          </a:stretch>
        </p:blipFill>
        <p:spPr bwMode="auto">
          <a:xfrm>
            <a:off x="250825" y="-242888"/>
            <a:ext cx="2555875" cy="28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8"/>
          <p:cNvGrpSpPr>
            <a:grpSpLocks/>
          </p:cNvGrpSpPr>
          <p:nvPr/>
        </p:nvGrpSpPr>
        <p:grpSpPr bwMode="auto">
          <a:xfrm>
            <a:off x="179388" y="476250"/>
            <a:ext cx="8820150" cy="5832475"/>
            <a:chOff x="-930" y="210"/>
            <a:chExt cx="7658" cy="4741"/>
          </a:xfrm>
        </p:grpSpPr>
        <p:pic>
          <p:nvPicPr>
            <p:cNvPr id="30725" name="Picture 6" descr="family comu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30" y="210"/>
              <a:ext cx="3810" cy="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7" descr="family comu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10"/>
              <a:ext cx="3848" cy="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/>
          <p:cNvSpPr/>
          <p:nvPr/>
        </p:nvSpPr>
        <p:spPr>
          <a:xfrm>
            <a:off x="0" y="0"/>
            <a:ext cx="4714875" cy="68580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571500" y="785813"/>
            <a:ext cx="4143375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超研澤粗廣告體" pitchFamily="49" charset="-120"/>
                <a:ea typeface="超研澤粗廣告體" pitchFamily="49" charset="-120"/>
              </a:rPr>
              <a:t>談衝突與溝通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超研澤粗廣告體" pitchFamily="49" charset="-120"/>
              <a:ea typeface="超研澤粗廣告體" pitchFamily="49" charset="-120"/>
            </a:endParaRPr>
          </a:p>
        </p:txBody>
      </p:sp>
      <p:pic>
        <p:nvPicPr>
          <p:cNvPr id="30724" name="Picture 4" descr="family comu 11"/>
          <p:cNvPicPr>
            <a:picLocks noChangeAspect="1" noChangeArrowheads="1"/>
          </p:cNvPicPr>
          <p:nvPr/>
        </p:nvPicPr>
        <p:blipFill>
          <a:blip r:embed="rId4"/>
          <a:srcRect l="63281" t="6644" r="3125" b="7385"/>
          <a:stretch>
            <a:fillRect/>
          </a:stretch>
        </p:blipFill>
        <p:spPr bwMode="auto">
          <a:xfrm>
            <a:off x="1000125" y="1500188"/>
            <a:ext cx="3071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2400" smtClean="0">
                <a:ea typeface="華康POP1體W5" pitchFamily="81" charset="-120"/>
              </a:rPr>
              <a:t>【</a:t>
            </a:r>
            <a:r>
              <a:rPr lang="zh-TW" altLang="en-US" sz="2400" smtClean="0">
                <a:ea typeface="華康POP1體W5" pitchFamily="81" charset="-120"/>
              </a:rPr>
              <a:t>想一想</a:t>
            </a:r>
            <a:r>
              <a:rPr lang="en-US" altLang="zh-TW" sz="2400" smtClean="0">
                <a:ea typeface="華康POP1體W5" pitchFamily="81" charset="-120"/>
              </a:rPr>
              <a:t>】</a:t>
            </a:r>
            <a:br>
              <a:rPr lang="en-US" altLang="zh-TW" sz="2400" smtClean="0">
                <a:ea typeface="華康POP1體W5" pitchFamily="81" charset="-120"/>
              </a:rPr>
            </a:b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解決衝突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好難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?!</a:t>
            </a:r>
            <a:endParaRPr lang="zh-TW" altLang="en-US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31751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C:\Users\mimi96\Pictures\label\1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565400"/>
            <a:ext cx="29606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 descr="C:\Users\mimi96\Pictures\label\a200-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1551">
            <a:off x="2011363" y="2357438"/>
            <a:ext cx="138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文字方塊 14"/>
          <p:cNvSpPr txBox="1">
            <a:spLocks noChangeArrowheads="1"/>
          </p:cNvSpPr>
          <p:nvPr/>
        </p:nvSpPr>
        <p:spPr bwMode="auto">
          <a:xfrm>
            <a:off x="1619250" y="3141663"/>
            <a:ext cx="2016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良好溝通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有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方法</a:t>
            </a:r>
          </a:p>
        </p:txBody>
      </p:sp>
      <p:pic>
        <p:nvPicPr>
          <p:cNvPr id="31755" name="Picture 2" descr="C:\Users\mimi96\Pictures\label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1628775"/>
            <a:ext cx="4464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" descr="C:\Users\mimi96\Pictures\label\a1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文字方塊 18"/>
          <p:cNvSpPr txBox="1">
            <a:spLocks noChangeArrowheads="1"/>
          </p:cNvSpPr>
          <p:nvPr/>
        </p:nvSpPr>
        <p:spPr bwMode="auto">
          <a:xfrm>
            <a:off x="4572000" y="1628775"/>
            <a:ext cx="41036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˙一致型雙向溝通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˙語言與非語言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˙善用各種溝通媒介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˙刻意安排溝通情境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˙建立有效互動機制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en-US" altLang="zh-TW" sz="3200" b="1">
                <a:latin typeface="華康POP1體 Std W5"/>
                <a:ea typeface="華康POP1體 Std W5"/>
                <a:cs typeface="華康POP1體 Std W5"/>
              </a:rPr>
              <a:t>   </a:t>
            </a: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創造說服的資源　</a:t>
            </a:r>
          </a:p>
          <a:p>
            <a:pPr>
              <a:lnSpc>
                <a:spcPct val="150000"/>
              </a:lnSpc>
            </a:pPr>
            <a:endParaRPr kumimoji="0" lang="zh-TW" altLang="en-US" sz="3200" b="1">
              <a:latin typeface="華康POP1體 Std W5"/>
              <a:ea typeface="華康POP1體 Std W5"/>
              <a:cs typeface="華康POP1體 Std W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內容版面配置區 2"/>
          <p:cNvSpPr>
            <a:spLocks noGrp="1"/>
          </p:cNvSpPr>
          <p:nvPr>
            <p:ph idx="1"/>
          </p:nvPr>
        </p:nvSpPr>
        <p:spPr>
          <a:xfrm>
            <a:off x="3065463" y="1268413"/>
            <a:ext cx="6078537" cy="1079500"/>
          </a:xfrm>
        </p:spPr>
        <p:txBody>
          <a:bodyPr/>
          <a:lstStyle/>
          <a:p>
            <a:pPr marL="609600" indent="-609600" eaLnBrk="1" hangingPunct="1"/>
            <a:r>
              <a:rPr lang="zh-TW" altLang="en-US" smtClean="0">
                <a:ea typeface="華康POP1體W5" pitchFamily="81" charset="-120"/>
              </a:rPr>
              <a:t>雙贏的溝通，互相尊重，一退一進之間取得和諧的狀態。</a:t>
            </a:r>
            <a:endParaRPr lang="zh-TW" altLang="en-US" smtClean="0">
              <a:latin typeface="華康POP1體W5" pitchFamily="81" charset="-120"/>
              <a:ea typeface="華康POP1體W5" pitchFamily="81" charset="-120"/>
            </a:endParaRPr>
          </a:p>
        </p:txBody>
      </p:sp>
      <p:grpSp>
        <p:nvGrpSpPr>
          <p:cNvPr id="2" name="群組 18"/>
          <p:cNvGrpSpPr/>
          <p:nvPr/>
        </p:nvGrpSpPr>
        <p:grpSpPr>
          <a:xfrm>
            <a:off x="1214414" y="1571612"/>
            <a:ext cx="1952639" cy="714380"/>
            <a:chOff x="2178827" y="-2571792"/>
            <a:chExt cx="1464479" cy="714380"/>
          </a:xfrm>
          <a:solidFill>
            <a:srgbClr val="00B0F0"/>
          </a:solidFill>
        </p:grpSpPr>
        <p:sp>
          <p:nvSpPr>
            <p:cNvPr id="8" name="五邊形 7"/>
            <p:cNvSpPr/>
            <p:nvPr/>
          </p:nvSpPr>
          <p:spPr>
            <a:xfrm>
              <a:off x="2500298" y="-2571792"/>
              <a:ext cx="1143008" cy="714380"/>
            </a:xfrm>
            <a:prstGeom prst="homePlat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一致型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178827" y="-2571792"/>
              <a:ext cx="226220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33795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18092" r="79399" b="5579"/>
          <a:stretch>
            <a:fillRect/>
          </a:stretch>
        </p:blipFill>
        <p:spPr bwMode="auto">
          <a:xfrm>
            <a:off x="0" y="0"/>
            <a:ext cx="9286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2789" t="45065" r="4721" b="5150"/>
          <a:stretch>
            <a:fillRect/>
          </a:stretch>
        </p:blipFill>
        <p:spPr bwMode="auto">
          <a:xfrm>
            <a:off x="6786563" y="4786313"/>
            <a:ext cx="2357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8585" r="79399" b="5579"/>
          <a:stretch>
            <a:fillRect/>
          </a:stretch>
        </p:blipFill>
        <p:spPr bwMode="auto">
          <a:xfrm>
            <a:off x="0" y="2989263"/>
            <a:ext cx="92868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763713" y="2565400"/>
            <a:ext cx="6624637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溝通停看聽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—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釐清衝突的來源與性質</a:t>
            </a: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   停－暫停按鈕</a:t>
            </a:r>
            <a:endParaRPr kumimoji="0" lang="en-US" altLang="zh-TW" sz="2600" b="1">
              <a:latin typeface="標楷體" pitchFamily="65" charset="-120"/>
              <a:ea typeface="標楷體" pitchFamily="65" charset="-120"/>
              <a:cs typeface="華康細黑體"/>
            </a:endParaRP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　　看－訊息偵測雷達</a:t>
            </a:r>
            <a:endParaRPr kumimoji="0" lang="en-US" altLang="zh-TW" sz="2600" b="1">
              <a:latin typeface="標楷體" pitchFamily="65" charset="-120"/>
              <a:ea typeface="標楷體" pitchFamily="65" charset="-120"/>
              <a:cs typeface="華康細黑體"/>
            </a:endParaRP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　　聽－聽診器</a:t>
            </a:r>
          </a:p>
          <a:p>
            <a:pPr marL="342900" indent="-342900" eaLnBrk="0" hangingPunct="0">
              <a:spcBef>
                <a:spcPct val="30000"/>
              </a:spcBef>
              <a:buFontTx/>
              <a:buAutoNum type="arabicPeriod" startAt="2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注意語氣與聲調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:</a:t>
            </a:r>
          </a:p>
          <a:p>
            <a:pPr marL="342900" indent="-342900" eaLnBrk="0" hangingPunct="0">
              <a:spcBef>
                <a:spcPct val="30000"/>
              </a:spcBef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  和善代替責備 「你的意思是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…?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、你的想法是什麼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?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┘ 「我的感受是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…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┘</a:t>
            </a:r>
          </a:p>
          <a:p>
            <a:pPr marL="342900" indent="-342900">
              <a:buFontTx/>
              <a:buAutoNum type="arabicPeriod" startAt="3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發展替代方案 </a:t>
            </a:r>
          </a:p>
          <a:p>
            <a:pPr marL="342900" indent="-342900">
              <a:buFontTx/>
              <a:buAutoNum type="arabicPeriod" startAt="3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建立有效互動機制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,</a:t>
            </a: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  創造說服的資源　</a:t>
            </a:r>
            <a:endParaRPr kumimoji="0" lang="zh-TW" altLang="en-US" sz="2400" b="1">
              <a:latin typeface="標楷體" pitchFamily="65" charset="-120"/>
              <a:ea typeface="標楷體" pitchFamily="65" charset="-120"/>
              <a:cs typeface="華康細黑體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1214438" y="285750"/>
            <a:ext cx="6089650" cy="892175"/>
          </a:xfrm>
          <a:prstGeom prst="rect">
            <a:avLst/>
          </a:prstGeom>
          <a:solidFill>
            <a:srgbClr val="FF99CC">
              <a:alpha val="8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良好溝通有方法：方法一</a:t>
            </a:r>
            <a:endParaRPr kumimoji="0" lang="en-US" altLang="zh-TW" sz="2400">
              <a:latin typeface="華康POP1體W5" pitchFamily="81" charset="-120"/>
              <a:ea typeface="華康POP1體W5" pitchFamily="81" charset="-120"/>
            </a:endParaRPr>
          </a:p>
          <a:p>
            <a:pPr algn="ctr"/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一致型的溝通</a:t>
            </a:r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】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法則</a:t>
            </a:r>
            <a:r>
              <a:rPr kumimoji="0" lang="zh-TW" altLang="en-US" sz="2800">
                <a:latin typeface="Calibri" pitchFamily="34" charset="0"/>
              </a:rPr>
              <a:t>　</a:t>
            </a:r>
          </a:p>
        </p:txBody>
      </p:sp>
      <p:grpSp>
        <p:nvGrpSpPr>
          <p:cNvPr id="33800" name="群組 6"/>
          <p:cNvGrpSpPr>
            <a:grpSpLocks/>
          </p:cNvGrpSpPr>
          <p:nvPr/>
        </p:nvGrpSpPr>
        <p:grpSpPr bwMode="auto">
          <a:xfrm rot="-5400000">
            <a:off x="6858000" y="2144713"/>
            <a:ext cx="509588" cy="2633662"/>
            <a:chOff x="857250" y="2643188"/>
            <a:chExt cx="928688" cy="3571875"/>
          </a:xfrm>
        </p:grpSpPr>
        <p:sp>
          <p:nvSpPr>
            <p:cNvPr id="4" name="流程圖: 接點 3"/>
            <p:cNvSpPr>
              <a:spLocks noChangeArrowheads="1"/>
            </p:cNvSpPr>
            <p:nvPr/>
          </p:nvSpPr>
          <p:spPr bwMode="auto">
            <a:xfrm>
              <a:off x="857250" y="5287108"/>
              <a:ext cx="928688" cy="927955"/>
            </a:xfrm>
            <a:prstGeom prst="flowChartConnector">
              <a:avLst/>
            </a:prstGeom>
            <a:solidFill>
              <a:srgbClr val="00B05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FFFF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  <p:sp>
          <p:nvSpPr>
            <p:cNvPr id="5" name="流程圖: 接點 4"/>
            <p:cNvSpPr>
              <a:spLocks noChangeArrowheads="1"/>
            </p:cNvSpPr>
            <p:nvPr/>
          </p:nvSpPr>
          <p:spPr bwMode="auto">
            <a:xfrm>
              <a:off x="857250" y="2643188"/>
              <a:ext cx="928688" cy="927955"/>
            </a:xfrm>
            <a:prstGeom prst="flowChartConnector">
              <a:avLst/>
            </a:prstGeom>
            <a:solidFill>
              <a:srgbClr val="FF00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FFFF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  <p:sp>
          <p:nvSpPr>
            <p:cNvPr id="6" name="流程圖: 接點 5"/>
            <p:cNvSpPr>
              <a:spLocks noChangeArrowheads="1"/>
            </p:cNvSpPr>
            <p:nvPr/>
          </p:nvSpPr>
          <p:spPr bwMode="auto">
            <a:xfrm>
              <a:off x="857250" y="3928546"/>
              <a:ext cx="928688" cy="930109"/>
            </a:xfrm>
            <a:prstGeom prst="flowChartConnector">
              <a:avLst/>
            </a:prstGeom>
            <a:solidFill>
              <a:srgbClr val="FFFF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FFFF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</p:grpSp>
      <p:sp>
        <p:nvSpPr>
          <p:cNvPr id="33801" name="AutoShape 2"/>
          <p:cNvSpPr>
            <a:spLocks noChangeArrowheads="1"/>
          </p:cNvSpPr>
          <p:nvPr/>
        </p:nvSpPr>
        <p:spPr bwMode="auto">
          <a:xfrm>
            <a:off x="-398463" y="2781300"/>
            <a:ext cx="2667001" cy="1370013"/>
          </a:xfrm>
          <a:prstGeom prst="flowChartMagneticTap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b="1">
                <a:latin typeface="標楷體" pitchFamily="65" charset="-120"/>
              </a:rPr>
              <a:t>在這個衝突中，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zh-TW" altLang="en-US" b="1">
                <a:latin typeface="標楷體" pitchFamily="65" charset="-120"/>
              </a:rPr>
              <a:t>我覺得</a:t>
            </a:r>
            <a:r>
              <a:rPr kumimoji="0" lang="en-US" altLang="zh-TW" b="1">
                <a:latin typeface="Calibri" pitchFamily="34" charset="0"/>
              </a:rPr>
              <a:t>……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en-US" altLang="zh-TW" b="1">
                <a:latin typeface="標楷體" pitchFamily="65" charset="-120"/>
              </a:rPr>
              <a:t>  </a:t>
            </a:r>
            <a:r>
              <a:rPr kumimoji="0" lang="zh-TW" altLang="en-US" b="1">
                <a:latin typeface="標楷體" pitchFamily="65" charset="-120"/>
              </a:rPr>
              <a:t>我認為</a:t>
            </a:r>
            <a:r>
              <a:rPr kumimoji="0" lang="en-US" altLang="zh-TW" b="1">
                <a:latin typeface="Calibri" pitchFamily="34" charset="0"/>
              </a:rPr>
              <a:t>……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en-US" altLang="zh-TW" b="1">
                <a:latin typeface="標楷體" pitchFamily="65" charset="-120"/>
              </a:rPr>
              <a:t>    </a:t>
            </a:r>
            <a:r>
              <a:rPr kumimoji="0" lang="zh-TW" altLang="en-US" b="1">
                <a:latin typeface="標楷體" pitchFamily="65" charset="-120"/>
              </a:rPr>
              <a:t>我感到</a:t>
            </a:r>
            <a:r>
              <a:rPr kumimoji="0" lang="en-US" altLang="zh-TW" b="1">
                <a:latin typeface="Calibri" pitchFamily="34" charset="0"/>
              </a:rPr>
              <a:t>……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en-US" altLang="zh-TW" sz="1600">
                <a:latin typeface="標楷體" pitchFamily="65" charset="-120"/>
              </a:rPr>
              <a:t>    </a:t>
            </a:r>
            <a:endParaRPr kumimoji="0" lang="zh-TW" altLang="zh-TW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35846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C:\Users\mimi96\Pictures\label\1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081213"/>
            <a:ext cx="294163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C:\Users\mimi96\Pictures\label\a200-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1801813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文字方塊 15"/>
          <p:cNvSpPr txBox="1">
            <a:spLocks noChangeArrowheads="1"/>
          </p:cNvSpPr>
          <p:nvPr/>
        </p:nvSpPr>
        <p:spPr bwMode="auto">
          <a:xfrm>
            <a:off x="6084888" y="2579688"/>
            <a:ext cx="1871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表達愛意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多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存款</a:t>
            </a:r>
          </a:p>
        </p:txBody>
      </p:sp>
      <p:pic>
        <p:nvPicPr>
          <p:cNvPr id="35850" name="Picture 2" descr="C:\Users\mimi96\Pictures\label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989138"/>
            <a:ext cx="446405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" descr="C:\Users\mimi96\Pictures\label\a1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矩形 31"/>
          <p:cNvSpPr>
            <a:spLocks noChangeArrowheads="1"/>
          </p:cNvSpPr>
          <p:nvPr/>
        </p:nvSpPr>
        <p:spPr bwMode="auto">
          <a:xfrm>
            <a:off x="755650" y="1844675"/>
            <a:ext cx="4572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你每天和家人住在一起嗎？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你每天和家人相聚互的時間有多久？</a:t>
            </a:r>
            <a:r>
              <a:rPr kumimoji="0" lang="en-US" altLang="zh-TW" sz="2400">
                <a:latin typeface="華康少女文字 Std W3"/>
                <a:ea typeface="華康少女文字 Std W3"/>
                <a:cs typeface="華康少女文字 Std W3"/>
              </a:rPr>
              <a:t>		</a:t>
            </a: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你經常傾聽家人的心情故事嗎？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你經常關心問候家人的生活嗎？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你有多久沒有對家人表達感謝與讚美呢？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你有多久沒有擁抱家人或接觸家人呢？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en-US" altLang="zh-TW">
                <a:latin typeface="華康少女文字 Std W3"/>
                <a:ea typeface="華康少女文字 Std W3"/>
                <a:cs typeface="華康少女文字 Std W3"/>
              </a:rPr>
              <a:t>	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5853" name="Rectangle 9"/>
          <p:cNvSpPr>
            <a:spLocks noChangeArrowheads="1"/>
          </p:cNvSpPr>
          <p:nvPr/>
        </p:nvSpPr>
        <p:spPr bwMode="auto">
          <a:xfrm>
            <a:off x="1214438" y="285750"/>
            <a:ext cx="6089650" cy="892175"/>
          </a:xfrm>
          <a:prstGeom prst="rect">
            <a:avLst/>
          </a:prstGeom>
          <a:solidFill>
            <a:srgbClr val="FF99CC">
              <a:alpha val="8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良好溝通有方法：方法二</a:t>
            </a:r>
            <a:endParaRPr kumimoji="0" lang="en-US" altLang="zh-TW" sz="2400">
              <a:latin typeface="華康POP1體W5" pitchFamily="81" charset="-120"/>
              <a:ea typeface="華康POP1體W5" pitchFamily="81" charset="-120"/>
            </a:endParaRPr>
          </a:p>
          <a:p>
            <a:pPr algn="ctr"/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非語言多元溝通</a:t>
            </a:r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】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法則</a:t>
            </a:r>
            <a:r>
              <a:rPr kumimoji="0" lang="zh-TW" altLang="en-US" sz="2800">
                <a:latin typeface="Calibri" pitchFamily="34" charset="0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E:\圖片\61858_1752994_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1428750"/>
            <a:ext cx="44116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華康POP1體W5" pitchFamily="81" charset="-120"/>
                <a:ea typeface="華康POP1體W5" pitchFamily="81" charset="-120"/>
              </a:rPr>
              <a:t>教育部－</a:t>
            </a:r>
            <a:r>
              <a:rPr lang="en-US" altLang="zh-TW" dirty="0" smtClean="0">
                <a:latin typeface="華康POP1體W5" pitchFamily="81" charset="-120"/>
                <a:ea typeface="華康POP1體W5" pitchFamily="81" charset="-120"/>
              </a:rPr>
              <a:t/>
            </a:r>
            <a:br>
              <a:rPr lang="en-US" altLang="zh-TW" dirty="0" smtClean="0">
                <a:latin typeface="華康POP1體W5" pitchFamily="81" charset="-120"/>
                <a:ea typeface="華康POP1體W5" pitchFamily="81" charset="-120"/>
              </a:rPr>
            </a:br>
            <a:r>
              <a:rPr lang="zh-TW" altLang="en-US" dirty="0" smtClean="0">
                <a:latin typeface="華康POP1體W5" pitchFamily="81" charset="-120"/>
                <a:ea typeface="華康POP1體W5" pitchFamily="81" charset="-120"/>
              </a:rPr>
              <a:t>國民與家人加互動情形調查</a:t>
            </a:r>
          </a:p>
        </p:txBody>
      </p:sp>
      <p:sp>
        <p:nvSpPr>
          <p:cNvPr id="37891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華康少女文字 Std W3"/>
              <a:ea typeface="華康少女文字 Std W3"/>
              <a:cs typeface="華康少女文字 Std W3"/>
            </a:endParaRPr>
          </a:p>
        </p:txBody>
      </p:sp>
      <p:sp>
        <p:nvSpPr>
          <p:cNvPr id="37892" name="矩形 7"/>
          <p:cNvSpPr>
            <a:spLocks noChangeArrowheads="1"/>
          </p:cNvSpPr>
          <p:nvPr/>
        </p:nvSpPr>
        <p:spPr bwMode="auto">
          <a:xfrm>
            <a:off x="357188" y="1928813"/>
            <a:ext cx="5786437" cy="3406775"/>
          </a:xfrm>
          <a:prstGeom prst="rect">
            <a:avLst/>
          </a:prstGeom>
          <a:solidFill>
            <a:srgbClr val="FFFFFF">
              <a:alpha val="76077"/>
            </a:srgbClr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不曾即很少相聚互動至少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30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分鐘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20.6	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不曾即很少傾聽家人的心情故事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50.3	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不曾即很少對家人表達感謝與讚美  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62.1	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不曾即很少與家人擁抱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76.2	</a:t>
            </a:r>
          </a:p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不曾即很少關心問候家人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35.9</a:t>
            </a:r>
            <a:r>
              <a:rPr kumimoji="0" lang="en-US" altLang="zh-TW" sz="1600">
                <a:latin typeface="標楷體" pitchFamily="65" charset="-120"/>
                <a:ea typeface="標楷體" pitchFamily="65" charset="-120"/>
                <a:cs typeface="華康少女文字 Std W3"/>
              </a:rPr>
              <a:t>	</a:t>
            </a:r>
            <a:r>
              <a:rPr kumimoji="0" lang="en-US" altLang="zh-TW">
                <a:latin typeface="標楷體" pitchFamily="65" charset="-120"/>
                <a:ea typeface="標楷體" pitchFamily="65" charset="-120"/>
                <a:cs typeface="華康少女文字 Std W3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latin typeface="華康POP1體W5" pitchFamily="81" charset="-120"/>
                <a:ea typeface="華康POP1體W5" pitchFamily="81" charset="-120"/>
              </a:rPr>
              <a:t>Gary Chapman</a:t>
            </a:r>
            <a:br>
              <a:rPr lang="en-US" altLang="zh-TW" sz="3200" smtClean="0">
                <a:latin typeface="華康POP1體W5" pitchFamily="81" charset="-120"/>
                <a:ea typeface="華康POP1體W5" pitchFamily="81" charset="-120"/>
              </a:rPr>
            </a:br>
            <a:r>
              <a:rPr lang="zh-TW" altLang="en-US" sz="3200" smtClean="0">
                <a:latin typeface="華康POP1體W5" pitchFamily="81" charset="-120"/>
                <a:ea typeface="華康POP1體W5" pitchFamily="81" charset="-120"/>
              </a:rPr>
              <a:t>五種愛之語</a:t>
            </a:r>
          </a:p>
        </p:txBody>
      </p:sp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38919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4" descr="C:\Users\mimi96\Pictures\label\1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793875"/>
            <a:ext cx="29416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6" descr="C:\Users\mimi96\Pictures\label\a200-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1514475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文字方塊 15"/>
          <p:cNvSpPr txBox="1">
            <a:spLocks noChangeArrowheads="1"/>
          </p:cNvSpPr>
          <p:nvPr/>
        </p:nvSpPr>
        <p:spPr bwMode="auto">
          <a:xfrm>
            <a:off x="6084888" y="2290763"/>
            <a:ext cx="18716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華康POP1體W5" pitchFamily="81" charset="-120"/>
                <a:ea typeface="華康POP1體W5" pitchFamily="81" charset="-120"/>
                <a:cs typeface="華康POP1體 Std W7"/>
              </a:rPr>
              <a:t>表達愛意</a:t>
            </a:r>
            <a:endParaRPr kumimoji="0" lang="en-US" altLang="zh-TW" sz="3200">
              <a:solidFill>
                <a:srgbClr val="000000"/>
              </a:solidFill>
              <a:latin typeface="華康POP1體W5" pitchFamily="81" charset="-120"/>
              <a:ea typeface="華康POP1體W5" pitchFamily="81" charset="-120"/>
              <a:cs typeface="華康POP1體 Std W7"/>
            </a:endParaRPr>
          </a:p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華康POP1體W5" pitchFamily="81" charset="-120"/>
                <a:ea typeface="華康POP1體W5" pitchFamily="81" charset="-120"/>
                <a:cs typeface="華康POP1體 Std W7"/>
              </a:rPr>
              <a:t>多</a:t>
            </a:r>
            <a:endParaRPr kumimoji="0" lang="en-US" altLang="zh-TW" sz="3200">
              <a:solidFill>
                <a:srgbClr val="000000"/>
              </a:solidFill>
              <a:latin typeface="華康POP1體W5" pitchFamily="81" charset="-120"/>
              <a:ea typeface="華康POP1體W5" pitchFamily="81" charset="-120"/>
              <a:cs typeface="華康POP1體 Std W7"/>
            </a:endParaRPr>
          </a:p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華康POP1體W5" pitchFamily="81" charset="-120"/>
                <a:ea typeface="華康POP1體W5" pitchFamily="81" charset="-120"/>
                <a:cs typeface="華康POP1體 Std W7"/>
              </a:rPr>
              <a:t>存款</a:t>
            </a:r>
          </a:p>
        </p:txBody>
      </p:sp>
      <p:pic>
        <p:nvPicPr>
          <p:cNvPr id="38923" name="Picture 2" descr="C:\Users\mimi96\Pictures\label\a1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5"/>
          <p:cNvGrpSpPr/>
          <p:nvPr/>
        </p:nvGrpSpPr>
        <p:grpSpPr>
          <a:xfrm>
            <a:off x="1859636" y="1844824"/>
            <a:ext cx="3000396" cy="857256"/>
            <a:chOff x="928662" y="2428868"/>
            <a:chExt cx="2428892" cy="571504"/>
          </a:xfrm>
          <a:solidFill>
            <a:srgbClr val="FFFF00"/>
          </a:solidFill>
        </p:grpSpPr>
        <p:sp>
          <p:nvSpPr>
            <p:cNvPr id="21" name="摺角紙張 20"/>
            <p:cNvSpPr/>
            <p:nvPr/>
          </p:nvSpPr>
          <p:spPr>
            <a:xfrm>
              <a:off x="928662" y="2428868"/>
              <a:ext cx="2428892" cy="571504"/>
            </a:xfrm>
            <a:prstGeom prst="foldedCorner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3200" dirty="0">
                <a:latin typeface="華康娃娃體" pitchFamily="49" charset="-120"/>
                <a:ea typeface="華康娃娃體" pitchFamily="49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dirty="0">
                  <a:latin typeface="華康POP1體 Std W5" pitchFamily="82" charset="-120"/>
                  <a:ea typeface="華康POP1體 Std W5" pitchFamily="82" charset="-120"/>
                </a:rPr>
                <a:t>肯定的語言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28662" y="2428868"/>
              <a:ext cx="364334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3" name="群組 6"/>
          <p:cNvGrpSpPr>
            <a:grpSpLocks/>
          </p:cNvGrpSpPr>
          <p:nvPr/>
        </p:nvGrpSpPr>
        <p:grpSpPr bwMode="auto">
          <a:xfrm>
            <a:off x="1619250" y="2924175"/>
            <a:ext cx="3070225" cy="857250"/>
            <a:chOff x="623069" y="1950333"/>
            <a:chExt cx="2428892" cy="571504"/>
          </a:xfrm>
        </p:grpSpPr>
        <p:sp>
          <p:nvSpPr>
            <p:cNvPr id="24" name="摺角紙張 23"/>
            <p:cNvSpPr/>
            <p:nvPr/>
          </p:nvSpPr>
          <p:spPr>
            <a:xfrm>
              <a:off x="623069" y="1950333"/>
              <a:ext cx="2428892" cy="571504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精心的時刻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23069" y="1950333"/>
              <a:ext cx="364208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1403350" y="4076700"/>
            <a:ext cx="3071813" cy="857250"/>
            <a:chOff x="928662" y="2428868"/>
            <a:chExt cx="2428892" cy="571504"/>
          </a:xfrm>
        </p:grpSpPr>
        <p:sp>
          <p:nvSpPr>
            <p:cNvPr id="27" name="摺角紙張 26"/>
            <p:cNvSpPr/>
            <p:nvPr/>
          </p:nvSpPr>
          <p:spPr>
            <a:xfrm>
              <a:off x="928662" y="2428868"/>
              <a:ext cx="2428892" cy="571504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服務的行動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928662" y="2428868"/>
              <a:ext cx="36402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5" name="群組 12"/>
          <p:cNvGrpSpPr>
            <a:grpSpLocks/>
          </p:cNvGrpSpPr>
          <p:nvPr/>
        </p:nvGrpSpPr>
        <p:grpSpPr bwMode="auto">
          <a:xfrm>
            <a:off x="4859338" y="5157788"/>
            <a:ext cx="3143250" cy="857250"/>
            <a:chOff x="928662" y="2428868"/>
            <a:chExt cx="2428892" cy="571505"/>
          </a:xfrm>
        </p:grpSpPr>
        <p:sp>
          <p:nvSpPr>
            <p:cNvPr id="30" name="摺角紙張 29"/>
            <p:cNvSpPr/>
            <p:nvPr/>
          </p:nvSpPr>
          <p:spPr>
            <a:xfrm>
              <a:off x="928662" y="2428868"/>
              <a:ext cx="2428892" cy="571505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接受禮物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28662" y="2428868"/>
              <a:ext cx="364333" cy="5715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6" name="群組 15"/>
          <p:cNvGrpSpPr>
            <a:grpSpLocks/>
          </p:cNvGrpSpPr>
          <p:nvPr/>
        </p:nvGrpSpPr>
        <p:grpSpPr bwMode="auto">
          <a:xfrm>
            <a:off x="1258888" y="5157788"/>
            <a:ext cx="3071812" cy="857250"/>
            <a:chOff x="928662" y="2428868"/>
            <a:chExt cx="2428892" cy="571504"/>
          </a:xfrm>
        </p:grpSpPr>
        <p:sp>
          <p:nvSpPr>
            <p:cNvPr id="33" name="摺角紙張 32"/>
            <p:cNvSpPr/>
            <p:nvPr/>
          </p:nvSpPr>
          <p:spPr>
            <a:xfrm>
              <a:off x="928662" y="2428868"/>
              <a:ext cx="2428892" cy="571504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身體的接觸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28662" y="2428868"/>
              <a:ext cx="36402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 descr="p117233544634"/>
          <p:cNvPicPr>
            <a:picLocks noChangeAspect="1" noChangeArrowheads="1"/>
          </p:cNvPicPr>
          <p:nvPr/>
        </p:nvPicPr>
        <p:blipFill>
          <a:blip r:embed="rId2"/>
          <a:srcRect l="36856" b="51933"/>
          <a:stretch>
            <a:fillRect/>
          </a:stretch>
        </p:blipFill>
        <p:spPr bwMode="auto">
          <a:xfrm>
            <a:off x="0" y="-214313"/>
            <a:ext cx="33401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三、評量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85813" y="1714500"/>
          <a:ext cx="7572375" cy="3857625"/>
        </p:xfrm>
        <a:graphic>
          <a:graphicData uri="http://schemas.openxmlformats.org/drawingml/2006/table">
            <a:tbl>
              <a:tblPr/>
              <a:tblGrid>
                <a:gridCol w="2116137"/>
                <a:gridCol w="2486025"/>
                <a:gridCol w="2970213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活動單元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評量方法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評量項目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8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洞察我的家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老爸老媽活動省思單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優缺點填寫完整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省思內容豐富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能以多元的角度接納家人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家人溝通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愛之語實作單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準時繳交</a:t>
                      </a:r>
                      <a:endParaRPr kumimoji="0" lang="en-US" altLang="zh-TW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確實完成</a:t>
                      </a:r>
                      <a:endParaRPr kumimoji="0" lang="en-US" altLang="zh-TW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家人回饋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圖片 5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44291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2" name="Freeform 5"/>
          <p:cNvSpPr>
            <a:spLocks/>
          </p:cNvSpPr>
          <p:nvPr/>
        </p:nvSpPr>
        <p:spPr bwMode="auto">
          <a:xfrm>
            <a:off x="0" y="5929313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40983" name="Freeform 5"/>
          <p:cNvSpPr>
            <a:spLocks/>
          </p:cNvSpPr>
          <p:nvPr/>
        </p:nvSpPr>
        <p:spPr bwMode="auto">
          <a:xfrm>
            <a:off x="5143500" y="5857875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5" descr="p117233544634"/>
          <p:cNvPicPr>
            <a:picLocks noChangeAspect="1" noChangeArrowheads="1"/>
          </p:cNvPicPr>
          <p:nvPr/>
        </p:nvPicPr>
        <p:blipFill>
          <a:blip r:embed="rId2"/>
          <a:srcRect l="36856" b="51933"/>
          <a:stretch>
            <a:fillRect/>
          </a:stretch>
        </p:blipFill>
        <p:spPr bwMode="auto">
          <a:xfrm>
            <a:off x="5143500" y="3316288"/>
            <a:ext cx="4000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四、資源分享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1214438" y="1571625"/>
            <a:ext cx="6329362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教案資源</a:t>
            </a: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】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      教育部家庭教育手冊</a:t>
            </a: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影片資源</a:t>
            </a: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】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      小太陽的願望</a:t>
            </a: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活動資源</a:t>
            </a: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】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     </a:t>
            </a:r>
            <a:r>
              <a:rPr lang="en-US" altLang="zh-TW" smtClean="0">
                <a:latin typeface="華康POP1體W5" pitchFamily="81" charset="-120"/>
                <a:ea typeface="華康POP1體W5" pitchFamily="81" charset="-120"/>
              </a:rPr>
              <a:t>515</a:t>
            </a:r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國際家庭日</a:t>
            </a:r>
            <a:endParaRPr lang="en-US" altLang="zh-TW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altLang="zh-TW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zh-TW" altLang="en-US" smtClean="0"/>
          </a:p>
        </p:txBody>
      </p:sp>
      <p:sp>
        <p:nvSpPr>
          <p:cNvPr id="41988" name="Freeform 5"/>
          <p:cNvSpPr>
            <a:spLocks/>
          </p:cNvSpPr>
          <p:nvPr/>
        </p:nvSpPr>
        <p:spPr bwMode="auto">
          <a:xfrm>
            <a:off x="0" y="5929313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0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Freeform 5"/>
          <p:cNvSpPr>
            <a:spLocks/>
          </p:cNvSpPr>
          <p:nvPr/>
        </p:nvSpPr>
        <p:spPr bwMode="auto">
          <a:xfrm>
            <a:off x="5143500" y="5857875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一、教學活動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3296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向左箭號 4"/>
          <p:cNvSpPr/>
          <p:nvPr/>
        </p:nvSpPr>
        <p:spPr>
          <a:xfrm>
            <a:off x="7143750" y="2428875"/>
            <a:ext cx="1643063" cy="1214438"/>
          </a:xfrm>
          <a:prstGeom prst="leftArrow">
            <a:avLst>
              <a:gd name="adj1" fmla="val 5941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POP1體W5" pitchFamily="81" charset="-120"/>
                <a:ea typeface="華康POP1體W5" pitchFamily="81" charset="-120"/>
              </a:rPr>
              <a:t>接納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7072313" y="3929063"/>
            <a:ext cx="1643062" cy="1214437"/>
          </a:xfrm>
          <a:prstGeom prst="leftArrow">
            <a:avLst>
              <a:gd name="adj1" fmla="val 59412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溝通</a:t>
            </a:r>
          </a:p>
        </p:txBody>
      </p:sp>
      <p:sp>
        <p:nvSpPr>
          <p:cNvPr id="7" name="向左箭號 6"/>
          <p:cNvSpPr/>
          <p:nvPr/>
        </p:nvSpPr>
        <p:spPr>
          <a:xfrm>
            <a:off x="7143750" y="5357813"/>
            <a:ext cx="1643063" cy="1214437"/>
          </a:xfrm>
          <a:prstGeom prst="leftArrow">
            <a:avLst>
              <a:gd name="adj1" fmla="val 59412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POP1體W5" pitchFamily="81" charset="-120"/>
                <a:ea typeface="華康POP1體W5" pitchFamily="81" charset="-120"/>
              </a:rPr>
              <a:t>實踐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標楷體" pitchFamily="65" charset="-120"/>
              </a:rPr>
              <a:t>【</a:t>
            </a:r>
            <a:r>
              <a:rPr lang="zh-TW" altLang="en-US" sz="4000" b="1" smtClean="0">
                <a:ea typeface="標楷體" pitchFamily="65" charset="-120"/>
              </a:rPr>
              <a:t>洞察我的家</a:t>
            </a:r>
            <a:r>
              <a:rPr lang="en-US" altLang="zh-TW" sz="4000" b="1" smtClean="0">
                <a:ea typeface="標楷體" pitchFamily="65" charset="-120"/>
              </a:rPr>
              <a:t>】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7411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7412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1500188"/>
            <a:ext cx="45053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 l="47607" t="23438" r="8447" b="26758"/>
          <a:stretch>
            <a:fillRect/>
          </a:stretch>
        </p:blipFill>
        <p:spPr bwMode="auto">
          <a:xfrm>
            <a:off x="285750" y="1500188"/>
            <a:ext cx="4286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0" y="1628775"/>
            <a:ext cx="9144000" cy="4637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sz="3600" dirty="0">
              <a:latin typeface="+mj-ea"/>
              <a:ea typeface="+mj-ea"/>
            </a:endParaRPr>
          </a:p>
        </p:txBody>
      </p:sp>
      <p:sp>
        <p:nvSpPr>
          <p:cNvPr id="184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標楷體" pitchFamily="65" charset="-120"/>
              </a:rPr>
              <a:t>【</a:t>
            </a:r>
            <a:r>
              <a:rPr lang="zh-TW" altLang="en-US" sz="4000" b="1" smtClean="0">
                <a:ea typeface="標楷體" pitchFamily="65" charset="-120"/>
              </a:rPr>
              <a:t>老爸老媽大拍賣</a:t>
            </a:r>
            <a:r>
              <a:rPr lang="en-US" altLang="zh-TW" sz="4000" b="1" smtClean="0">
                <a:ea typeface="標楷體" pitchFamily="65" charset="-120"/>
              </a:rPr>
              <a:t>】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8436" name="內容版面配置區 7"/>
          <p:cNvSpPr>
            <a:spLocks noGrp="1"/>
          </p:cNvSpPr>
          <p:nvPr>
            <p:ph sz="half" idx="2"/>
          </p:nvPr>
        </p:nvSpPr>
        <p:spPr>
          <a:xfrm>
            <a:off x="4648200" y="1831975"/>
            <a:ext cx="4038600" cy="4525963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一人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500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元</a:t>
            </a:r>
            <a:endParaRPr lang="en-US" altLang="zh-TW" sz="3000" smtClean="0">
              <a:latin typeface="華康POP1體W5" pitchFamily="81" charset="-120"/>
              <a:ea typeface="華康POP1體W5" pitchFamily="81" charset="-120"/>
            </a:endParaRP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各項底金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100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元，喊價一次增加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100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元，出價三次得標，同價者猜拳搶標</a:t>
            </a: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一張優點附送一張缺點</a:t>
            </a:r>
          </a:p>
          <a:p>
            <a:pPr eaLnBrk="1" hangingPunct="1"/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15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個優點競標完後，其餘的抽籤配對</a:t>
            </a:r>
          </a:p>
        </p:txBody>
      </p:sp>
      <p:pic>
        <p:nvPicPr>
          <p:cNvPr id="18437" name="Picture 2" descr="C:\Users\mimi96\Pictures\label\a1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內容版面配置區 2"/>
          <p:cNvSpPr>
            <a:spLocks noGrp="1"/>
          </p:cNvSpPr>
          <p:nvPr>
            <p:ph sz="half" idx="1"/>
          </p:nvPr>
        </p:nvSpPr>
        <p:spPr>
          <a:xfrm>
            <a:off x="428625" y="2000250"/>
            <a:ext cx="4038600" cy="4525963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每個人分別寫下２個爸爸媽媽好的地方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(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寫在紅色紙條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)</a:t>
            </a:r>
            <a:endParaRPr lang="zh-TW" altLang="en-US" sz="3000" smtClean="0">
              <a:latin typeface="華康POP1體W5" pitchFamily="81" charset="-120"/>
              <a:ea typeface="華康POP1體W5" pitchFamily="81" charset="-120"/>
            </a:endParaRP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每個人分別寫下２個爸爸媽媽不好的地方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(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寫在藍色紙條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)</a:t>
            </a: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並寫在拍賣單上</a:t>
            </a:r>
          </a:p>
          <a:p>
            <a:pPr eaLnBrk="1" hangingPunct="1">
              <a:buFont typeface="Arial" charset="0"/>
              <a:buNone/>
            </a:pPr>
            <a:endParaRPr lang="zh-TW" altLang="en-US" sz="36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標楷體" pitchFamily="65" charset="-120"/>
              </a:rPr>
              <a:t>【</a:t>
            </a:r>
            <a:r>
              <a:rPr lang="zh-TW" altLang="en-US" sz="4000" b="1" smtClean="0">
                <a:ea typeface="標楷體" pitchFamily="65" charset="-120"/>
              </a:rPr>
              <a:t>老爸老媽大拍賣</a:t>
            </a:r>
            <a:r>
              <a:rPr lang="en-US" altLang="zh-TW" sz="4000" b="1" smtClean="0">
                <a:ea typeface="標楷體" pitchFamily="65" charset="-120"/>
              </a:rPr>
              <a:t>】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20487" name="Picture 6" descr="C:\Users\mimi96\Pictures\label\a200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801813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Users\mimi96\Pictures\label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928813"/>
            <a:ext cx="36734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C:\Users\mimi96\Pictures\label\a1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矩形 31"/>
          <p:cNvSpPr>
            <a:spLocks noChangeArrowheads="1"/>
          </p:cNvSpPr>
          <p:nvPr/>
        </p:nvSpPr>
        <p:spPr bwMode="auto">
          <a:xfrm>
            <a:off x="1000125" y="2000250"/>
            <a:ext cx="3429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 b="1">
                <a:latin typeface="Calibri" pitchFamily="34" charset="0"/>
              </a:rPr>
              <a:t>【</a:t>
            </a:r>
            <a:r>
              <a:rPr kumimoji="0" lang="zh-TW" altLang="en-US" b="1">
                <a:latin typeface="Calibri" pitchFamily="34" charset="0"/>
              </a:rPr>
              <a:t>我買到的是一個</a:t>
            </a:r>
            <a:r>
              <a:rPr kumimoji="0" lang="en-US" altLang="zh-TW" b="1">
                <a:latin typeface="Calibri" pitchFamily="34" charset="0"/>
              </a:rPr>
              <a:t>…】</a:t>
            </a:r>
            <a:endParaRPr kumimoji="0" lang="zh-TW" alt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zh-TW" altLang="en-US">
                <a:latin typeface="Calibri" pitchFamily="34" charset="0"/>
              </a:rPr>
              <a:t>有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優點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的爸爸</a:t>
            </a:r>
            <a:r>
              <a:rPr kumimoji="0" lang="en-US" altLang="zh-TW">
                <a:latin typeface="Calibri" pitchFamily="34" charset="0"/>
              </a:rPr>
              <a:t>,</a:t>
            </a:r>
            <a:r>
              <a:rPr kumimoji="0" lang="zh-TW" altLang="en-US">
                <a:latin typeface="Calibri" pitchFamily="34" charset="0"/>
              </a:rPr>
              <a:t>可是他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缺點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kumimoji="0" lang="zh-TW" altLang="en-US">
                <a:latin typeface="Calibri" pitchFamily="34" charset="0"/>
              </a:rPr>
              <a:t>有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優點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的媽媽</a:t>
            </a:r>
            <a:r>
              <a:rPr kumimoji="0" lang="en-US" altLang="zh-TW">
                <a:latin typeface="Calibri" pitchFamily="34" charset="0"/>
              </a:rPr>
              <a:t>,</a:t>
            </a:r>
            <a:r>
              <a:rPr kumimoji="0" lang="zh-TW" altLang="en-US">
                <a:latin typeface="Calibri" pitchFamily="34" charset="0"/>
              </a:rPr>
              <a:t>可是他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缺點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kumimoji="0" lang="en-US" altLang="zh-TW" b="1">
                <a:latin typeface="Calibri" pitchFamily="34" charset="0"/>
              </a:rPr>
              <a:t>【</a:t>
            </a:r>
            <a:r>
              <a:rPr kumimoji="0" lang="zh-TW" altLang="en-US" b="1">
                <a:latin typeface="Calibri" pitchFamily="34" charset="0"/>
              </a:rPr>
              <a:t>請問</a:t>
            </a:r>
            <a:r>
              <a:rPr kumimoji="0" lang="en-US" altLang="zh-TW" b="1">
                <a:latin typeface="Calibri" pitchFamily="34" charset="0"/>
              </a:rPr>
              <a:t>】</a:t>
            </a:r>
            <a:r>
              <a:rPr kumimoji="0" lang="zh-TW" altLang="en-US" b="1">
                <a:latin typeface="Calibri" pitchFamily="34" charset="0"/>
              </a:rPr>
              <a:t>你喜歡買到的爸爸、媽媽嗎？　　為什麼？</a:t>
            </a:r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20491" name="Picture 2" descr="C:\Users\mimi96\Pictures\label\a1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 descr="C:\Users\mimi96\Pictures\label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928813"/>
            <a:ext cx="36734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5072063" y="2000250"/>
            <a:ext cx="32861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prstClr val="black"/>
                </a:solidFill>
                <a:ea typeface="華康POP1體W5" pitchFamily="81" charset="-120"/>
              </a:rPr>
              <a:t>【</a:t>
            </a: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想一想</a:t>
            </a:r>
            <a:r>
              <a:rPr lang="en-US" altLang="zh-TW" sz="2000" b="1" dirty="0">
                <a:solidFill>
                  <a:prstClr val="black"/>
                </a:solidFill>
                <a:ea typeface="華康POP1體W5" pitchFamily="81" charset="-120"/>
              </a:rPr>
              <a:t>】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在這個遊戲中看到“家人關係”和其他的人際關係有什麼不同的地方？</a:t>
            </a:r>
            <a:endParaRPr lang="en-US" altLang="zh-TW" sz="2000" b="1" dirty="0">
              <a:solidFill>
                <a:prstClr val="black"/>
              </a:solidFill>
              <a:ea typeface="華康POP1體W5" pitchFamily="81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活動中得到什麼新的發現？</a:t>
            </a:r>
            <a:endParaRPr lang="en-US" altLang="zh-TW" sz="2000" b="1" dirty="0">
              <a:solidFill>
                <a:prstClr val="black"/>
              </a:solidFill>
              <a:ea typeface="華康POP1體W5" pitchFamily="81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如果回到了現實，有什麼不同？</a:t>
            </a:r>
            <a:endParaRPr lang="en-US" altLang="zh-TW" sz="2000" b="1" dirty="0">
              <a:solidFill>
                <a:prstClr val="black"/>
              </a:solidFill>
              <a:ea typeface="華康POP1體W5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0" y="5286375"/>
            <a:ext cx="9144000" cy="647700"/>
            <a:chOff x="0" y="1797"/>
            <a:chExt cx="5760" cy="408"/>
          </a:xfrm>
        </p:grpSpPr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0" y="1797"/>
              <a:ext cx="5760" cy="40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2536" name="Line 5"/>
            <p:cNvSpPr>
              <a:spLocks noChangeShapeType="1"/>
            </p:cNvSpPr>
            <p:nvPr/>
          </p:nvSpPr>
          <p:spPr bwMode="auto">
            <a:xfrm>
              <a:off x="0" y="186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>
              <a:off x="0" y="21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571875" y="3644900"/>
            <a:ext cx="5929313" cy="2232025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華康POP1體W5" pitchFamily="81" charset="-120"/>
                <a:ea typeface="華康POP1體W5" pitchFamily="81" charset="-120"/>
              </a:rPr>
              <a:t>選擇</a:t>
            </a:r>
            <a:r>
              <a:rPr lang="zh-TW" altLang="en-US" sz="2400" b="1" smtClean="0">
                <a:latin typeface="華康POP1體W5" pitchFamily="81" charset="-120"/>
                <a:ea typeface="華康POP1體W5" pitchFamily="81" charset="-120"/>
              </a:rPr>
              <a:t>成為</a:t>
            </a:r>
            <a:r>
              <a:rPr lang="zh-TW" altLang="en-US" b="1" smtClean="0">
                <a:latin typeface="華康POP1體W5" pitchFamily="81" charset="-120"/>
                <a:ea typeface="華康POP1體W5" pitchFamily="81" charset="-120"/>
              </a:rPr>
              <a:t>讓</a:t>
            </a:r>
            <a:r>
              <a:rPr lang="zh-TW" altLang="en-US" sz="5400" b="1" smtClean="0">
                <a:latin typeface="華康POP1體W5" pitchFamily="81" charset="-120"/>
                <a:ea typeface="華康POP1體W5" pitchFamily="81" charset="-120"/>
              </a:rPr>
              <a:t>家</a:t>
            </a:r>
            <a:r>
              <a:rPr lang="zh-TW" altLang="en-US" b="1" smtClean="0">
                <a:latin typeface="華康POP1體W5" pitchFamily="81" charset="-120"/>
                <a:ea typeface="華康POP1體W5" pitchFamily="81" charset="-120"/>
              </a:rPr>
              <a:t>更</a:t>
            </a:r>
            <a:r>
              <a:rPr lang="zh-TW" altLang="en-US" b="1" smtClean="0">
                <a:solidFill>
                  <a:srgbClr val="FF0000"/>
                </a:solidFill>
                <a:latin typeface="華康POP1體W5" pitchFamily="81" charset="-120"/>
                <a:ea typeface="華康POP1體W5" pitchFamily="81" charset="-120"/>
              </a:rPr>
              <a:t>好</a:t>
            </a:r>
            <a:r>
              <a:rPr lang="zh-TW" altLang="en-US" sz="3200" b="1" smtClean="0">
                <a:latin typeface="華康POP1體W5" pitchFamily="81" charset="-120"/>
                <a:ea typeface="華康POP1體W5" pitchFamily="81" charset="-120"/>
              </a:rPr>
              <a:t>的人。</a:t>
            </a:r>
          </a:p>
        </p:txBody>
      </p:sp>
      <p:pic>
        <p:nvPicPr>
          <p:cNvPr id="22532" name="圖片 1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movieposters.2038.net/p/Little-Miss-Sunshine_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C901"/>
              </a:clrFrom>
              <a:clrTo>
                <a:srgbClr val="F8C901">
                  <a:alpha val="0"/>
                </a:srgbClr>
              </a:clrTo>
            </a:clrChange>
          </a:blip>
          <a:srcRect l="4193" t="46059" r="46893" b="26463"/>
          <a:stretch>
            <a:fillRect/>
          </a:stretch>
        </p:blipFill>
        <p:spPr bwMode="auto">
          <a:xfrm>
            <a:off x="6623050" y="260350"/>
            <a:ext cx="2520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0" y="404813"/>
            <a:ext cx="9144000" cy="37782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活動小結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】</a:t>
            </a:r>
          </a:p>
          <a:p>
            <a:endParaRPr kumimoji="0" lang="en-US" altLang="zh-TW" sz="3200" b="1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一、沒有人是完美的，家人也是如此。</a:t>
            </a:r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  <a:hlinkClick r:id="rId5" action="ppaction://hlinksldjump"/>
              </a:rPr>
              <a:t>陽春麵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二、當是好是壞都無法改變，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　　　　　  何不樂觀面對？</a:t>
            </a:r>
            <a:r>
              <a:rPr kumimoji="0"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  <a:hlinkClick r:id="rId6" action="ppaction://hlinkfile"/>
              </a:rPr>
              <a:t>Silence of love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三、我們無法選擇家人，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r>
              <a:rPr kumimoji="0"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                </a:t>
            </a:r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但我們一定要</a:t>
            </a:r>
            <a:r>
              <a:rPr kumimoji="0"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……</a:t>
            </a:r>
            <a:r>
              <a:rPr kumimoji="0"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/>
            </a:r>
            <a:br>
              <a:rPr kumimoji="0"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/>
              </a:rPr>
            </a:b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2789" t="45065" r="4721" b="5150"/>
          <a:stretch>
            <a:fillRect/>
          </a:stretch>
        </p:blipFill>
        <p:spPr bwMode="auto">
          <a:xfrm>
            <a:off x="6786563" y="0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18092" r="79399" b="5579"/>
          <a:stretch>
            <a:fillRect/>
          </a:stretch>
        </p:blipFill>
        <p:spPr bwMode="auto">
          <a:xfrm>
            <a:off x="0" y="0"/>
            <a:ext cx="9286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8585" r="79399" b="5579"/>
          <a:stretch>
            <a:fillRect/>
          </a:stretch>
        </p:blipFill>
        <p:spPr bwMode="auto">
          <a:xfrm>
            <a:off x="0" y="2989263"/>
            <a:ext cx="92868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一碗陽春麵</a:t>
            </a:r>
          </a:p>
        </p:txBody>
      </p:sp>
      <p:sp>
        <p:nvSpPr>
          <p:cNvPr id="24582" name="內容版面配置區 2"/>
          <p:cNvSpPr>
            <a:spLocks noGrp="1"/>
          </p:cNvSpPr>
          <p:nvPr>
            <p:ph idx="1"/>
          </p:nvPr>
        </p:nvSpPr>
        <p:spPr>
          <a:xfrm>
            <a:off x="806450" y="207168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600" b="1" smtClean="0">
                <a:ea typeface="標楷體" pitchFamily="65" charset="-120"/>
              </a:rPr>
              <a:t>『</a:t>
            </a:r>
            <a:r>
              <a:rPr lang="zh-TW" altLang="en-US" sz="2600" b="1" smtClean="0">
                <a:ea typeface="標楷體" pitchFamily="65" charset="-120"/>
              </a:rPr>
              <a:t>有個女孩跟媽媽大吵一頓，氣得奪門而出，決定再也不要回這個討人厭的家了！一整天，她都在外面閒逛，肚子餓得咕嚕咕嚕叫，但偏偏又沒帶零用錢出來，可又拉不下臉回家吃飯。一直到了晚上，她來到一家麵攤旁，聞到陣陣的麵香與滷蛋香，她肚子好餓好餓，但身上沒錢的她卻也只能站在一旁觀看。</a:t>
            </a:r>
            <a:r>
              <a:rPr lang="en-US" sz="2600" b="1" smtClean="0">
                <a:ea typeface="標楷體" pitchFamily="65" charset="-120"/>
              </a:rPr>
              <a:t/>
            </a:r>
            <a:br>
              <a:rPr lang="en-US" sz="2600" b="1" smtClean="0">
                <a:ea typeface="標楷體" pitchFamily="65" charset="-120"/>
              </a:rPr>
            </a:br>
            <a:r>
              <a:rPr lang="zh-TW" altLang="en-US" sz="2600" b="1" smtClean="0">
                <a:ea typeface="標楷體" pitchFamily="65" charset="-120"/>
              </a:rPr>
              <a:t>　　忽然，老闆親切地問：「小姐，妳要不要吃麵啊？」她羞紅著臉回答：「嗯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600" b="1" smtClean="0">
                <a:ea typeface="標楷體" pitchFamily="65" charset="-120"/>
              </a:rPr>
              <a:t>可是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600" b="1" smtClean="0">
                <a:ea typeface="標楷體" pitchFamily="65" charset="-120"/>
              </a:rPr>
              <a:t>我沒帶錢ㄝ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600" b="1" smtClean="0">
                <a:ea typeface="標楷體" pitchFamily="65" charset="-120"/>
              </a:rPr>
              <a:t>」老闆哈哈大笑：「哈哈！算了，今天剛好沒什麼客人，妳坐下來，我請妳吃一碗陽春麵吧！」</a:t>
            </a:r>
            <a:r>
              <a:rPr lang="en-US" sz="2600" b="1" smtClean="0">
                <a:ea typeface="標楷體" pitchFamily="65" charset="-120"/>
              </a:rPr>
              <a:t/>
            </a:r>
            <a:br>
              <a:rPr lang="en-US" sz="2600" b="1" smtClean="0">
                <a:ea typeface="標楷體" pitchFamily="65" charset="-120"/>
              </a:rPr>
            </a:br>
            <a:r>
              <a:rPr lang="zh-TW" altLang="en-US" sz="2600" b="1" smtClean="0">
                <a:ea typeface="標楷體" pitchFamily="65" charset="-120"/>
              </a:rPr>
              <a:t>　　</a:t>
            </a:r>
            <a:r>
              <a:rPr lang="en-US" sz="2600" b="1" smtClean="0">
                <a:ea typeface="標楷體" pitchFamily="65" charset="-120"/>
              </a:rPr>
              <a:t/>
            </a:r>
            <a:br>
              <a:rPr lang="en-US" sz="2600" b="1" smtClean="0">
                <a:ea typeface="標楷體" pitchFamily="65" charset="-120"/>
              </a:rPr>
            </a:br>
            <a:r>
              <a:rPr lang="zh-TW" altLang="en-US" sz="2600" b="1" smtClean="0">
                <a:ea typeface="標楷體" pitchFamily="65" charset="-120"/>
              </a:rPr>
              <a:t>　　</a:t>
            </a:r>
            <a:endParaRPr lang="en-US" altLang="zh-TW" sz="26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2789" t="45065" r="4721" b="5150"/>
          <a:stretch>
            <a:fillRect/>
          </a:stretch>
        </p:blipFill>
        <p:spPr bwMode="auto">
          <a:xfrm>
            <a:off x="6786563" y="0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18092" r="79399" b="5579"/>
          <a:stretch>
            <a:fillRect/>
          </a:stretch>
        </p:blipFill>
        <p:spPr bwMode="auto">
          <a:xfrm>
            <a:off x="0" y="0"/>
            <a:ext cx="9286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8585" r="79399" b="5579"/>
          <a:stretch>
            <a:fillRect/>
          </a:stretch>
        </p:blipFill>
        <p:spPr bwMode="auto">
          <a:xfrm>
            <a:off x="0" y="2989263"/>
            <a:ext cx="92868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一碗陽春麵</a:t>
            </a:r>
          </a:p>
        </p:txBody>
      </p:sp>
      <p:sp>
        <p:nvSpPr>
          <p:cNvPr id="15366" name="內容版面配置區 2"/>
          <p:cNvSpPr>
            <a:spLocks noGrp="1"/>
          </p:cNvSpPr>
          <p:nvPr>
            <p:ph idx="1"/>
          </p:nvPr>
        </p:nvSpPr>
        <p:spPr>
          <a:xfrm>
            <a:off x="950913" y="21431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女孩簡直不敢相信自己的耳朵，趕忙坐下。不一會兒，麵來了，她吃得津津有味，並說：「老闆，你人真好呢！」</a:t>
            </a:r>
            <a:endParaRPr lang="en-US" altLang="zh-TW" sz="2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老闆問：「哦？怎麼說？」女孩接著答：「對啊！我們素不相識，你卻肯請我吃麵，不像我家那個死老媽，根本不了解我的需要與想法，氣死我了！」</a:t>
            </a:r>
            <a:r>
              <a:rPr lang="en-US" sz="26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6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sz="2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老闆又笑了：「小姐，我才不過給了妳一碗麵而已，你就這麼感激我，那麼妳媽媽幫妳煮了二十幾年的飯，妳不是更該感激她嗎？」 </a:t>
            </a:r>
            <a:r>
              <a:rPr lang="en-US" sz="26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6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sz="2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心形 6">
            <a:hlinkClick r:id="rId4" action="ppaction://hlinksldjump"/>
          </p:cNvPr>
          <p:cNvSpPr/>
          <p:nvPr/>
        </p:nvSpPr>
        <p:spPr>
          <a:xfrm>
            <a:off x="8172450" y="5949950"/>
            <a:ext cx="720725" cy="69215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5"/>
          <p:cNvSpPr>
            <a:spLocks/>
          </p:cNvSpPr>
          <p:nvPr/>
        </p:nvSpPr>
        <p:spPr bwMode="auto">
          <a:xfrm>
            <a:off x="3981450" y="649288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635375" y="1773238"/>
            <a:ext cx="2232025" cy="51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5000"/>
              </a:spcBef>
            </a:pPr>
            <a:r>
              <a:rPr kumimoji="0" lang="zh-TW" altLang="en-US" sz="3600" b="1">
                <a:latin typeface="Times New Roman" pitchFamily="18" charset="0"/>
                <a:ea typeface="標楷體" pitchFamily="65" charset="-120"/>
              </a:rPr>
              <a:t>健康家庭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79388" y="2852738"/>
            <a:ext cx="3887787" cy="90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定義：</a:t>
            </a:r>
          </a:p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功能運作良好之家庭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4211638" y="2852738"/>
            <a:ext cx="4752975" cy="90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kumimoji="0" lang="en-US" altLang="zh-TW" sz="3100" b="1">
                <a:latin typeface="標楷體" pitchFamily="65" charset="-120"/>
                <a:ea typeface="標楷體" pitchFamily="65" charset="-120"/>
              </a:rPr>
              <a:t>Stinnett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en-US" altLang="zh-TW" sz="3100" b="1">
                <a:latin typeface="標楷體" pitchFamily="65" charset="-120"/>
                <a:ea typeface="標楷體" pitchFamily="65" charset="-120"/>
              </a:rPr>
              <a:t>DeFrain</a:t>
            </a:r>
            <a:r>
              <a:rPr kumimoji="0" lang="en-US" altLang="en-US" sz="2200" b="1"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2200" b="1">
                <a:latin typeface="標楷體" pitchFamily="65" charset="-120"/>
                <a:ea typeface="標楷體" pitchFamily="65" charset="-120"/>
              </a:rPr>
              <a:t>1986</a:t>
            </a:r>
            <a:r>
              <a:rPr kumimoji="0" lang="en-US" altLang="en-US" sz="2200" b="1">
                <a:latin typeface="標楷體" pitchFamily="65" charset="-120"/>
                <a:ea typeface="標楷體" pitchFamily="65" charset="-120"/>
              </a:rPr>
              <a:t>）</a:t>
            </a:r>
            <a:endParaRPr kumimoji="0" lang="zh-TW" altLang="en-US" sz="2200" b="1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提出的健康家庭特質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>
              <a:latin typeface="Times New Roman" pitchFamily="18" charset="0"/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23850" y="3933825"/>
            <a:ext cx="5842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學習型家庭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619250" y="3933825"/>
            <a:ext cx="5842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幸福家庭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2916238" y="3933825"/>
            <a:ext cx="9747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壓力管理有效家庭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5651500" y="3933825"/>
            <a:ext cx="558800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溝通良好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6443663" y="3933825"/>
            <a:ext cx="5588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齊聚一堂的時間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7235825" y="3933825"/>
            <a:ext cx="558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精神慰藉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8027988" y="3933825"/>
            <a:ext cx="8763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危機壓力處理能力</a:t>
            </a:r>
          </a:p>
        </p:txBody>
      </p:sp>
      <p:sp>
        <p:nvSpPr>
          <p:cNvPr id="28685" name="Line 18"/>
          <p:cNvSpPr>
            <a:spLocks noChangeShapeType="1"/>
          </p:cNvSpPr>
          <p:nvPr/>
        </p:nvSpPr>
        <p:spPr bwMode="auto">
          <a:xfrm>
            <a:off x="2700338" y="24923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6" name="Line 19"/>
          <p:cNvSpPr>
            <a:spLocks noChangeShapeType="1"/>
          </p:cNvSpPr>
          <p:nvPr/>
        </p:nvSpPr>
        <p:spPr bwMode="auto">
          <a:xfrm>
            <a:off x="27003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>
            <a:off x="651668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8" name="Line 21"/>
          <p:cNvSpPr>
            <a:spLocks noChangeShapeType="1"/>
          </p:cNvSpPr>
          <p:nvPr/>
        </p:nvSpPr>
        <p:spPr bwMode="auto">
          <a:xfrm>
            <a:off x="4716463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9" name="Text Box 22"/>
          <p:cNvSpPr txBox="1">
            <a:spLocks noChangeArrowheads="1"/>
          </p:cNvSpPr>
          <p:nvPr/>
        </p:nvSpPr>
        <p:spPr bwMode="auto">
          <a:xfrm>
            <a:off x="4211638" y="3933825"/>
            <a:ext cx="558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承諾</a:t>
            </a:r>
          </a:p>
        </p:txBody>
      </p:sp>
      <p:sp>
        <p:nvSpPr>
          <p:cNvPr id="28690" name="Text Box 23"/>
          <p:cNvSpPr txBox="1">
            <a:spLocks noChangeArrowheads="1"/>
          </p:cNvSpPr>
          <p:nvPr/>
        </p:nvSpPr>
        <p:spPr bwMode="auto">
          <a:xfrm>
            <a:off x="4932363" y="3933825"/>
            <a:ext cx="5588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感謝欣賞和讚美</a:t>
            </a:r>
          </a:p>
        </p:txBody>
      </p:sp>
      <p:sp>
        <p:nvSpPr>
          <p:cNvPr id="28691" name="Line 24"/>
          <p:cNvSpPr>
            <a:spLocks noChangeShapeType="1"/>
          </p:cNvSpPr>
          <p:nvPr/>
        </p:nvSpPr>
        <p:spPr bwMode="auto">
          <a:xfrm>
            <a:off x="4500563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>
            <a:off x="5219700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594042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4" name="Line 27"/>
          <p:cNvSpPr>
            <a:spLocks noChangeShapeType="1"/>
          </p:cNvSpPr>
          <p:nvPr/>
        </p:nvSpPr>
        <p:spPr bwMode="auto">
          <a:xfrm>
            <a:off x="67325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5" name="Line 28"/>
          <p:cNvSpPr>
            <a:spLocks noChangeShapeType="1"/>
          </p:cNvSpPr>
          <p:nvPr/>
        </p:nvSpPr>
        <p:spPr bwMode="auto">
          <a:xfrm>
            <a:off x="7524750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6" name="Line 29"/>
          <p:cNvSpPr>
            <a:spLocks noChangeShapeType="1"/>
          </p:cNvSpPr>
          <p:nvPr/>
        </p:nvSpPr>
        <p:spPr bwMode="auto">
          <a:xfrm>
            <a:off x="84597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7" name="Line 30"/>
          <p:cNvSpPr>
            <a:spLocks noChangeShapeType="1"/>
          </p:cNvSpPr>
          <p:nvPr/>
        </p:nvSpPr>
        <p:spPr bwMode="auto">
          <a:xfrm>
            <a:off x="6111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8" name="Line 32"/>
          <p:cNvSpPr>
            <a:spLocks noChangeShapeType="1"/>
          </p:cNvSpPr>
          <p:nvPr/>
        </p:nvSpPr>
        <p:spPr bwMode="auto">
          <a:xfrm>
            <a:off x="1979613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9" name="Line 33"/>
          <p:cNvSpPr>
            <a:spLocks noChangeShapeType="1"/>
          </p:cNvSpPr>
          <p:nvPr/>
        </p:nvSpPr>
        <p:spPr bwMode="auto">
          <a:xfrm>
            <a:off x="341947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8700" name="Picture 2" descr="C:\Users\mimi96\Pictures\label\d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16875" flipH="1">
            <a:off x="79375" y="155575"/>
            <a:ext cx="38655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739775" y="765175"/>
            <a:ext cx="31115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  <a:t>幸福家庭</a:t>
            </a:r>
            <a:r>
              <a:rPr kumimoji="0" lang="zh-TW" altLang="en-US" sz="3200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  <a:t>是</a:t>
            </a:r>
            <a:r>
              <a:rPr kumimoji="0" lang="en-US" altLang="zh-TW" sz="3200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  <a:t>…</a:t>
            </a:r>
            <a:br>
              <a:rPr kumimoji="0" lang="en-US" altLang="zh-TW" sz="3200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</a:br>
            <a:endParaRPr kumimoji="0" lang="zh-TW" altLang="en-US" dirty="0">
              <a:latin typeface="+mn-lt"/>
              <a:ea typeface="華康POP1體W5" pitchFamily="49" charset="-120"/>
            </a:endParaRPr>
          </a:p>
        </p:txBody>
      </p:sp>
      <p:pic>
        <p:nvPicPr>
          <p:cNvPr id="37" name="圖片 36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2206</Words>
  <Application>Microsoft Office PowerPoint</Application>
  <PresentationFormat>如螢幕大小 (4:3)</PresentationFormat>
  <Paragraphs>182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5" baseType="lpstr">
      <vt:lpstr>Arial</vt:lpstr>
      <vt:lpstr>新細明體</vt:lpstr>
      <vt:lpstr>Calibri</vt:lpstr>
      <vt:lpstr>華康POP1體W5</vt:lpstr>
      <vt:lpstr>Rockwell</vt:lpstr>
      <vt:lpstr>微軟正黑體</vt:lpstr>
      <vt:lpstr>標楷體</vt:lpstr>
      <vt:lpstr>Times New Roman</vt:lpstr>
      <vt:lpstr>超研澤粗廣告體</vt:lpstr>
      <vt:lpstr>華康POP1體 Std W7</vt:lpstr>
      <vt:lpstr>華康POP1體 Std W5</vt:lpstr>
      <vt:lpstr>華康細黑體</vt:lpstr>
      <vt:lpstr>華康少女文字 Std W3</vt:lpstr>
      <vt:lpstr>華康娃娃體</vt:lpstr>
      <vt:lpstr>華康古印體(P)</vt:lpstr>
      <vt:lpstr>華康海報體W9</vt:lpstr>
      <vt:lpstr>Office 佈景主題</vt:lpstr>
      <vt:lpstr>101綜合領域教學示例</vt:lpstr>
      <vt:lpstr>一、教學活動</vt:lpstr>
      <vt:lpstr>【洞察我的家】</vt:lpstr>
      <vt:lpstr>【老爸老媽大拍賣】</vt:lpstr>
      <vt:lpstr>【老爸老媽大拍賣】</vt:lpstr>
      <vt:lpstr>選擇成為讓家更好的人。</vt:lpstr>
      <vt:lpstr>一碗陽春麵</vt:lpstr>
      <vt:lpstr>一碗陽春麵</vt:lpstr>
      <vt:lpstr>投影片 9</vt:lpstr>
      <vt:lpstr>投影片 10</vt:lpstr>
      <vt:lpstr>投影片 11</vt:lpstr>
      <vt:lpstr>【想一想】 解決衝突…好難?!</vt:lpstr>
      <vt:lpstr>投影片 13</vt:lpstr>
      <vt:lpstr>投影片 14</vt:lpstr>
      <vt:lpstr>教育部－ 國民與家人加互動情形調查</vt:lpstr>
      <vt:lpstr>Gary Chapman 五種愛之語</vt:lpstr>
      <vt:lpstr>三、評量</vt:lpstr>
      <vt:lpstr>四、資源分享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101綜合領域教學示例</dc:title>
  <dc:creator>淑媺</dc:creator>
  <cp:lastModifiedBy>pc</cp:lastModifiedBy>
  <cp:revision>9</cp:revision>
  <dcterms:created xsi:type="dcterms:W3CDTF">2013-02-24T15:07:20Z</dcterms:created>
  <dcterms:modified xsi:type="dcterms:W3CDTF">2013-03-29T06:54:26Z</dcterms:modified>
</cp:coreProperties>
</file>