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  <p:sldMasterId id="2147483664" r:id="rId4"/>
    <p:sldMasterId id="2147483666" r:id="rId5"/>
  </p:sldMasterIdLst>
  <p:notesMasterIdLst>
    <p:notesMasterId r:id="rId124"/>
  </p:notesMasterIdLst>
  <p:handoutMasterIdLst>
    <p:handoutMasterId r:id="rId125"/>
  </p:handoutMasterIdLst>
  <p:sldIdLst>
    <p:sldId id="401" r:id="rId6"/>
    <p:sldId id="289" r:id="rId7"/>
    <p:sldId id="290" r:id="rId8"/>
    <p:sldId id="349" r:id="rId9"/>
    <p:sldId id="390" r:id="rId10"/>
    <p:sldId id="391" r:id="rId11"/>
    <p:sldId id="386" r:id="rId12"/>
    <p:sldId id="291" r:id="rId13"/>
    <p:sldId id="292" r:id="rId14"/>
    <p:sldId id="294" r:id="rId15"/>
    <p:sldId id="296" r:id="rId16"/>
    <p:sldId id="297" r:id="rId17"/>
    <p:sldId id="298" r:id="rId18"/>
    <p:sldId id="313" r:id="rId19"/>
    <p:sldId id="312" r:id="rId20"/>
    <p:sldId id="314" r:id="rId21"/>
    <p:sldId id="315" r:id="rId22"/>
    <p:sldId id="316" r:id="rId23"/>
    <p:sldId id="317" r:id="rId24"/>
    <p:sldId id="299" r:id="rId25"/>
    <p:sldId id="300" r:id="rId26"/>
    <p:sldId id="301" r:id="rId27"/>
    <p:sldId id="321" r:id="rId28"/>
    <p:sldId id="318" r:id="rId29"/>
    <p:sldId id="319" r:id="rId30"/>
    <p:sldId id="320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93" r:id="rId40"/>
    <p:sldId id="394" r:id="rId41"/>
    <p:sldId id="310" r:id="rId42"/>
    <p:sldId id="396" r:id="rId43"/>
    <p:sldId id="397" r:id="rId44"/>
    <p:sldId id="365" r:id="rId45"/>
    <p:sldId id="366" r:id="rId46"/>
    <p:sldId id="379" r:id="rId47"/>
    <p:sldId id="311" r:id="rId48"/>
    <p:sldId id="382" r:id="rId49"/>
    <p:sldId id="293" r:id="rId50"/>
    <p:sldId id="322" r:id="rId51"/>
    <p:sldId id="337" r:id="rId52"/>
    <p:sldId id="326" r:id="rId53"/>
    <p:sldId id="327" r:id="rId54"/>
    <p:sldId id="336" r:id="rId55"/>
    <p:sldId id="325" r:id="rId56"/>
    <p:sldId id="324" r:id="rId57"/>
    <p:sldId id="387" r:id="rId58"/>
    <p:sldId id="389" r:id="rId59"/>
    <p:sldId id="338" r:id="rId60"/>
    <p:sldId id="350" r:id="rId61"/>
    <p:sldId id="256" r:id="rId62"/>
    <p:sldId id="283" r:id="rId63"/>
    <p:sldId id="284" r:id="rId64"/>
    <p:sldId id="282" r:id="rId65"/>
    <p:sldId id="259" r:id="rId66"/>
    <p:sldId id="281" r:id="rId67"/>
    <p:sldId id="261" r:id="rId68"/>
    <p:sldId id="339" r:id="rId69"/>
    <p:sldId id="262" r:id="rId70"/>
    <p:sldId id="264" r:id="rId71"/>
    <p:sldId id="286" r:id="rId72"/>
    <p:sldId id="263" r:id="rId73"/>
    <p:sldId id="374" r:id="rId74"/>
    <p:sldId id="266" r:id="rId75"/>
    <p:sldId id="285" r:id="rId76"/>
    <p:sldId id="267" r:id="rId77"/>
    <p:sldId id="268" r:id="rId78"/>
    <p:sldId id="269" r:id="rId79"/>
    <p:sldId id="270" r:id="rId80"/>
    <p:sldId id="271" r:id="rId81"/>
    <p:sldId id="381" r:id="rId82"/>
    <p:sldId id="272" r:id="rId83"/>
    <p:sldId id="287" r:id="rId84"/>
    <p:sldId id="273" r:id="rId85"/>
    <p:sldId id="274" r:id="rId86"/>
    <p:sldId id="275" r:id="rId87"/>
    <p:sldId id="276" r:id="rId88"/>
    <p:sldId id="371" r:id="rId89"/>
    <p:sldId id="277" r:id="rId90"/>
    <p:sldId id="344" r:id="rId91"/>
    <p:sldId id="348" r:id="rId92"/>
    <p:sldId id="342" r:id="rId93"/>
    <p:sldId id="343" r:id="rId94"/>
    <p:sldId id="347" r:id="rId95"/>
    <p:sldId id="341" r:id="rId96"/>
    <p:sldId id="340" r:id="rId97"/>
    <p:sldId id="352" r:id="rId98"/>
    <p:sldId id="351" r:id="rId99"/>
    <p:sldId id="361" r:id="rId100"/>
    <p:sldId id="392" r:id="rId101"/>
    <p:sldId id="363" r:id="rId102"/>
    <p:sldId id="357" r:id="rId103"/>
    <p:sldId id="384" r:id="rId104"/>
    <p:sldId id="364" r:id="rId105"/>
    <p:sldId id="377" r:id="rId106"/>
    <p:sldId id="376" r:id="rId107"/>
    <p:sldId id="372" r:id="rId108"/>
    <p:sldId id="354" r:id="rId109"/>
    <p:sldId id="375" r:id="rId110"/>
    <p:sldId id="358" r:id="rId111"/>
    <p:sldId id="360" r:id="rId112"/>
    <p:sldId id="359" r:id="rId113"/>
    <p:sldId id="355" r:id="rId114"/>
    <p:sldId id="370" r:id="rId115"/>
    <p:sldId id="369" r:id="rId116"/>
    <p:sldId id="385" r:id="rId117"/>
    <p:sldId id="367" r:id="rId118"/>
    <p:sldId id="368" r:id="rId119"/>
    <p:sldId id="398" r:id="rId120"/>
    <p:sldId id="399" r:id="rId121"/>
    <p:sldId id="400" r:id="rId122"/>
    <p:sldId id="353" r:id="rId123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99FF"/>
    <a:srgbClr val="FFFF99"/>
    <a:srgbClr val="008000"/>
    <a:srgbClr val="FFFFFF"/>
    <a:srgbClr val="FFCCFF"/>
    <a:srgbClr val="800000"/>
    <a:srgbClr val="FFFFCC"/>
    <a:srgbClr val="000066"/>
    <a:srgbClr val="66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665" autoAdjust="0"/>
  </p:normalViewPr>
  <p:slideViewPr>
    <p:cSldViewPr>
      <p:cViewPr varScale="1">
        <p:scale>
          <a:sx n="63" d="100"/>
          <a:sy n="63" d="100"/>
        </p:scale>
        <p:origin x="-15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928" y="-9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2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4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4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CFC7214E-3BF3-4E36-A797-118BC64851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45034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85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4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4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7" tIns="45629" rIns="91257" bIns="4562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F06825A3-6590-4AA9-A8AD-BD2110A399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3067427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58EFA4-98B8-42D5-9A44-BF3A4FE76726}" type="slidenum">
              <a:rPr lang="en-US" altLang="zh-TW" smtClean="0"/>
              <a:pPr/>
              <a:t>61</a:t>
            </a:fld>
            <a:endParaRPr lang="en-US" altLang="zh-TW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zh-TW" altLang="en-US" smtClean="0"/>
              <a:t>解說童年的陀螺遊戲，陀螺種類。學生可分享現代的戰鬥陀螺。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6ED54B-FEEA-47EC-9D96-D4278134AF44}" type="slidenum">
              <a:rPr lang="en-US" altLang="zh-TW" smtClean="0"/>
              <a:pPr/>
              <a:t>62</a:t>
            </a:fld>
            <a:endParaRPr lang="en-US" altLang="zh-TW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zh-TW" altLang="en-US" dirty="0" smtClean="0"/>
              <a:t>（１）迴行的驚奇感（２）文字的質感：地板上ＶＳ陽光的最下方（３）測量兩顆心之間：世界上最遙遠的距離，不是生與死 ，而是我就站在你面前你卻不知道我愛你。／牽著女朋友的手，好像回到十八九；牽著情人的手，好像全世界都被我擁有；牽著老婆的手好像左手牽右手，一點感覺也沒有。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68432AA-A9B4-4B44-8EDE-A396144F93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DCDF8-0927-43BF-B482-5578A770CE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AD685-ED04-4C49-AE01-108DA9A0337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4E822-0165-4943-B108-5DE606B19EB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標題，兩項物件在文字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9F191-F919-4C3D-962B-9660DF084C8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2438400"/>
            <a:ext cx="6324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編輯母片標題樣式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68613" y="4038600"/>
            <a:ext cx="5208587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09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267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E2FD3-E3FF-4136-ABDE-20D52A2527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BF018-0F5B-432F-ABC9-1429FD867BA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653B-F1DE-4878-B3E2-BDCF2E4A8F7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F763C-8F85-4E4D-8250-B935C53E24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E072B-0A12-400F-9231-2E6C2F2617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EDDE4-FDDB-4671-9C97-F6DB87DF7A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A79D2-C67B-4447-81AC-C8041EA4EC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BB559-C78E-4969-85F9-31168AC917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2687F-5631-42DC-91FB-F689340B6C0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96DD5-34A4-467F-A760-5903AF2D9E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3E37A-648D-4133-8A3A-2C6603C2AA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8F2DC-9F4E-4722-A22F-87D7BB83CC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E7702-D60E-4AA4-808A-3BAF126D96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BE47F-B4FA-491C-BF3F-1C51F4AA46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0"/>
            <a:ext cx="6934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編輯母片標題樣式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86200"/>
            <a:ext cx="5791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FFECFB8-863C-4B8F-8DA3-248C14B333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D9FF2-1A24-4D8C-97F2-F7C6ACEE79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24296-B324-4A9D-940E-6D3E7E1774D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8E4AC-7070-4A3C-AF71-BC9B0AB39BC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2EC6C-F651-44EB-A687-641843F6E6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154AB-AA84-4355-AEE3-54CECD61EB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1D6A4-FA74-4680-A1A4-150746776B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3421C-8525-4484-9508-31CBB31876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181FD-A8F5-4E87-A558-0A0EFD3778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10BF2-204B-4CCF-B11A-F6EF9BBBBE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EDC92-D711-41A5-B797-20DDE965B6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29973-FC53-4494-AC29-4EE32C364F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2009001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09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5498D-7651-4FF0-A0F4-3B49E1A6401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AE043-0703-4283-B012-441C05A79A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E7FAA-1CD8-4088-A3D5-1455B987A6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347B6-C708-416F-A148-2323C24097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094A0-FADF-444D-8A30-B44A0C38F1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951F2-29F4-4BC5-A496-24E5285A38F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63147-B315-48C3-8B28-28378E782F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40BB7-5562-4753-B488-5B84B546C6E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E5E8A-C779-4FE2-88EB-080E1A094E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0624C-784B-4A7B-842A-23BBC8C144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FB436-48F2-4F9D-BCE3-538CD95C4AF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04904-BF56-4421-BBA4-094293FADA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2133600"/>
            <a:ext cx="73152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按一下編輯母片標題樣式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79E0021-B1F6-4E68-A1E3-5D9EFEB913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33C84-19D8-4B3E-B72F-86705D07A3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85D65-5A77-4D99-B4F6-AFE28D6A24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66D47-387D-4503-8641-13BB5D6D59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6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F6197-A462-4C90-B12C-20CC851CB8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793C8-B37D-4DF3-9B4F-3CF85B58BF5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5CE4F-C064-4AA3-8951-7F0ABBC4E1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F0B02-DBF8-44B7-B412-C65DE48C209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EF6DE-FB45-40AB-812D-F824637F19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F5E16-EEBE-434E-A19D-9DF0487F9E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A9DB1-47C4-4C41-8E6B-938FFDF6C1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30577-953E-4E22-8500-B8200718B2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8C219-D5F6-409A-B1F2-7A70A0DB55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B9890-7D63-4AC3-85C5-97AC90F891F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12D5D-F304-4E02-9C9A-55441E44780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0879F-5083-4EE8-90F5-FE6609AAD67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C21C4162-60DF-4381-9620-E26030D45A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7" r:id="rId1"/>
    <p:sldLayoutId id="2147484623" r:id="rId2"/>
    <p:sldLayoutId id="2147484624" r:id="rId3"/>
    <p:sldLayoutId id="2147484625" r:id="rId4"/>
    <p:sldLayoutId id="2147484626" r:id="rId5"/>
    <p:sldLayoutId id="2147484627" r:id="rId6"/>
    <p:sldLayoutId id="2147484628" r:id="rId7"/>
    <p:sldLayoutId id="2147484629" r:id="rId8"/>
    <p:sldLayoutId id="2147484630" r:id="rId9"/>
    <p:sldLayoutId id="2147484631" r:id="rId10"/>
    <p:sldLayoutId id="2147484632" r:id="rId11"/>
    <p:sldLayoutId id="2147484633" r:id="rId12"/>
    <p:sldLayoutId id="214748463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306B9F4C-7D25-4A5D-B416-62EAF90213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  <p:sldLayoutId id="2147484635" r:id="rId2"/>
    <p:sldLayoutId id="2147484636" r:id="rId3"/>
    <p:sldLayoutId id="2147484637" r:id="rId4"/>
    <p:sldLayoutId id="2147484638" r:id="rId5"/>
    <p:sldLayoutId id="2147484639" r:id="rId6"/>
    <p:sldLayoutId id="2147484640" r:id="rId7"/>
    <p:sldLayoutId id="2147484641" r:id="rId8"/>
    <p:sldLayoutId id="2147484642" r:id="rId9"/>
    <p:sldLayoutId id="2147484643" r:id="rId10"/>
    <p:sldLayoutId id="2147484644" r:id="rId11"/>
    <p:sldLayoutId id="2147484645" r:id="rId12"/>
    <p:sldLayoutId id="214748464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fld id="{1B24015E-312E-4358-9CD9-A88D72A072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9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4" r:id="rId9"/>
    <p:sldLayoutId id="2147484655" r:id="rId10"/>
    <p:sldLayoutId id="21474846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fld id="{0F56C635-3C35-4043-BF16-8100F38F0A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0" r:id="rId1"/>
    <p:sldLayoutId id="2147484657" r:id="rId2"/>
    <p:sldLayoutId id="2147484658" r:id="rId3"/>
    <p:sldLayoutId id="2147484659" r:id="rId4"/>
    <p:sldLayoutId id="2147484660" r:id="rId5"/>
    <p:sldLayoutId id="2147484661" r:id="rId6"/>
    <p:sldLayoutId id="2147484662" r:id="rId7"/>
    <p:sldLayoutId id="2147484663" r:id="rId8"/>
    <p:sldLayoutId id="2147484664" r:id="rId9"/>
    <p:sldLayoutId id="2147484665" r:id="rId10"/>
    <p:sldLayoutId id="21474846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fld id="{08077868-A14C-4F89-8F24-DACE91CB2B6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67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6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6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___1.sldx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___2.sldx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___3.sldx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___4.sldx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zookey&#22238;&#25991;&#35433;&#29577;&#36899;&#29872;&#36681;&#36681;&#36681;2016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&#22823;&#28330;&#38464;&#34746;&#29579;.mp4" TargetMode="Externa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slide" Target="slide8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448" r="12838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 cstate="print"/>
          <a:srcRect l="12448" r="12285"/>
          <a:stretch>
            <a:fillRect/>
          </a:stretch>
        </p:blipFill>
        <p:spPr bwMode="auto">
          <a:xfrm>
            <a:off x="2529103" y="1412776"/>
            <a:ext cx="6614897" cy="54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1628800"/>
            <a:ext cx="7772400" cy="2619375"/>
          </a:xfrm>
        </p:spPr>
        <p:txBody>
          <a:bodyPr/>
          <a:lstStyle/>
          <a:p>
            <a:pPr eaLnBrk="1" hangingPunct="1"/>
            <a:r>
              <a:rPr lang="en-US" altLang="zh-TW" sz="6000" dirty="0" smtClean="0">
                <a:solidFill>
                  <a:srgbClr val="FFFF00"/>
                </a:solidFill>
                <a:ea typeface="華康墨字體(P)" pitchFamily="82" charset="-120"/>
              </a:rPr>
              <a:t>【□□</a:t>
            </a:r>
            <a:r>
              <a:rPr lang="zh-TW" altLang="en-US" sz="6000" dirty="0" smtClean="0">
                <a:solidFill>
                  <a:srgbClr val="FFFF00"/>
                </a:solidFill>
                <a:ea typeface="華康墨字體(P)" pitchFamily="82" charset="-120"/>
              </a:rPr>
              <a:t>喜歡○○</a:t>
            </a:r>
            <a:r>
              <a:rPr lang="en-US" altLang="zh-TW" sz="6000" dirty="0" smtClean="0">
                <a:solidFill>
                  <a:srgbClr val="FFFF00"/>
                </a:solidFill>
                <a:ea typeface="華康墨字體(P)" pitchFamily="82" charset="-120"/>
              </a:rPr>
              <a:t>】</a:t>
            </a:r>
            <a:r>
              <a:rPr lang="zh-TW" altLang="en-US" sz="6000" dirty="0" smtClean="0">
                <a:solidFill>
                  <a:srgbClr val="FFFF00"/>
                </a:solidFill>
                <a:ea typeface="華康墨字體(P)" pitchFamily="82" charset="-120"/>
              </a:rPr>
              <a:t/>
            </a:r>
            <a:br>
              <a:rPr lang="zh-TW" altLang="en-US" sz="6000" dirty="0" smtClean="0">
                <a:solidFill>
                  <a:srgbClr val="FFFF00"/>
                </a:solidFill>
                <a:ea typeface="華康墨字體(P)" pitchFamily="82" charset="-120"/>
              </a:rPr>
            </a:br>
            <a:r>
              <a:rPr lang="zh-TW" altLang="en-US" dirty="0" smtClean="0">
                <a:solidFill>
                  <a:srgbClr val="FFFFCC"/>
                </a:solidFill>
                <a:ea typeface="標楷體" pitchFamily="65" charset="-120"/>
              </a:rPr>
              <a:t>從一句兒語開始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19700" y="5085183"/>
            <a:ext cx="3924300" cy="672679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rgbClr val="FF9900"/>
                </a:solidFill>
                <a:latin typeface="華康中特圓體" pitchFamily="49" charset="-120"/>
                <a:ea typeface="華康中特圓體" pitchFamily="49" charset="-120"/>
              </a:rPr>
              <a:t>分享：黃玠源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"/>
            <a:ext cx="5868144" cy="8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z="3200" kern="0" dirty="0" smtClean="0">
                <a:solidFill>
                  <a:srgbClr val="FFFFFF"/>
                </a:solidFill>
                <a:latin typeface="+mj-lt"/>
                <a:ea typeface="華康墨字體(P)" pitchFamily="82" charset="-120"/>
                <a:cs typeface="+mj-cs"/>
              </a:rPr>
              <a:t>■</a:t>
            </a: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標楷體" pitchFamily="65" charset="-120"/>
                <a:cs typeface="+mj-cs"/>
              </a:rPr>
              <a:t>現代詩的創作講義（一）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標題 1"/>
          <p:cNvSpPr>
            <a:spLocks noGrp="1"/>
          </p:cNvSpPr>
          <p:nvPr>
            <p:ph type="title"/>
          </p:nvPr>
        </p:nvSpPr>
        <p:spPr>
          <a:xfrm>
            <a:off x="2699792" y="188640"/>
            <a:ext cx="3647152" cy="92333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5400" kern="12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  <a:cs typeface="+mn-cs"/>
              </a:rPr>
              <a:t>發表與展示</a:t>
            </a:r>
          </a:p>
        </p:txBody>
      </p:sp>
      <p:pic>
        <p:nvPicPr>
          <p:cNvPr id="101379" name="內容版面配置區 3" descr="P1220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0554" y="1173304"/>
            <a:ext cx="8073894" cy="53624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DSCN84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039077"/>
            <a:ext cx="8352928" cy="5568619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83568" y="28699"/>
            <a:ext cx="7772400" cy="923330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5400" kern="12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  <a:cs typeface="+mn-cs"/>
              </a:rPr>
              <a:t>發表與展示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DSC009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7"/>
            <a:ext cx="4211960" cy="5615947"/>
          </a:xfrm>
        </p:spPr>
      </p:pic>
      <p:pic>
        <p:nvPicPr>
          <p:cNvPr id="5" name="圖片 4" descr="DSC009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88640"/>
            <a:ext cx="4283968" cy="3212976"/>
          </a:xfrm>
          <a:prstGeom prst="rect">
            <a:avLst/>
          </a:prstGeom>
        </p:spPr>
      </p:pic>
      <p:pic>
        <p:nvPicPr>
          <p:cNvPr id="6" name="圖片 5" descr="DSC009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501008"/>
            <a:ext cx="4283968" cy="3212976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 bwMode="auto">
          <a:xfrm>
            <a:off x="0" y="0"/>
            <a:ext cx="41399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5400" b="0" i="0" u="none" strike="noStrike" kern="1200" cap="none" spc="0" normalizeH="0" baseline="0" noProof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華康中特圓體" pitchFamily="49" charset="-120"/>
                <a:ea typeface="華康中特圓體" pitchFamily="49" charset="-120"/>
                <a:cs typeface="+mn-cs"/>
              </a:rPr>
              <a:t>發表與展示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5188024" y="5949280"/>
            <a:ext cx="39559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校園植物詩系列</a:t>
            </a:r>
            <a:endParaRPr kumimoji="1" lang="zh-TW" altLang="en-US" sz="3600" b="0" i="0" u="none" strike="noStrike" kern="1200" cap="none" spc="0" normalizeH="0" baseline="0" noProof="0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華康中特圓體" pitchFamily="49" charset="-120"/>
              <a:ea typeface="華康中特圓體" pitchFamily="49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P12300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268760"/>
            <a:ext cx="8123412" cy="5373216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114300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5400" kern="12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  <a:cs typeface="+mn-cs"/>
              </a:rPr>
              <a:t>發表與展示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標題 3"/>
          <p:cNvSpPr>
            <a:spLocks noGrp="1"/>
          </p:cNvSpPr>
          <p:nvPr>
            <p:ph type="title"/>
          </p:nvPr>
        </p:nvSpPr>
        <p:spPr>
          <a:xfrm>
            <a:off x="0" y="549275"/>
            <a:ext cx="9144000" cy="5183188"/>
          </a:xfrm>
        </p:spPr>
        <p:txBody>
          <a:bodyPr/>
          <a:lstStyle/>
          <a:p>
            <a:r>
              <a:rPr lang="en-US" altLang="zh-TW" sz="12000" dirty="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12000" dirty="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>五</a:t>
            </a:r>
            <a:r>
              <a:rPr lang="en-US" altLang="zh-TW" sz="12000" dirty="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12000" dirty="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>結語</a:t>
            </a:r>
            <a:endParaRPr lang="zh-TW" altLang="en-US" sz="1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IMG_180815385165617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67796" y="188640"/>
            <a:ext cx="2754306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內容版面配置區 5" descr="IMG_180815385165617.jpeg"/>
          <p:cNvPicPr>
            <a:picLocks noChangeAspect="1"/>
          </p:cNvPicPr>
          <p:nvPr/>
        </p:nvPicPr>
        <p:blipFill>
          <a:blip r:embed="rId2" cstate="print"/>
          <a:srcRect l="52789" r="18177" b="27085"/>
          <a:stretch>
            <a:fillRect/>
          </a:stretch>
        </p:blipFill>
        <p:spPr bwMode="auto">
          <a:xfrm>
            <a:off x="5796136" y="188640"/>
            <a:ext cx="1440160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02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323850" y="333375"/>
          <a:ext cx="8424863" cy="6318250"/>
        </p:xfrm>
        <a:graphic>
          <a:graphicData uri="http://schemas.openxmlformats.org/presentationml/2006/ole">
            <p:oleObj spid="_x0000_s1028" name="投影片" r:id="rId3" imgW="4570416" imgH="3427533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05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0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395288" y="296863"/>
          <a:ext cx="8424862" cy="6318250"/>
        </p:xfrm>
        <a:graphic>
          <a:graphicData uri="http://schemas.openxmlformats.org/presentationml/2006/ole">
            <p:oleObj spid="_x0000_s2052" name="投影片" r:id="rId3" imgW="4570416" imgH="3427533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307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3074" name="Object 1"/>
          <p:cNvGraphicFramePr>
            <a:graphicFrameLocks noChangeAspect="1"/>
          </p:cNvGraphicFramePr>
          <p:nvPr/>
        </p:nvGraphicFramePr>
        <p:xfrm>
          <a:off x="250825" y="188913"/>
          <a:ext cx="8569325" cy="6426200"/>
        </p:xfrm>
        <a:graphic>
          <a:graphicData uri="http://schemas.openxmlformats.org/presentationml/2006/ole">
            <p:oleObj spid="_x0000_s3076" name="投影片" r:id="rId3" imgW="4570416" imgH="3427533" progId="PowerPoint.Slide.12">
              <p:embed/>
            </p:oleObj>
          </a:graphicData>
        </a:graphic>
      </p:graphicFrame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410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4098" name="Object 1"/>
          <p:cNvGraphicFramePr>
            <a:graphicFrameLocks noChangeAspect="1"/>
          </p:cNvGraphicFramePr>
          <p:nvPr/>
        </p:nvGraphicFramePr>
        <p:xfrm>
          <a:off x="468313" y="279400"/>
          <a:ext cx="8351837" cy="6264275"/>
        </p:xfrm>
        <a:graphic>
          <a:graphicData uri="http://schemas.openxmlformats.org/presentationml/2006/ole">
            <p:oleObj spid="_x0000_s4100" name="投影片" r:id="rId3" imgW="4570416" imgH="3427533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74625"/>
            <a:ext cx="8496300" cy="1022127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en-US" altLang="zh-TW" sz="4800" dirty="0" smtClean="0">
                <a:ea typeface="華康墨字體(P)" pitchFamily="82" charset="-120"/>
              </a:rPr>
              <a:t>【□□</a:t>
            </a:r>
            <a:r>
              <a:rPr lang="zh-TW" altLang="en-US" sz="4800" dirty="0" smtClean="0">
                <a:ea typeface="華康墨字體(P)" pitchFamily="82" charset="-120"/>
              </a:rPr>
              <a:t>喜歡○○</a:t>
            </a:r>
            <a:r>
              <a:rPr lang="en-US" altLang="zh-TW" sz="4800" dirty="0" smtClean="0">
                <a:ea typeface="華康墨字體(P)" pitchFamily="82" charset="-120"/>
              </a:rPr>
              <a:t>】</a:t>
            </a:r>
            <a:r>
              <a:rPr lang="zh-TW" altLang="en-US" sz="4800" dirty="0" smtClean="0">
                <a:solidFill>
                  <a:srgbClr val="FFFF00"/>
                </a:solidFill>
                <a:ea typeface="華康墨字體(P)" pitchFamily="82" charset="-120"/>
              </a:rPr>
              <a:t>基礎篇</a:t>
            </a:r>
            <a:endParaRPr lang="en-US" altLang="zh-TW" sz="4800" dirty="0" smtClean="0">
              <a:solidFill>
                <a:srgbClr val="FFFF00"/>
              </a:solidFill>
              <a:ea typeface="華康墨字體(P)" pitchFamily="82" charset="-12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761"/>
            <a:ext cx="8424863" cy="489709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en-US" altLang="zh-TW" sz="4400" dirty="0" smtClean="0">
                <a:solidFill>
                  <a:schemeClr val="accent2"/>
                </a:solidFill>
                <a:ea typeface="華康墨字體(P)" pitchFamily="82" charset="-120"/>
              </a:rPr>
              <a:t>【</a:t>
            </a:r>
            <a:r>
              <a:rPr lang="zh-TW" altLang="en-US" sz="4400" dirty="0" smtClean="0">
                <a:solidFill>
                  <a:schemeClr val="accent2"/>
                </a:solidFill>
                <a:ea typeface="華康墨字體(P)" pitchFamily="82" charset="-120"/>
              </a:rPr>
              <a:t>小故事</a:t>
            </a:r>
            <a:r>
              <a:rPr lang="en-US" altLang="zh-TW" sz="4400" dirty="0" smtClean="0">
                <a:solidFill>
                  <a:schemeClr val="accent2"/>
                </a:solidFill>
                <a:ea typeface="華康墨字體(P)" pitchFamily="82" charset="-120"/>
              </a:rPr>
              <a:t>】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rgbClr val="008000"/>
                </a:solidFill>
                <a:ea typeface="華康中特圓體" pitchFamily="49" charset="-120"/>
              </a:rPr>
              <a:t>有一個夜裡，文文上廁所回來，靜靜的偎靠過來，輕輕的說：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rgbClr val="D919CB"/>
                </a:solidFill>
                <a:ea typeface="華康中特圓體" pitchFamily="49" charset="-120"/>
              </a:rPr>
              <a:t>「尿尿喜歡馬桶，筷子喜歡碗，星星喜歡回家。」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rgbClr val="008000"/>
                </a:solidFill>
                <a:ea typeface="華康中特圓體" pitchFamily="49" charset="-120"/>
              </a:rPr>
              <a:t>我一愣，一時覺得那樣平凡的空間，居然有無限華美。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rgbClr val="008000"/>
                </a:solidFill>
                <a:ea typeface="華康中特圓體" pitchFamily="49" charset="-120"/>
              </a:rPr>
              <a:t>每一個孩子，都擁有一個完整而華美的小星球，給他們機會，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rgbClr val="008000"/>
                </a:solidFill>
                <a:ea typeface="華康中特圓體" pitchFamily="49" charset="-120"/>
              </a:rPr>
              <a:t>他們就可以照著自己的規則，把小小的世界，經營得豐富而熱鬧</a:t>
            </a:r>
            <a:r>
              <a:rPr lang="zh-TW" altLang="en-US" sz="2800" dirty="0" smtClean="0">
                <a:ea typeface="華康中特圓體" pitchFamily="49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標題 1"/>
          <p:cNvSpPr>
            <a:spLocks noGrp="1"/>
          </p:cNvSpPr>
          <p:nvPr>
            <p:ph type="title"/>
          </p:nvPr>
        </p:nvSpPr>
        <p:spPr>
          <a:xfrm>
            <a:off x="684213" y="2205038"/>
            <a:ext cx="7772400" cy="1790700"/>
          </a:xfrm>
        </p:spPr>
        <p:txBody>
          <a:bodyPr/>
          <a:lstStyle/>
          <a:p>
            <a:r>
              <a:rPr lang="zh-TW" altLang="en-US" sz="960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>珍惜孩子是詩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8964613" cy="1143000"/>
          </a:xfrm>
        </p:spPr>
        <p:txBody>
          <a:bodyPr/>
          <a:lstStyle/>
          <a:p>
            <a:r>
              <a:rPr lang="zh-TW" altLang="en-US" sz="6000" dirty="0" smtClean="0">
                <a:latin typeface="華康中特圓體" pitchFamily="49" charset="-120"/>
                <a:ea typeface="華康中特圓體" pitchFamily="49" charset="-120"/>
              </a:rPr>
              <a:t>讓孩子被看見</a:t>
            </a:r>
          </a:p>
        </p:txBody>
      </p:sp>
      <p:pic>
        <p:nvPicPr>
          <p:cNvPr id="5" name="內容版面配置區 4" descr="DSCN84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12776"/>
            <a:ext cx="7488832" cy="499255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201412112104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24744"/>
            <a:ext cx="7344816" cy="5508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華康中特圓體" pitchFamily="49" charset="-120"/>
                <a:ea typeface="華康中特圓體" pitchFamily="49" charset="-120"/>
                <a:cs typeface="+mj-cs"/>
              </a:rPr>
              <a:t>讓孩子被看見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標題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7772400" cy="1143000"/>
          </a:xfrm>
        </p:spPr>
        <p:txBody>
          <a:bodyPr/>
          <a:lstStyle/>
          <a:p>
            <a:r>
              <a:rPr lang="zh-TW" altLang="en-US" sz="6000" dirty="0" smtClean="0">
                <a:latin typeface="華康中特圓體" pitchFamily="49" charset="-120"/>
                <a:ea typeface="華康中特圓體" pitchFamily="49" charset="-120"/>
              </a:rPr>
              <a:t>孩子願意更努力</a:t>
            </a:r>
          </a:p>
        </p:txBody>
      </p:sp>
      <p:pic>
        <p:nvPicPr>
          <p:cNvPr id="105475" name="內容版面配置區 4" descr="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664" y="1916832"/>
            <a:ext cx="6120680" cy="459051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6048375"/>
          </a:xfrm>
        </p:spPr>
        <p:txBody>
          <a:bodyPr/>
          <a:lstStyle/>
          <a:p>
            <a:r>
              <a:rPr lang="zh-TW" altLang="en-US" sz="9600" dirty="0" smtClean="0">
                <a:latin typeface="華康中特圓體" pitchFamily="49" charset="-120"/>
                <a:ea typeface="華康中特圓體" pitchFamily="49" charset="-120"/>
              </a:rPr>
              <a:t>做一件尋回</a:t>
            </a:r>
            <a:r>
              <a:rPr lang="en-US" altLang="zh-TW" sz="9600" dirty="0" smtClean="0"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sz="9600" dirty="0" smtClean="0"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9600" dirty="0" smtClean="0">
                <a:latin typeface="華康中特圓體" pitchFamily="49" charset="-120"/>
                <a:ea typeface="華康中特圓體" pitchFamily="49" charset="-120"/>
              </a:rPr>
              <a:t>當國文老師</a:t>
            </a:r>
            <a:r>
              <a:rPr lang="en-US" altLang="zh-TW" sz="9600" dirty="0" smtClean="0"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sz="9600" dirty="0" smtClean="0"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9600" dirty="0" smtClean="0">
                <a:solidFill>
                  <a:srgbClr val="FFC000"/>
                </a:solidFill>
                <a:latin typeface="華康中特圓體" pitchFamily="49" charset="-120"/>
                <a:ea typeface="華康中特圓體" pitchFamily="49" charset="-120"/>
              </a:rPr>
              <a:t>初衷</a:t>
            </a:r>
            <a:r>
              <a:rPr lang="en-US" altLang="zh-TW" sz="9600" dirty="0" smtClean="0"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sz="9600" dirty="0" smtClean="0"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9600" dirty="0" smtClean="0">
                <a:latin typeface="華康中特圓體" pitchFamily="49" charset="-120"/>
                <a:ea typeface="華康中特圓體" pitchFamily="49" charset="-120"/>
              </a:rPr>
              <a:t>的事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3275856" cy="836712"/>
          </a:xfrm>
        </p:spPr>
        <p:txBody>
          <a:bodyPr/>
          <a:lstStyle/>
          <a:p>
            <a:r>
              <a:rPr lang="zh-TW" altLang="en-US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■發掘美好</a:t>
            </a:r>
            <a:endParaRPr lang="zh-TW" altLang="en-US" sz="4000" dirty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5" name="內容版面配置區 4" descr="投影片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80728"/>
            <a:ext cx="7488832" cy="56166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投影片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016732"/>
            <a:ext cx="7488832" cy="5616624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7380312" cy="980728"/>
          </a:xfrm>
        </p:spPr>
        <p:txBody>
          <a:bodyPr/>
          <a:lstStyle/>
          <a:p>
            <a:pPr algn="l"/>
            <a:r>
              <a:rPr lang="zh-TW" altLang="en-US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■發掘美好：因為純樸如此生猛</a:t>
            </a:r>
            <a:endParaRPr lang="zh-TW" altLang="en-US" sz="4000" dirty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投影片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980728"/>
            <a:ext cx="7560840" cy="5670630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3131840" cy="980728"/>
          </a:xfrm>
        </p:spPr>
        <p:txBody>
          <a:bodyPr/>
          <a:lstStyle/>
          <a:p>
            <a:r>
              <a:rPr lang="zh-TW" altLang="en-US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■發掘美好</a:t>
            </a:r>
            <a:endParaRPr lang="zh-TW" altLang="en-US" sz="4000" dirty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>感謝與交流</a:t>
            </a:r>
          </a:p>
        </p:txBody>
      </p:sp>
      <p:sp>
        <p:nvSpPr>
          <p:cNvPr id="4" name="矩形 3"/>
          <p:cNvSpPr/>
          <p:nvPr/>
        </p:nvSpPr>
        <p:spPr>
          <a:xfrm>
            <a:off x="286211" y="2492897"/>
            <a:ext cx="8571577" cy="28931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5400" b="1" spc="50" dirty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流隸體" pitchFamily="65" charset="-120"/>
                <a:ea typeface="華康流隸體" pitchFamily="65" charset="-120"/>
              </a:rPr>
              <a:t>感謝大家聆聽指教</a:t>
            </a:r>
            <a:endParaRPr lang="en-US" altLang="zh-TW" sz="5400" b="1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流隸體" pitchFamily="65" charset="-120"/>
              <a:ea typeface="華康流隸體" pitchFamily="65" charset="-120"/>
            </a:endParaRPr>
          </a:p>
          <a:p>
            <a:pPr algn="ctr">
              <a:spcBef>
                <a:spcPts val="1200"/>
              </a:spcBef>
              <a:defRPr/>
            </a:pPr>
            <a:r>
              <a:rPr lang="zh-TW" altLang="en-US" sz="5400" b="1" spc="50" dirty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流隸體" pitchFamily="65" charset="-120"/>
                <a:ea typeface="華康流隸體" pitchFamily="65" charset="-120"/>
              </a:rPr>
              <a:t>願與</a:t>
            </a:r>
            <a:r>
              <a:rPr lang="zh-TW" altLang="en-US" sz="5400" b="1" spc="50" dirty="0">
                <a:ln w="11430"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itchFamily="65" charset="-120"/>
                <a:ea typeface="華康流隸體" pitchFamily="65" charset="-120"/>
              </a:rPr>
              <a:t>新詩教學</a:t>
            </a:r>
            <a:r>
              <a:rPr lang="zh-TW" altLang="en-US" sz="5400" b="1" spc="50" dirty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流隸體" pitchFamily="65" charset="-120"/>
                <a:ea typeface="華康流隸體" pitchFamily="65" charset="-120"/>
              </a:rPr>
              <a:t>有興趣的夥伴</a:t>
            </a:r>
            <a:endParaRPr lang="en-US" altLang="zh-TW" sz="5400" b="1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流隸體" pitchFamily="65" charset="-120"/>
              <a:ea typeface="華康流隸體" pitchFamily="65" charset="-120"/>
            </a:endParaRPr>
          </a:p>
          <a:p>
            <a:pPr algn="ctr">
              <a:spcBef>
                <a:spcPts val="1200"/>
              </a:spcBef>
              <a:defRPr/>
            </a:pPr>
            <a:r>
              <a:rPr lang="zh-TW" altLang="en-US" sz="5400" b="1" spc="50" dirty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流隸體" pitchFamily="65" charset="-120"/>
                <a:ea typeface="華康流隸體" pitchFamily="65" charset="-120"/>
              </a:rPr>
              <a:t>一起分享交流</a:t>
            </a:r>
          </a:p>
        </p:txBody>
      </p:sp>
      <p:sp>
        <p:nvSpPr>
          <p:cNvPr id="5" name="矩形 4"/>
          <p:cNvSpPr/>
          <p:nvPr/>
        </p:nvSpPr>
        <p:spPr>
          <a:xfrm>
            <a:off x="7308304" y="5661248"/>
            <a:ext cx="164660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5400" b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END</a:t>
            </a:r>
            <a:endParaRPr lang="zh-TW" altLang="en-US" sz="5400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863600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solidFill>
                  <a:schemeClr val="accent2"/>
                </a:solidFill>
                <a:ea typeface="華康墨字體(P)" pitchFamily="82" charset="-120"/>
              </a:rPr>
              <a:t>【</a:t>
            </a:r>
            <a:r>
              <a:rPr lang="zh-TW" altLang="en-US" dirty="0" smtClean="0">
                <a:solidFill>
                  <a:schemeClr val="accent2"/>
                </a:solidFill>
                <a:ea typeface="華康墨字體(P)" pitchFamily="82" charset="-120"/>
              </a:rPr>
              <a:t>小想法</a:t>
            </a:r>
            <a:r>
              <a:rPr lang="en-US" altLang="zh-TW" dirty="0" smtClean="0">
                <a:solidFill>
                  <a:schemeClr val="accent2"/>
                </a:solidFill>
                <a:ea typeface="華康墨字體(P)" pitchFamily="82" charset="-120"/>
              </a:rPr>
              <a:t>】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052736"/>
            <a:ext cx="8497887" cy="547188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chemeClr val="tx1"/>
                </a:solidFill>
                <a:latin typeface="華康中特圓體" pitchFamily="49" charset="-120"/>
                <a:ea typeface="華康中特圓體" pitchFamily="49" charset="-120"/>
              </a:rPr>
              <a:t>試著用</a:t>
            </a:r>
            <a:r>
              <a:rPr lang="zh-TW" altLang="en-US" sz="2800" dirty="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□□喜歡○○</a:t>
            </a:r>
            <a:r>
              <a:rPr lang="zh-TW" altLang="en-US" sz="2800" dirty="0" smtClean="0">
                <a:solidFill>
                  <a:schemeClr val="tx1"/>
                </a:solidFill>
                <a:latin typeface="華康中特圓體" pitchFamily="49" charset="-120"/>
                <a:ea typeface="華康中特圓體" pitchFamily="49" charset="-120"/>
              </a:rPr>
              <a:t>這個固定的句型，讓孩子自由的表露他們所關切認識的世界；</a:t>
            </a:r>
          </a:p>
          <a:p>
            <a:pPr eaLnBrk="1" hangingPunct="1">
              <a:lnSpc>
                <a:spcPct val="90000"/>
              </a:lnSpc>
            </a:pPr>
            <a:endParaRPr lang="zh-TW" altLang="en-US" sz="1400" dirty="0" smtClean="0">
              <a:solidFill>
                <a:schemeClr val="tx1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chemeClr val="tx1"/>
                </a:solidFill>
                <a:latin typeface="華康中特圓體" pitchFamily="49" charset="-120"/>
                <a:ea typeface="華康中特圓體" pitchFamily="49" charset="-120"/>
              </a:rPr>
              <a:t>在下雨的星期天，或者再多出二十分鐘的課堂上，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chemeClr val="tx1"/>
                </a:solidFill>
                <a:latin typeface="華康中特圓體" pitchFamily="49" charset="-120"/>
                <a:ea typeface="華康中特圓體" pitchFamily="49" charset="-120"/>
              </a:rPr>
              <a:t>讓每一個可能是詩的孩子，玩一玩自己的感覺，。</a:t>
            </a:r>
          </a:p>
          <a:p>
            <a:pPr eaLnBrk="1" hangingPunct="1">
              <a:lnSpc>
                <a:spcPct val="90000"/>
              </a:lnSpc>
            </a:pPr>
            <a:endParaRPr lang="zh-TW" altLang="en-US" sz="1400" dirty="0" smtClean="0">
              <a:solidFill>
                <a:schemeClr val="tx1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3600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□□喜歡○○；□□喜歡○○。</a:t>
            </a:r>
          </a:p>
          <a:p>
            <a:pPr eaLnBrk="1" hangingPunct="1">
              <a:lnSpc>
                <a:spcPct val="90000"/>
              </a:lnSpc>
            </a:pPr>
            <a:endParaRPr lang="zh-TW" altLang="en-US" sz="1400" dirty="0" smtClean="0">
              <a:solidFill>
                <a:schemeClr val="tx1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chemeClr val="tx1"/>
                </a:solidFill>
                <a:latin typeface="華康中特圓體" pitchFamily="49" charset="-120"/>
                <a:ea typeface="華康中特圓體" pitchFamily="49" charset="-120"/>
              </a:rPr>
              <a:t>試試看。五分鐘，十分鐘，</a:t>
            </a:r>
            <a:r>
              <a:rPr lang="en-US" altLang="zh-TW" sz="2800" dirty="0" smtClean="0">
                <a:solidFill>
                  <a:schemeClr val="tx1"/>
                </a:solidFill>
                <a:latin typeface="華康中特圓體" pitchFamily="49" charset="-120"/>
                <a:ea typeface="華康中特圓體" pitchFamily="49" charset="-120"/>
              </a:rPr>
              <a:t>……</a:t>
            </a:r>
            <a:r>
              <a:rPr lang="zh-TW" altLang="en-US" sz="2800" dirty="0" smtClean="0">
                <a:solidFill>
                  <a:schemeClr val="tx1"/>
                </a:solidFill>
                <a:latin typeface="華康中特圓體" pitchFamily="49" charset="-120"/>
                <a:ea typeface="華康中特圓體" pitchFamily="49" charset="-120"/>
              </a:rPr>
              <a:t>嗯！填好了嗎？只是這樣，就這麼簡單。</a:t>
            </a:r>
          </a:p>
          <a:p>
            <a:pPr eaLnBrk="1" hangingPunct="1">
              <a:lnSpc>
                <a:spcPct val="90000"/>
              </a:lnSpc>
            </a:pPr>
            <a:endParaRPr lang="zh-TW" altLang="en-US" sz="1600" dirty="0" smtClean="0">
              <a:solidFill>
                <a:schemeClr val="tx1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chemeClr val="tx1"/>
                </a:solidFill>
                <a:latin typeface="華康中特圓體" pitchFamily="49" charset="-120"/>
                <a:ea typeface="華康中特圓體" pitchFamily="49" charset="-120"/>
              </a:rPr>
              <a:t>每一個孩子，都可以「玩」出自己的第一首詩。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（改編自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童詩導遊手冊</a:t>
            </a: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2349500"/>
          </a:xfrm>
        </p:spPr>
        <p:txBody>
          <a:bodyPr/>
          <a:lstStyle/>
          <a:p>
            <a:pPr algn="l" eaLnBrk="1" hangingPunct="1"/>
            <a:r>
              <a:rPr lang="en-US" altLang="zh-TW" smtClean="0"/>
              <a:t>              </a:t>
            </a:r>
            <a:r>
              <a:rPr lang="en-US" altLang="zh-TW" smtClean="0">
                <a:solidFill>
                  <a:schemeClr val="accent2"/>
                </a:solidFill>
                <a:ea typeface="華康墨字體(P)" pitchFamily="82" charset="-120"/>
              </a:rPr>
              <a:t>【</a:t>
            </a:r>
            <a:r>
              <a:rPr lang="zh-TW" altLang="en-US" smtClean="0">
                <a:solidFill>
                  <a:schemeClr val="accent2"/>
                </a:solidFill>
                <a:ea typeface="華康墨字體(P)" pitchFamily="82" charset="-120"/>
              </a:rPr>
              <a:t>我的句子</a:t>
            </a:r>
            <a:r>
              <a:rPr lang="en-US" altLang="zh-TW" smtClean="0">
                <a:solidFill>
                  <a:schemeClr val="accent2"/>
                </a:solidFill>
                <a:ea typeface="華康墨字體(P)" pitchFamily="82" charset="-120"/>
              </a:rPr>
              <a:t>】</a:t>
            </a:r>
            <a:r>
              <a:rPr lang="en-US" altLang="zh-TW" smtClean="0">
                <a:ea typeface="華康中特圓體" pitchFamily="49" charset="-120"/>
              </a:rPr>
              <a:t/>
            </a:r>
            <a:br>
              <a:rPr lang="en-US" altLang="zh-TW" smtClean="0">
                <a:ea typeface="華康中特圓體" pitchFamily="49" charset="-120"/>
              </a:rPr>
            </a:br>
            <a:r>
              <a:rPr lang="en-US" altLang="zh-TW" sz="3200" smtClean="0">
                <a:solidFill>
                  <a:srgbClr val="CC0000"/>
                </a:solidFill>
                <a:latin typeface="華康中特圓體" pitchFamily="49" charset="-120"/>
                <a:ea typeface="華康中特圓體" pitchFamily="49" charset="-120"/>
              </a:rPr>
              <a:t>→</a:t>
            </a:r>
            <a:r>
              <a:rPr lang="zh-TW" altLang="en-US" sz="3200" smtClean="0">
                <a:solidFill>
                  <a:srgbClr val="CC0000"/>
                </a:solidFill>
                <a:latin typeface="華康中特圓體" pitchFamily="49" charset="-120"/>
                <a:ea typeface="華康中特圓體" pitchFamily="49" charset="-120"/>
              </a:rPr>
              <a:t>注意</a:t>
            </a:r>
            <a:r>
              <a:rPr lang="en-US" altLang="zh-TW" sz="3200" smtClean="0">
                <a:solidFill>
                  <a:srgbClr val="CC0000"/>
                </a:solidFill>
                <a:latin typeface="華康中特圓體" pitchFamily="49" charset="-120"/>
                <a:ea typeface="華康中特圓體" pitchFamily="49" charset="-120"/>
              </a:rPr>
              <a:t>1〉</a:t>
            </a:r>
            <a:r>
              <a:rPr lang="zh-TW" altLang="en-US" sz="3200" smtClean="0">
                <a:solidFill>
                  <a:srgbClr val="CC0000"/>
                </a:solidFill>
                <a:latin typeface="華康中特圓體" pitchFamily="49" charset="-120"/>
                <a:ea typeface="華康中特圓體" pitchFamily="49" charset="-120"/>
              </a:rPr>
              <a:t>不要使用人物喔！  </a:t>
            </a:r>
            <a:br>
              <a:rPr lang="zh-TW" altLang="en-US" sz="3200" smtClean="0">
                <a:solidFill>
                  <a:srgbClr val="CC0000"/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3200" smtClean="0">
                <a:solidFill>
                  <a:srgbClr val="CC0000"/>
                </a:solidFill>
                <a:latin typeface="華康中特圓體" pitchFamily="49" charset="-120"/>
                <a:ea typeface="華康中特圓體" pitchFamily="49" charset="-120"/>
              </a:rPr>
              <a:t>→注意</a:t>
            </a:r>
            <a:r>
              <a:rPr lang="en-US" altLang="zh-TW" sz="3200" smtClean="0">
                <a:solidFill>
                  <a:srgbClr val="CC0000"/>
                </a:solidFill>
                <a:latin typeface="華康中特圓體" pitchFamily="49" charset="-120"/>
                <a:ea typeface="華康中特圓體" pitchFamily="49" charset="-120"/>
              </a:rPr>
              <a:t>2〉</a:t>
            </a:r>
            <a:r>
              <a:rPr lang="zh-TW" altLang="en-US" sz="3200" smtClean="0">
                <a:solidFill>
                  <a:srgbClr val="CC0000"/>
                </a:solidFill>
                <a:latin typeface="華康中特圓體" pitchFamily="49" charset="-120"/>
                <a:ea typeface="華康中特圓體" pitchFamily="49" charset="-120"/>
              </a:rPr>
              <a:t>只用名詞，不要加上動詞喔！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565400"/>
            <a:ext cx="7631113" cy="1727200"/>
          </a:xfrm>
          <a:ln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en-US" altLang="zh-TW" b="1" smtClean="0">
                <a:solidFill>
                  <a:srgbClr val="CC0000"/>
                </a:solidFill>
              </a:rPr>
              <a:t>☆</a:t>
            </a:r>
          </a:p>
          <a:p>
            <a:pPr eaLnBrk="1" hangingPunct="1"/>
            <a:r>
              <a:rPr lang="en-US" altLang="zh-TW" b="1" smtClean="0">
                <a:solidFill>
                  <a:srgbClr val="CC0000"/>
                </a:solidFill>
              </a:rPr>
              <a:t>☆</a:t>
            </a:r>
          </a:p>
          <a:p>
            <a:pPr eaLnBrk="1" hangingPunct="1"/>
            <a:r>
              <a:rPr lang="en-US" altLang="zh-TW" b="1" smtClean="0">
                <a:solidFill>
                  <a:srgbClr val="CC0000"/>
                </a:solidFill>
              </a:rPr>
              <a:t>☆</a:t>
            </a:r>
          </a:p>
        </p:txBody>
      </p:sp>
      <p:sp>
        <p:nvSpPr>
          <p:cNvPr id="7" name="橢圓形圖說文字 6"/>
          <p:cNvSpPr/>
          <p:nvPr/>
        </p:nvSpPr>
        <p:spPr>
          <a:xfrm>
            <a:off x="1763713" y="2708275"/>
            <a:ext cx="7129462" cy="3889077"/>
          </a:xfrm>
          <a:prstGeom prst="wedgeEllipseCallout">
            <a:avLst>
              <a:gd name="adj1" fmla="val -28442"/>
              <a:gd name="adj2" fmla="val 54235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4400" dirty="0">
                <a:latin typeface="華康少女文字W7" pitchFamily="81" charset="-120"/>
                <a:ea typeface="華康少女文字W7" pitchFamily="81" charset="-120"/>
              </a:rPr>
              <a:t>親愛的夥伴：</a:t>
            </a:r>
            <a:endParaRPr lang="en-US" altLang="zh-TW" sz="4400" dirty="0">
              <a:latin typeface="華康少女文字W7" pitchFamily="81" charset="-120"/>
              <a:ea typeface="華康少女文字W7" pitchFamily="81" charset="-120"/>
            </a:endParaRPr>
          </a:p>
          <a:p>
            <a:pPr>
              <a:defRPr/>
            </a:pPr>
            <a:r>
              <a:rPr lang="zh-TW" altLang="en-US" sz="4400" dirty="0">
                <a:latin typeface="華康少女文字W7" pitchFamily="81" charset="-120"/>
                <a:ea typeface="華康少女文字W7" pitchFamily="81" charset="-120"/>
              </a:rPr>
              <a:t>拾起您的童心  </a:t>
            </a:r>
            <a:endParaRPr lang="en-US" altLang="zh-TW" sz="4400" dirty="0">
              <a:latin typeface="華康少女文字W7" pitchFamily="81" charset="-120"/>
              <a:ea typeface="華康少女文字W7" pitchFamily="81" charset="-120"/>
            </a:endParaRPr>
          </a:p>
          <a:p>
            <a:pPr>
              <a:defRPr/>
            </a:pPr>
            <a:r>
              <a:rPr lang="zh-TW" altLang="en-US" sz="4400" dirty="0">
                <a:latin typeface="華康少女文字W7" pitchFamily="81" charset="-120"/>
                <a:ea typeface="華康少女文字W7" pitchFamily="81" charset="-120"/>
              </a:rPr>
              <a:t>觀察身邊事物</a:t>
            </a:r>
            <a:endParaRPr lang="en-US" altLang="zh-TW" sz="4400" dirty="0">
              <a:latin typeface="華康少女文字W7" pitchFamily="81" charset="-120"/>
              <a:ea typeface="華康少女文字W7" pitchFamily="81" charset="-120"/>
            </a:endParaRPr>
          </a:p>
          <a:p>
            <a:pPr>
              <a:defRPr/>
            </a:pPr>
            <a:r>
              <a:rPr lang="zh-TW" altLang="en-US" sz="4400" dirty="0">
                <a:latin typeface="華康少女文字W7" pitchFamily="81" charset="-120"/>
                <a:ea typeface="華康少女文字W7" pitchFamily="81" charset="-120"/>
              </a:rPr>
              <a:t>也順手摘下一句</a:t>
            </a:r>
            <a:endParaRPr lang="en-US" altLang="zh-TW" sz="4400" dirty="0">
              <a:latin typeface="華康少女文字W7" pitchFamily="81" charset="-120"/>
              <a:ea typeface="華康少女文字W7" pitchFamily="81" charset="-120"/>
            </a:endParaRPr>
          </a:p>
          <a:p>
            <a:pPr>
              <a:defRPr/>
            </a:pPr>
            <a:r>
              <a:rPr lang="zh-TW" altLang="en-US" sz="4400" dirty="0">
                <a:solidFill>
                  <a:srgbClr val="FFFF00"/>
                </a:solidFill>
                <a:latin typeface="華康少女文字W7" pitchFamily="81" charset="-120"/>
                <a:ea typeface="華康少女文字W7" pitchFamily="81" charset="-120"/>
              </a:rPr>
              <a:t>  小清新</a:t>
            </a:r>
            <a:r>
              <a:rPr lang="zh-TW" altLang="en-US" sz="4400" dirty="0">
                <a:latin typeface="華康少女文字W7" pitchFamily="81" charset="-120"/>
                <a:ea typeface="華康少女文字W7" pitchFamily="81" charset="-120"/>
              </a:rPr>
              <a:t>吧</a:t>
            </a:r>
          </a:p>
        </p:txBody>
      </p:sp>
      <p:sp>
        <p:nvSpPr>
          <p:cNvPr id="5" name="矩形 4"/>
          <p:cNvSpPr/>
          <p:nvPr/>
        </p:nvSpPr>
        <p:spPr>
          <a:xfrm rot="20885101">
            <a:off x="5427591" y="2014047"/>
            <a:ext cx="38379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itchFamily="82" charset="0"/>
              </a:rPr>
              <a:t>action </a:t>
            </a:r>
            <a:r>
              <a:rPr lang="zh-TW" alt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itchFamily="82" charset="0"/>
              </a:rPr>
              <a:t>！</a:t>
            </a:r>
            <a:endParaRPr lang="zh-TW" altLang="en-US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Showcard Gothi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836613"/>
          </a:xfrm>
        </p:spPr>
        <p:txBody>
          <a:bodyPr/>
          <a:lstStyle/>
          <a:p>
            <a:r>
              <a:rPr lang="zh-TW" altLang="zh-TW" smtClean="0">
                <a:solidFill>
                  <a:srgbClr val="0000CC"/>
                </a:solidFill>
                <a:latin typeface="華康中特圓體" pitchFamily="49" charset="-120"/>
                <a:ea typeface="華康中特圓體" pitchFamily="49" charset="-120"/>
              </a:rPr>
              <a:t>○○喜歡□□</a:t>
            </a:r>
            <a:endParaRPr lang="zh-TW" altLang="en-US" smtClean="0">
              <a:solidFill>
                <a:srgbClr val="0000CC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24579" name="文字版面配置區 5"/>
          <p:cNvSpPr>
            <a:spLocks noGrp="1"/>
          </p:cNvSpPr>
          <p:nvPr>
            <p:ph type="body" idx="1"/>
          </p:nvPr>
        </p:nvSpPr>
        <p:spPr>
          <a:xfrm>
            <a:off x="0" y="836613"/>
            <a:ext cx="4508500" cy="639762"/>
          </a:xfrm>
          <a:solidFill>
            <a:schemeClr val="accent2"/>
          </a:solidFill>
        </p:spPr>
        <p:txBody>
          <a:bodyPr/>
          <a:lstStyle/>
          <a:p>
            <a:r>
              <a:rPr lang="zh-TW" altLang="zh-TW" sz="3200" smtClean="0"/>
              <a:t>■動物環境類</a:t>
            </a:r>
            <a:endParaRPr lang="zh-TW" altLang="en-US" sz="3200" smtClean="0"/>
          </a:p>
        </p:txBody>
      </p:sp>
      <p:sp>
        <p:nvSpPr>
          <p:cNvPr id="50180" name="內容版面配置區 2"/>
          <p:cNvSpPr>
            <a:spLocks noGrp="1"/>
          </p:cNvSpPr>
          <p:nvPr>
            <p:ph sz="half" idx="2"/>
          </p:nvPr>
        </p:nvSpPr>
        <p:spPr>
          <a:xfrm>
            <a:off x="0" y="1628775"/>
            <a:ext cx="4497388" cy="4608513"/>
          </a:xfrm>
          <a:ln>
            <a:solidFill>
              <a:srgbClr val="0000CC"/>
            </a:solidFill>
          </a:ln>
        </p:spPr>
        <p:txBody>
          <a:bodyPr/>
          <a:lstStyle/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魚兒喜歡大海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吳佳蓁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FontTx/>
              <a:buNone/>
              <a:defRPr/>
            </a:pP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  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王怡茹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海鷗喜歡天空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林郁昕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rgbClr val="CA3728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蝴蝶喜歡花朵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蔡幸真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 </a:t>
            </a:r>
          </a:p>
          <a:p>
            <a:pPr>
              <a:buFontTx/>
              <a:buNone/>
              <a:defRPr/>
            </a:pP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劉翰斌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王怡茹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昆蟲喜歡葉子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林郁昕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小鳥喜歡樹枝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鍾孟芸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小鳥喜歡大樹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張淑淨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defRPr/>
            </a:pP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青蛙喜歡池塘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王怡茹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rgbClr val="CA3728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581" name="文字版面配置區 6"/>
          <p:cNvSpPr>
            <a:spLocks noGrp="1"/>
          </p:cNvSpPr>
          <p:nvPr>
            <p:ph type="body" sz="quarter" idx="3"/>
          </p:nvPr>
        </p:nvSpPr>
        <p:spPr>
          <a:xfrm>
            <a:off x="4572000" y="836613"/>
            <a:ext cx="4572000" cy="639762"/>
          </a:xfrm>
          <a:solidFill>
            <a:schemeClr val="accent2"/>
          </a:solidFill>
        </p:spPr>
        <p:txBody>
          <a:bodyPr/>
          <a:lstStyle/>
          <a:p>
            <a:r>
              <a:rPr lang="zh-TW" altLang="zh-TW" sz="3200" smtClean="0"/>
              <a:t>■植物類</a:t>
            </a:r>
            <a:endParaRPr lang="zh-TW" altLang="en-US" sz="3200" smtClean="0"/>
          </a:p>
        </p:txBody>
      </p:sp>
      <p:sp>
        <p:nvSpPr>
          <p:cNvPr id="50182" name="內容版面配置區 7"/>
          <p:cNvSpPr>
            <a:spLocks noGrp="1"/>
          </p:cNvSpPr>
          <p:nvPr>
            <p:ph sz="quarter" idx="4"/>
          </p:nvPr>
        </p:nvSpPr>
        <p:spPr>
          <a:xfrm>
            <a:off x="4643438" y="1628775"/>
            <a:ext cx="4500562" cy="4608513"/>
          </a:xfrm>
          <a:ln>
            <a:solidFill>
              <a:srgbClr val="0000CC"/>
            </a:solidFill>
          </a:ln>
        </p:spPr>
        <p:txBody>
          <a:bodyPr/>
          <a:lstStyle/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花喜歡水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許旻倫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花兒喜歡大地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林郁昕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小草喜歡土壤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宋卓勳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草喜歡大地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蘇柏憲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種子喜歡風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許旻倫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rgbClr val="CA3728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小草喜歡水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劉翰斌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樹喜歡水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林楷璁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草喜歡泥土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許旻倫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樹喜歡陽光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許旻倫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rgbClr val="CA3728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zh-TW" altLang="zh-TW" smtClean="0">
                <a:latin typeface="華康中特圓體" pitchFamily="49" charset="-120"/>
                <a:ea typeface="華康中特圓體" pitchFamily="49" charset="-120"/>
              </a:rPr>
              <a:t>○○喜歡□□ ■天空大地類</a:t>
            </a:r>
            <a:endParaRPr lang="zh-TW" altLang="en-US" smtClean="0"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49155" name="內容版面配置區 2"/>
          <p:cNvSpPr>
            <a:spLocks noGrp="1"/>
          </p:cNvSpPr>
          <p:nvPr>
            <p:ph sz="half" idx="1"/>
          </p:nvPr>
        </p:nvSpPr>
        <p:spPr>
          <a:xfrm>
            <a:off x="0" y="1484313"/>
            <a:ext cx="4567238" cy="4321175"/>
          </a:xfrm>
          <a:ln>
            <a:solidFill>
              <a:srgbClr val="0000CC"/>
            </a:solidFill>
          </a:ln>
        </p:spPr>
        <p:txBody>
          <a:bodyPr/>
          <a:lstStyle/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星星喜歡夜空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柯景允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FontTx/>
              <a:buNone/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 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吳佳蓁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月亮喜歡星空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宋卓勳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星星喜歡月亮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王怡茹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雲朵喜歡天空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吳佳蓁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FontTx/>
              <a:buNone/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 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蘇柏憲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9156" name="內容版面配置區 3"/>
          <p:cNvSpPr>
            <a:spLocks noGrp="1"/>
          </p:cNvSpPr>
          <p:nvPr>
            <p:ph sz="half" idx="2"/>
          </p:nvPr>
        </p:nvSpPr>
        <p:spPr>
          <a:xfrm>
            <a:off x="4787900" y="1484313"/>
            <a:ext cx="4356100" cy="4321175"/>
          </a:xfrm>
          <a:ln>
            <a:solidFill>
              <a:srgbClr val="0000CC"/>
            </a:solidFill>
          </a:ln>
        </p:spPr>
        <p:txBody>
          <a:bodyPr/>
          <a:lstStyle/>
          <a:p>
            <a:pPr>
              <a:defRPr/>
            </a:pPr>
            <a:r>
              <a:rPr lang="zh-TW" altLang="zh-TW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白雲喜歡陽光</a:t>
            </a:r>
            <a:r>
              <a:rPr lang="en-US" altLang="zh-TW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林郁昕</a:t>
            </a:r>
            <a:r>
              <a:rPr lang="en-US" altLang="zh-TW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太陽喜歡月亮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張淇鴻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FontTx/>
              <a:buNone/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 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張淑淨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藍天喜歡白雲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鍾孟芸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流星喜歡大氣層</a:t>
            </a:r>
            <a:endParaRPr lang="en-US" altLang="zh-TW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Tx/>
              <a:buNone/>
              <a:defRPr/>
            </a:pP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          </a:t>
            </a:r>
            <a:r>
              <a:rPr lang="en-US" altLang="zh-TW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林楷璁</a:t>
            </a:r>
            <a:r>
              <a:rPr lang="en-US" altLang="zh-TW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小河喜歡大海</a:t>
            </a:r>
            <a:r>
              <a:rPr lang="en-US" altLang="zh-TW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張淑淨</a:t>
            </a:r>
            <a:r>
              <a:rPr lang="en-US" altLang="zh-TW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 smtClean="0">
              <a:solidFill>
                <a:srgbClr val="CA372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chemeClr val="accent2"/>
          </a:solidFill>
        </p:spPr>
        <p:txBody>
          <a:bodyPr/>
          <a:lstStyle/>
          <a:p>
            <a:r>
              <a:rPr lang="zh-TW" altLang="zh-TW" smtClean="0">
                <a:latin typeface="華康中特圓體" pitchFamily="49" charset="-120"/>
                <a:ea typeface="華康中特圓體" pitchFamily="49" charset="-120"/>
              </a:rPr>
              <a:t>○○喜歡□□ </a:t>
            </a:r>
            <a:r>
              <a:rPr lang="zh-TW" altLang="en-US" smtClean="0">
                <a:latin typeface="華康中特圓體" pitchFamily="49" charset="-120"/>
                <a:ea typeface="華康中特圓體" pitchFamily="49" charset="-120"/>
              </a:rPr>
              <a:t>★</a:t>
            </a:r>
            <a:r>
              <a:rPr lang="zh-TW" altLang="zh-TW" smtClean="0">
                <a:latin typeface="華康中特圓體" pitchFamily="49" charset="-120"/>
                <a:ea typeface="華康中特圓體" pitchFamily="49" charset="-120"/>
              </a:rPr>
              <a:t>動物食物類</a:t>
            </a:r>
            <a:endParaRPr lang="zh-TW" altLang="en-US" smtClean="0"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51203" name="內容版面配置區 2"/>
          <p:cNvSpPr>
            <a:spLocks noGrp="1"/>
          </p:cNvSpPr>
          <p:nvPr>
            <p:ph sz="half" idx="1"/>
          </p:nvPr>
        </p:nvSpPr>
        <p:spPr>
          <a:xfrm>
            <a:off x="0" y="1268413"/>
            <a:ext cx="4495800" cy="3240087"/>
          </a:xfrm>
          <a:ln>
            <a:solidFill>
              <a:srgbClr val="0000CC"/>
            </a:solidFill>
          </a:ln>
        </p:spPr>
        <p:txBody>
          <a:bodyPr/>
          <a:lstStyle/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猴子喜歡香蕉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蔡幸真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兔子喜歡紅蘿蔔</a:t>
            </a:r>
            <a:r>
              <a:rPr lang="en-US" altLang="zh-TW" sz="24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4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梁仁傑</a:t>
            </a:r>
            <a:r>
              <a:rPr lang="en-US" altLang="zh-TW" sz="24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4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山羊喜歡草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梁仁傑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螞蟻喜歡食物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梁仁傑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蜜蜂喜歡花蜜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梁仁傑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獅子喜歡羚羊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劉翰斌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120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495800" cy="3240087"/>
          </a:xfrm>
          <a:ln>
            <a:solidFill>
              <a:srgbClr val="0000CC"/>
            </a:solidFill>
          </a:ln>
        </p:spPr>
        <p:txBody>
          <a:bodyPr/>
          <a:lstStyle/>
          <a:p>
            <a:pPr>
              <a:defRPr/>
            </a:pPr>
            <a:r>
              <a:rPr lang="zh-TW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羚羊喜歡草原</a:t>
            </a:r>
            <a:r>
              <a:rPr lang="en-US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許峻豪</a:t>
            </a:r>
            <a:r>
              <a:rPr lang="en-US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公獅喜歡母獅</a:t>
            </a:r>
            <a:r>
              <a:rPr lang="en-US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郭易鑫</a:t>
            </a:r>
            <a:r>
              <a:rPr lang="en-US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獅子喜歡肉</a:t>
            </a:r>
            <a:r>
              <a:rPr lang="en-US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許峻豪</a:t>
            </a:r>
            <a:r>
              <a:rPr lang="en-US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牛喜歡草</a:t>
            </a:r>
            <a:r>
              <a:rPr lang="en-US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許峻豪</a:t>
            </a:r>
            <a:r>
              <a:rPr lang="en-US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小狗喜歡骨頭</a:t>
            </a:r>
            <a:r>
              <a:rPr lang="en-US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莊舒涵</a:t>
            </a:r>
            <a:r>
              <a:rPr lang="en-US" altLang="zh-TW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圖片 4" descr="小姐書胡嗎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705882"/>
            <a:ext cx="2736304" cy="2004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內容版面配置區 2"/>
          <p:cNvSpPr>
            <a:spLocks noGrp="1"/>
          </p:cNvSpPr>
          <p:nvPr>
            <p:ph sz="half" idx="1"/>
          </p:nvPr>
        </p:nvSpPr>
        <p:spPr>
          <a:xfrm>
            <a:off x="0" y="1125538"/>
            <a:ext cx="4572000" cy="4970462"/>
          </a:xfrm>
          <a:ln>
            <a:solidFill>
              <a:srgbClr val="0000CC"/>
            </a:solidFill>
          </a:ln>
        </p:spPr>
        <p:txBody>
          <a:bodyPr/>
          <a:lstStyle/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黑板喜歡粉筆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張淇鴻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原子筆喜歡筆蓋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許旻倫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藍筆喜歡立可白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蔡幸真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原子筆喜歡立可白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林楷璁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立可白喜歡原子筆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劉翰斌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白紙喜歡筆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黃偉誠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鉛筆喜歡白紙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劉俊佑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板擦喜歡黑板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黃偉誠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FontTx/>
              <a:buNone/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梁博堯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莊舒涵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2227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495800" cy="4970462"/>
          </a:xfrm>
          <a:ln>
            <a:solidFill>
              <a:srgbClr val="0000CC"/>
            </a:solidFill>
          </a:ln>
        </p:spPr>
        <p:txBody>
          <a:bodyPr/>
          <a:lstStyle/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鉛筆喜歡擦子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梁博堯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FontTx/>
              <a:buNone/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張淑淨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 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林育聖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書本喜歡筆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林楷璁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筆喜歡手</a:t>
            </a:r>
            <a:r>
              <a:rPr lang="en-US" altLang="zh-TW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蘇柏憲</a:t>
            </a:r>
            <a:r>
              <a:rPr lang="en-US" altLang="zh-TW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dirty="0" smtClean="0">
              <a:solidFill>
                <a:srgbClr val="CA3728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筆心喜歡自動筆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陳建廷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鉛筆喜歡鉛筆盒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李坤城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FontTx/>
              <a:buNone/>
              <a:defRPr/>
            </a:pPr>
            <a:r>
              <a:rPr lang="zh-TW" altLang="en-US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    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莊舒涵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鉛筆盒喜歡鉛筆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張淇鴻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FontTx/>
              <a:buNone/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   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鍾孟芸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文具喜歡鉛筆盒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林育聖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dirty="0" smtClean="0"/>
          </a:p>
        </p:txBody>
      </p:sp>
      <p:sp>
        <p:nvSpPr>
          <p:cNvPr id="2765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chemeClr val="accent2"/>
          </a:solidFill>
        </p:spPr>
        <p:txBody>
          <a:bodyPr/>
          <a:lstStyle/>
          <a:p>
            <a:r>
              <a:rPr lang="zh-TW" altLang="zh-TW" smtClean="0">
                <a:latin typeface="華康中特圓體" pitchFamily="49" charset="-120"/>
                <a:ea typeface="華康中特圓體" pitchFamily="49" charset="-120"/>
              </a:rPr>
              <a:t>○○喜歡□□ </a:t>
            </a:r>
            <a:r>
              <a:rPr lang="zh-TW" altLang="en-US" smtClean="0">
                <a:latin typeface="華康中特圓體" pitchFamily="49" charset="-120"/>
                <a:ea typeface="華康中特圓體" pitchFamily="49" charset="-120"/>
              </a:rPr>
              <a:t>★</a:t>
            </a:r>
            <a:r>
              <a:rPr lang="zh-TW" altLang="zh-TW" smtClean="0">
                <a:latin typeface="華康中特圓體" pitchFamily="49" charset="-120"/>
                <a:ea typeface="華康中特圓體" pitchFamily="49" charset="-120"/>
              </a:rPr>
              <a:t>教室類</a:t>
            </a:r>
            <a:endParaRPr lang="zh-TW" altLang="en-US" smtClean="0"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zh-TW" altLang="zh-TW" smtClean="0">
                <a:solidFill>
                  <a:srgbClr val="0000CC"/>
                </a:solidFill>
                <a:latin typeface="華康中特圓體" pitchFamily="49" charset="-120"/>
                <a:ea typeface="華康中特圓體" pitchFamily="49" charset="-120"/>
              </a:rPr>
              <a:t>○○喜歡□□</a:t>
            </a:r>
            <a:endParaRPr lang="zh-TW" altLang="en-US" smtClean="0"/>
          </a:p>
        </p:txBody>
      </p:sp>
      <p:sp>
        <p:nvSpPr>
          <p:cNvPr id="28675" name="文字版面配置區 5"/>
          <p:cNvSpPr>
            <a:spLocks noGrp="1"/>
          </p:cNvSpPr>
          <p:nvPr>
            <p:ph type="body" idx="1"/>
          </p:nvPr>
        </p:nvSpPr>
        <p:spPr>
          <a:xfrm>
            <a:off x="0" y="908050"/>
            <a:ext cx="4356100" cy="576263"/>
          </a:xfrm>
          <a:solidFill>
            <a:schemeClr val="accent2"/>
          </a:solidFill>
        </p:spPr>
        <p:txBody>
          <a:bodyPr/>
          <a:lstStyle/>
          <a:p>
            <a:r>
              <a:rPr lang="zh-TW" altLang="zh-TW" sz="3200" smtClean="0"/>
              <a:t>■身體類</a:t>
            </a:r>
          </a:p>
        </p:txBody>
      </p:sp>
      <p:sp>
        <p:nvSpPr>
          <p:cNvPr id="53252" name="內容版面配置區 2"/>
          <p:cNvSpPr>
            <a:spLocks noGrp="1"/>
          </p:cNvSpPr>
          <p:nvPr>
            <p:ph sz="half" idx="2"/>
          </p:nvPr>
        </p:nvSpPr>
        <p:spPr>
          <a:xfrm>
            <a:off x="0" y="1557338"/>
            <a:ext cx="4356100" cy="4679950"/>
          </a:xfrm>
          <a:ln>
            <a:solidFill>
              <a:srgbClr val="0000CC"/>
            </a:solidFill>
          </a:ln>
        </p:spPr>
        <p:txBody>
          <a:bodyPr/>
          <a:lstStyle/>
          <a:p>
            <a:pPr>
              <a:defRPr/>
            </a:pP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項鍊喜歡脖子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吳佳蓁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rgbClr val="CA3728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眼鏡喜歡眼睛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無名氏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rgbClr val="CA3728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眼睛喜歡電腦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蘇柏憲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rgbClr val="CA3728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右手喜歡左手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劉俊佑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FontTx/>
              <a:buNone/>
              <a:defRPr/>
            </a:pP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姚曉賢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陳建廷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左耳喜歡右耳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姚曉賢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左眼喜歡右眼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姚曉賢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左腳喜歡右腳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姚曉賢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FontTx/>
              <a:buNone/>
              <a:defRPr/>
            </a:pP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  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陳建廷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677" name="文字版面配置區 6"/>
          <p:cNvSpPr>
            <a:spLocks noGrp="1"/>
          </p:cNvSpPr>
          <p:nvPr>
            <p:ph type="body" sz="quarter" idx="3"/>
          </p:nvPr>
        </p:nvSpPr>
        <p:spPr>
          <a:xfrm>
            <a:off x="4427538" y="908050"/>
            <a:ext cx="4716462" cy="576263"/>
          </a:xfrm>
          <a:solidFill>
            <a:schemeClr val="accent2"/>
          </a:solidFill>
        </p:spPr>
        <p:txBody>
          <a:bodyPr/>
          <a:lstStyle/>
          <a:p>
            <a:endParaRPr lang="zh-TW" altLang="zh-TW" sz="3200" smtClean="0"/>
          </a:p>
          <a:p>
            <a:r>
              <a:rPr lang="zh-TW" altLang="zh-TW" sz="3200" smtClean="0"/>
              <a:t>■廁所類</a:t>
            </a:r>
            <a:endParaRPr lang="zh-TW" altLang="en-US" sz="3200" smtClean="0"/>
          </a:p>
        </p:txBody>
      </p:sp>
      <p:sp>
        <p:nvSpPr>
          <p:cNvPr id="53254" name="內容版面配置區 3"/>
          <p:cNvSpPr>
            <a:spLocks noGrp="1"/>
          </p:cNvSpPr>
          <p:nvPr>
            <p:ph sz="quarter" idx="4"/>
          </p:nvPr>
        </p:nvSpPr>
        <p:spPr>
          <a:xfrm>
            <a:off x="4427538" y="1557338"/>
            <a:ext cx="4716462" cy="4751387"/>
          </a:xfrm>
          <a:ln>
            <a:solidFill>
              <a:srgbClr val="0000CC"/>
            </a:solidFill>
          </a:ln>
        </p:spPr>
        <p:txBody>
          <a:bodyPr/>
          <a:lstStyle/>
          <a:p>
            <a:pPr>
              <a:defRPr/>
            </a:pP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衛生紙喜歡屁股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無名氏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衛生紙喜歡垃圾桶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洪國維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肛門喜歡衛生紙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劉俊佑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FontTx/>
              <a:buNone/>
              <a:defRPr/>
            </a:pPr>
            <a:r>
              <a:rPr lang="zh-TW" altLang="en-US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    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洪國維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大便喜歡衛生紙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陳建廷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FontTx/>
              <a:buNone/>
              <a:defRPr/>
            </a:pPr>
            <a:r>
              <a:rPr lang="zh-TW" altLang="en-US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    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許峻豪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大便喜歡糞坑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無名氏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大便喜歡馬桶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梁博堯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FontTx/>
              <a:buNone/>
              <a:defRPr/>
            </a:pPr>
            <a:r>
              <a:rPr lang="zh-TW" altLang="en-US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  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洪國維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大便喜歡水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洪國維</a:t>
            </a:r>
            <a:r>
              <a:rPr lang="en-US" altLang="zh-TW" sz="26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版面配置區 2"/>
          <p:cNvSpPr>
            <a:spLocks noGrp="1"/>
          </p:cNvSpPr>
          <p:nvPr>
            <p:ph type="body" idx="1"/>
          </p:nvPr>
        </p:nvSpPr>
        <p:spPr>
          <a:xfrm>
            <a:off x="0" y="765175"/>
            <a:ext cx="4500563" cy="503238"/>
          </a:xfrm>
          <a:solidFill>
            <a:schemeClr val="accent2"/>
          </a:solidFill>
        </p:spPr>
        <p:txBody>
          <a:bodyPr/>
          <a:lstStyle/>
          <a:p>
            <a:r>
              <a:rPr lang="zh-TW" altLang="zh-TW" sz="3200" smtClean="0"/>
              <a:t>■生活器物類</a:t>
            </a:r>
            <a:endParaRPr lang="zh-TW" altLang="en-US" sz="3200" smtClean="0"/>
          </a:p>
        </p:txBody>
      </p:sp>
      <p:sp>
        <p:nvSpPr>
          <p:cNvPr id="54275" name="內容版面配置區 3"/>
          <p:cNvSpPr>
            <a:spLocks noGrp="1"/>
          </p:cNvSpPr>
          <p:nvPr>
            <p:ph sz="half" idx="2"/>
          </p:nvPr>
        </p:nvSpPr>
        <p:spPr>
          <a:xfrm>
            <a:off x="0" y="1412875"/>
            <a:ext cx="4500563" cy="4713288"/>
          </a:xfrm>
          <a:ln>
            <a:solidFill>
              <a:srgbClr val="0000CC"/>
            </a:solidFill>
          </a:ln>
        </p:spPr>
        <p:txBody>
          <a:bodyPr/>
          <a:lstStyle/>
          <a:p>
            <a:pPr>
              <a:defRPr/>
            </a:pP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窗簾喜歡窗戶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莊舒涵</a:t>
            </a:r>
            <a:r>
              <a:rPr lang="en-US" altLang="zh-TW" sz="2800" dirty="0" smtClean="0">
                <a:solidFill>
                  <a:srgbClr val="CA3728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車子喜歡汽油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黃偉誠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金錢喜歡金庫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林楷璁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垃圾喜歡垃圾車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黃偉誠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垃圾喜歡垃圾桶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蔡幸真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FontTx/>
              <a:buNone/>
              <a:defRPr/>
            </a:pP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    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李坤城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子彈喜歡手槍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柯景允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棒子喜歡屁股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柯景允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刀子喜歡豬肉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柯景允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9700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572000" y="2924175"/>
            <a:ext cx="4572000" cy="504825"/>
          </a:xfrm>
          <a:solidFill>
            <a:schemeClr val="accent2"/>
          </a:solidFill>
        </p:spPr>
        <p:txBody>
          <a:bodyPr/>
          <a:lstStyle/>
          <a:p>
            <a:endParaRPr lang="zh-TW" altLang="zh-TW" sz="3200" smtClean="0"/>
          </a:p>
          <a:p>
            <a:r>
              <a:rPr lang="zh-TW" altLang="zh-TW" sz="3200" smtClean="0"/>
              <a:t>■其他不歸類</a:t>
            </a:r>
          </a:p>
        </p:txBody>
      </p:sp>
      <p:sp>
        <p:nvSpPr>
          <p:cNvPr id="54277" name="內容版面配置區 5"/>
          <p:cNvSpPr>
            <a:spLocks noGrp="1"/>
          </p:cNvSpPr>
          <p:nvPr>
            <p:ph sz="quarter" idx="4"/>
          </p:nvPr>
        </p:nvSpPr>
        <p:spPr>
          <a:xfrm>
            <a:off x="4572000" y="3573463"/>
            <a:ext cx="4572000" cy="2808287"/>
          </a:xfrm>
          <a:ln>
            <a:solidFill>
              <a:srgbClr val="0000CC"/>
            </a:solidFill>
          </a:ln>
        </p:spPr>
        <p:txBody>
          <a:bodyPr/>
          <a:lstStyle/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天堂喜歡天使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李坤城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廢物喜歡殘渣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郭易鑫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死人喜歡棺材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林育聖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幽靈喜歡黃泉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姚曉賢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幽靈喜歡鬼娃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李坤城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8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9702" name="標題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zh-TW" altLang="zh-TW" smtClean="0">
                <a:solidFill>
                  <a:srgbClr val="0000CC"/>
                </a:solidFill>
                <a:latin typeface="華康中特圓體" pitchFamily="49" charset="-120"/>
                <a:ea typeface="華康中特圓體" pitchFamily="49" charset="-120"/>
              </a:rPr>
              <a:t>○○喜歡□□</a:t>
            </a:r>
            <a:endParaRPr lang="zh-TW" altLang="en-US" smtClean="0"/>
          </a:p>
        </p:txBody>
      </p:sp>
      <p:sp>
        <p:nvSpPr>
          <p:cNvPr id="8" name="內容版面配置區 3"/>
          <p:cNvSpPr txBox="1">
            <a:spLocks/>
          </p:cNvSpPr>
          <p:nvPr/>
        </p:nvSpPr>
        <p:spPr bwMode="auto">
          <a:xfrm>
            <a:off x="4572000" y="692150"/>
            <a:ext cx="4572000" cy="216058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defRPr/>
            </a:pPr>
            <a:r>
              <a:rPr lang="zh-TW" altLang="zh-TW" kern="0" dirty="0">
                <a:latin typeface="標楷體" pitchFamily="65" charset="-120"/>
                <a:ea typeface="標楷體" pitchFamily="65" charset="-120"/>
              </a:rPr>
              <a:t>桌子喜歡椅子</a:t>
            </a:r>
            <a:endParaRPr lang="en-US" altLang="zh-TW" kern="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0" hangingPunct="0">
              <a:defRPr/>
            </a:pPr>
            <a:r>
              <a:rPr lang="zh-TW" altLang="en-US" kern="0" dirty="0">
                <a:latin typeface="標楷體" pitchFamily="65" charset="-120"/>
                <a:ea typeface="標楷體" pitchFamily="65" charset="-120"/>
              </a:rPr>
              <a:t>       </a:t>
            </a:r>
            <a:r>
              <a:rPr lang="en-US" altLang="zh-TW" kern="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kern="0" dirty="0">
                <a:latin typeface="標楷體" pitchFamily="65" charset="-120"/>
                <a:ea typeface="標楷體" pitchFamily="65" charset="-120"/>
              </a:rPr>
              <a:t>林育聖</a:t>
            </a:r>
            <a:r>
              <a:rPr lang="en-US" altLang="zh-TW" kern="0" dirty="0">
                <a:latin typeface="標楷體" pitchFamily="65" charset="-120"/>
                <a:ea typeface="標楷體" pitchFamily="65" charset="-120"/>
              </a:rPr>
              <a:t>)(</a:t>
            </a:r>
            <a:r>
              <a:rPr lang="zh-TW" altLang="zh-TW" kern="0" dirty="0">
                <a:latin typeface="標楷體" pitchFamily="65" charset="-120"/>
                <a:ea typeface="標楷體" pitchFamily="65" charset="-120"/>
              </a:rPr>
              <a:t>宋卓勳</a:t>
            </a:r>
            <a:r>
              <a:rPr lang="en-US" altLang="zh-TW" kern="0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342900" indent="-342900" eaLnBrk="0" hangingPunct="0">
              <a:defRPr/>
            </a:pPr>
            <a:r>
              <a:rPr lang="zh-TW" altLang="en-US" kern="0" dirty="0">
                <a:latin typeface="標楷體" pitchFamily="65" charset="-120"/>
                <a:ea typeface="標楷體" pitchFamily="65" charset="-120"/>
              </a:rPr>
              <a:t>       </a:t>
            </a:r>
            <a:r>
              <a:rPr lang="en-US" altLang="zh-TW" kern="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kern="0" dirty="0">
                <a:latin typeface="標楷體" pitchFamily="65" charset="-120"/>
                <a:ea typeface="標楷體" pitchFamily="65" charset="-120"/>
              </a:rPr>
              <a:t>張淇鴻</a:t>
            </a:r>
            <a:r>
              <a:rPr lang="en-US" altLang="zh-TW" kern="0" dirty="0">
                <a:latin typeface="標楷體" pitchFamily="65" charset="-120"/>
                <a:ea typeface="標楷體" pitchFamily="65" charset="-120"/>
              </a:rPr>
              <a:t>)(</a:t>
            </a:r>
            <a:r>
              <a:rPr lang="zh-TW" altLang="zh-TW" kern="0" dirty="0">
                <a:latin typeface="標楷體" pitchFamily="65" charset="-120"/>
                <a:ea typeface="標楷體" pitchFamily="65" charset="-120"/>
              </a:rPr>
              <a:t>鍾孟芸</a:t>
            </a:r>
            <a:r>
              <a:rPr lang="en-US" altLang="zh-TW" kern="0" dirty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kern="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0" hangingPunct="0">
              <a:defRPr/>
            </a:pPr>
            <a:r>
              <a:rPr lang="zh-TW" altLang="zh-TW" kern="0" dirty="0">
                <a:latin typeface="標楷體" pitchFamily="65" charset="-120"/>
                <a:ea typeface="標楷體" pitchFamily="65" charset="-120"/>
              </a:rPr>
              <a:t>杯子喜歡水</a:t>
            </a:r>
            <a:r>
              <a:rPr lang="en-US" altLang="zh-TW" kern="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kern="0" dirty="0">
                <a:latin typeface="標楷體" pitchFamily="65" charset="-120"/>
                <a:ea typeface="標楷體" pitchFamily="65" charset="-120"/>
              </a:rPr>
              <a:t>宋卓勳</a:t>
            </a:r>
            <a:r>
              <a:rPr lang="en-US" altLang="zh-TW" kern="0" dirty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kern="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ctrTitle"/>
          </p:nvPr>
        </p:nvSpPr>
        <p:spPr>
          <a:xfrm>
            <a:off x="0" y="2492375"/>
            <a:ext cx="9144000" cy="1143000"/>
          </a:xfrm>
        </p:spPr>
        <p:txBody>
          <a:bodyPr/>
          <a:lstStyle/>
          <a:p>
            <a:r>
              <a:rPr lang="zh-TW" altLang="en-US" sz="6000" dirty="0" smtClean="0">
                <a:latin typeface="華康中特圓體" pitchFamily="49" charset="-120"/>
                <a:ea typeface="華康中特圓體" pitchFamily="49" charset="-120"/>
              </a:rPr>
              <a:t>第一次教寫新詩就上手</a:t>
            </a:r>
          </a:p>
        </p:txBody>
      </p:sp>
      <p:sp>
        <p:nvSpPr>
          <p:cNvPr id="15363" name="副標題 2"/>
          <p:cNvSpPr>
            <a:spLocks noGrp="1"/>
          </p:cNvSpPr>
          <p:nvPr>
            <p:ph type="subTitle" idx="1"/>
          </p:nvPr>
        </p:nvSpPr>
        <p:spPr>
          <a:xfrm>
            <a:off x="2483768" y="3861048"/>
            <a:ext cx="6400800" cy="528092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分享：台南市國文輔導團黃玠源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  <a:solidFill>
            <a:srgbClr val="FF9900"/>
          </a:solidFill>
        </p:spPr>
        <p:txBody>
          <a:bodyPr/>
          <a:lstStyle/>
          <a:p>
            <a:pPr eaLnBrk="1" hangingPunct="1"/>
            <a:r>
              <a:rPr lang="en-US" altLang="zh-TW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mtClean="0">
                <a:latin typeface="華康中特圓體" pitchFamily="49" charset="-120"/>
                <a:ea typeface="華康中特圓體" pitchFamily="49" charset="-120"/>
              </a:rPr>
              <a:t>範詩欣賞</a:t>
            </a:r>
            <a:r>
              <a:rPr lang="en-US" altLang="zh-TW" smtClean="0">
                <a:latin typeface="華康中特圓體" pitchFamily="49" charset="-120"/>
                <a:ea typeface="華康中特圓體" pitchFamily="49" charset="-120"/>
              </a:rPr>
              <a:t>】 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125538"/>
            <a:ext cx="4244975" cy="2590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■</a:t>
            </a:r>
            <a:r>
              <a:rPr lang="zh-TW" altLang="en-US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眼睛的監牢／余思瑾</a:t>
            </a: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眼睛喜歡電視</a:t>
            </a: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到最後眼睛苦苦的關在</a:t>
            </a: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 正方形的</a:t>
            </a: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 監牢裡</a:t>
            </a:r>
          </a:p>
        </p:txBody>
      </p:sp>
      <p:sp>
        <p:nvSpPr>
          <p:cNvPr id="30724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3716338"/>
            <a:ext cx="4029075" cy="21986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■</a:t>
            </a:r>
            <a:r>
              <a:rPr lang="zh-TW" altLang="en-US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木櫃／曾增浩</a:t>
            </a: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木櫃喜歡書本</a:t>
            </a: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每天都把書本銜在口中</a:t>
            </a: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好讓人們拿來看</a:t>
            </a:r>
          </a:p>
          <a:p>
            <a:pPr eaLnBrk="1" hangingPunct="1"/>
            <a:endParaRPr lang="en-US" altLang="zh-TW" smtClean="0">
              <a:solidFill>
                <a:srgbClr val="CA3728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30725" name="Picture 6" descr="ENMT-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6338"/>
            <a:ext cx="4773613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  <a:solidFill>
            <a:srgbClr val="FF9900"/>
          </a:solidFill>
        </p:spPr>
        <p:txBody>
          <a:bodyPr/>
          <a:lstStyle/>
          <a:p>
            <a:pPr eaLnBrk="1" hangingPunct="1"/>
            <a:r>
              <a:rPr lang="en-US" altLang="zh-TW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mtClean="0">
                <a:latin typeface="華康中特圓體" pitchFamily="49" charset="-120"/>
                <a:ea typeface="華康中特圓體" pitchFamily="49" charset="-120"/>
              </a:rPr>
              <a:t>範詩欣賞</a:t>
            </a:r>
            <a:r>
              <a:rPr lang="en-US" altLang="zh-TW" smtClean="0">
                <a:latin typeface="華康中特圓體" pitchFamily="49" charset="-120"/>
                <a:ea typeface="華康中特圓體" pitchFamily="49" charset="-120"/>
              </a:rPr>
              <a:t>】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125538"/>
            <a:ext cx="4320480" cy="54721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■</a:t>
            </a:r>
            <a:r>
              <a:rPr lang="zh-TW" altLang="en-US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酸雨／梁馨文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髮夾喜歡頭髮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酸雨喜歡大地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酸雨總是把人的頭髮拔掉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 送給大地玩</a:t>
            </a:r>
          </a:p>
        </p:txBody>
      </p:sp>
      <p:sp>
        <p:nvSpPr>
          <p:cNvPr id="31748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4008" y="1124744"/>
            <a:ext cx="4244975" cy="547260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■</a:t>
            </a:r>
            <a:r>
              <a:rPr lang="zh-TW" altLang="en-US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跟著風去旅行／楊詔君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花喜歡風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風也喜歡花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花讓風把自己的孩子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 帶著去旅行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讓花粉重新建立一個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 美麗的家 </a:t>
            </a:r>
          </a:p>
          <a:p>
            <a:pPr eaLnBrk="1" hangingPunct="1"/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83970" name="Picture 2" descr="http://pic13.nipic.com/20110318/6945701_185841347166_2.jpg"/>
          <p:cNvPicPr>
            <a:picLocks noChangeAspect="1" noChangeArrowheads="1"/>
          </p:cNvPicPr>
          <p:nvPr/>
        </p:nvPicPr>
        <p:blipFill>
          <a:blip r:embed="rId3" cstate="print"/>
          <a:srcRect b="4194"/>
          <a:stretch>
            <a:fillRect/>
          </a:stretch>
        </p:blipFill>
        <p:spPr bwMode="auto">
          <a:xfrm>
            <a:off x="135260" y="3861048"/>
            <a:ext cx="441787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  <a:solidFill>
            <a:srgbClr val="FF9900"/>
          </a:solidFill>
        </p:spPr>
        <p:txBody>
          <a:bodyPr/>
          <a:lstStyle/>
          <a:p>
            <a:pPr eaLnBrk="1" hangingPunct="1"/>
            <a:r>
              <a:rPr lang="en-US" altLang="zh-TW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mtClean="0">
                <a:latin typeface="華康中特圓體" pitchFamily="49" charset="-120"/>
                <a:ea typeface="華康中特圓體" pitchFamily="49" charset="-120"/>
              </a:rPr>
              <a:t>範詩欣賞</a:t>
            </a:r>
            <a:r>
              <a:rPr lang="en-US" altLang="zh-TW" smtClean="0">
                <a:latin typeface="華康中特圓體" pitchFamily="49" charset="-120"/>
                <a:ea typeface="華康中特圓體" pitchFamily="49" charset="-120"/>
              </a:rPr>
              <a:t>】</a:t>
            </a:r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760"/>
            <a:ext cx="4244975" cy="558924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■</a:t>
            </a:r>
            <a:r>
              <a:rPr lang="zh-TW" altLang="en-US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照片和照片夾／劉得鉦</a:t>
            </a:r>
          </a:p>
          <a:p>
            <a:pPr eaLnBrk="1" hangingPunct="1">
              <a:buFontTx/>
              <a:buNone/>
            </a:pPr>
            <a:r>
              <a:rPr lang="en-US" altLang="zh-TW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照片喜歡照片夾</a:t>
            </a:r>
          </a:p>
          <a:p>
            <a:pPr eaLnBrk="1" hangingPunct="1">
              <a:buFontTx/>
              <a:buNone/>
            </a:pPr>
            <a:r>
              <a:rPr lang="en-US" altLang="zh-TW" dirty="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可是照片夾很無情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  把照片關在夾子裡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  永遠不可以出來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</a:rPr>
              <a:t/>
            </a:r>
            <a:br>
              <a:rPr lang="zh-TW" altLang="en-US" dirty="0" smtClean="0">
                <a:solidFill>
                  <a:srgbClr val="CA3728"/>
                </a:solidFill>
              </a:rPr>
            </a:br>
            <a:endParaRPr lang="zh-TW" altLang="en-US" dirty="0" smtClean="0">
              <a:solidFill>
                <a:srgbClr val="CA3728"/>
              </a:solidFill>
            </a:endParaRPr>
          </a:p>
        </p:txBody>
      </p:sp>
      <p:sp>
        <p:nvSpPr>
          <p:cNvPr id="32772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68760"/>
            <a:ext cx="4495800" cy="540032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■</a:t>
            </a:r>
            <a:r>
              <a:rPr lang="zh-TW" altLang="en-US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好朋友／余思瑾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風喜歡雲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總是把雲吹得遠遠的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 逗著他玩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可是風不知道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 他的力氣太大了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 雲一直不停的流眼淚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 還拼命繞著雲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 叫他不要再哭了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 雲只好一直飄在天空上</a:t>
            </a:r>
          </a:p>
          <a:p>
            <a:pPr eaLnBrk="1" hangingPunct="1"/>
            <a:endParaRPr lang="en-US" altLang="zh-TW" dirty="0" smtClean="0">
              <a:solidFill>
                <a:srgbClr val="CA3728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6" name="圖片 5" descr="1212e58fb0e69db1e6b1a0e4b88ae4bcafe69c97e5a4a7e9819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933056"/>
            <a:ext cx="3632213" cy="2635483"/>
          </a:xfrm>
          <a:prstGeom prst="rect">
            <a:avLst/>
          </a:prstGeom>
          <a:ln w="88900" cap="sq" cmpd="thickThin">
            <a:solidFill>
              <a:srgbClr val="008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zh-TW" altLang="en-US" smtClean="0">
                <a:latin typeface="華康中特圓體" pitchFamily="49" charset="-120"/>
                <a:ea typeface="華康中特圓體" pitchFamily="49" charset="-120"/>
              </a:rPr>
              <a:t>想一想</a:t>
            </a:r>
          </a:p>
        </p:txBody>
      </p:sp>
      <p:sp>
        <p:nvSpPr>
          <p:cNvPr id="33795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6118225" cy="4114800"/>
          </a:xfrm>
        </p:spPr>
        <p:txBody>
          <a:bodyPr/>
          <a:lstStyle/>
          <a:p>
            <a:r>
              <a:rPr lang="zh-TW" altLang="en-US" sz="360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這些詩實在太童詩了</a:t>
            </a:r>
            <a:r>
              <a:rPr lang="en-US" altLang="zh-TW" sz="360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…</a:t>
            </a:r>
          </a:p>
          <a:p>
            <a:r>
              <a:rPr lang="zh-TW" altLang="en-US" sz="360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國中生看不起啦！</a:t>
            </a:r>
            <a:endParaRPr lang="en-US" altLang="zh-TW" sz="3600" smtClean="0">
              <a:solidFill>
                <a:srgbClr val="C000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r>
              <a:rPr lang="en-US" altLang="zh-TW" sz="360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SO…</a:t>
            </a:r>
            <a:endParaRPr lang="zh-TW" altLang="en-US" sz="3600" smtClean="0">
              <a:solidFill>
                <a:srgbClr val="C000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5" name="矩形 4"/>
          <p:cNvSpPr/>
          <p:nvPr/>
        </p:nvSpPr>
        <p:spPr>
          <a:xfrm rot="152882">
            <a:off x="583609" y="3885408"/>
            <a:ext cx="665919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華康儷粗黑" pitchFamily="49" charset="-120"/>
                <a:ea typeface="華康儷粗黑" pitchFamily="49" charset="-120"/>
              </a:rPr>
              <a:t>國文老師的專業</a:t>
            </a:r>
          </a:p>
        </p:txBody>
      </p:sp>
      <p:sp>
        <p:nvSpPr>
          <p:cNvPr id="6" name="矩形 5"/>
          <p:cNvSpPr/>
          <p:nvPr/>
        </p:nvSpPr>
        <p:spPr>
          <a:xfrm rot="187968">
            <a:off x="4305465" y="5287711"/>
            <a:ext cx="480933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華康儷粗黑" pitchFamily="49" charset="-120"/>
                <a:ea typeface="華康儷粗黑" pitchFamily="49" charset="-120"/>
              </a:rPr>
              <a:t>派上用場了</a:t>
            </a:r>
          </a:p>
        </p:txBody>
      </p:sp>
      <p:sp>
        <p:nvSpPr>
          <p:cNvPr id="7" name="矩形 6"/>
          <p:cNvSpPr/>
          <p:nvPr/>
        </p:nvSpPr>
        <p:spPr>
          <a:xfrm rot="20727874">
            <a:off x="1303688" y="1869185"/>
            <a:ext cx="665919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華康儷粗黑" pitchFamily="49" charset="-120"/>
                <a:ea typeface="華康儷粗黑" pitchFamily="49" charset="-120"/>
              </a:rPr>
              <a:t>句型分析與解構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  <a:solidFill>
            <a:srgbClr val="FF9900"/>
          </a:solidFill>
        </p:spPr>
        <p:txBody>
          <a:bodyPr/>
          <a:lstStyle/>
          <a:p>
            <a:pPr eaLnBrk="1" hangingPunct="1"/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範詩欣賞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】 </a:t>
            </a: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268760"/>
            <a:ext cx="4244975" cy="25923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■</a:t>
            </a:r>
            <a:r>
              <a:rPr lang="zh-TW" altLang="en-US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眼睛的監牢／余思瑾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Ａ眼睛喜歡電視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Ｃ到最後眼睛苦苦的關在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　正方形的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　監牢裡</a:t>
            </a:r>
          </a:p>
        </p:txBody>
      </p:sp>
      <p:sp>
        <p:nvSpPr>
          <p:cNvPr id="3482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4008" y="4221088"/>
            <a:ext cx="4244975" cy="21986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■</a:t>
            </a:r>
            <a:r>
              <a:rPr lang="zh-TW" altLang="en-US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木櫃／曾增浩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Ａ木櫃喜歡書本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Ｂ每天都把書本銜在口中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Ｃ好讓人們拿來看</a:t>
            </a:r>
          </a:p>
          <a:p>
            <a:pPr eaLnBrk="1" hangingPunct="1"/>
            <a:endParaRPr lang="en-US" altLang="zh-TW" dirty="0" smtClean="0">
              <a:solidFill>
                <a:srgbClr val="CA3728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34821" name="Picture 6" descr="ENMT-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4175959" cy="237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  <a:solidFill>
            <a:srgbClr val="FF9900"/>
          </a:solidFill>
        </p:spPr>
        <p:txBody>
          <a:bodyPr/>
          <a:lstStyle/>
          <a:p>
            <a:pPr eaLnBrk="1" hangingPunct="1"/>
            <a:r>
              <a:rPr lang="en-US" altLang="zh-TW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mtClean="0">
                <a:latin typeface="華康中特圓體" pitchFamily="49" charset="-120"/>
                <a:ea typeface="華康中特圓體" pitchFamily="49" charset="-120"/>
              </a:rPr>
              <a:t>範詩欣賞</a:t>
            </a:r>
            <a:r>
              <a:rPr lang="en-US" altLang="zh-TW" smtClean="0">
                <a:latin typeface="華康中特圓體" pitchFamily="49" charset="-120"/>
                <a:ea typeface="華康中特圓體" pitchFamily="49" charset="-120"/>
              </a:rPr>
              <a:t>】</a:t>
            </a: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268760"/>
            <a:ext cx="4536628" cy="532889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■</a:t>
            </a:r>
            <a:r>
              <a:rPr lang="zh-TW" altLang="en-US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酸雨／梁馨文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Ａ髮夾喜歡頭髮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Ａ酸雨喜歡大地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Ｃ酸雨總是把人的頭髮拔掉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　送給大地玩</a:t>
            </a:r>
          </a:p>
        </p:txBody>
      </p:sp>
      <p:sp>
        <p:nvSpPr>
          <p:cNvPr id="35844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860032" y="1268760"/>
            <a:ext cx="4283968" cy="482724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■</a:t>
            </a:r>
            <a:r>
              <a:rPr lang="zh-TW" altLang="en-US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跟著風去旅行／楊詔君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Ａ花喜歡風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Ａ風也喜歡花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Ｂ花讓風把自己的孩子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　帶著去旅行</a:t>
            </a: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Ｃ</a:t>
            </a:r>
            <a:r>
              <a:rPr lang="zh-TW" altLang="en-US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讓</a:t>
            </a: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花粉重新建立一個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　美麗的家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 </a:t>
            </a:r>
          </a:p>
          <a:p>
            <a:pPr eaLnBrk="1" hangingPunct="1"/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6" name="Picture 2" descr="http://pic13.nipic.com/20110318/6945701_185841347166_2.jpg"/>
          <p:cNvPicPr>
            <a:picLocks noChangeAspect="1" noChangeArrowheads="1"/>
          </p:cNvPicPr>
          <p:nvPr/>
        </p:nvPicPr>
        <p:blipFill>
          <a:blip r:embed="rId3" cstate="print"/>
          <a:srcRect b="4194"/>
          <a:stretch>
            <a:fillRect/>
          </a:stretch>
        </p:blipFill>
        <p:spPr bwMode="auto">
          <a:xfrm>
            <a:off x="251520" y="4005064"/>
            <a:ext cx="4138174" cy="2630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  <a:solidFill>
            <a:srgbClr val="FF9900"/>
          </a:solidFill>
        </p:spPr>
        <p:txBody>
          <a:bodyPr/>
          <a:lstStyle/>
          <a:p>
            <a:pPr eaLnBrk="1" hangingPunct="1"/>
            <a:r>
              <a:rPr lang="en-US" altLang="zh-TW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mtClean="0">
                <a:latin typeface="華康中特圓體" pitchFamily="49" charset="-120"/>
                <a:ea typeface="華康中特圓體" pitchFamily="49" charset="-120"/>
              </a:rPr>
              <a:t>範詩欣賞</a:t>
            </a:r>
            <a:r>
              <a:rPr lang="en-US" altLang="zh-TW" smtClean="0">
                <a:latin typeface="華康中特圓體" pitchFamily="49" charset="-120"/>
                <a:ea typeface="華康中特圓體" pitchFamily="49" charset="-120"/>
              </a:rPr>
              <a:t>】</a:t>
            </a:r>
          </a:p>
        </p:txBody>
      </p:sp>
      <p:sp>
        <p:nvSpPr>
          <p:cNvPr id="3686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760"/>
            <a:ext cx="4244975" cy="558924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■</a:t>
            </a:r>
            <a:r>
              <a:rPr lang="zh-TW" altLang="en-US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照片和照片夾／劉得鉦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Ａ照片喜歡照片夾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Ｃ可是照片夾很無情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 把照片關在夾子裡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 永遠不可以出來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</a:rPr>
              <a:t/>
            </a:r>
            <a:br>
              <a:rPr lang="zh-TW" altLang="en-US" dirty="0" smtClean="0">
                <a:solidFill>
                  <a:srgbClr val="CA3728"/>
                </a:solidFill>
              </a:rPr>
            </a:br>
            <a:endParaRPr lang="zh-TW" altLang="en-US" dirty="0" smtClean="0">
              <a:solidFill>
                <a:srgbClr val="CA3728"/>
              </a:solidFill>
            </a:endParaRPr>
          </a:p>
        </p:txBody>
      </p:sp>
      <p:sp>
        <p:nvSpPr>
          <p:cNvPr id="36868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68760"/>
            <a:ext cx="4495800" cy="540032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■</a:t>
            </a:r>
            <a:r>
              <a:rPr lang="zh-TW" altLang="en-US" dirty="0" smtClean="0">
                <a:solidFill>
                  <a:srgbClr val="0000CC"/>
                </a:solidFill>
                <a:latin typeface="華康布丁體" pitchFamily="81" charset="-120"/>
                <a:ea typeface="華康布丁體" pitchFamily="81" charset="-120"/>
              </a:rPr>
              <a:t>好朋友／余思瑾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Ａ風喜歡雲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Ｂ總是把雲吹得遠遠的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　逗著他玩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661C14"/>
                </a:solidFill>
                <a:latin typeface="華康中特圓體" pitchFamily="49" charset="-120"/>
                <a:ea typeface="華康中特圓體" pitchFamily="49" charset="-120"/>
              </a:rPr>
              <a:t>Ｃ可是風不知道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661C14"/>
                </a:solidFill>
                <a:latin typeface="華康中特圓體" pitchFamily="49" charset="-120"/>
                <a:ea typeface="華康中特圓體" pitchFamily="49" charset="-120"/>
              </a:rPr>
              <a:t>　他的力氣太大了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661C14"/>
                </a:solidFill>
                <a:latin typeface="華康中特圓體" pitchFamily="49" charset="-120"/>
                <a:ea typeface="華康中特圓體" pitchFamily="49" charset="-120"/>
              </a:rPr>
              <a:t>　雲一直不停的流眼淚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661C14"/>
                </a:solidFill>
                <a:latin typeface="華康中特圓體" pitchFamily="49" charset="-120"/>
                <a:ea typeface="華康中特圓體" pitchFamily="49" charset="-120"/>
              </a:rPr>
              <a:t>　還拼命繞著雲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661C14"/>
                </a:solidFill>
                <a:latin typeface="華康中特圓體" pitchFamily="49" charset="-120"/>
                <a:ea typeface="華康中特圓體" pitchFamily="49" charset="-120"/>
              </a:rPr>
              <a:t>　叫他不要再哭了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661C14"/>
                </a:solidFill>
                <a:latin typeface="華康中特圓體" pitchFamily="49" charset="-120"/>
                <a:ea typeface="華康中特圓體" pitchFamily="49" charset="-120"/>
              </a:rPr>
              <a:t>　雲只好一直飄在天空上</a:t>
            </a:r>
          </a:p>
          <a:p>
            <a:pPr eaLnBrk="1" hangingPunct="1"/>
            <a:endParaRPr lang="en-US" altLang="zh-TW" dirty="0" smtClean="0">
              <a:solidFill>
                <a:srgbClr val="CA3728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6" name="圖片 5" descr="1212e58fb0e69db1e6b1a0e4b88ae4bcafe69c97e5a4a7e9819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933056"/>
            <a:ext cx="3632213" cy="2635483"/>
          </a:xfrm>
          <a:prstGeom prst="rect">
            <a:avLst/>
          </a:prstGeom>
          <a:ln w="88900" cap="sq" cmpd="thickThin">
            <a:solidFill>
              <a:srgbClr val="008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>
                <a:ea typeface="華康中特圓體" pitchFamily="49" charset="-120"/>
              </a:rPr>
              <a:t>第三單元：進階篇</a:t>
            </a:r>
            <a:br>
              <a:rPr lang="zh-TW" altLang="en-US" sz="4000" smtClean="0">
                <a:ea typeface="華康中特圓體" pitchFamily="49" charset="-120"/>
              </a:rPr>
            </a:br>
            <a:endParaRPr lang="zh-TW" altLang="en-US" sz="4000" smtClean="0">
              <a:solidFill>
                <a:schemeClr val="accent2"/>
              </a:solidFill>
              <a:ea typeface="華康中特圓體" pitchFamily="49" charset="-12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333375"/>
            <a:ext cx="8569325" cy="1150938"/>
          </a:xfrm>
          <a:solidFill>
            <a:srgbClr val="000066"/>
          </a:solidFill>
        </p:spPr>
        <p:txBody>
          <a:bodyPr anchor="ctr"/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5400" dirty="0" smtClean="0">
                <a:latin typeface="+mj-lt"/>
                <a:ea typeface="華康墨字體(P)" pitchFamily="82" charset="-120"/>
                <a:cs typeface="+mj-cs"/>
              </a:rPr>
              <a:t>【□□</a:t>
            </a:r>
            <a:r>
              <a:rPr lang="zh-TW" altLang="en-US" sz="5400" dirty="0" smtClean="0">
                <a:latin typeface="+mj-lt"/>
                <a:ea typeface="華康墨字體(P)" pitchFamily="82" charset="-120"/>
                <a:cs typeface="+mj-cs"/>
              </a:rPr>
              <a:t>喜歡○○</a:t>
            </a:r>
            <a:r>
              <a:rPr lang="en-US" altLang="zh-TW" sz="5400" dirty="0" smtClean="0">
                <a:latin typeface="+mj-lt"/>
                <a:ea typeface="華康墨字體(P)" pitchFamily="82" charset="-120"/>
                <a:cs typeface="+mj-cs"/>
              </a:rPr>
              <a:t>】</a:t>
            </a:r>
            <a:r>
              <a:rPr lang="zh-TW" altLang="en-US" sz="5400" dirty="0" smtClean="0">
                <a:solidFill>
                  <a:srgbClr val="FFFF00"/>
                </a:solidFill>
                <a:latin typeface="+mj-lt"/>
                <a:ea typeface="華康墨字體(P)" pitchFamily="82" charset="-120"/>
                <a:cs typeface="+mj-cs"/>
              </a:rPr>
              <a:t>進階篇</a:t>
            </a:r>
            <a:endParaRPr lang="en-US" altLang="zh-TW" sz="5400" dirty="0" smtClean="0">
              <a:solidFill>
                <a:srgbClr val="FFFF00"/>
              </a:solidFill>
              <a:latin typeface="+mj-lt"/>
              <a:ea typeface="華康墨字體(P)" pitchFamily="82" charset="-120"/>
              <a:cs typeface="+mj-cs"/>
            </a:endParaRPr>
          </a:p>
        </p:txBody>
      </p:sp>
      <p:pic>
        <p:nvPicPr>
          <p:cNvPr id="37892" name="Picture 4" descr="pe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636912"/>
            <a:ext cx="30480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936625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solidFill>
                  <a:srgbClr val="0000CC"/>
                </a:solidFill>
                <a:ea typeface="華康中特圓體" pitchFamily="49" charset="-120"/>
              </a:rPr>
              <a:t>【</a:t>
            </a:r>
            <a:r>
              <a:rPr lang="zh-TW" altLang="en-US" dirty="0" smtClean="0">
                <a:solidFill>
                  <a:srgbClr val="0000CC"/>
                </a:solidFill>
                <a:ea typeface="華康中特圓體" pitchFamily="49" charset="-120"/>
              </a:rPr>
              <a:t>小技巧</a:t>
            </a:r>
            <a:r>
              <a:rPr lang="en-US" altLang="zh-TW" dirty="0" smtClean="0">
                <a:solidFill>
                  <a:srgbClr val="0000CC"/>
                </a:solidFill>
                <a:ea typeface="華康中特圓體" pitchFamily="49" charset="-120"/>
              </a:rPr>
              <a:t>】</a:t>
            </a:r>
            <a:r>
              <a:rPr lang="zh-TW" altLang="en-US" dirty="0" smtClean="0">
                <a:solidFill>
                  <a:srgbClr val="0000CC"/>
                </a:solidFill>
                <a:ea typeface="華康中特圓體" pitchFamily="49" charset="-120"/>
              </a:rPr>
              <a:t>之一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68760"/>
            <a:ext cx="8062913" cy="5328592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dirty="0" smtClean="0">
                <a:solidFill>
                  <a:srgbClr val="008000"/>
                </a:solidFill>
              </a:rPr>
              <a:t>■</a:t>
            </a: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在某甲和某乙之間找出有趣的關係，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  除了喜歡，不要用別的動詞喔！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比方「嘴巴喜歡吃蛋糕」改成「嘴巴喜歡蛋糕」，是不是更有詩味呢？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■在某甲和某乙之間，加入某丙，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  三角習題也是粉有趣喔！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但是不要太複雜了，以免內容雜亂，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失去焦點，反而把詩寫壞了。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■</a:t>
            </a:r>
            <a:r>
              <a:rPr lang="en-US" altLang="zh-TW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『</a:t>
            </a: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譬喻法</a:t>
            </a:r>
            <a:r>
              <a:rPr lang="en-US" altLang="zh-TW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』</a:t>
            </a: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和</a:t>
            </a:r>
            <a:r>
              <a:rPr lang="en-US" altLang="zh-TW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『</a:t>
            </a: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擬人化</a:t>
            </a:r>
            <a:r>
              <a:rPr lang="en-US" altLang="zh-TW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』</a:t>
            </a: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是最好的運用方式喔！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68338"/>
          </a:xfrm>
        </p:spPr>
        <p:txBody>
          <a:bodyPr/>
          <a:lstStyle/>
          <a:p>
            <a:pPr eaLnBrk="1" hangingPunct="1"/>
            <a:r>
              <a:rPr lang="en-US" altLang="zh-TW" smtClean="0">
                <a:solidFill>
                  <a:srgbClr val="0000CC"/>
                </a:solidFill>
                <a:ea typeface="華康中特圓體" pitchFamily="49" charset="-120"/>
              </a:rPr>
              <a:t>【</a:t>
            </a:r>
            <a:r>
              <a:rPr lang="zh-TW" altLang="en-US" smtClean="0">
                <a:solidFill>
                  <a:srgbClr val="0000CC"/>
                </a:solidFill>
                <a:ea typeface="華康中特圓體" pitchFamily="49" charset="-120"/>
              </a:rPr>
              <a:t>小技巧</a:t>
            </a:r>
            <a:r>
              <a:rPr lang="en-US" altLang="zh-TW" smtClean="0">
                <a:solidFill>
                  <a:srgbClr val="0000CC"/>
                </a:solidFill>
                <a:ea typeface="華康中特圓體" pitchFamily="49" charset="-120"/>
              </a:rPr>
              <a:t>】</a:t>
            </a:r>
            <a:r>
              <a:rPr lang="zh-TW" altLang="en-US" smtClean="0">
                <a:solidFill>
                  <a:srgbClr val="0000CC"/>
                </a:solidFill>
                <a:ea typeface="華康中特圓體" pitchFamily="49" charset="-120"/>
              </a:rPr>
              <a:t>之二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569325" cy="42481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可以採用這個基本公式</a:t>
            </a:r>
            <a:r>
              <a:rPr lang="zh-TW" altLang="en-US" b="1" dirty="0" smtClean="0">
                <a:solidFill>
                  <a:schemeClr val="tx1"/>
                </a:solidFill>
              </a:rPr>
              <a:t>：</a:t>
            </a:r>
            <a:endParaRPr lang="zh-TW" altLang="en-US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but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詩是沒有公式的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，僅供參考喔！）</a:t>
            </a:r>
          </a:p>
          <a:p>
            <a:pPr eaLnBrk="1" hangingPunct="1"/>
            <a:endParaRPr lang="zh-TW" altLang="en-US" b="1" dirty="0" smtClean="0">
              <a:solidFill>
                <a:schemeClr val="tx1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 eaLnBrk="1" hangingPunct="1"/>
            <a:r>
              <a:rPr lang="zh-TW" altLang="en-US" b="1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Ａ</a:t>
            </a:r>
            <a:r>
              <a:rPr lang="en-US" altLang="zh-TW" b="1" dirty="0" smtClean="0">
                <a:solidFill>
                  <a:schemeClr val="tx1"/>
                </a:solidFill>
                <a:latin typeface="華康中特圓體" pitchFamily="49" charset="-120"/>
                <a:ea typeface="華康中特圓體" pitchFamily="49" charset="-120"/>
              </a:rPr>
              <a:t> </a:t>
            </a:r>
            <a:r>
              <a:rPr lang="en-US" altLang="zh-TW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□□</a:t>
            </a: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喜歡□□</a:t>
            </a:r>
          </a:p>
          <a:p>
            <a:pPr eaLnBrk="1" hangingPunct="1"/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Ｂ</a:t>
            </a:r>
            <a:r>
              <a:rPr lang="en-US" altLang="zh-TW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 </a:t>
            </a:r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說明喜歡的理由</a:t>
            </a:r>
            <a:r>
              <a:rPr lang="en-US" altLang="zh-TW" b="1" dirty="0" smtClean="0">
                <a:solidFill>
                  <a:srgbClr val="FF33CC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b="1" dirty="0" smtClean="0">
                <a:solidFill>
                  <a:srgbClr val="FF33CC"/>
                </a:solidFill>
                <a:latin typeface="標楷體" pitchFamily="65" charset="-120"/>
                <a:ea typeface="標楷體" pitchFamily="65" charset="-120"/>
              </a:rPr>
              <a:t>從什麼動作表現出喜歡</a:t>
            </a:r>
            <a:r>
              <a:rPr lang="en-US" altLang="zh-TW" b="1" dirty="0" smtClean="0">
                <a:solidFill>
                  <a:srgbClr val="FF33CC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b="1" dirty="0" smtClean="0">
              <a:solidFill>
                <a:srgbClr val="FF33CC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Ｃ</a:t>
            </a:r>
            <a:r>
              <a:rPr lang="en-US" altLang="zh-TW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</a:t>
            </a: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戲劇結果（用事件表示出□□和□□的</a:t>
            </a:r>
            <a:endParaRPr lang="en-US" altLang="zh-TW" dirty="0" smtClean="0">
              <a:solidFill>
                <a:srgbClr val="CA3728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　　　　　　衝突關係、後續發展、趣味特質）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r>
              <a:rPr lang="zh-TW" altLang="en-US" smtClean="0">
                <a:latin typeface="華康中特圓體" pitchFamily="49" charset="-120"/>
                <a:ea typeface="華康中特圓體" pitchFamily="49" charset="-120"/>
              </a:rPr>
              <a:t>第一次教寫新詩就上手</a:t>
            </a:r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>
          <a:xfrm>
            <a:off x="685800" y="2781300"/>
            <a:ext cx="7772400" cy="2808288"/>
          </a:xfrm>
        </p:spPr>
        <p:txBody>
          <a:bodyPr/>
          <a:lstStyle/>
          <a:p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一</a:t>
            </a:r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前言：這不是新詩</a:t>
            </a:r>
            <a:endParaRPr lang="en-US" altLang="zh-TW" sz="3600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二</a:t>
            </a:r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從一句兒語開始</a:t>
            </a:r>
            <a:endParaRPr lang="en-US" altLang="zh-TW" sz="3600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三</a:t>
            </a:r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寫一首關於遊戲的詩</a:t>
            </a:r>
            <a:endParaRPr lang="en-US" altLang="zh-TW" sz="3600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四</a:t>
            </a:r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新詩的修改與評分規準</a:t>
            </a:r>
            <a:endParaRPr lang="en-US" altLang="zh-TW" sz="3600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五</a:t>
            </a:r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結語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557338"/>
          </a:xfrm>
        </p:spPr>
        <p:txBody>
          <a:bodyPr/>
          <a:lstStyle/>
          <a:p>
            <a:pPr eaLnBrk="1" hangingPunct="1"/>
            <a:r>
              <a:rPr lang="en-US" altLang="zh-TW" sz="4000" smtClean="0">
                <a:solidFill>
                  <a:srgbClr val="0000CC"/>
                </a:solidFill>
                <a:ea typeface="華康中特圓體" pitchFamily="49" charset="-120"/>
              </a:rPr>
              <a:t>【</a:t>
            </a:r>
            <a:r>
              <a:rPr lang="zh-TW" altLang="en-US" sz="4000" smtClean="0">
                <a:solidFill>
                  <a:srgbClr val="0000CC"/>
                </a:solidFill>
                <a:ea typeface="華康中特圓體" pitchFamily="49" charset="-120"/>
              </a:rPr>
              <a:t>名詩欣賞</a:t>
            </a:r>
            <a:r>
              <a:rPr lang="en-US" altLang="zh-TW" sz="4000" smtClean="0">
                <a:solidFill>
                  <a:srgbClr val="0000CC"/>
                </a:solidFill>
                <a:ea typeface="華康中特圓體" pitchFamily="49" charset="-120"/>
              </a:rPr>
              <a:t>】</a:t>
            </a:r>
            <a:br>
              <a:rPr lang="en-US" altLang="zh-TW" sz="4000" smtClean="0">
                <a:solidFill>
                  <a:srgbClr val="0000CC"/>
                </a:solidFill>
                <a:ea typeface="華康中特圓體" pitchFamily="49" charset="-120"/>
              </a:rPr>
            </a:br>
            <a:r>
              <a:rPr lang="zh-TW" altLang="en-US" sz="2800" smtClean="0">
                <a:solidFill>
                  <a:srgbClr val="0000CC"/>
                </a:solidFill>
                <a:ea typeface="華康中特圓體" pitchFamily="49" charset="-120"/>
              </a:rPr>
              <a:t>台南縣兒童文學</a:t>
            </a:r>
            <a:r>
              <a:rPr lang="en-US" altLang="zh-TW" sz="2800" smtClean="0">
                <a:solidFill>
                  <a:srgbClr val="0000CC"/>
                </a:solidFill>
                <a:ea typeface="華康中特圓體" pitchFamily="49" charset="-120"/>
              </a:rPr>
              <a:t>《</a:t>
            </a:r>
            <a:r>
              <a:rPr lang="zh-TW" altLang="en-US" sz="2800" smtClean="0">
                <a:solidFill>
                  <a:srgbClr val="0000CC"/>
                </a:solidFill>
                <a:ea typeface="華康中特圓體" pitchFamily="49" charset="-120"/>
              </a:rPr>
              <a:t>小麻雀第十七集</a:t>
            </a:r>
            <a:r>
              <a:rPr lang="en-US" altLang="zh-TW" sz="2800" smtClean="0">
                <a:solidFill>
                  <a:srgbClr val="0000CC"/>
                </a:solidFill>
                <a:ea typeface="華康中特圓體" pitchFamily="49" charset="-120"/>
              </a:rPr>
              <a:t>》</a:t>
            </a:r>
            <a:r>
              <a:rPr lang="zh-TW" altLang="en-US" sz="2800" smtClean="0">
                <a:solidFill>
                  <a:srgbClr val="0000CC"/>
                </a:solidFill>
                <a:ea typeface="華康中特圓體" pitchFamily="49" charset="-120"/>
              </a:rPr>
              <a:t>徵文童詩類得獎作品</a:t>
            </a:r>
            <a:r>
              <a:rPr lang="zh-TW" altLang="en-US" sz="4000" smtClean="0"/>
              <a:t> </a:t>
            </a:r>
          </a:p>
        </p:txBody>
      </p:sp>
      <p:sp>
        <p:nvSpPr>
          <p:cNvPr id="40963" name="Rectangle 5"/>
          <p:cNvSpPr>
            <a:spLocks noGrp="1" noChangeArrowheads="1"/>
          </p:cNvSpPr>
          <p:nvPr>
            <p:ph type="body" orient="vert" idx="1"/>
          </p:nvPr>
        </p:nvSpPr>
        <p:spPr>
          <a:xfrm>
            <a:off x="1258888" y="1557338"/>
            <a:ext cx="7313612" cy="50307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4600" smtClean="0">
                <a:solidFill>
                  <a:srgbClr val="0000CC"/>
                </a:solidFill>
                <a:ea typeface="華康布丁體" pitchFamily="81" charset="-120"/>
              </a:rPr>
              <a:t>■</a:t>
            </a:r>
            <a:r>
              <a:rPr lang="zh-TW" altLang="en-US" sz="4600" smtClean="0">
                <a:solidFill>
                  <a:srgbClr val="0000CC"/>
                </a:solidFill>
                <a:ea typeface="華康布丁體" pitchFamily="81" charset="-120"/>
              </a:rPr>
              <a:t>電風扇</a:t>
            </a:r>
          </a:p>
          <a:p>
            <a:pPr eaLnBrk="1" hangingPunct="1">
              <a:buFontTx/>
              <a:buNone/>
            </a:pPr>
            <a:r>
              <a:rPr lang="zh-TW" altLang="en-US" sz="310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Ａ電風扇喜歡國語課本，</a:t>
            </a:r>
          </a:p>
          <a:p>
            <a:pPr eaLnBrk="1" hangingPunct="1">
              <a:buFontTx/>
              <a:buNone/>
            </a:pPr>
            <a:r>
              <a:rPr lang="zh-TW" altLang="en-US" sz="310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Ｂ每次眼睛跑去找周公，</a:t>
            </a:r>
          </a:p>
          <a:p>
            <a:pPr eaLnBrk="1" hangingPunct="1">
              <a:buFontTx/>
              <a:buNone/>
            </a:pPr>
            <a:r>
              <a:rPr lang="zh-TW" altLang="en-US" sz="310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  額頭開始和桌面玩親親，</a:t>
            </a:r>
          </a:p>
          <a:p>
            <a:pPr eaLnBrk="1" hangingPunct="1">
              <a:buFontTx/>
              <a:buNone/>
            </a:pPr>
            <a:r>
              <a:rPr lang="zh-TW" altLang="en-US" sz="310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  國字注音慢慢變成</a:t>
            </a:r>
          </a:p>
          <a:p>
            <a:pPr eaLnBrk="1" hangingPunct="1">
              <a:buFontTx/>
              <a:buNone/>
            </a:pPr>
            <a:r>
              <a:rPr lang="zh-TW" altLang="en-US" sz="310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  扭來扭去的瞌睡蟲</a:t>
            </a:r>
            <a:r>
              <a:rPr lang="en-US" altLang="zh-TW" sz="3100" smtClean="0">
                <a:solidFill>
                  <a:srgbClr val="D919CB"/>
                </a:solidFill>
                <a:ea typeface="華康中特圓體" pitchFamily="49" charset="-120"/>
              </a:rPr>
              <a:t>——</a:t>
            </a:r>
            <a:endParaRPr lang="en-US" altLang="zh-TW" sz="3100" smtClean="0">
              <a:solidFill>
                <a:srgbClr val="D919CB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 eaLnBrk="1" hangingPunct="1">
              <a:buFontTx/>
              <a:buNone/>
            </a:pPr>
            <a:r>
              <a:rPr lang="en-US" altLang="zh-TW" sz="310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  </a:t>
            </a:r>
            <a:r>
              <a:rPr lang="zh-TW" altLang="en-US" sz="310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電風扇就偷偷</a:t>
            </a:r>
          </a:p>
          <a:p>
            <a:pPr eaLnBrk="1" hangingPunct="1">
              <a:buFontTx/>
              <a:buNone/>
            </a:pPr>
            <a:r>
              <a:rPr lang="zh-TW" altLang="en-US" sz="310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  來到國語課本面前，</a:t>
            </a:r>
          </a:p>
          <a:p>
            <a:pPr eaLnBrk="1" hangingPunct="1">
              <a:buFontTx/>
              <a:buNone/>
            </a:pPr>
            <a:r>
              <a:rPr lang="zh-TW" altLang="en-US" sz="310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  一頁一頁快速地翻著看，</a:t>
            </a:r>
          </a:p>
          <a:p>
            <a:pPr eaLnBrk="1" hangingPunct="1">
              <a:buFontTx/>
              <a:buNone/>
            </a:pPr>
            <a:r>
              <a:rPr lang="zh-TW" altLang="en-US" sz="310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Ｃ好像怕我醒來，收起課本，</a:t>
            </a:r>
          </a:p>
          <a:p>
            <a:pPr eaLnBrk="1" hangingPunct="1">
              <a:buFontTx/>
              <a:buNone/>
            </a:pPr>
            <a:r>
              <a:rPr lang="zh-TW" altLang="en-US" sz="310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 他就沒有書可以念了。</a:t>
            </a:r>
          </a:p>
          <a:p>
            <a:pPr eaLnBrk="1" hangingPunct="1"/>
            <a:endParaRPr lang="en-US" altLang="zh-TW" sz="3100" smtClean="0"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750888"/>
          </a:xfrm>
        </p:spPr>
        <p:txBody>
          <a:bodyPr/>
          <a:lstStyle/>
          <a:p>
            <a:pPr eaLnBrk="1" hangingPunct="1"/>
            <a:r>
              <a:rPr lang="en-US" altLang="zh-TW" sz="5000" smtClean="0">
                <a:solidFill>
                  <a:srgbClr val="0000CC"/>
                </a:solidFill>
                <a:ea typeface="華康布丁體" pitchFamily="81" charset="-120"/>
              </a:rPr>
              <a:t>■</a:t>
            </a:r>
            <a:r>
              <a:rPr lang="zh-TW" altLang="en-US" sz="5000" smtClean="0">
                <a:solidFill>
                  <a:srgbClr val="0000CC"/>
                </a:solidFill>
                <a:ea typeface="華康布丁體" pitchFamily="81" charset="-120"/>
              </a:rPr>
              <a:t>帽子喜歡頭髮</a:t>
            </a:r>
          </a:p>
        </p:txBody>
      </p:sp>
      <p:sp>
        <p:nvSpPr>
          <p:cNvPr id="41987" name="Rectangle 5"/>
          <p:cNvSpPr>
            <a:spLocks noGrp="1" noChangeArrowheads="1"/>
          </p:cNvSpPr>
          <p:nvPr>
            <p:ph type="body" orient="vert" idx="1"/>
          </p:nvPr>
        </p:nvSpPr>
        <p:spPr>
          <a:xfrm>
            <a:off x="0" y="1412777"/>
            <a:ext cx="8316416" cy="56436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Ａ頭髮姑娘討厭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  太陽大俠和風二俠，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Ｂ太陽大俠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  老是舉起光之寶劍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  把頭髮姑娘刺得好疼好痛；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  風二俠老是故意伸手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  把頭髮姑娘扯得又亂又髒。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Ｃ帽子勇士趕快現身保護她，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 把太陽的寶劍抵擋，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 和風的力量對抗。</a:t>
            </a:r>
          </a:p>
          <a:p>
            <a:pPr eaLnBrk="1" hangingPunct="1"/>
            <a:endParaRPr lang="en-US" altLang="zh-TW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Grp="1" noChangeArrowheads="1"/>
          </p:cNvSpPr>
          <p:nvPr>
            <p:ph type="title"/>
          </p:nvPr>
        </p:nvSpPr>
        <p:spPr>
          <a:xfrm>
            <a:off x="5651500" y="2276475"/>
            <a:ext cx="2519363" cy="863600"/>
          </a:xfrm>
        </p:spPr>
        <p:txBody>
          <a:bodyPr/>
          <a:lstStyle/>
          <a:p>
            <a:pPr eaLnBrk="1" hangingPunct="1"/>
            <a:r>
              <a:rPr lang="en-US" altLang="zh-TW" smtClean="0">
                <a:solidFill>
                  <a:srgbClr val="0000CC"/>
                </a:solidFill>
                <a:ea typeface="華康布丁體" pitchFamily="81" charset="-120"/>
              </a:rPr>
              <a:t>■</a:t>
            </a:r>
            <a:r>
              <a:rPr lang="zh-TW" altLang="en-US" smtClean="0">
                <a:solidFill>
                  <a:srgbClr val="0000CC"/>
                </a:solidFill>
                <a:ea typeface="華康布丁體" pitchFamily="81" charset="-120"/>
              </a:rPr>
              <a:t>天空</a:t>
            </a:r>
          </a:p>
        </p:txBody>
      </p:sp>
      <p:sp>
        <p:nvSpPr>
          <p:cNvPr id="43011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5148263" cy="50355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A</a:t>
            </a:r>
            <a:r>
              <a:rPr lang="zh-TW" altLang="en-US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手套有九位好兄弟，</a:t>
            </a: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 </a:t>
            </a:r>
            <a:r>
              <a:rPr lang="zh-TW" altLang="en-US" sz="240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棒球最喜歡和手套兄弟玩捉迷藏，</a:t>
            </a:r>
          </a:p>
          <a:p>
            <a:pPr eaLnBrk="1" hangingPunct="1">
              <a:buFontTx/>
              <a:buNone/>
            </a:pPr>
            <a:r>
              <a:rPr lang="en-US" altLang="zh-TW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B</a:t>
            </a:r>
            <a:r>
              <a:rPr lang="zh-TW" altLang="en-US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從這個手套飛到那個手套，</a:t>
            </a: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 從那個手套飛到這個手套。</a:t>
            </a:r>
          </a:p>
          <a:p>
            <a:pPr eaLnBrk="1" hangingPunct="1">
              <a:buFontTx/>
              <a:buNone/>
            </a:pPr>
            <a:r>
              <a:rPr lang="en-US" altLang="zh-TW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C</a:t>
            </a:r>
            <a:r>
              <a:rPr lang="zh-TW" altLang="en-US" sz="240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每當手套兄弟奮力把棒球捉住，</a:t>
            </a: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小朋友都會大聲鼓掌，</a:t>
            </a: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棒球和手套兄弟</a:t>
            </a: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更加喜歡這個快樂的遊戲。</a:t>
            </a:r>
          </a:p>
          <a:p>
            <a:pPr eaLnBrk="1" hangingPunct="1"/>
            <a:endParaRPr lang="en-US" altLang="zh-TW" smtClean="0"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43012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787900" y="3257550"/>
            <a:ext cx="4964113" cy="3600450"/>
          </a:xfrm>
        </p:spPr>
        <p:txBody>
          <a:bodyPr/>
          <a:lstStyle/>
          <a:p>
            <a:pPr eaLnBrk="1" hangingPunct="1"/>
            <a:r>
              <a:rPr lang="en-US" altLang="zh-TW" sz="260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A</a:t>
            </a:r>
            <a:r>
              <a:rPr lang="zh-TW" altLang="en-US" sz="260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太陽喜歡乾淨的天空，</a:t>
            </a:r>
          </a:p>
          <a:p>
            <a:pPr eaLnBrk="1" hangingPunct="1"/>
            <a:r>
              <a:rPr lang="en-US" altLang="zh-TW" sz="260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A</a:t>
            </a:r>
            <a:r>
              <a:rPr lang="zh-TW" altLang="en-US" sz="260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白雲喜歡藍色的天空，</a:t>
            </a:r>
          </a:p>
          <a:p>
            <a:pPr eaLnBrk="1" hangingPunct="1"/>
            <a:r>
              <a:rPr lang="en-US" altLang="zh-TW" sz="260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A</a:t>
            </a:r>
            <a:r>
              <a:rPr lang="zh-TW" altLang="en-US" sz="260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麻雀喜歡黃昏的天空，</a:t>
            </a:r>
          </a:p>
          <a:p>
            <a:pPr eaLnBrk="1" hangingPunct="1"/>
            <a:r>
              <a:rPr lang="en-US" altLang="zh-TW" sz="2600" smtClean="0">
                <a:solidFill>
                  <a:schemeClr val="accent1"/>
                </a:solidFill>
                <a:latin typeface="華康中特圓體" pitchFamily="49" charset="-120"/>
                <a:ea typeface="華康中特圓體" pitchFamily="49" charset="-120"/>
              </a:rPr>
              <a:t>A</a:t>
            </a:r>
            <a:r>
              <a:rPr lang="en-US" altLang="zh-TW" sz="2600" smtClean="0">
                <a:solidFill>
                  <a:schemeClr val="accent1"/>
                </a:solidFill>
                <a:ea typeface="華康中特圓體" pitchFamily="49" charset="-120"/>
              </a:rPr>
              <a:t>”</a:t>
            </a:r>
            <a:r>
              <a:rPr lang="zh-TW" altLang="en-US" sz="2600" smtClean="0">
                <a:solidFill>
                  <a:schemeClr val="accent1"/>
                </a:solidFill>
                <a:latin typeface="華康中特圓體" pitchFamily="49" charset="-120"/>
                <a:ea typeface="華康中特圓體" pitchFamily="49" charset="-120"/>
              </a:rPr>
              <a:t>我喜歡上學：校園裡，</a:t>
            </a:r>
          </a:p>
          <a:p>
            <a:pPr eaLnBrk="1" hangingPunct="1"/>
            <a:r>
              <a:rPr lang="en-US" altLang="zh-TW" sz="2600" smtClean="0">
                <a:solidFill>
                  <a:schemeClr val="accent1"/>
                </a:solidFill>
                <a:latin typeface="華康中特圓體" pitchFamily="49" charset="-120"/>
                <a:ea typeface="華康中特圓體" pitchFamily="49" charset="-120"/>
              </a:rPr>
              <a:t>A</a:t>
            </a:r>
            <a:r>
              <a:rPr lang="en-US" altLang="zh-TW" sz="2600" smtClean="0">
                <a:solidFill>
                  <a:schemeClr val="accent1"/>
                </a:solidFill>
                <a:ea typeface="華康中特圓體" pitchFamily="49" charset="-120"/>
              </a:rPr>
              <a:t>”</a:t>
            </a:r>
            <a:r>
              <a:rPr lang="zh-TW" altLang="en-US" sz="2400" smtClean="0">
                <a:solidFill>
                  <a:schemeClr val="accent1"/>
                </a:solidFill>
                <a:latin typeface="華康中特圓體" pitchFamily="49" charset="-120"/>
                <a:ea typeface="華康中特圓體" pitchFamily="49" charset="-120"/>
              </a:rPr>
              <a:t>草地是我自由自在的天空</a:t>
            </a:r>
            <a:r>
              <a:rPr lang="zh-TW" altLang="en-US" sz="2600" smtClean="0">
                <a:solidFill>
                  <a:schemeClr val="accent1"/>
                </a:solidFill>
                <a:latin typeface="華康中特圓體" pitchFamily="49" charset="-120"/>
                <a:ea typeface="華康中特圓體" pitchFamily="49" charset="-120"/>
              </a:rPr>
              <a:t>，</a:t>
            </a:r>
          </a:p>
          <a:p>
            <a:pPr eaLnBrk="1" hangingPunct="1"/>
            <a:r>
              <a:rPr lang="en-US" altLang="zh-TW" sz="2600" smtClean="0">
                <a:solidFill>
                  <a:schemeClr val="accent1"/>
                </a:solidFill>
                <a:latin typeface="華康中特圓體" pitchFamily="49" charset="-120"/>
                <a:ea typeface="華康中特圓體" pitchFamily="49" charset="-120"/>
              </a:rPr>
              <a:t>A</a:t>
            </a:r>
            <a:r>
              <a:rPr lang="en-US" altLang="zh-TW" sz="2600" smtClean="0">
                <a:solidFill>
                  <a:schemeClr val="accent1"/>
                </a:solidFill>
                <a:ea typeface="華康中特圓體" pitchFamily="49" charset="-120"/>
              </a:rPr>
              <a:t>”</a:t>
            </a:r>
            <a:r>
              <a:rPr lang="zh-TW" altLang="en-US" sz="2600" smtClean="0">
                <a:solidFill>
                  <a:schemeClr val="accent1"/>
                </a:solidFill>
                <a:latin typeface="華康中特圓體" pitchFamily="49" charset="-120"/>
                <a:ea typeface="華康中特圓體" pitchFamily="49" charset="-120"/>
              </a:rPr>
              <a:t>大樹就是綠色的雲朵，</a:t>
            </a:r>
          </a:p>
          <a:p>
            <a:pPr eaLnBrk="1" hangingPunct="1"/>
            <a:r>
              <a:rPr lang="en-US" altLang="zh-TW" sz="260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C</a:t>
            </a:r>
            <a:r>
              <a:rPr lang="en-US" altLang="zh-TW" sz="2600" smtClean="0">
                <a:solidFill>
                  <a:srgbClr val="CA3728"/>
                </a:solidFill>
                <a:ea typeface="華康中特圓體" pitchFamily="49" charset="-120"/>
              </a:rPr>
              <a:t>”</a:t>
            </a:r>
            <a:r>
              <a:rPr lang="zh-TW" altLang="en-US" sz="260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帶給我暢快的清涼。</a:t>
            </a:r>
          </a:p>
        </p:txBody>
      </p:sp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755650" y="0"/>
            <a:ext cx="316865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4400">
                <a:solidFill>
                  <a:srgbClr val="0000CC"/>
                </a:solidFill>
                <a:ea typeface="華康布丁體" pitchFamily="81" charset="-120"/>
              </a:rPr>
              <a:t>■</a:t>
            </a:r>
            <a:r>
              <a:rPr lang="zh-TW" altLang="en-US" sz="4400">
                <a:solidFill>
                  <a:srgbClr val="0000CC"/>
                </a:solidFill>
                <a:ea typeface="華康布丁體" pitchFamily="81" charset="-120"/>
              </a:rPr>
              <a:t>棒球場上</a:t>
            </a:r>
          </a:p>
        </p:txBody>
      </p:sp>
      <p:pic>
        <p:nvPicPr>
          <p:cNvPr id="43014" name="Picture 9" descr="ENMT-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188913"/>
            <a:ext cx="271145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3670300" cy="1143000"/>
          </a:xfrm>
        </p:spPr>
        <p:txBody>
          <a:bodyPr/>
          <a:lstStyle/>
          <a:p>
            <a:pPr eaLnBrk="1" hangingPunct="1"/>
            <a:r>
              <a:rPr lang="en-US" altLang="zh-TW" smtClean="0">
                <a:solidFill>
                  <a:schemeClr val="accent2"/>
                </a:solidFill>
                <a:ea typeface="華康布丁體" pitchFamily="81" charset="-120"/>
              </a:rPr>
              <a:t>■</a:t>
            </a:r>
            <a:r>
              <a:rPr lang="zh-TW" altLang="en-US" smtClean="0">
                <a:solidFill>
                  <a:schemeClr val="accent2"/>
                </a:solidFill>
                <a:ea typeface="華康布丁體" pitchFamily="81" charset="-120"/>
              </a:rPr>
              <a:t>波浪和海岸</a:t>
            </a:r>
          </a:p>
        </p:txBody>
      </p:sp>
      <p:sp>
        <p:nvSpPr>
          <p:cNvPr id="440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68413"/>
            <a:ext cx="4140200" cy="2232025"/>
          </a:xfrm>
        </p:spPr>
        <p:txBody>
          <a:bodyPr/>
          <a:lstStyle/>
          <a:p>
            <a:pPr eaLnBrk="1" hangingPunct="1"/>
            <a:r>
              <a:rPr lang="en-US" altLang="zh-TW" sz="2400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A</a:t>
            </a:r>
            <a:r>
              <a:rPr lang="zh-TW" altLang="en-US" sz="2400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波浪喜歡海岸，</a:t>
            </a:r>
          </a:p>
          <a:p>
            <a:pPr eaLnBrk="1" hangingPunct="1"/>
            <a:r>
              <a:rPr lang="en-US" altLang="zh-TW" sz="2400" dirty="0" smtClean="0">
                <a:solidFill>
                  <a:srgbClr val="9900CC"/>
                </a:solidFill>
                <a:latin typeface="華康中特圓體" pitchFamily="49" charset="-120"/>
                <a:ea typeface="華康中特圓體" pitchFamily="49" charset="-120"/>
              </a:rPr>
              <a:t>B</a:t>
            </a:r>
            <a:r>
              <a:rPr lang="zh-TW" altLang="en-US" sz="2400" dirty="0" smtClean="0">
                <a:solidFill>
                  <a:srgbClr val="9900CC"/>
                </a:solidFill>
                <a:latin typeface="華康中特圓體" pitchFamily="49" charset="-120"/>
                <a:ea typeface="華康中特圓體" pitchFamily="49" charset="-120"/>
              </a:rPr>
              <a:t>天天幫海岸刷牙。</a:t>
            </a:r>
          </a:p>
          <a:p>
            <a:pPr eaLnBrk="1" hangingPunct="1"/>
            <a:r>
              <a:rPr lang="en-US" altLang="zh-TW" sz="2400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C</a:t>
            </a:r>
            <a:r>
              <a:rPr lang="zh-TW" altLang="en-US" sz="2400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海岸被波浪搔得癢癢的，</a:t>
            </a:r>
          </a:p>
          <a:p>
            <a:pPr eaLnBrk="1" hangingPunct="1"/>
            <a:r>
              <a:rPr lang="zh-TW" altLang="en-US" sz="2400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一直把牙齒往後縮；</a:t>
            </a:r>
          </a:p>
          <a:p>
            <a:pPr eaLnBrk="1" hangingPunct="1"/>
            <a:r>
              <a:rPr lang="en-US" altLang="zh-TW" sz="2400" dirty="0" smtClean="0">
                <a:latin typeface="華康中特圓體" pitchFamily="49" charset="-120"/>
                <a:ea typeface="華康中特圓體" pitchFamily="49" charset="-120"/>
              </a:rPr>
              <a:t>C</a:t>
            </a:r>
            <a:r>
              <a:rPr lang="zh-TW" altLang="en-US" sz="2400" dirty="0" smtClean="0">
                <a:latin typeface="華康中特圓體" pitchFamily="49" charset="-120"/>
                <a:ea typeface="華康中特圓體" pitchFamily="49" charset="-120"/>
              </a:rPr>
              <a:t>波浪覺得很有趣，</a:t>
            </a:r>
          </a:p>
          <a:p>
            <a:pPr eaLnBrk="1" hangingPunct="1"/>
            <a:r>
              <a:rPr lang="zh-TW" altLang="en-US" sz="2400" dirty="0" smtClean="0">
                <a:latin typeface="華康中特圓體" pitchFamily="49" charset="-120"/>
                <a:ea typeface="華康中特圓體" pitchFamily="49" charset="-120"/>
              </a:rPr>
              <a:t> 笑得滿天都是雪白的浪花。</a:t>
            </a:r>
          </a:p>
          <a:p>
            <a:pPr eaLnBrk="1" hangingPunct="1"/>
            <a:endParaRPr lang="en-US" altLang="zh-TW" sz="2400" dirty="0" smtClean="0"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4403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067175" y="1125538"/>
            <a:ext cx="5076825" cy="5732462"/>
          </a:xfrm>
        </p:spPr>
        <p:txBody>
          <a:bodyPr/>
          <a:lstStyle/>
          <a:p>
            <a:pPr eaLnBrk="1" hangingPunct="1"/>
            <a:r>
              <a:rPr lang="en-US" altLang="zh-TW" sz="2400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A</a:t>
            </a:r>
            <a:r>
              <a:rPr lang="zh-TW" altLang="en-US" sz="2400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海灘喜歡假日，</a:t>
            </a:r>
          </a:p>
          <a:p>
            <a:pPr eaLnBrk="1" hangingPunct="1"/>
            <a:r>
              <a:rPr lang="en-US" altLang="zh-TW" sz="2400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B</a:t>
            </a:r>
            <a:r>
              <a:rPr lang="zh-TW" altLang="en-US" sz="2400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用乾淨的浪花為遊客歡呼；</a:t>
            </a:r>
          </a:p>
          <a:p>
            <a:pPr eaLnBrk="1" hangingPunct="1"/>
            <a:r>
              <a:rPr lang="en-US" altLang="zh-TW" sz="2400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A</a:t>
            </a:r>
            <a:r>
              <a:rPr lang="zh-TW" altLang="en-US" sz="2400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風箏喜歡假日，</a:t>
            </a:r>
          </a:p>
          <a:p>
            <a:pPr eaLnBrk="1" hangingPunct="1"/>
            <a:r>
              <a:rPr lang="en-US" altLang="zh-TW" sz="2400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B</a:t>
            </a:r>
            <a:r>
              <a:rPr lang="zh-TW" altLang="en-US" sz="2400" dirty="0" smtClean="0">
                <a:solidFill>
                  <a:srgbClr val="D919CB"/>
                </a:solidFill>
                <a:latin typeface="華康中特圓體" pitchFamily="49" charset="-120"/>
                <a:ea typeface="華康中特圓體" pitchFamily="49" charset="-120"/>
              </a:rPr>
              <a:t>用呼呼的風聲散播歡笑。</a:t>
            </a:r>
          </a:p>
          <a:p>
            <a:pPr eaLnBrk="1" hangingPunct="1"/>
            <a:r>
              <a:rPr lang="en-US" altLang="zh-TW" sz="2400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C</a:t>
            </a:r>
            <a:r>
              <a:rPr lang="zh-TW" altLang="en-US" sz="2400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可是假日很困擾，</a:t>
            </a:r>
          </a:p>
          <a:p>
            <a:pPr eaLnBrk="1" hangingPunct="1"/>
            <a:r>
              <a:rPr lang="zh-TW" altLang="en-US" sz="2400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垃圾像疾病傳染了整個海灘，</a:t>
            </a:r>
          </a:p>
          <a:p>
            <a:pPr eaLnBrk="1" hangingPunct="1"/>
            <a:r>
              <a:rPr lang="zh-TW" altLang="en-US" sz="2400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受傷的風箏也靠在海灘低頭沮喪。</a:t>
            </a:r>
          </a:p>
          <a:p>
            <a:pPr eaLnBrk="1" hangingPunct="1"/>
            <a:r>
              <a:rPr lang="zh-TW" altLang="en-US" sz="2400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他們偷偷地流淚，</a:t>
            </a:r>
          </a:p>
          <a:p>
            <a:pPr eaLnBrk="1" hangingPunct="1"/>
            <a:r>
              <a:rPr lang="zh-TW" altLang="en-US" sz="2400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流到海裡變成鹹鹹苦苦的海水。</a:t>
            </a:r>
          </a:p>
        </p:txBody>
      </p:sp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5003800" y="188913"/>
            <a:ext cx="41402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4400">
                <a:solidFill>
                  <a:schemeClr val="accent2"/>
                </a:solidFill>
                <a:ea typeface="華康布丁體" pitchFamily="81" charset="-120"/>
              </a:rPr>
              <a:t>■</a:t>
            </a:r>
            <a:r>
              <a:rPr lang="zh-TW" altLang="en-US" sz="4400">
                <a:solidFill>
                  <a:schemeClr val="accent2"/>
                </a:solidFill>
                <a:ea typeface="華康布丁體" pitchFamily="81" charset="-120"/>
              </a:rPr>
              <a:t>假日的心事</a:t>
            </a:r>
            <a:endParaRPr lang="zh-TW" altLang="en-US" sz="4000">
              <a:solidFill>
                <a:schemeClr val="accent2"/>
              </a:solidFill>
              <a:ea typeface="華康布丁體" pitchFamily="81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196975"/>
            <a:ext cx="6983413" cy="4756150"/>
          </a:xfrm>
        </p:spPr>
        <p:txBody>
          <a:bodyPr/>
          <a:lstStyle/>
          <a:p>
            <a:pPr eaLnBrk="1" hangingPunct="1"/>
            <a:r>
              <a:rPr lang="en-US" altLang="zh-TW" sz="2800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A</a:t>
            </a:r>
            <a:r>
              <a:rPr lang="zh-TW" altLang="en-US" sz="2800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山伯伯喜歡綠色，</a:t>
            </a:r>
          </a:p>
          <a:p>
            <a:pPr eaLnBrk="1" hangingPunct="1"/>
            <a:r>
              <a:rPr lang="en-US" altLang="zh-TW" sz="2800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B</a:t>
            </a:r>
            <a:r>
              <a:rPr lang="zh-TW" altLang="en-US" sz="2800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森林是他最驕傲的綠色的頭髮。</a:t>
            </a:r>
          </a:p>
          <a:p>
            <a:pPr eaLnBrk="1" hangingPunct="1"/>
            <a:r>
              <a:rPr lang="en-US" altLang="zh-TW" sz="2800" dirty="0" smtClean="0">
                <a:solidFill>
                  <a:srgbClr val="CC00FF"/>
                </a:solidFill>
                <a:latin typeface="華康中特圓體" pitchFamily="49" charset="-120"/>
                <a:ea typeface="華康中特圓體" pitchFamily="49" charset="-120"/>
              </a:rPr>
              <a:t>A</a:t>
            </a:r>
            <a:r>
              <a:rPr lang="zh-TW" altLang="en-US" sz="2800" dirty="0" smtClean="0">
                <a:solidFill>
                  <a:srgbClr val="CC00FF"/>
                </a:solidFill>
                <a:latin typeface="華康中特圓體" pitchFamily="49" charset="-120"/>
                <a:ea typeface="華康中特圓體" pitchFamily="49" charset="-120"/>
              </a:rPr>
              <a:t>壞心的人討厭綠色，</a:t>
            </a:r>
          </a:p>
          <a:p>
            <a:pPr eaLnBrk="1" hangingPunct="1"/>
            <a:r>
              <a:rPr lang="en-US" altLang="zh-TW" sz="2800" dirty="0" smtClean="0">
                <a:solidFill>
                  <a:srgbClr val="CC00FF"/>
                </a:solidFill>
                <a:latin typeface="華康中特圓體" pitchFamily="49" charset="-120"/>
                <a:ea typeface="華康中特圓體" pitchFamily="49" charset="-120"/>
              </a:rPr>
              <a:t>B</a:t>
            </a:r>
            <a:r>
              <a:rPr lang="zh-TW" altLang="en-US" sz="2800" dirty="0" smtClean="0">
                <a:solidFill>
                  <a:srgbClr val="CC00FF"/>
                </a:solidFill>
                <a:latin typeface="華康中特圓體" pitchFamily="49" charset="-120"/>
                <a:ea typeface="華康中特圓體" pitchFamily="49" charset="-120"/>
              </a:rPr>
              <a:t>用推土機把山伯伯剃成了禿頭，</a:t>
            </a:r>
          </a:p>
          <a:p>
            <a:pPr eaLnBrk="1" hangingPunct="1"/>
            <a:r>
              <a:rPr lang="zh-TW" altLang="en-US" sz="2800" dirty="0" smtClean="0">
                <a:solidFill>
                  <a:srgbClr val="CC00FF"/>
                </a:solidFill>
                <a:latin typeface="華康中特圓體" pitchFamily="49" charset="-120"/>
                <a:ea typeface="華康中特圓體" pitchFamily="49" charset="-120"/>
              </a:rPr>
              <a:t> 還用鋼筋和水泥幫他植髮。</a:t>
            </a:r>
          </a:p>
          <a:p>
            <a:pPr eaLnBrk="1" hangingPunct="1"/>
            <a:r>
              <a:rPr lang="en-US" altLang="zh-TW" sz="2800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C</a:t>
            </a:r>
            <a:r>
              <a:rPr lang="zh-TW" altLang="en-US" sz="2800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山伯伯就變成了怪頭的龐克，</a:t>
            </a:r>
          </a:p>
          <a:p>
            <a:pPr eaLnBrk="1" hangingPunct="1"/>
            <a:r>
              <a:rPr lang="zh-TW" altLang="en-US" sz="2800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只好留下黃濁的淚水，</a:t>
            </a:r>
          </a:p>
          <a:p>
            <a:pPr eaLnBrk="1" hangingPunct="1"/>
            <a:r>
              <a:rPr lang="zh-TW" altLang="en-US" sz="2800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把道路統統淹沒掉，</a:t>
            </a:r>
          </a:p>
          <a:p>
            <a:pPr eaLnBrk="1" hangingPunct="1"/>
            <a:r>
              <a:rPr lang="zh-TW" altLang="en-US" sz="2800" dirty="0" smtClean="0">
                <a:solidFill>
                  <a:srgbClr val="CA3728"/>
                </a:solidFill>
                <a:latin typeface="華康中特圓體" pitchFamily="49" charset="-120"/>
                <a:ea typeface="華康中特圓體" pitchFamily="49" charset="-120"/>
              </a:rPr>
              <a:t> 不再讓人們靠近他。 </a:t>
            </a: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68413"/>
          </a:xfrm>
        </p:spPr>
        <p:txBody>
          <a:bodyPr/>
          <a:lstStyle/>
          <a:p>
            <a:pPr eaLnBrk="1" hangingPunct="1"/>
            <a:r>
              <a:rPr lang="en-US" altLang="zh-TW" sz="4000" dirty="0" smtClean="0">
                <a:solidFill>
                  <a:schemeClr val="accent2"/>
                </a:solidFill>
                <a:ea typeface="華康布丁體" pitchFamily="81" charset="-120"/>
              </a:rPr>
              <a:t>■</a:t>
            </a:r>
            <a:r>
              <a:rPr lang="zh-TW" altLang="en-US" sz="4000" dirty="0" smtClean="0">
                <a:solidFill>
                  <a:schemeClr val="accent2"/>
                </a:solidFill>
                <a:ea typeface="華康布丁體" pitchFamily="81" charset="-120"/>
              </a:rPr>
              <a:t>山不喜歡我們了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 l="8021" t="30140" r="10071" b="12766"/>
          <a:stretch>
            <a:fillRect/>
          </a:stretch>
        </p:blipFill>
        <p:spPr bwMode="auto">
          <a:xfrm>
            <a:off x="0" y="0"/>
            <a:ext cx="9144000" cy="340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101" t="23422" r="8492" b="25391"/>
          <a:stretch>
            <a:fillRect/>
          </a:stretch>
        </p:blipFill>
        <p:spPr bwMode="auto">
          <a:xfrm>
            <a:off x="0" y="3501008"/>
            <a:ext cx="914400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857" t="22266" r="22246" b="9813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80400" cy="1143000"/>
          </a:xfrm>
          <a:solidFill>
            <a:srgbClr val="000066"/>
          </a:solidFill>
        </p:spPr>
        <p:txBody>
          <a:bodyPr/>
          <a:lstStyle/>
          <a:p>
            <a:pPr marL="342900" indent="-342900" eaLnBrk="1" hangingPunct="1"/>
            <a:r>
              <a:rPr lang="en-US" altLang="zh-TW" sz="5400" dirty="0" smtClean="0">
                <a:ea typeface="華康墨字體(P)" pitchFamily="82" charset="-120"/>
              </a:rPr>
              <a:t>【□□</a:t>
            </a:r>
            <a:r>
              <a:rPr lang="zh-TW" altLang="en-US" sz="5400" dirty="0" smtClean="0">
                <a:ea typeface="華康墨字體(P)" pitchFamily="82" charset="-120"/>
              </a:rPr>
              <a:t>喜歡○○</a:t>
            </a:r>
            <a:r>
              <a:rPr lang="en-US" altLang="zh-TW" sz="5400" dirty="0" smtClean="0">
                <a:ea typeface="華康墨字體(P)" pitchFamily="82" charset="-120"/>
              </a:rPr>
              <a:t>】</a:t>
            </a:r>
            <a:r>
              <a:rPr lang="zh-TW" altLang="en-US" sz="5400" dirty="0" smtClean="0">
                <a:solidFill>
                  <a:srgbClr val="FFFF00"/>
                </a:solidFill>
                <a:ea typeface="華康墨字體(P)" pitchFamily="82" charset="-120"/>
              </a:rPr>
              <a:t>挑戰篇</a:t>
            </a:r>
            <a:endParaRPr lang="en-US" altLang="zh-TW" sz="5400" dirty="0" smtClean="0">
              <a:solidFill>
                <a:srgbClr val="FFFF00"/>
              </a:solidFill>
              <a:ea typeface="華康墨字體(P)" pitchFamily="82" charset="-12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8137152" cy="3024187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rgbClr val="FF0000"/>
                </a:solidFill>
              </a:rPr>
              <a:t>原來</a:t>
            </a:r>
            <a:r>
              <a:rPr lang="en-US" altLang="zh-TW" dirty="0" smtClean="0">
                <a:solidFill>
                  <a:srgbClr val="FF0000"/>
                </a:solidFill>
              </a:rPr>
              <a:t>【</a:t>
            </a:r>
            <a:r>
              <a:rPr lang="zh-TW" altLang="en-US" dirty="0" smtClean="0">
                <a:solidFill>
                  <a:srgbClr val="FF0000"/>
                </a:solidFill>
                <a:ea typeface="華康中特圓體" pitchFamily="49" charset="-120"/>
              </a:rPr>
              <a:t>寫詩就像說故事</a:t>
            </a:r>
            <a:r>
              <a:rPr lang="en-US" altLang="zh-TW" dirty="0" smtClean="0">
                <a:solidFill>
                  <a:srgbClr val="FF0000"/>
                </a:solidFill>
              </a:rPr>
              <a:t>】</a:t>
            </a:r>
            <a:r>
              <a:rPr lang="zh-TW" altLang="en-US" dirty="0" smtClean="0">
                <a:solidFill>
                  <a:srgbClr val="FF0000"/>
                </a:solidFill>
              </a:rPr>
              <a:t>，並不難嘛！</a:t>
            </a:r>
          </a:p>
          <a:p>
            <a:pPr eaLnBrk="1" hangingPunct="1"/>
            <a:r>
              <a:rPr lang="zh-TW" altLang="en-US" dirty="0" smtClean="0">
                <a:solidFill>
                  <a:srgbClr val="FF0000"/>
                </a:solidFill>
              </a:rPr>
              <a:t>所以囉，現在請同學把</a:t>
            </a:r>
            <a:r>
              <a:rPr lang="zh-TW" altLang="en-US" dirty="0" smtClean="0">
                <a:solidFill>
                  <a:srgbClr val="FF0000"/>
                </a:solidFill>
                <a:ea typeface="華康中特圓體" pitchFamily="49" charset="-120"/>
              </a:rPr>
              <a:t>基礎篇</a:t>
            </a:r>
            <a:r>
              <a:rPr lang="zh-TW" altLang="en-US" dirty="0" smtClean="0">
                <a:solidFill>
                  <a:srgbClr val="FF0000"/>
                </a:solidFill>
              </a:rPr>
              <a:t>中，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solidFill>
                  <a:srgbClr val="FF0000"/>
                </a:solidFill>
              </a:rPr>
              <a:t>   自己覺得最得意的句子，</a:t>
            </a:r>
          </a:p>
          <a:p>
            <a:pPr eaLnBrk="1" hangingPunct="1"/>
            <a:r>
              <a:rPr lang="zh-TW" altLang="en-US" dirty="0" smtClean="0">
                <a:solidFill>
                  <a:srgbClr val="FF0000"/>
                </a:solidFill>
              </a:rPr>
              <a:t>用你</a:t>
            </a:r>
            <a:r>
              <a:rPr lang="zh-TW" altLang="en-US" dirty="0" smtClean="0">
                <a:solidFill>
                  <a:srgbClr val="FF0000"/>
                </a:solidFill>
                <a:ea typeface="華康中特圓體" pitchFamily="49" charset="-120"/>
              </a:rPr>
              <a:t>天馬行空</a:t>
            </a:r>
            <a:r>
              <a:rPr lang="zh-TW" altLang="en-US" dirty="0" smtClean="0">
                <a:solidFill>
                  <a:srgbClr val="FF0000"/>
                </a:solidFill>
              </a:rPr>
              <a:t>的想像，</a:t>
            </a:r>
          </a:p>
          <a:p>
            <a:pPr eaLnBrk="1" hangingPunct="1"/>
            <a:r>
              <a:rPr lang="zh-TW" altLang="en-US" dirty="0" smtClean="0">
                <a:solidFill>
                  <a:srgbClr val="FF0000"/>
                </a:solidFill>
                <a:ea typeface="華康中特圓體" pitchFamily="49" charset="-120"/>
              </a:rPr>
              <a:t>把它延伸</a:t>
            </a:r>
            <a:r>
              <a:rPr lang="zh-TW" altLang="en-US" dirty="0" smtClean="0">
                <a:solidFill>
                  <a:srgbClr val="FF0000"/>
                </a:solidFill>
              </a:rPr>
              <a:t>成一首可愛又有趣的小詩吧！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 rot="20972468">
            <a:off x="2332517" y="4851018"/>
            <a:ext cx="6264696" cy="128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72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華康墨字體(P)" pitchFamily="82" charset="-120"/>
                <a:cs typeface="+mj-cs"/>
              </a:rPr>
              <a:t>詩的小說性格</a:t>
            </a:r>
            <a:endParaRPr kumimoji="1" lang="en-US" altLang="zh-TW" sz="72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華康墨字體(P)" pitchFamily="82" charset="-120"/>
              <a:cs typeface="+mj-cs"/>
            </a:endParaRPr>
          </a:p>
        </p:txBody>
      </p:sp>
      <p:pic>
        <p:nvPicPr>
          <p:cNvPr id="6" name="圖片 5" descr="sticker_chichi1_lonely_1-android@2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74232"/>
            <a:ext cx="2483768" cy="2483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7486600" cy="6237312"/>
          </a:xfrm>
        </p:spPr>
        <p:txBody>
          <a:bodyPr/>
          <a:lstStyle/>
          <a:p>
            <a:r>
              <a:rPr lang="zh-TW" altLang="zh-TW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Ａ</a:t>
            </a:r>
            <a:r>
              <a:rPr lang="zh-TW" altLang="zh-TW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夜風</a:t>
            </a:r>
            <a:r>
              <a:rPr lang="en-US" altLang="zh-TW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 </a:t>
            </a:r>
            <a:r>
              <a:rPr lang="zh-TW" altLang="zh-TW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喜歡</a:t>
            </a:r>
            <a:r>
              <a:rPr lang="en-US" altLang="zh-TW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 </a:t>
            </a:r>
            <a:r>
              <a:rPr lang="zh-TW" altLang="zh-TW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螢火蟲</a:t>
            </a:r>
            <a:r>
              <a:rPr lang="zh-TW" altLang="zh-TW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，</a:t>
            </a:r>
          </a:p>
          <a:p>
            <a:r>
              <a:rPr lang="zh-TW" altLang="zh-TW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Ｂ</a:t>
            </a:r>
            <a:r>
              <a:rPr lang="zh-TW" altLang="zh-TW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越過靜靜地睡了的山巒！</a:t>
            </a:r>
          </a:p>
          <a:p>
            <a:r>
              <a:rPr lang="zh-TW" altLang="zh-TW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　越過靜靜地睡了的田野！</a:t>
            </a:r>
          </a:p>
          <a:p>
            <a:r>
              <a:rPr lang="zh-TW" altLang="zh-TW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　從竹林裡跑出來，</a:t>
            </a:r>
          </a:p>
          <a:p>
            <a:r>
              <a:rPr lang="zh-TW" altLang="zh-TW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　跟著提燈的螢火蟲，</a:t>
            </a:r>
          </a:p>
          <a:p>
            <a:r>
              <a:rPr lang="zh-TW" altLang="zh-TW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　在美麗的夏夜裡愉快地旅行。</a:t>
            </a:r>
          </a:p>
          <a:p>
            <a:r>
              <a:rPr lang="zh-TW" altLang="zh-TW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Ｃ飛到窗外瓜架上，</a:t>
            </a:r>
          </a:p>
          <a:p>
            <a:r>
              <a:rPr lang="zh-TW" altLang="zh-TW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　和醒著的南瓜一起</a:t>
            </a:r>
          </a:p>
          <a:p>
            <a:r>
              <a:rPr lang="zh-TW" altLang="zh-TW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　輕輕地往屋頂上爬。</a:t>
            </a:r>
          </a:p>
          <a:p>
            <a:r>
              <a:rPr lang="zh-TW" altLang="zh-TW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Ｃ陪著綠色的小河，</a:t>
            </a:r>
          </a:p>
          <a:p>
            <a:r>
              <a:rPr lang="zh-TW" altLang="zh-TW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　低聲地歌唱著</a:t>
            </a:r>
          </a:p>
          <a:p>
            <a:r>
              <a:rPr lang="zh-TW" altLang="zh-TW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　溜過了彎彎的小橋。</a:t>
            </a:r>
          </a:p>
          <a:p>
            <a:endParaRPr lang="zh-TW" altLang="en-US" dirty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9" descr="螢火沖徽章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97152"/>
            <a:ext cx="1723531" cy="17692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812360" y="0"/>
            <a:ext cx="1331640" cy="5486400"/>
          </a:xfrm>
        </p:spPr>
        <p:txBody>
          <a:bodyPr/>
          <a:lstStyle/>
          <a:p>
            <a:r>
              <a:rPr lang="zh-TW" altLang="zh-TW" b="1" dirty="0" smtClean="0">
                <a:solidFill>
                  <a:srgbClr val="FF99FF"/>
                </a:solidFill>
                <a:latin typeface="標楷體" pitchFamily="65" charset="-120"/>
                <a:ea typeface="標楷體" pitchFamily="65" charset="-120"/>
              </a:rPr>
              <a:t>〈夏夜〉 楊喚</a:t>
            </a:r>
            <a:endParaRPr lang="zh-TW" altLang="en-US" dirty="0">
              <a:solidFill>
                <a:srgbClr val="FF99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7668344" cy="6858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zh-TW" altLang="zh-TW" sz="3000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朦朧地，山巒靜靜地睡了！</a:t>
            </a:r>
          </a:p>
          <a:p>
            <a:pPr>
              <a:spcBef>
                <a:spcPts val="1200"/>
              </a:spcBef>
            </a:pPr>
            <a:r>
              <a:rPr lang="zh-TW" altLang="zh-TW" sz="3000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朦朧地，田野靜靜地睡了！</a:t>
            </a:r>
          </a:p>
          <a:p>
            <a:pPr>
              <a:spcBef>
                <a:spcPts val="1200"/>
              </a:spcBef>
            </a:pPr>
            <a:r>
              <a:rPr lang="zh-TW" altLang="zh-TW" sz="3000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只有窗外瓜架上的南瓜還醒著，</a:t>
            </a:r>
          </a:p>
          <a:p>
            <a:pPr>
              <a:spcBef>
                <a:spcPts val="1200"/>
              </a:spcBef>
            </a:pPr>
            <a:r>
              <a:rPr lang="zh-TW" altLang="zh-TW" sz="3000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伸長了藤蔓輕輕地往屋頂上爬。</a:t>
            </a:r>
          </a:p>
          <a:p>
            <a:pPr>
              <a:spcBef>
                <a:spcPts val="1200"/>
              </a:spcBef>
            </a:pPr>
            <a:r>
              <a:rPr lang="zh-TW" altLang="zh-TW" sz="3000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只有綠色的小河還醒著，</a:t>
            </a:r>
          </a:p>
          <a:p>
            <a:pPr>
              <a:spcBef>
                <a:spcPts val="1200"/>
              </a:spcBef>
            </a:pPr>
            <a:r>
              <a:rPr lang="zh-TW" altLang="zh-TW" sz="3000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低聲地歌唱著溜過彎彎的小橋。</a:t>
            </a:r>
          </a:p>
          <a:p>
            <a:pPr>
              <a:spcBef>
                <a:spcPts val="1200"/>
              </a:spcBef>
            </a:pPr>
            <a:r>
              <a:rPr lang="zh-TW" altLang="zh-TW" sz="3000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只有夜風還醒著，</a:t>
            </a:r>
          </a:p>
          <a:p>
            <a:pPr>
              <a:spcBef>
                <a:spcPts val="1200"/>
              </a:spcBef>
            </a:pPr>
            <a:r>
              <a:rPr lang="zh-TW" altLang="zh-TW" sz="3000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從竹林裡跑出來，</a:t>
            </a:r>
          </a:p>
          <a:p>
            <a:pPr>
              <a:spcBef>
                <a:spcPts val="1200"/>
              </a:spcBef>
            </a:pPr>
            <a:r>
              <a:rPr lang="zh-TW" altLang="zh-TW" sz="3000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跟著提燈的螢火蟲，</a:t>
            </a:r>
          </a:p>
          <a:p>
            <a:pPr>
              <a:spcBef>
                <a:spcPts val="1200"/>
              </a:spcBef>
            </a:pPr>
            <a:r>
              <a:rPr lang="zh-TW" altLang="zh-TW" sz="3000" dirty="0" smtClean="0">
                <a:solidFill>
                  <a:srgbClr val="FFFF99"/>
                </a:solidFill>
                <a:latin typeface="標楷體" pitchFamily="65" charset="-120"/>
                <a:ea typeface="標楷體" pitchFamily="65" charset="-120"/>
              </a:rPr>
              <a:t>在美麗的夏夜裡愉快地旅行。</a:t>
            </a:r>
          </a:p>
          <a:p>
            <a:endParaRPr lang="zh-TW" altLang="en-US" sz="3000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4403725"/>
          </a:xfrm>
        </p:spPr>
        <p:txBody>
          <a:bodyPr/>
          <a:lstStyle/>
          <a:p>
            <a:r>
              <a:rPr lang="en-US" altLang="zh-TW" sz="12000" dirty="0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12000" dirty="0" smtClean="0">
                <a:latin typeface="華康中特圓體" pitchFamily="49" charset="-120"/>
                <a:ea typeface="華康中特圓體" pitchFamily="49" charset="-120"/>
              </a:rPr>
              <a:t>一</a:t>
            </a:r>
            <a:r>
              <a:rPr lang="en-US" altLang="zh-TW" sz="12000" dirty="0" smtClean="0"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12000" dirty="0" smtClean="0">
                <a:latin typeface="華康中特圓體" pitchFamily="49" charset="-120"/>
                <a:ea typeface="華康中特圓體" pitchFamily="49" charset="-120"/>
              </a:rPr>
              <a:t>前言</a:t>
            </a:r>
            <a:endParaRPr lang="zh-TW" altLang="en-US" sz="12000" dirty="0" smtClean="0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152400" y="4077072"/>
            <a:ext cx="9144000" cy="108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中特圓體" pitchFamily="49" charset="-120"/>
                <a:ea typeface="華康中特圓體" pitchFamily="49" charset="-120"/>
                <a:cs typeface="+mj-cs"/>
              </a:rPr>
              <a:t>這不是新詩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這道點心：也可以</a:t>
            </a:r>
            <a:r>
              <a:rPr lang="zh-TW" altLang="en-US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小組討論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作為熱身</a:t>
            </a:r>
          </a:p>
        </p:txBody>
      </p:sp>
      <p:pic>
        <p:nvPicPr>
          <p:cNvPr id="56323" name="內容版面配置區 4" descr="005 - 複製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2636838"/>
            <a:ext cx="5346700" cy="4010025"/>
          </a:xfrm>
        </p:spPr>
      </p:pic>
      <p:pic>
        <p:nvPicPr>
          <p:cNvPr id="56324" name="內容版面配置區 5" descr="0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03725" y="1052513"/>
            <a:ext cx="4513263" cy="3384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zh-TW" altLang="en-US" smtClean="0">
                <a:latin typeface="華康中特圓體" pitchFamily="49" charset="-120"/>
                <a:ea typeface="華康中特圓體" pitchFamily="49" charset="-120"/>
              </a:rPr>
              <a:t>小組討論。即席創作。激發創意</a:t>
            </a:r>
          </a:p>
        </p:txBody>
      </p:sp>
      <p:pic>
        <p:nvPicPr>
          <p:cNvPr id="57347" name="內容版面配置區 4" descr="0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196975"/>
            <a:ext cx="4681538" cy="3509963"/>
          </a:xfrm>
        </p:spPr>
      </p:pic>
      <p:pic>
        <p:nvPicPr>
          <p:cNvPr id="57348" name="內容版面配置區 5" descr="0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92650" y="3429000"/>
            <a:ext cx="4194175" cy="31448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學生寫作教學之步驟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11560" y="1340768"/>
            <a:ext cx="7704856" cy="5040560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spcBef>
                <a:spcPts val="2400"/>
              </a:spcBef>
            </a:pPr>
            <a:endParaRPr lang="en-US" altLang="zh-TW" sz="1600" dirty="0" smtClean="0">
              <a:latin typeface="華康中特圓體" pitchFamily="49" charset="-120"/>
              <a:ea typeface="華康中特圓體" pitchFamily="49" charset="-120"/>
            </a:endParaRPr>
          </a:p>
          <a:p>
            <a:pPr>
              <a:spcBef>
                <a:spcPts val="2400"/>
              </a:spcBef>
            </a:pPr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一</a:t>
            </a:r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由句而篇</a:t>
            </a:r>
            <a:endParaRPr lang="en-US" altLang="zh-TW" sz="3600" dirty="0" smtClean="0">
              <a:latin typeface="華康中特圓體" pitchFamily="49" charset="-120"/>
              <a:ea typeface="華康中特圓體" pitchFamily="49" charset="-120"/>
            </a:endParaRPr>
          </a:p>
          <a:p>
            <a:pPr>
              <a:spcBef>
                <a:spcPts val="2400"/>
              </a:spcBef>
            </a:pPr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二</a:t>
            </a:r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模仿學習</a:t>
            </a:r>
            <a:endParaRPr lang="en-US" altLang="zh-TW" sz="3600" dirty="0" smtClean="0">
              <a:latin typeface="華康中特圓體" pitchFamily="49" charset="-120"/>
              <a:ea typeface="華康中特圓體" pitchFamily="49" charset="-120"/>
            </a:endParaRPr>
          </a:p>
          <a:p>
            <a:pPr>
              <a:spcBef>
                <a:spcPts val="2400"/>
              </a:spcBef>
            </a:pPr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三</a:t>
            </a:r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教詩以方</a:t>
            </a:r>
            <a:endParaRPr lang="en-US" altLang="zh-TW" sz="3600" dirty="0" smtClean="0">
              <a:latin typeface="華康中特圓體" pitchFamily="49" charset="-120"/>
              <a:ea typeface="華康中特圓體" pitchFamily="49" charset="-120"/>
            </a:endParaRPr>
          </a:p>
          <a:p>
            <a:pPr>
              <a:spcBef>
                <a:spcPts val="2400"/>
              </a:spcBef>
            </a:pPr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四</a:t>
            </a:r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小組討論</a:t>
            </a:r>
            <a:endParaRPr lang="en-US" altLang="zh-TW" sz="3600" dirty="0" smtClean="0">
              <a:latin typeface="華康中特圓體" pitchFamily="49" charset="-120"/>
              <a:ea typeface="華康中特圓體" pitchFamily="49" charset="-120"/>
            </a:endParaRPr>
          </a:p>
          <a:p>
            <a:pPr>
              <a:spcBef>
                <a:spcPts val="2400"/>
              </a:spcBef>
            </a:pPr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五</a:t>
            </a:r>
            <a:r>
              <a:rPr lang="en-US" altLang="zh-TW" sz="3600" dirty="0" smtClean="0"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3600" dirty="0" smtClean="0">
                <a:latin typeface="華康中特圓體" pitchFamily="49" charset="-120"/>
                <a:ea typeface="華康中特圓體" pitchFamily="49" charset="-120"/>
              </a:rPr>
              <a:t>先求有  再求好</a:t>
            </a:r>
            <a:endParaRPr lang="zh-TW" altLang="en-US" sz="3600" dirty="0"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 descr="j02293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2636838"/>
            <a:ext cx="7272337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3887787" cy="1143000"/>
          </a:xfrm>
        </p:spPr>
        <p:txBody>
          <a:bodyPr/>
          <a:lstStyle/>
          <a:p>
            <a:pPr eaLnBrk="1" hangingPunct="1"/>
            <a:r>
              <a:rPr lang="zh-TW" altLang="en-US" sz="6600" smtClean="0">
                <a:solidFill>
                  <a:srgbClr val="D919CB"/>
                </a:solidFill>
                <a:ea typeface="華康墨字體(P)" pitchFamily="82" charset="-120"/>
              </a:rPr>
              <a:t>創作時間</a:t>
            </a:r>
          </a:p>
        </p:txBody>
      </p:sp>
      <p:pic>
        <p:nvPicPr>
          <p:cNvPr id="47108" name="Picture 8" descr="pe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0"/>
            <a:ext cx="120967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2268538" y="1773238"/>
            <a:ext cx="5040312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zh-TW" altLang="en-US">
                <a:ea typeface="華康布丁體" pitchFamily="81" charset="-120"/>
              </a:rPr>
              <a:t>滴答</a:t>
            </a:r>
            <a:r>
              <a:rPr lang="en-US" altLang="zh-TW">
                <a:ea typeface="華康布丁體" pitchFamily="81" charset="-120"/>
              </a:rPr>
              <a:t>…</a:t>
            </a:r>
            <a:r>
              <a:rPr lang="zh-TW" altLang="en-US">
                <a:ea typeface="華康布丁體" pitchFamily="81" charset="-120"/>
              </a:rPr>
              <a:t>滴答</a:t>
            </a:r>
            <a:r>
              <a:rPr lang="en-US" altLang="zh-TW">
                <a:ea typeface="華康布丁體" pitchFamily="81" charset="-120"/>
              </a:rPr>
              <a:t>…</a:t>
            </a:r>
            <a:r>
              <a:rPr lang="zh-TW" altLang="en-US">
                <a:ea typeface="華康布丁體" pitchFamily="81" charset="-120"/>
              </a:rPr>
              <a:t>滴答</a:t>
            </a:r>
            <a:r>
              <a:rPr lang="en-US" altLang="zh-TW">
                <a:ea typeface="華康布丁體" pitchFamily="81" charset="-120"/>
              </a:rPr>
              <a:t>…</a:t>
            </a:r>
          </a:p>
        </p:txBody>
      </p:sp>
      <p:sp>
        <p:nvSpPr>
          <p:cNvPr id="6" name="矩形 5"/>
          <p:cNvSpPr/>
          <p:nvPr/>
        </p:nvSpPr>
        <p:spPr>
          <a:xfrm rot="524050">
            <a:off x="1611833" y="2767029"/>
            <a:ext cx="4650632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DEAR</a:t>
            </a:r>
            <a:r>
              <a:rPr lang="zh-TW" alt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夥伴</a:t>
            </a:r>
            <a:endParaRPr lang="en-US" altLang="zh-TW" sz="7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 rot="21159279">
            <a:off x="1514261" y="4412945"/>
            <a:ext cx="758412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忍不住動手了嗎？</a:t>
            </a:r>
            <a:endParaRPr lang="en-US" altLang="zh-TW" sz="7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.facebook_1172943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2735"/>
            <a:ext cx="8457890" cy="5544617"/>
          </a:xfrm>
          <a:prstGeom prst="rect">
            <a:avLst/>
          </a:prstGeom>
        </p:spPr>
      </p:pic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7772400" cy="1143000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latin typeface="華康中特圓體" pitchFamily="49" charset="-120"/>
                <a:ea typeface="華康中特圓體" pitchFamily="49" charset="-120"/>
              </a:rPr>
              <a:t>動手寫詩囉！</a:t>
            </a:r>
          </a:p>
        </p:txBody>
      </p:sp>
      <p:pic>
        <p:nvPicPr>
          <p:cNvPr id="84995" name="Picture 4" descr="pe2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64288" y="188640"/>
            <a:ext cx="1440160" cy="1811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4896073"/>
          </a:xfrm>
        </p:spPr>
        <p:txBody>
          <a:bodyPr/>
          <a:lstStyle/>
          <a:p>
            <a:r>
              <a:rPr lang="zh-TW" altLang="en-US" sz="9600" dirty="0" smtClean="0">
                <a:solidFill>
                  <a:schemeClr val="tx1"/>
                </a:solidFill>
                <a:latin typeface="華康中特圓體" pitchFamily="49" charset="-120"/>
                <a:ea typeface="華康中特圓體" pitchFamily="49" charset="-120"/>
              </a:rPr>
              <a:t>學生作品舉隅</a:t>
            </a:r>
          </a:p>
        </p:txBody>
      </p:sp>
      <p:sp>
        <p:nvSpPr>
          <p:cNvPr id="3" name="向右箭號 2">
            <a:hlinkClick r:id="rId3" action="ppaction://hlinksldjump"/>
          </p:cNvPr>
          <p:cNvSpPr/>
          <p:nvPr/>
        </p:nvSpPr>
        <p:spPr>
          <a:xfrm>
            <a:off x="6300788" y="5805488"/>
            <a:ext cx="2592387" cy="1052512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ea typeface="標楷體" pitchFamily="65" charset="-120"/>
              </a:rPr>
              <a:t>學生作品欣賞</a:t>
            </a:r>
            <a:endParaRPr lang="zh-TW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922337"/>
          </a:xfrm>
          <a:solidFill>
            <a:srgbClr val="006600"/>
          </a:solidFill>
        </p:spPr>
        <p:txBody>
          <a:bodyPr/>
          <a:lstStyle/>
          <a:p>
            <a:r>
              <a:rPr lang="zh-TW" altLang="zh-TW" dirty="0" smtClean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〈蝴蝶喜歡花朵〉王怡茹★★★★</a:t>
            </a:r>
            <a:endParaRPr lang="zh-TW" altLang="en-US" dirty="0" smtClean="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9155" name="內容版面配置區 4" descr="title-village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4483681"/>
            <a:ext cx="3600400" cy="1643107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851920" y="1412777"/>
            <a:ext cx="5112568" cy="4680520"/>
          </a:xfrm>
          <a:solidFill>
            <a:srgbClr val="006600"/>
          </a:solidFill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A</a:t>
            </a:r>
            <a:r>
              <a:rPr lang="zh-TW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蝴蝶喜歡花朵</a:t>
            </a:r>
          </a:p>
          <a:p>
            <a:pPr>
              <a:defRPr/>
            </a:pPr>
            <a:r>
              <a:rPr lang="en-US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B</a:t>
            </a:r>
            <a:r>
              <a:rPr lang="zh-TW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每天在花朵上玩耍跳舞</a:t>
            </a:r>
          </a:p>
          <a:p>
            <a:pPr>
              <a:defRPr/>
            </a:pPr>
            <a:r>
              <a:rPr lang="en-US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A</a:t>
            </a:r>
            <a:r>
              <a:rPr lang="zh-TW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花朵也喜歡蝴蝶</a:t>
            </a:r>
          </a:p>
          <a:p>
            <a:pPr>
              <a:defRPr/>
            </a:pPr>
            <a:r>
              <a:rPr lang="en-US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B</a:t>
            </a:r>
            <a:r>
              <a:rPr lang="zh-TW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蝴蝶幫著花朵分送花粉結姻緣</a:t>
            </a:r>
          </a:p>
          <a:p>
            <a:pPr>
              <a:defRPr/>
            </a:pPr>
            <a:r>
              <a:rPr lang="en-US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B</a:t>
            </a:r>
            <a:r>
              <a:rPr lang="zh-TW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讓花朵繁衍綻放</a:t>
            </a:r>
          </a:p>
          <a:p>
            <a:pPr>
              <a:defRPr/>
            </a:pPr>
            <a:r>
              <a:rPr lang="en-US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 </a:t>
            </a:r>
            <a:endParaRPr lang="zh-TW" altLang="zh-TW" dirty="0" smtClean="0">
              <a:solidFill>
                <a:srgbClr val="FFFF66"/>
              </a:solidFill>
              <a:latin typeface="華康中圓體" pitchFamily="49" charset="-120"/>
              <a:ea typeface="華康中圓體" pitchFamily="49" charset="-120"/>
            </a:endParaRPr>
          </a:p>
          <a:p>
            <a:pPr>
              <a:defRPr/>
            </a:pPr>
            <a:r>
              <a:rPr lang="en-US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C</a:t>
            </a:r>
            <a:r>
              <a:rPr lang="zh-TW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貪心的人類來了</a:t>
            </a:r>
          </a:p>
          <a:p>
            <a:pPr>
              <a:defRPr/>
            </a:pPr>
            <a:r>
              <a:rPr lang="en-US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C</a:t>
            </a:r>
            <a:r>
              <a:rPr lang="zh-TW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笑著說：好美</a:t>
            </a:r>
          </a:p>
          <a:p>
            <a:pPr>
              <a:defRPr/>
            </a:pPr>
            <a:r>
              <a:rPr lang="en-US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C</a:t>
            </a:r>
            <a:r>
              <a:rPr lang="zh-TW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卻任意把蝶兒抓把花兒摘</a:t>
            </a:r>
          </a:p>
          <a:p>
            <a:pPr>
              <a:defRPr/>
            </a:pPr>
            <a:r>
              <a:rPr lang="en-US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C</a:t>
            </a:r>
            <a:r>
              <a:rPr lang="zh-TW" altLang="zh-TW" dirty="0" smtClean="0">
                <a:solidFill>
                  <a:srgbClr val="FFFF66"/>
                </a:solidFill>
                <a:latin typeface="華康中圓體" pitchFamily="49" charset="-120"/>
                <a:ea typeface="華康中圓體" pitchFamily="49" charset="-120"/>
              </a:rPr>
              <a:t>讓美麗不再</a:t>
            </a:r>
            <a:endParaRPr lang="zh-TW" altLang="en-US" dirty="0">
              <a:solidFill>
                <a:srgbClr val="FFFF66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圖片 5" descr="ani001 (67)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-1860000">
            <a:off x="1453538" y="1569778"/>
            <a:ext cx="2265355" cy="1925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ani001 (67)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3540000">
            <a:off x="62024" y="2877494"/>
            <a:ext cx="1440276" cy="95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569325" cy="1143000"/>
          </a:xfrm>
          <a:solidFill>
            <a:srgbClr val="92D050"/>
          </a:solidFill>
        </p:spPr>
        <p:txBody>
          <a:bodyPr/>
          <a:lstStyle/>
          <a:p>
            <a:r>
              <a:rPr lang="zh-TW" altLang="zh-TW" smtClean="0">
                <a:solidFill>
                  <a:srgbClr val="003300"/>
                </a:solidFill>
                <a:latin typeface="華康中圓體" pitchFamily="49" charset="-120"/>
                <a:ea typeface="華康中圓體" pitchFamily="49" charset="-120"/>
              </a:rPr>
              <a:t>〈花朵上的聚會〉蔡幸真★★★★</a:t>
            </a:r>
            <a:endParaRPr lang="zh-TW" altLang="en-US" smtClean="0">
              <a:solidFill>
                <a:srgbClr val="0033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0179" name="內容版面配置區 4" descr="em0608140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349500"/>
            <a:ext cx="4225925" cy="3167063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00563" y="1600200"/>
            <a:ext cx="4643437" cy="4637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Ａ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蝴蝶喜歡花朵</a:t>
            </a:r>
          </a:p>
          <a:p>
            <a:pPr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Ｂ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每天都會到花朵裡</a:t>
            </a:r>
          </a:p>
          <a:p>
            <a:pPr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找花仙子聚會</a:t>
            </a:r>
          </a:p>
          <a:p>
            <a:pPr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Ｃ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花仙子負責灑香粉</a:t>
            </a:r>
          </a:p>
          <a:p>
            <a:pPr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蝴蝶負責跳跳舞</a:t>
            </a:r>
          </a:p>
          <a:p>
            <a:pPr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聊天聊地</a:t>
            </a:r>
          </a:p>
          <a:p>
            <a:pPr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Ｃ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離別時刻</a:t>
            </a:r>
          </a:p>
          <a:p>
            <a:pPr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花仙子總會送給蝴蝶</a:t>
            </a:r>
          </a:p>
          <a:p>
            <a:pPr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dirty="0" smtClean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一壺新釀的花蜜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569325" cy="777875"/>
          </a:xfrm>
          <a:solidFill>
            <a:srgbClr val="006600"/>
          </a:solidFill>
        </p:spPr>
        <p:txBody>
          <a:bodyPr/>
          <a:lstStyle/>
          <a:p>
            <a:r>
              <a:rPr lang="zh-TW" altLang="zh-TW" smtClean="0">
                <a:latin typeface="華康中圓體" pitchFamily="49" charset="-120"/>
                <a:ea typeface="華康中圓體" pitchFamily="49" charset="-120"/>
              </a:rPr>
              <a:t>〈好朋友〉莊舒涵★★★★</a:t>
            </a:r>
            <a:endParaRPr lang="zh-TW" altLang="en-US" smtClean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1203" name="內容版面配置區 4" descr="黑板03403800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196975"/>
            <a:ext cx="4038600" cy="5472113"/>
          </a:xfrm>
        </p:spPr>
      </p:pic>
      <p:sp>
        <p:nvSpPr>
          <p:cNvPr id="51204" name="內容版面配置區 3"/>
          <p:cNvSpPr>
            <a:spLocks noGrp="1"/>
          </p:cNvSpPr>
          <p:nvPr>
            <p:ph sz="half" idx="2"/>
          </p:nvPr>
        </p:nvSpPr>
        <p:spPr>
          <a:xfrm>
            <a:off x="4787900" y="1773238"/>
            <a:ext cx="4038600" cy="4525962"/>
          </a:xfrm>
        </p:spPr>
        <p:txBody>
          <a:bodyPr/>
          <a:lstStyle/>
          <a:p>
            <a:r>
              <a:rPr lang="zh-TW" altLang="en-US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Ａ</a:t>
            </a:r>
            <a:r>
              <a:rPr lang="zh-TW" altLang="zh-TW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板擦喜歡黑板</a:t>
            </a:r>
          </a:p>
          <a:p>
            <a:r>
              <a:rPr lang="zh-TW" altLang="en-US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Ｂ</a:t>
            </a:r>
            <a:r>
              <a:rPr lang="zh-TW" altLang="zh-TW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每天放學後</a:t>
            </a:r>
          </a:p>
          <a:p>
            <a:r>
              <a:rPr lang="zh-TW" altLang="en-US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板擦都為黑板卸妝</a:t>
            </a:r>
          </a:p>
          <a:p>
            <a:r>
              <a:rPr lang="en-US" altLang="zh-TW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 </a:t>
            </a:r>
            <a:endParaRPr lang="zh-TW" altLang="zh-TW" smtClean="0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Ｃ</a:t>
            </a:r>
            <a:r>
              <a:rPr lang="zh-TW" altLang="zh-TW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等到老師明天上課</a:t>
            </a:r>
          </a:p>
          <a:p>
            <a:r>
              <a:rPr lang="zh-TW" altLang="en-US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再為他畫上</a:t>
            </a:r>
          </a:p>
          <a:p>
            <a:r>
              <a:rPr lang="zh-TW" altLang="en-US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smtClean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更新更美的妝</a:t>
            </a:r>
            <a:endParaRPr lang="zh-TW" altLang="en-US" smtClean="0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424863" cy="63341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zh-TW" dirty="0" smtClean="0">
                <a:latin typeface="華康中圓體" pitchFamily="49" charset="-120"/>
                <a:ea typeface="華康中圓體" pitchFamily="49" charset="-120"/>
              </a:rPr>
              <a:t>〈白雲討厭工廠〉林郁昕★★★★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2227" name="內容版面配置區 4" descr="2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052513"/>
            <a:ext cx="3767138" cy="2663825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924300" y="1600200"/>
            <a:ext cx="5219700" cy="4525963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zh-TW" altLang="en-US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Ａ</a:t>
            </a:r>
            <a:r>
              <a:rPr lang="zh-TW" altLang="zh-TW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白雲討厭工廠</a:t>
            </a:r>
          </a:p>
          <a:p>
            <a:pPr>
              <a:defRPr/>
            </a:pPr>
            <a:r>
              <a:rPr lang="zh-TW" altLang="en-US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Ｂ</a:t>
            </a:r>
            <a:r>
              <a:rPr lang="zh-TW" altLang="zh-TW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他總是不刷牙</a:t>
            </a:r>
          </a:p>
          <a:p>
            <a:pPr>
              <a:defRPr/>
            </a:pPr>
            <a:r>
              <a:rPr lang="zh-TW" altLang="en-US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向天空吐出又黑又臭的壞口氣</a:t>
            </a:r>
          </a:p>
          <a:p>
            <a:pPr>
              <a:defRPr/>
            </a:pPr>
            <a:r>
              <a:rPr lang="zh-TW" altLang="en-US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Ｃ</a:t>
            </a:r>
            <a:r>
              <a:rPr lang="zh-TW" altLang="zh-TW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白雲氣得流下眼淚</a:t>
            </a:r>
          </a:p>
          <a:p>
            <a:pPr>
              <a:defRPr/>
            </a:pPr>
            <a:r>
              <a:rPr lang="zh-TW" altLang="en-US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三天三夜</a:t>
            </a:r>
          </a:p>
          <a:p>
            <a:pPr>
              <a:defRPr/>
            </a:pPr>
            <a:r>
              <a:rPr lang="zh-TW" altLang="en-US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淚水化成洪水</a:t>
            </a:r>
          </a:p>
          <a:p>
            <a:pPr>
              <a:defRPr/>
            </a:pPr>
            <a:r>
              <a:rPr lang="zh-TW" altLang="en-US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沖走了工廠</a:t>
            </a:r>
          </a:p>
          <a:p>
            <a:pPr>
              <a:defRPr/>
            </a:pPr>
            <a:r>
              <a:rPr lang="zh-TW" altLang="en-US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沖走了怒氣</a:t>
            </a:r>
          </a:p>
          <a:p>
            <a:pPr>
              <a:defRPr/>
            </a:pPr>
            <a:r>
              <a:rPr lang="zh-TW" altLang="en-US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dirty="0" smtClean="0">
                <a:solidFill>
                  <a:srgbClr val="0070C0"/>
                </a:solidFill>
                <a:latin typeface="華康中圓體" pitchFamily="49" charset="-120"/>
                <a:ea typeface="華康中圓體" pitchFamily="49" charset="-120"/>
              </a:rPr>
              <a:t>一切終於又變得平靜</a:t>
            </a:r>
            <a:endParaRPr lang="zh-TW" altLang="en-US" dirty="0">
              <a:solidFill>
                <a:srgbClr val="0070C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2229" name="圖片 5" descr="17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813175"/>
            <a:ext cx="3744913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>
            <a:hlinkClick r:id="rId2" action="ppaction://hlinkpres?slideindex=1&amp;slidetitle=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2613" r="12612"/>
          <a:stretch>
            <a:fillRect/>
          </a:stretch>
        </p:blipFill>
        <p:spPr bwMode="auto">
          <a:xfrm>
            <a:off x="1043608" y="692696"/>
            <a:ext cx="7200800" cy="541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 descr="i24.GIF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764704"/>
            <a:ext cx="672075" cy="504056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 bwMode="auto">
          <a:xfrm>
            <a:off x="0" y="1"/>
            <a:ext cx="914400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zh-TW" altLang="en-US" sz="2800" kern="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  <a:cs typeface="+mj-cs"/>
              </a:rPr>
              <a:t>這是開胃菜，這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中特圓體" pitchFamily="49" charset="-120"/>
                <a:ea typeface="華康中特圓體" pitchFamily="49" charset="-120"/>
                <a:cs typeface="+mj-cs"/>
              </a:rPr>
              <a:t>不是新詩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51825" cy="1143000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zh-TW" dirty="0" smtClean="0">
                <a:latin typeface="華康中圓體" pitchFamily="49" charset="-120"/>
                <a:ea typeface="華康中圓體" pitchFamily="49" charset="-120"/>
              </a:rPr>
              <a:t>〈項鍊喜歡脖子〉吳佳蓁★★★★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3251" name="內容版面配置區 4" descr="600_34Tiffany粉紅摩根石項鍊，左1,500,000元，右940,000元。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628775"/>
            <a:ext cx="3221038" cy="4525963"/>
          </a:xfrm>
          <a:ln w="28575">
            <a:solidFill>
              <a:srgbClr val="FF0000"/>
            </a:solidFill>
          </a:ln>
        </p:spPr>
      </p:pic>
      <p:sp>
        <p:nvSpPr>
          <p:cNvPr id="53252" name="內容版面配置區 3"/>
          <p:cNvSpPr>
            <a:spLocks noGrp="1"/>
          </p:cNvSpPr>
          <p:nvPr>
            <p:ph sz="half" idx="2"/>
          </p:nvPr>
        </p:nvSpPr>
        <p:spPr>
          <a:xfrm>
            <a:off x="3779838" y="2205038"/>
            <a:ext cx="5364162" cy="3157537"/>
          </a:xfrm>
        </p:spPr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Ａ</a:t>
            </a:r>
            <a:r>
              <a:rPr lang="zh-TW" altLang="zh-TW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項鍊喜歡脖子</a:t>
            </a:r>
          </a:p>
          <a:p>
            <a:r>
              <a:rPr lang="zh-TW" altLang="en-US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Ｂ</a:t>
            </a:r>
            <a:r>
              <a:rPr lang="zh-TW" altLang="zh-TW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一爬上（抱住）脖子</a:t>
            </a:r>
          </a:p>
          <a:p>
            <a:r>
              <a:rPr lang="zh-TW" altLang="en-US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就不肯下來</a:t>
            </a:r>
          </a:p>
          <a:p>
            <a:r>
              <a:rPr lang="zh-TW" altLang="en-US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Ｃ</a:t>
            </a:r>
            <a:r>
              <a:rPr lang="zh-TW" altLang="zh-TW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直到我把她勾住的雙手拉開</a:t>
            </a:r>
          </a:p>
          <a:p>
            <a:r>
              <a:rPr lang="zh-TW" altLang="en-US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　</a:t>
            </a:r>
            <a:r>
              <a:rPr lang="zh-TW" altLang="zh-TW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項鍊才肯乖乖的下來</a:t>
            </a:r>
            <a:endParaRPr lang="zh-TW" altLang="en-US" smtClean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800000"/>
          </a:solidFill>
        </p:spPr>
        <p:txBody>
          <a:bodyPr/>
          <a:lstStyle/>
          <a:p>
            <a:r>
              <a:rPr lang="zh-TW" altLang="zh-TW" sz="3600" smtClean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〈天井喜歡月光〉羅唯齊★★★★▲</a:t>
            </a:r>
            <a:endParaRPr lang="zh-TW" altLang="en-US" sz="3600" smtClean="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4275" name="內容版面配置區 2"/>
          <p:cNvSpPr>
            <a:spLocks noGrp="1"/>
          </p:cNvSpPr>
          <p:nvPr>
            <p:ph sz="half" idx="1"/>
          </p:nvPr>
        </p:nvSpPr>
        <p:spPr>
          <a:xfrm>
            <a:off x="395288" y="1196975"/>
            <a:ext cx="6084887" cy="5661025"/>
          </a:xfrm>
        </p:spPr>
        <p:txBody>
          <a:bodyPr/>
          <a:lstStyle/>
          <a:p>
            <a:r>
              <a:rPr lang="zh-TW" altLang="zh-TW" sz="2400" smtClean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天井喜歡月光</a:t>
            </a:r>
          </a:p>
          <a:p>
            <a:r>
              <a:rPr lang="zh-TW" altLang="zh-TW" sz="240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在地板上映照著戲耍著</a:t>
            </a:r>
          </a:p>
          <a:p>
            <a:r>
              <a:rPr lang="zh-TW" altLang="zh-TW" sz="240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如水似夢的鏡像</a:t>
            </a:r>
          </a:p>
          <a:p>
            <a:r>
              <a:rPr lang="zh-TW" altLang="zh-TW" sz="240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然而彼此獨處的時光很少</a:t>
            </a:r>
          </a:p>
          <a:p>
            <a:r>
              <a:rPr lang="en-US" altLang="zh-TW" sz="120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 </a:t>
            </a:r>
            <a:endParaRPr lang="zh-TW" altLang="zh-TW" sz="1200" smtClean="0">
              <a:solidFill>
                <a:srgbClr val="800000"/>
              </a:solidFill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zh-TW" sz="240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霍元甲常常在他們之間</a:t>
            </a:r>
          </a:p>
          <a:p>
            <a:r>
              <a:rPr lang="zh-TW" altLang="zh-TW" sz="240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舞刀弄劍</a:t>
            </a:r>
          </a:p>
          <a:p>
            <a:r>
              <a:rPr lang="zh-TW" altLang="zh-TW" sz="240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蘇三常常陪著他們聊天</a:t>
            </a:r>
          </a:p>
          <a:p>
            <a:r>
              <a:rPr lang="zh-TW" altLang="zh-TW" sz="240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流著淚</a:t>
            </a:r>
            <a:r>
              <a:rPr lang="en-US" altLang="zh-TW" sz="240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zh-TW" altLang="zh-TW" sz="240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說她很想念梧桐縣</a:t>
            </a:r>
          </a:p>
          <a:p>
            <a:r>
              <a:rPr lang="en-US" altLang="zh-TW" sz="120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 </a:t>
            </a:r>
            <a:endParaRPr lang="zh-TW" altLang="zh-TW" sz="1200" smtClean="0">
              <a:solidFill>
                <a:srgbClr val="800000"/>
              </a:solidFill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zh-TW" sz="240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等到所有人都起身告辭</a:t>
            </a:r>
          </a:p>
          <a:p>
            <a:r>
              <a:rPr lang="zh-TW" altLang="zh-TW" sz="2400" smtClean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天井和月光也哽咽了</a:t>
            </a:r>
          </a:p>
          <a:p>
            <a:r>
              <a:rPr lang="zh-TW" altLang="zh-TW" sz="240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久久</a:t>
            </a:r>
            <a:r>
              <a:rPr lang="en-US" altLang="zh-TW" sz="240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zh-TW" altLang="zh-TW" sz="240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無語……</a:t>
            </a:r>
            <a:endParaRPr lang="zh-TW" altLang="en-US" sz="2400" smtClean="0">
              <a:solidFill>
                <a:srgbClr val="80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4276" name="內容版面配置區 4" descr="600_121變調的情歌 黯然銷魂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19700" y="1557338"/>
            <a:ext cx="3067050" cy="4608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800000"/>
          </a:solidFill>
        </p:spPr>
        <p:txBody>
          <a:bodyPr/>
          <a:lstStyle/>
          <a:p>
            <a:r>
              <a:rPr lang="zh-TW" altLang="zh-TW" smtClean="0">
                <a:latin typeface="華康中圓體" pitchFamily="49" charset="-120"/>
                <a:ea typeface="華康中圓體" pitchFamily="49" charset="-120"/>
              </a:rPr>
              <a:t>〈棒子喜歡我〉柯景允★★★</a:t>
            </a:r>
            <a:endParaRPr lang="zh-TW" altLang="en-US" smtClean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5299" name="內容版面配置區 2"/>
          <p:cNvSpPr>
            <a:spLocks noGrp="1"/>
          </p:cNvSpPr>
          <p:nvPr>
            <p:ph sz="half" idx="1"/>
          </p:nvPr>
        </p:nvSpPr>
        <p:spPr>
          <a:xfrm>
            <a:off x="395288" y="2133600"/>
            <a:ext cx="4038600" cy="3382963"/>
          </a:xfrm>
        </p:spPr>
        <p:txBody>
          <a:bodyPr/>
          <a:lstStyle/>
          <a:p>
            <a:r>
              <a:rPr lang="en-US" altLang="zh-TW" dirty="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A</a:t>
            </a:r>
            <a:r>
              <a:rPr lang="zh-TW" altLang="zh-TW" dirty="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棒子喜歡手</a:t>
            </a:r>
          </a:p>
          <a:p>
            <a:r>
              <a:rPr lang="en-US" altLang="zh-TW" dirty="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A</a:t>
            </a:r>
            <a:r>
              <a:rPr lang="zh-TW" altLang="zh-TW" dirty="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棒子喜歡肉</a:t>
            </a:r>
          </a:p>
          <a:p>
            <a:r>
              <a:rPr lang="en-US" altLang="zh-TW" dirty="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A</a:t>
            </a:r>
            <a:r>
              <a:rPr lang="zh-TW" altLang="zh-TW" dirty="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棒子喜歡我</a:t>
            </a:r>
          </a:p>
          <a:p>
            <a:r>
              <a:rPr lang="en-US" altLang="zh-TW" dirty="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BC</a:t>
            </a:r>
            <a:r>
              <a:rPr lang="zh-TW" altLang="zh-TW" dirty="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媽媽罵我的時候</a:t>
            </a:r>
          </a:p>
          <a:p>
            <a:r>
              <a:rPr lang="en-US" altLang="zh-TW" dirty="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BC</a:t>
            </a:r>
            <a:r>
              <a:rPr lang="zh-TW" altLang="zh-TW" dirty="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棒子立刻飛過來</a:t>
            </a:r>
          </a:p>
          <a:p>
            <a:r>
              <a:rPr lang="en-US" altLang="zh-TW" dirty="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BC</a:t>
            </a:r>
            <a:r>
              <a:rPr lang="zh-TW" altLang="zh-TW" dirty="0" smtClean="0">
                <a:solidFill>
                  <a:srgbClr val="800000"/>
                </a:solidFill>
                <a:latin typeface="華康中圓體" pitchFamily="49" charset="-120"/>
                <a:ea typeface="華康中圓體" pitchFamily="49" charset="-120"/>
              </a:rPr>
              <a:t>用力的安慰我</a:t>
            </a:r>
            <a:endParaRPr lang="zh-TW" altLang="en-US" dirty="0" smtClean="0">
              <a:solidFill>
                <a:srgbClr val="80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5300" name="內容版面配置區 4" descr="heshang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6100" y="1773238"/>
            <a:ext cx="4319588" cy="3779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24936" cy="1296144"/>
          </a:xfrm>
          <a:solidFill>
            <a:srgbClr val="00B050"/>
          </a:solidFill>
        </p:spPr>
        <p:txBody>
          <a:bodyPr/>
          <a:lstStyle/>
          <a:p>
            <a:r>
              <a:rPr lang="zh-TW" altLang="zh-TW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〈小手喜歡玩具〉張</a:t>
            </a:r>
            <a:r>
              <a:rPr lang="zh-TW" altLang="en-US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○</a:t>
            </a:r>
            <a:r>
              <a:rPr lang="zh-TW" altLang="zh-TW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君</a:t>
            </a:r>
            <a:r>
              <a:rPr lang="zh-TW" altLang="en-US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老師</a:t>
            </a:r>
            <a:r>
              <a:rPr lang="en-US" altLang="zh-TW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zh-TW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★★★★★</a:t>
            </a:r>
            <a:endParaRPr lang="zh-TW" altLang="en-US" sz="4000" dirty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3568" y="1772816"/>
            <a:ext cx="4026024" cy="4896544"/>
          </a:xfrm>
          <a:ln>
            <a:solidFill>
              <a:schemeClr val="accent1"/>
            </a:solidFill>
          </a:ln>
        </p:spPr>
        <p:txBody>
          <a:bodyPr/>
          <a:lstStyle/>
          <a:p>
            <a:endParaRPr lang="en-US" altLang="zh-TW" dirty="0" smtClean="0">
              <a:solidFill>
                <a:srgbClr val="0080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Ａ</a:t>
            </a:r>
            <a:r>
              <a:rPr lang="zh-TW" altLang="zh-TW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小手喜歡玩具</a:t>
            </a:r>
          </a:p>
          <a:p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Ｂ</a:t>
            </a:r>
            <a:r>
              <a:rPr lang="zh-TW" altLang="zh-TW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玩具是手的朋友</a:t>
            </a:r>
          </a:p>
          <a:p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玩具唱歌給小手聽</a:t>
            </a:r>
          </a:p>
          <a:p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也教小手</a:t>
            </a:r>
            <a:r>
              <a:rPr lang="en-US" altLang="zh-TW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ABC</a:t>
            </a:r>
            <a:endParaRPr lang="zh-TW" altLang="zh-TW" dirty="0" smtClean="0">
              <a:solidFill>
                <a:srgbClr val="0080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Ｃ</a:t>
            </a:r>
            <a:r>
              <a:rPr lang="zh-TW" altLang="zh-TW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小手用心保護玩具</a:t>
            </a:r>
          </a:p>
          <a:p>
            <a:r>
              <a:rPr lang="zh-TW" altLang="en-US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dirty="0" smtClean="0">
                <a:solidFill>
                  <a:srgbClr val="008000"/>
                </a:solidFill>
                <a:latin typeface="華康中特圓體" pitchFamily="49" charset="-120"/>
                <a:ea typeface="華康中特圓體" pitchFamily="49" charset="-120"/>
              </a:rPr>
              <a:t>天天快樂不寂寞</a:t>
            </a:r>
            <a:endParaRPr lang="zh-TW" altLang="en-US" dirty="0">
              <a:solidFill>
                <a:srgbClr val="0080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6" name="圖片 5" descr="image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4365104"/>
            <a:ext cx="3228275" cy="2148897"/>
          </a:xfrm>
          <a:prstGeom prst="rect">
            <a:avLst/>
          </a:prstGeom>
        </p:spPr>
      </p:pic>
      <p:pic>
        <p:nvPicPr>
          <p:cNvPr id="5" name="內容版面配置區 4" descr=".facebook_-7113056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64088" y="1700808"/>
            <a:ext cx="3317354" cy="4989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月亮小孩.bmp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32040" y="2204864"/>
            <a:ext cx="3888432" cy="3888432"/>
          </a:xfrm>
          <a:ln>
            <a:solidFill>
              <a:srgbClr val="FF99FF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68952" cy="1368152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solidFill>
                  <a:srgbClr val="7030A0"/>
                </a:solidFill>
                <a:latin typeface="華康中特圓體" pitchFamily="49" charset="-120"/>
                <a:ea typeface="華康中特圓體" pitchFamily="49" charset="-120"/>
              </a:rPr>
              <a:t>004</a:t>
            </a:r>
            <a:r>
              <a:rPr lang="zh-TW" altLang="zh-TW" dirty="0" smtClean="0">
                <a:solidFill>
                  <a:srgbClr val="7030A0"/>
                </a:solidFill>
                <a:latin typeface="華康中特圓體" pitchFamily="49" charset="-120"/>
                <a:ea typeface="華康中特圓體" pitchFamily="49" charset="-120"/>
              </a:rPr>
              <a:t>〈月亮喜歡雲朵〉林</a:t>
            </a:r>
            <a:r>
              <a:rPr lang="zh-TW" altLang="en-US" dirty="0" smtClean="0">
                <a:solidFill>
                  <a:srgbClr val="7030A0"/>
                </a:solidFill>
                <a:latin typeface="華康中特圓體" pitchFamily="49" charset="-120"/>
                <a:ea typeface="華康中特圓體" pitchFamily="49" charset="-120"/>
              </a:rPr>
              <a:t>○</a:t>
            </a:r>
            <a:r>
              <a:rPr lang="zh-TW" altLang="zh-TW" dirty="0" smtClean="0">
                <a:solidFill>
                  <a:srgbClr val="7030A0"/>
                </a:solidFill>
                <a:latin typeface="華康中特圓體" pitchFamily="49" charset="-120"/>
                <a:ea typeface="華康中特圓體" pitchFamily="49" charset="-120"/>
              </a:rPr>
              <a:t>傑</a:t>
            </a:r>
            <a:r>
              <a:rPr lang="zh-TW" altLang="en-US" dirty="0" smtClean="0">
                <a:solidFill>
                  <a:srgbClr val="7030A0"/>
                </a:solidFill>
                <a:latin typeface="華康中特圓體" pitchFamily="49" charset="-120"/>
                <a:ea typeface="華康中特圓體" pitchFamily="49" charset="-120"/>
              </a:rPr>
              <a:t>老師</a:t>
            </a:r>
            <a:r>
              <a:rPr lang="zh-TW" altLang="zh-TW" dirty="0" smtClean="0">
                <a:solidFill>
                  <a:srgbClr val="7030A0"/>
                </a:solidFill>
                <a:latin typeface="華康中特圓體" pitchFamily="49" charset="-120"/>
                <a:ea typeface="華康中特圓體" pitchFamily="49" charset="-120"/>
              </a:rPr>
              <a:t>★★★★★</a:t>
            </a:r>
            <a:endParaRPr lang="zh-TW" altLang="en-US" dirty="0">
              <a:solidFill>
                <a:srgbClr val="7030A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23528" y="2204864"/>
            <a:ext cx="4392488" cy="3888432"/>
          </a:xfrm>
          <a:solidFill>
            <a:srgbClr val="FF99FF"/>
          </a:solidFill>
          <a:ln>
            <a:noFill/>
          </a:ln>
        </p:spPr>
        <p:txBody>
          <a:bodyPr/>
          <a:lstStyle/>
          <a:p>
            <a:endParaRPr lang="en-US" altLang="zh-TW" dirty="0" smtClean="0">
              <a:solidFill>
                <a:srgbClr val="7030A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endParaRPr lang="en-US" altLang="zh-TW" dirty="0">
              <a:solidFill>
                <a:srgbClr val="7030A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zh-TW" sz="3200" dirty="0" smtClean="0">
                <a:solidFill>
                  <a:srgbClr val="7030A0"/>
                </a:solidFill>
                <a:latin typeface="華康中特圓體" pitchFamily="49" charset="-120"/>
                <a:ea typeface="華康中特圓體" pitchFamily="49" charset="-120"/>
              </a:rPr>
              <a:t>月亮</a:t>
            </a:r>
            <a:r>
              <a:rPr lang="zh-TW" altLang="zh-TW" sz="3200" dirty="0">
                <a:solidFill>
                  <a:srgbClr val="7030A0"/>
                </a:solidFill>
                <a:latin typeface="華康中特圓體" pitchFamily="49" charset="-120"/>
                <a:ea typeface="華康中特圓體" pitchFamily="49" charset="-120"/>
              </a:rPr>
              <a:t>喜歡雲朵</a:t>
            </a:r>
          </a:p>
          <a:p>
            <a:r>
              <a:rPr lang="zh-TW" altLang="zh-TW" sz="3200" dirty="0">
                <a:solidFill>
                  <a:srgbClr val="7030A0"/>
                </a:solidFill>
                <a:latin typeface="華康中特圓體" pitchFamily="49" charset="-120"/>
                <a:ea typeface="華康中特圓體" pitchFamily="49" charset="-120"/>
              </a:rPr>
              <a:t>雲朵是月亮的小被被</a:t>
            </a:r>
          </a:p>
          <a:p>
            <a:r>
              <a:rPr lang="zh-TW" altLang="zh-TW" sz="3200" dirty="0">
                <a:solidFill>
                  <a:srgbClr val="7030A0"/>
                </a:solidFill>
                <a:latin typeface="華康中特圓體" pitchFamily="49" charset="-120"/>
                <a:ea typeface="華康中特圓體" pitchFamily="49" charset="-120"/>
              </a:rPr>
              <a:t>抱緊他在夜裡酣眠</a:t>
            </a:r>
            <a:endParaRPr lang="zh-TW" altLang="en-US" sz="3200" dirty="0">
              <a:solidFill>
                <a:srgbClr val="7030A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標題 1"/>
          <p:cNvSpPr>
            <a:spLocks noGrp="1"/>
          </p:cNvSpPr>
          <p:nvPr>
            <p:ph type="title"/>
          </p:nvPr>
        </p:nvSpPr>
        <p:spPr>
          <a:xfrm>
            <a:off x="0" y="3860800"/>
            <a:ext cx="9144000" cy="1143000"/>
          </a:xfrm>
        </p:spPr>
        <p:txBody>
          <a:bodyPr/>
          <a:lstStyle/>
          <a:p>
            <a:r>
              <a:rPr lang="zh-TW" altLang="en-US" sz="8000" dirty="0" smtClean="0">
                <a:latin typeface="華康儷粗黑" pitchFamily="49" charset="-120"/>
                <a:ea typeface="華康儷粗黑" pitchFamily="49" charset="-120"/>
              </a:rPr>
              <a:t>更感謝學生給了我勇氣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179388" y="1125538"/>
            <a:ext cx="8964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zh-TW" altLang="en-US" sz="8000" kern="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+mj-cs"/>
              </a:rPr>
              <a:t>感謝自己給了自己勇氣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5184775"/>
          </a:xfrm>
        </p:spPr>
        <p:txBody>
          <a:bodyPr/>
          <a:lstStyle/>
          <a:p>
            <a:r>
              <a:rPr lang="en-US" altLang="zh-TW" sz="9600" dirty="0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9600" dirty="0" smtClean="0">
                <a:latin typeface="華康中特圓體" pitchFamily="49" charset="-120"/>
                <a:ea typeface="華康中特圓體" pitchFamily="49" charset="-120"/>
              </a:rPr>
              <a:t>三</a:t>
            </a:r>
            <a:r>
              <a:rPr lang="en-US" altLang="zh-TW" sz="9600" dirty="0" smtClean="0">
                <a:latin typeface="華康中特圓體" pitchFamily="49" charset="-120"/>
                <a:ea typeface="華康中特圓體" pitchFamily="49" charset="-120"/>
              </a:rPr>
              <a:t>】</a:t>
            </a:r>
            <a:br>
              <a:rPr lang="en-US" altLang="zh-TW" sz="9600" dirty="0" smtClean="0"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9600" dirty="0" smtClean="0">
                <a:latin typeface="華康中特圓體" pitchFamily="49" charset="-120"/>
                <a:ea typeface="華康中特圓體" pitchFamily="49" charset="-120"/>
              </a:rPr>
              <a:t>寫一首</a:t>
            </a:r>
            <a:r>
              <a:rPr lang="en-US" altLang="zh-TW" sz="9600" dirty="0" smtClean="0"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sz="9600" dirty="0" smtClean="0"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9600" dirty="0" smtClean="0">
                <a:latin typeface="華康中特圓體" pitchFamily="49" charset="-120"/>
                <a:ea typeface="華康中特圓體" pitchFamily="49" charset="-120"/>
              </a:rPr>
              <a:t>關於遊戲的詩</a:t>
            </a:r>
            <a:endParaRPr lang="en-US" altLang="zh-TW" sz="9600" dirty="0" smtClean="0"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 sz="6000" dirty="0" smtClean="0">
                <a:ea typeface="華康粗圓體" pitchFamily="49" charset="-120"/>
              </a:rPr>
              <a:t>寫一首關於遊戲的詩</a:t>
            </a:r>
            <a:r>
              <a:rPr lang="zh-TW" altLang="en-US" sz="6000" dirty="0" smtClean="0"/>
              <a:t> 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500438"/>
            <a:ext cx="6400800" cy="1223962"/>
          </a:xfrm>
        </p:spPr>
        <p:txBody>
          <a:bodyPr/>
          <a:lstStyle/>
          <a:p>
            <a:pPr eaLnBrk="1" hangingPunct="1"/>
            <a:r>
              <a:rPr lang="zh-TW" altLang="en-US" sz="3600" smtClean="0">
                <a:ea typeface="華康龍門石碑" pitchFamily="65" charset="-120"/>
              </a:rPr>
              <a:t>發想教材：</a:t>
            </a:r>
          </a:p>
          <a:p>
            <a:pPr eaLnBrk="1" hangingPunct="1"/>
            <a:r>
              <a:rPr lang="zh-TW" altLang="en-US" sz="3600" smtClean="0">
                <a:ea typeface="華康龍門石碑" pitchFamily="65" charset="-120"/>
              </a:rPr>
              <a:t>吳晟</a:t>
            </a:r>
            <a:r>
              <a:rPr lang="en-US" altLang="zh-TW" sz="3600" smtClean="0">
                <a:ea typeface="華康龍門石碑" pitchFamily="65" charset="-120"/>
              </a:rPr>
              <a:t>〈</a:t>
            </a:r>
            <a:r>
              <a:rPr lang="zh-TW" altLang="en-US" sz="3600" smtClean="0">
                <a:ea typeface="華康龍門石碑" pitchFamily="65" charset="-120"/>
              </a:rPr>
              <a:t>負荷</a:t>
            </a:r>
            <a:r>
              <a:rPr lang="en-US" altLang="zh-TW" sz="3600" smtClean="0">
                <a:ea typeface="華康龍門石碑" pitchFamily="65" charset="-120"/>
              </a:rPr>
              <a:t>〉</a:t>
            </a:r>
            <a:r>
              <a:rPr lang="zh-TW" altLang="en-US" sz="3600" smtClean="0">
                <a:ea typeface="華康龍門石碑" pitchFamily="65" charset="-120"/>
              </a:rPr>
              <a:t>白靈</a:t>
            </a:r>
            <a:r>
              <a:rPr lang="en-US" altLang="zh-TW" sz="3600" smtClean="0">
                <a:ea typeface="華康龍門石碑" pitchFamily="65" charset="-120"/>
              </a:rPr>
              <a:t>〈</a:t>
            </a:r>
            <a:r>
              <a:rPr lang="zh-TW" altLang="en-US" sz="3600" smtClean="0">
                <a:ea typeface="華康龍門石碑" pitchFamily="65" charset="-120"/>
              </a:rPr>
              <a:t>風箏</a:t>
            </a:r>
            <a:r>
              <a:rPr lang="en-US" altLang="zh-TW" sz="3600" smtClean="0">
                <a:ea typeface="華康龍門石碑" pitchFamily="65" charset="-120"/>
              </a:rPr>
              <a:t>〉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77724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TW" altLang="en-US" sz="3200" kern="0" dirty="0" smtClean="0">
                <a:solidFill>
                  <a:srgbClr val="FFFF00"/>
                </a:solidFill>
                <a:latin typeface="+mj-lt"/>
                <a:ea typeface="標楷體" pitchFamily="65" charset="-120"/>
                <a:cs typeface="+mj-cs"/>
              </a:rPr>
              <a:t>■現代</a:t>
            </a:r>
            <a:r>
              <a:rPr lang="zh-TW" altLang="en-US" sz="3200" kern="0" dirty="0">
                <a:solidFill>
                  <a:srgbClr val="FFFF00"/>
                </a:solidFill>
                <a:latin typeface="+mj-lt"/>
                <a:ea typeface="標楷體" pitchFamily="65" charset="-120"/>
                <a:cs typeface="+mj-cs"/>
              </a:rPr>
              <a:t>詩的創作講義（二）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07375" cy="1143000"/>
          </a:xfrm>
          <a:solidFill>
            <a:srgbClr val="000066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zh-TW" altLang="en-US" sz="4000" b="1" dirty="0" smtClean="0">
                <a:solidFill>
                  <a:srgbClr val="FFFF99"/>
                </a:solidFill>
                <a:latin typeface="華康中特圓體" pitchFamily="49" charset="-120"/>
                <a:ea typeface="華康中特圓體" pitchFamily="49" charset="-120"/>
              </a:rPr>
              <a:t>寫一首關於遊戲的詩（上）</a:t>
            </a:r>
            <a:r>
              <a:rPr lang="zh-TW" altLang="en-US" sz="4000" dirty="0" smtClean="0">
                <a:solidFill>
                  <a:srgbClr val="FFFF99"/>
                </a:solidFill>
                <a:latin typeface="華康中特圓體" pitchFamily="49" charset="-120"/>
                <a:ea typeface="華康中特圓體" pitchFamily="49" charset="-120"/>
              </a:rPr>
              <a:t> </a:t>
            </a:r>
            <a:r>
              <a:rPr lang="zh-TW" altLang="en-US" sz="4000" dirty="0" smtClean="0">
                <a:solidFill>
                  <a:srgbClr val="C00000"/>
                </a:solidFill>
              </a:rPr>
              <a:t/>
            </a:r>
            <a:br>
              <a:rPr lang="zh-TW" altLang="en-US" sz="4000" dirty="0" smtClean="0">
                <a:solidFill>
                  <a:srgbClr val="C00000"/>
                </a:solidFill>
              </a:rPr>
            </a:br>
            <a:r>
              <a:rPr lang="en-US" altLang="zh-TW" sz="3200" b="1" dirty="0" smtClean="0">
                <a:solidFill>
                  <a:srgbClr val="66FFFF"/>
                </a:solidFill>
                <a:ea typeface="標楷體" pitchFamily="65" charset="-120"/>
              </a:rPr>
              <a:t>【</a:t>
            </a:r>
            <a:r>
              <a:rPr lang="zh-TW" altLang="en-US" sz="3200" b="1" dirty="0" smtClean="0">
                <a:solidFill>
                  <a:srgbClr val="66FFFF"/>
                </a:solidFill>
                <a:ea typeface="標楷體" pitchFamily="65" charset="-120"/>
              </a:rPr>
              <a:t>壹</a:t>
            </a:r>
            <a:r>
              <a:rPr lang="en-US" altLang="zh-TW" sz="3200" b="1" dirty="0" smtClean="0">
                <a:solidFill>
                  <a:srgbClr val="66FFFF"/>
                </a:solidFill>
                <a:ea typeface="標楷體" pitchFamily="65" charset="-120"/>
              </a:rPr>
              <a:t>】</a:t>
            </a:r>
            <a:r>
              <a:rPr lang="zh-TW" altLang="en-US" sz="3200" b="1" dirty="0" smtClean="0">
                <a:solidFill>
                  <a:srgbClr val="66FFFF"/>
                </a:solidFill>
                <a:ea typeface="標楷體" pitchFamily="65" charset="-120"/>
              </a:rPr>
              <a:t>我來猜猜看</a:t>
            </a:r>
          </a:p>
        </p:txBody>
      </p:sp>
      <p:sp>
        <p:nvSpPr>
          <p:cNvPr id="61443" name="Rectangle 5"/>
          <p:cNvSpPr>
            <a:spLocks noGrp="1" noChangeArrowheads="1"/>
          </p:cNvSpPr>
          <p:nvPr>
            <p:ph type="body" orient="vert" idx="1"/>
          </p:nvPr>
        </p:nvSpPr>
        <p:spPr>
          <a:xfrm>
            <a:off x="0" y="1700213"/>
            <a:ext cx="8964488" cy="43957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600" dirty="0" smtClean="0">
                <a:solidFill>
                  <a:srgbClr val="800000"/>
                </a:solidFill>
              </a:rPr>
              <a:t>■</a:t>
            </a:r>
            <a:r>
              <a:rPr lang="zh-TW" altLang="en-US" sz="2600" dirty="0" smtClean="0">
                <a:solidFill>
                  <a:srgbClr val="800000"/>
                </a:solidFill>
              </a:rPr>
              <a:t>以下是兩首兒童詩，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</a:rPr>
              <a:t>    都是以船作為主題意象，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</a:rPr>
              <a:t>    所描述的對象卻不一樣。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</a:rPr>
              <a:t>    請依序猜猜詩中寫的是什麼？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zh-TW" altLang="en-US" sz="1600" dirty="0" smtClean="0">
              <a:solidFill>
                <a:srgbClr val="8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  <a:ea typeface="標楷體" pitchFamily="65" charset="-120"/>
              </a:rPr>
              <a:t>ㄅ、很像一條船／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  <a:ea typeface="標楷體" pitchFamily="65" charset="-120"/>
              </a:rPr>
              <a:t>　　卻和船兒不一樣／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  <a:ea typeface="標楷體" pitchFamily="65" charset="-120"/>
              </a:rPr>
              <a:t>　　船兒駛過大海／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  <a:ea typeface="標楷體" pitchFamily="65" charset="-120"/>
              </a:rPr>
              <a:t>　　海會皺皺白白的眉毛／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  <a:ea typeface="標楷體" pitchFamily="65" charset="-120"/>
              </a:rPr>
              <a:t>　　他駛過爸爸的領子／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  <a:ea typeface="標楷體" pitchFamily="65" charset="-120"/>
              </a:rPr>
              <a:t>　　爸爸的領子卻很平坦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1600" dirty="0" smtClean="0">
                <a:solidFill>
                  <a:srgbClr val="800000"/>
                </a:solidFill>
                <a:ea typeface="標楷體" pitchFamily="65" charset="-120"/>
              </a:rPr>
              <a:t>　　　（方素珍）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zh-TW" altLang="en-US" sz="1600" dirty="0" smtClean="0">
              <a:solidFill>
                <a:srgbClr val="800000"/>
              </a:solidFill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  <a:ea typeface="標楷體" pitchFamily="65" charset="-120"/>
              </a:rPr>
              <a:t>ㄆ、一隻可愛的小船／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  <a:ea typeface="標楷體" pitchFamily="65" charset="-120"/>
              </a:rPr>
              <a:t>　　載我到童話的夢境去玩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1600" dirty="0" smtClean="0">
                <a:solidFill>
                  <a:srgbClr val="800000"/>
                </a:solidFill>
                <a:ea typeface="標楷體" pitchFamily="65" charset="-120"/>
              </a:rPr>
              <a:t>　　　（林武憲）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</a:rPr>
              <a:t>■答：（     　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</a:rPr>
              <a:t>■選項：</a:t>
            </a:r>
            <a:r>
              <a:rPr lang="en-US" altLang="zh-TW" sz="2600" dirty="0" smtClean="0">
                <a:solidFill>
                  <a:srgbClr val="800000"/>
                </a:solidFill>
              </a:rPr>
              <a:t>【</a:t>
            </a:r>
            <a:r>
              <a:rPr lang="zh-TW" altLang="en-US" sz="2600" dirty="0" smtClean="0">
                <a:solidFill>
                  <a:srgbClr val="800000"/>
                </a:solidFill>
              </a:rPr>
              <a:t>Ａ</a:t>
            </a:r>
            <a:r>
              <a:rPr lang="en-US" altLang="zh-TW" sz="2600" dirty="0" smtClean="0">
                <a:solidFill>
                  <a:srgbClr val="800000"/>
                </a:solidFill>
              </a:rPr>
              <a:t>】</a:t>
            </a:r>
            <a:r>
              <a:rPr lang="zh-TW" altLang="en-US" sz="2600" dirty="0" smtClean="0">
                <a:solidFill>
                  <a:srgbClr val="800000"/>
                </a:solidFill>
              </a:rPr>
              <a:t>梳子；鏡子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</a:rPr>
              <a:t>　　　　</a:t>
            </a:r>
            <a:r>
              <a:rPr lang="en-US" altLang="zh-TW" sz="2600" dirty="0" smtClean="0">
                <a:solidFill>
                  <a:srgbClr val="800000"/>
                </a:solidFill>
              </a:rPr>
              <a:t>【</a:t>
            </a:r>
            <a:r>
              <a:rPr lang="zh-TW" altLang="en-US" sz="2600" dirty="0" smtClean="0">
                <a:solidFill>
                  <a:srgbClr val="800000"/>
                </a:solidFill>
              </a:rPr>
              <a:t>Ｂ</a:t>
            </a:r>
            <a:r>
              <a:rPr lang="en-US" altLang="zh-TW" sz="2600" dirty="0" smtClean="0">
                <a:solidFill>
                  <a:srgbClr val="800000"/>
                </a:solidFill>
              </a:rPr>
              <a:t>】</a:t>
            </a:r>
            <a:r>
              <a:rPr lang="zh-TW" altLang="en-US" sz="2600" dirty="0" smtClean="0">
                <a:solidFill>
                  <a:srgbClr val="800000"/>
                </a:solidFill>
              </a:rPr>
              <a:t>熨斗；氣球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</a:rPr>
              <a:t>　　　　</a:t>
            </a:r>
            <a:r>
              <a:rPr lang="en-US" altLang="zh-TW" sz="2600" dirty="0" smtClean="0">
                <a:solidFill>
                  <a:srgbClr val="800000"/>
                </a:solidFill>
              </a:rPr>
              <a:t>【</a:t>
            </a:r>
            <a:r>
              <a:rPr lang="zh-TW" altLang="en-US" sz="2600" dirty="0" smtClean="0">
                <a:solidFill>
                  <a:srgbClr val="800000"/>
                </a:solidFill>
              </a:rPr>
              <a:t>Ｃ</a:t>
            </a:r>
            <a:r>
              <a:rPr lang="en-US" altLang="zh-TW" sz="2600" dirty="0" smtClean="0">
                <a:solidFill>
                  <a:srgbClr val="800000"/>
                </a:solidFill>
              </a:rPr>
              <a:t>】</a:t>
            </a:r>
            <a:r>
              <a:rPr lang="zh-TW" altLang="en-US" sz="2600" dirty="0" smtClean="0">
                <a:solidFill>
                  <a:srgbClr val="800000"/>
                </a:solidFill>
              </a:rPr>
              <a:t>洗衣機；紙船　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</a:rPr>
              <a:t>　　　　</a:t>
            </a:r>
            <a:r>
              <a:rPr lang="en-US" altLang="zh-TW" sz="2600" dirty="0" smtClean="0">
                <a:solidFill>
                  <a:srgbClr val="800000"/>
                </a:solidFill>
              </a:rPr>
              <a:t>【</a:t>
            </a:r>
            <a:r>
              <a:rPr lang="zh-TW" altLang="en-US" sz="2600" dirty="0" smtClean="0">
                <a:solidFill>
                  <a:srgbClr val="800000"/>
                </a:solidFill>
              </a:rPr>
              <a:t>Ｄ</a:t>
            </a:r>
            <a:r>
              <a:rPr lang="en-US" altLang="zh-TW" sz="2600" dirty="0" smtClean="0">
                <a:solidFill>
                  <a:srgbClr val="800000"/>
                </a:solidFill>
              </a:rPr>
              <a:t>】</a:t>
            </a:r>
            <a:r>
              <a:rPr lang="zh-TW" altLang="en-US" sz="2600" dirty="0" smtClean="0">
                <a:solidFill>
                  <a:srgbClr val="800000"/>
                </a:solidFill>
              </a:rPr>
              <a:t>熨斗；床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800000"/>
                </a:solidFill>
              </a:rPr>
              <a:t>　　　　</a:t>
            </a:r>
            <a:r>
              <a:rPr lang="en-US" altLang="zh-TW" sz="2600" dirty="0" smtClean="0">
                <a:solidFill>
                  <a:srgbClr val="800000"/>
                </a:solidFill>
              </a:rPr>
              <a:t>【</a:t>
            </a:r>
            <a:r>
              <a:rPr lang="zh-TW" altLang="en-US" sz="2600" dirty="0" smtClean="0">
                <a:solidFill>
                  <a:srgbClr val="800000"/>
                </a:solidFill>
              </a:rPr>
              <a:t>Ｅ</a:t>
            </a:r>
            <a:r>
              <a:rPr lang="en-US" altLang="zh-TW" sz="2600" dirty="0" smtClean="0">
                <a:solidFill>
                  <a:srgbClr val="800000"/>
                </a:solidFill>
              </a:rPr>
              <a:t>】</a:t>
            </a:r>
            <a:r>
              <a:rPr lang="zh-TW" altLang="en-US" sz="2600" dirty="0" smtClean="0">
                <a:solidFill>
                  <a:srgbClr val="800000"/>
                </a:solidFill>
              </a:rPr>
              <a:t>刷子；樹葉</a:t>
            </a:r>
          </a:p>
          <a:p>
            <a:pPr eaLnBrk="1" hangingPunct="1">
              <a:lnSpc>
                <a:spcPct val="90000"/>
              </a:lnSpc>
            </a:pPr>
            <a:endParaRPr lang="en-US" altLang="zh-TW" sz="2400" dirty="0" smtClean="0">
              <a:solidFill>
                <a:srgbClr val="80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39752" y="3068960"/>
            <a:ext cx="432047" cy="584775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  <a:solidFill>
            <a:srgbClr val="000066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zh-TW" altLang="en-US" sz="4000" b="1" dirty="0" smtClean="0">
                <a:solidFill>
                  <a:srgbClr val="FFFF99"/>
                </a:solidFill>
                <a:latin typeface="華康中特圓體" pitchFamily="49" charset="-120"/>
                <a:ea typeface="華康中特圓體" pitchFamily="49" charset="-120"/>
              </a:rPr>
              <a:t>寫一首關於遊戲的詩（上）</a:t>
            </a:r>
            <a:r>
              <a:rPr lang="zh-TW" altLang="en-US" sz="4000" dirty="0" smtClean="0">
                <a:solidFill>
                  <a:srgbClr val="FFFF99"/>
                </a:solidFill>
                <a:latin typeface="華康中特圓體" pitchFamily="49" charset="-120"/>
                <a:ea typeface="華康中特圓體" pitchFamily="49" charset="-120"/>
              </a:rPr>
              <a:t> </a:t>
            </a:r>
            <a:r>
              <a:rPr lang="zh-TW" altLang="en-US" sz="4000" dirty="0" smtClean="0"/>
              <a:t/>
            </a:r>
            <a:br>
              <a:rPr lang="zh-TW" altLang="en-US" sz="4000" dirty="0" smtClean="0"/>
            </a:br>
            <a:r>
              <a:rPr lang="en-US" altLang="zh-TW" sz="3200" b="1" dirty="0" smtClean="0">
                <a:solidFill>
                  <a:srgbClr val="66FFFF"/>
                </a:solidFill>
                <a:ea typeface="標楷體" pitchFamily="65" charset="-120"/>
              </a:rPr>
              <a:t>【</a:t>
            </a:r>
            <a:r>
              <a:rPr lang="zh-TW" altLang="en-US" sz="3200" b="1" dirty="0" smtClean="0">
                <a:solidFill>
                  <a:srgbClr val="66FFFF"/>
                </a:solidFill>
                <a:ea typeface="標楷體" pitchFamily="65" charset="-120"/>
              </a:rPr>
              <a:t>壹</a:t>
            </a:r>
            <a:r>
              <a:rPr lang="en-US" altLang="zh-TW" sz="3200" b="1" dirty="0" smtClean="0">
                <a:solidFill>
                  <a:srgbClr val="66FFFF"/>
                </a:solidFill>
                <a:ea typeface="標楷體" pitchFamily="65" charset="-120"/>
              </a:rPr>
              <a:t>】</a:t>
            </a:r>
            <a:r>
              <a:rPr lang="zh-TW" altLang="en-US" sz="3200" b="1" dirty="0" smtClean="0">
                <a:solidFill>
                  <a:srgbClr val="66FFFF"/>
                </a:solidFill>
                <a:ea typeface="標楷體" pitchFamily="65" charset="-120"/>
              </a:rPr>
              <a:t>我來猜猜看</a:t>
            </a:r>
          </a:p>
        </p:txBody>
      </p:sp>
      <p:sp>
        <p:nvSpPr>
          <p:cNvPr id="62467" name="Rectangle 5"/>
          <p:cNvSpPr>
            <a:spLocks noGrp="1" noChangeArrowheads="1"/>
          </p:cNvSpPr>
          <p:nvPr>
            <p:ph type="body" orient="vert" idx="1"/>
          </p:nvPr>
        </p:nvSpPr>
        <p:spPr>
          <a:xfrm>
            <a:off x="685800" y="1556793"/>
            <a:ext cx="7846640" cy="453920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600" dirty="0" smtClean="0">
                <a:solidFill>
                  <a:srgbClr val="9900CC"/>
                </a:solidFill>
              </a:rPr>
              <a:t>■</a:t>
            </a:r>
            <a:r>
              <a:rPr lang="zh-TW" altLang="en-US" sz="2600" dirty="0" smtClean="0">
                <a:solidFill>
                  <a:srgbClr val="9900CC"/>
                </a:solidFill>
              </a:rPr>
              <a:t>以下一首詩，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9900CC"/>
                </a:solidFill>
              </a:rPr>
              <a:t>　在寫一種童年的遊戲，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9900CC"/>
                </a:solidFill>
              </a:rPr>
              <a:t>　請猜猜題目：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zh-TW" altLang="en-US" sz="2600" dirty="0" smtClean="0">
              <a:solidFill>
                <a:srgbClr val="99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9900CC"/>
                </a:solidFill>
                <a:ea typeface="標楷體" pitchFamily="65" charset="-120"/>
              </a:rPr>
              <a:t>每一粒晶瑩的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9900CC"/>
                </a:solidFill>
                <a:ea typeface="標楷體" pitchFamily="65" charset="-120"/>
              </a:rPr>
              <a:t>笑聲，穿越眼瞳滾動而過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9900CC"/>
                </a:solidFill>
                <a:ea typeface="標楷體" pitchFamily="65" charset="-120"/>
              </a:rPr>
              <a:t>我們正趴在陽光的正下方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9900CC"/>
                </a:solidFill>
                <a:ea typeface="標楷體" pitchFamily="65" charset="-120"/>
              </a:rPr>
              <a:t>如貓凝眸，努力測量兩顆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9900CC"/>
                </a:solidFill>
                <a:ea typeface="標楷體" pitchFamily="65" charset="-120"/>
              </a:rPr>
              <a:t>心之間，該揮動什麼樣的力量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9900CC"/>
                </a:solidFill>
                <a:ea typeface="標楷體" pitchFamily="65" charset="-120"/>
              </a:rPr>
              <a:t>才能輕易將你俘虜。那種專注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9900CC"/>
                </a:solidFill>
                <a:ea typeface="標楷體" pitchFamily="65" charset="-120"/>
              </a:rPr>
              <a:t>，竊笑，小心翼翼，無心機地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9900CC"/>
                </a:solidFill>
                <a:ea typeface="標楷體" pitchFamily="65" charset="-120"/>
              </a:rPr>
              <a:t>就像輕輕俘虜我們的童年記憶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400" dirty="0" smtClean="0">
                <a:solidFill>
                  <a:srgbClr val="9900CC"/>
                </a:solidFill>
              </a:rPr>
              <a:t>（</a:t>
            </a:r>
            <a:r>
              <a:rPr lang="zh-TW" altLang="en-US" sz="1800" dirty="0" smtClean="0">
                <a:solidFill>
                  <a:srgbClr val="9900CC"/>
                </a:solidFill>
              </a:rPr>
              <a:t>黃玠源／</a:t>
            </a:r>
            <a:endParaRPr lang="en-US" altLang="zh-TW" sz="1800" dirty="0" smtClean="0">
              <a:solidFill>
                <a:srgbClr val="99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1800" dirty="0" smtClean="0">
                <a:solidFill>
                  <a:srgbClr val="9900CC"/>
                </a:solidFill>
              </a:rPr>
              <a:t>      選入林廣、張伯琦 著</a:t>
            </a:r>
            <a:r>
              <a:rPr lang="en-US" altLang="zh-TW" sz="1800" dirty="0" smtClean="0">
                <a:solidFill>
                  <a:srgbClr val="9900CC"/>
                </a:solidFill>
              </a:rPr>
              <a:t>《</a:t>
            </a:r>
            <a:r>
              <a:rPr lang="zh-TW" altLang="en-US" sz="1800" dirty="0" smtClean="0">
                <a:solidFill>
                  <a:srgbClr val="9900CC"/>
                </a:solidFill>
              </a:rPr>
              <a:t>新詩驚奇之旅</a:t>
            </a:r>
            <a:r>
              <a:rPr lang="en-US" altLang="zh-TW" sz="1800" dirty="0" smtClean="0">
                <a:solidFill>
                  <a:srgbClr val="9900CC"/>
                </a:solidFill>
              </a:rPr>
              <a:t>》</a:t>
            </a:r>
            <a:r>
              <a:rPr lang="zh-TW" altLang="en-US" sz="2600" dirty="0" smtClean="0">
                <a:solidFill>
                  <a:srgbClr val="9900CC"/>
                </a:solidFill>
              </a:rPr>
              <a:t>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zh-TW" altLang="en-US" sz="1600" dirty="0" smtClean="0">
              <a:solidFill>
                <a:srgbClr val="99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9900CC"/>
                </a:solidFill>
              </a:rPr>
              <a:t>■答：（　　     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9900CC"/>
                </a:solidFill>
              </a:rPr>
              <a:t>■選項：　　</a:t>
            </a:r>
            <a:r>
              <a:rPr lang="en-US" altLang="zh-TW" sz="2600" dirty="0" smtClean="0">
                <a:solidFill>
                  <a:srgbClr val="9900CC"/>
                </a:solidFill>
              </a:rPr>
              <a:t>【</a:t>
            </a:r>
            <a:r>
              <a:rPr lang="zh-TW" altLang="en-US" sz="2600" dirty="0" smtClean="0">
                <a:solidFill>
                  <a:srgbClr val="9900CC"/>
                </a:solidFill>
              </a:rPr>
              <a:t>Ａ</a:t>
            </a:r>
            <a:r>
              <a:rPr lang="en-US" altLang="zh-TW" sz="2600" dirty="0" smtClean="0">
                <a:solidFill>
                  <a:srgbClr val="9900CC"/>
                </a:solidFill>
              </a:rPr>
              <a:t>】</a:t>
            </a:r>
            <a:r>
              <a:rPr lang="zh-TW" altLang="en-US" sz="2600" dirty="0" smtClean="0">
                <a:solidFill>
                  <a:srgbClr val="9900CC"/>
                </a:solidFill>
              </a:rPr>
              <a:t>打陀螺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600" dirty="0" smtClean="0">
                <a:solidFill>
                  <a:srgbClr val="9900CC"/>
                </a:solidFill>
              </a:rPr>
              <a:t>【</a:t>
            </a:r>
            <a:r>
              <a:rPr lang="zh-TW" altLang="en-US" sz="2600" dirty="0" smtClean="0">
                <a:solidFill>
                  <a:srgbClr val="9900CC"/>
                </a:solidFill>
              </a:rPr>
              <a:t>Ｂ</a:t>
            </a:r>
            <a:r>
              <a:rPr lang="en-US" altLang="zh-TW" sz="2600" dirty="0" smtClean="0">
                <a:solidFill>
                  <a:srgbClr val="9900CC"/>
                </a:solidFill>
              </a:rPr>
              <a:t>】</a:t>
            </a:r>
            <a:r>
              <a:rPr lang="zh-TW" altLang="en-US" sz="2600" dirty="0" smtClean="0">
                <a:solidFill>
                  <a:srgbClr val="9900CC"/>
                </a:solidFill>
              </a:rPr>
              <a:t>玩扯鈴</a:t>
            </a:r>
            <a:r>
              <a:rPr lang="en-US" altLang="zh-TW" sz="2600" dirty="0" smtClean="0">
                <a:solidFill>
                  <a:srgbClr val="9900CC"/>
                </a:solidFill>
              </a:rPr>
              <a:t>【</a:t>
            </a:r>
            <a:r>
              <a:rPr lang="zh-TW" altLang="en-US" sz="2600" dirty="0" smtClean="0">
                <a:solidFill>
                  <a:srgbClr val="9900CC"/>
                </a:solidFill>
              </a:rPr>
              <a:t>Ｃ</a:t>
            </a:r>
            <a:r>
              <a:rPr lang="en-US" altLang="zh-TW" sz="2600" dirty="0" smtClean="0">
                <a:solidFill>
                  <a:srgbClr val="9900CC"/>
                </a:solidFill>
              </a:rPr>
              <a:t>】</a:t>
            </a:r>
            <a:r>
              <a:rPr lang="zh-TW" altLang="en-US" sz="2600" dirty="0" smtClean="0">
                <a:solidFill>
                  <a:srgbClr val="9900CC"/>
                </a:solidFill>
              </a:rPr>
              <a:t>打彈珠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600" dirty="0" smtClean="0">
                <a:solidFill>
                  <a:srgbClr val="9900CC"/>
                </a:solidFill>
              </a:rPr>
              <a:t>【</a:t>
            </a:r>
            <a:r>
              <a:rPr lang="zh-TW" altLang="en-US" sz="2600" dirty="0" smtClean="0">
                <a:solidFill>
                  <a:srgbClr val="9900CC"/>
                </a:solidFill>
              </a:rPr>
              <a:t>Ｄ</a:t>
            </a:r>
            <a:r>
              <a:rPr lang="en-US" altLang="zh-TW" sz="2600" dirty="0" smtClean="0">
                <a:solidFill>
                  <a:srgbClr val="9900CC"/>
                </a:solidFill>
              </a:rPr>
              <a:t>】</a:t>
            </a:r>
            <a:r>
              <a:rPr lang="zh-TW" altLang="en-US" sz="2600" dirty="0" smtClean="0">
                <a:solidFill>
                  <a:srgbClr val="9900CC"/>
                </a:solidFill>
              </a:rPr>
              <a:t>捉迷藏</a:t>
            </a:r>
            <a:r>
              <a:rPr lang="en-US" altLang="zh-TW" sz="2600" dirty="0" smtClean="0">
                <a:solidFill>
                  <a:srgbClr val="9900CC"/>
                </a:solidFill>
              </a:rPr>
              <a:t>【</a:t>
            </a:r>
            <a:r>
              <a:rPr lang="zh-TW" altLang="en-US" sz="2600" dirty="0" smtClean="0">
                <a:solidFill>
                  <a:srgbClr val="9900CC"/>
                </a:solidFill>
              </a:rPr>
              <a:t>Ｅ</a:t>
            </a:r>
            <a:r>
              <a:rPr lang="en-US" altLang="zh-TW" sz="2600" dirty="0" smtClean="0">
                <a:solidFill>
                  <a:srgbClr val="9900CC"/>
                </a:solidFill>
              </a:rPr>
              <a:t>】</a:t>
            </a:r>
            <a:r>
              <a:rPr lang="zh-TW" altLang="en-US" sz="2600" dirty="0" smtClean="0">
                <a:solidFill>
                  <a:srgbClr val="9900CC"/>
                </a:solidFill>
              </a:rPr>
              <a:t>射彈弓</a:t>
            </a:r>
          </a:p>
          <a:p>
            <a:pPr eaLnBrk="1" hangingPunct="1">
              <a:lnSpc>
                <a:spcPct val="90000"/>
              </a:lnSpc>
            </a:pPr>
            <a:endParaRPr lang="en-US" altLang="zh-TW" sz="2400" dirty="0" smtClean="0"/>
          </a:p>
        </p:txBody>
      </p:sp>
      <p:sp>
        <p:nvSpPr>
          <p:cNvPr id="5" name="矩形 4"/>
          <p:cNvSpPr/>
          <p:nvPr/>
        </p:nvSpPr>
        <p:spPr>
          <a:xfrm>
            <a:off x="1691680" y="3068960"/>
            <a:ext cx="697627" cy="707886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4403725"/>
          </a:xfrm>
        </p:spPr>
        <p:txBody>
          <a:bodyPr/>
          <a:lstStyle/>
          <a:p>
            <a:r>
              <a:rPr lang="en-US" altLang="zh-TW" sz="8800" dirty="0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8800" dirty="0" smtClean="0">
                <a:latin typeface="華康中特圓體" pitchFamily="49" charset="-120"/>
                <a:ea typeface="華康中特圓體" pitchFamily="49" charset="-120"/>
              </a:rPr>
              <a:t>二</a:t>
            </a:r>
            <a:r>
              <a:rPr lang="en-US" altLang="zh-TW" sz="8800" dirty="0" smtClean="0">
                <a:latin typeface="華康中特圓體" pitchFamily="49" charset="-120"/>
                <a:ea typeface="華康中特圓體" pitchFamily="49" charset="-120"/>
              </a:rPr>
              <a:t>】</a:t>
            </a:r>
            <a:br>
              <a:rPr lang="en-US" altLang="zh-TW" sz="8800" dirty="0" smtClean="0"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8800" dirty="0" smtClean="0">
                <a:latin typeface="華康中特圓體" pitchFamily="49" charset="-120"/>
                <a:ea typeface="華康中特圓體" pitchFamily="49" charset="-120"/>
              </a:rPr>
              <a:t>從一句兒語開始</a:t>
            </a:r>
            <a:endParaRPr lang="zh-TW" altLang="en-US" sz="8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 orient="vert"/>
          </p:nvPr>
        </p:nvSpPr>
        <p:spPr>
          <a:xfrm>
            <a:off x="7812088" y="260350"/>
            <a:ext cx="1008062" cy="5486400"/>
          </a:xfrm>
          <a:solidFill>
            <a:srgbClr val="000066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pPr algn="l" eaLnBrk="1" hangingPunct="1"/>
            <a:r>
              <a:rPr lang="en-US" altLang="zh-TW" sz="2800" dirty="0" smtClean="0">
                <a:solidFill>
                  <a:srgbClr val="66FFFF"/>
                </a:solidFill>
                <a:ea typeface="華康龍門石碑" pitchFamily="65" charset="-120"/>
              </a:rPr>
              <a:t>【</a:t>
            </a:r>
            <a:r>
              <a:rPr lang="zh-TW" altLang="en-US" sz="2800" dirty="0" smtClean="0">
                <a:solidFill>
                  <a:srgbClr val="66FFFF"/>
                </a:solidFill>
                <a:ea typeface="華康龍門石碑" pitchFamily="65" charset="-120"/>
              </a:rPr>
              <a:t>貳</a:t>
            </a:r>
            <a:r>
              <a:rPr lang="en-US" altLang="zh-TW" sz="2800" dirty="0" smtClean="0">
                <a:solidFill>
                  <a:srgbClr val="66FFFF"/>
                </a:solidFill>
                <a:ea typeface="華康龍門石碑" pitchFamily="65" charset="-120"/>
              </a:rPr>
              <a:t>】</a:t>
            </a:r>
            <a:r>
              <a:rPr lang="zh-TW" altLang="en-US" sz="2800" dirty="0" smtClean="0">
                <a:solidFill>
                  <a:srgbClr val="66FFFF"/>
                </a:solidFill>
                <a:ea typeface="華康龍門石碑" pitchFamily="65" charset="-120"/>
              </a:rPr>
              <a:t>我來唸唸看</a:t>
            </a:r>
            <a:r>
              <a:rPr lang="zh-TW" altLang="en-US" sz="2800" dirty="0" smtClean="0">
                <a:solidFill>
                  <a:srgbClr val="66FFFF"/>
                </a:solidFill>
              </a:rPr>
              <a:t>：</a:t>
            </a:r>
            <a:r>
              <a:rPr lang="zh-TW" altLang="en-US" sz="2800" dirty="0" smtClean="0">
                <a:solidFill>
                  <a:schemeClr val="tx1"/>
                </a:solidFill>
              </a:rPr>
              <a:t/>
            </a:r>
            <a:br>
              <a:rPr lang="zh-TW" altLang="en-US" sz="2800" dirty="0" smtClean="0">
                <a:solidFill>
                  <a:schemeClr val="tx1"/>
                </a:solidFill>
              </a:rPr>
            </a:br>
            <a:r>
              <a:rPr lang="zh-TW" altLang="en-US" sz="2800" dirty="0" smtClean="0">
                <a:solidFill>
                  <a:schemeClr val="tx1"/>
                </a:solidFill>
              </a:rPr>
              <a:t>           </a:t>
            </a:r>
            <a:r>
              <a:rPr lang="zh-TW" altLang="en-US" sz="2800" dirty="0" smtClean="0">
                <a:solidFill>
                  <a:srgbClr val="FFFF99"/>
                </a:solidFill>
                <a:latin typeface="華康中特圓體" pitchFamily="49" charset="-120"/>
                <a:ea typeface="華康中特圓體" pitchFamily="49" charset="-120"/>
              </a:rPr>
              <a:t>我們曾經轉動像陀螺</a:t>
            </a:r>
          </a:p>
        </p:txBody>
      </p:sp>
      <p:sp>
        <p:nvSpPr>
          <p:cNvPr id="63491" name="Rectangle 5"/>
          <p:cNvSpPr>
            <a:spLocks noGrp="1" noChangeArrowheads="1"/>
          </p:cNvSpPr>
          <p:nvPr>
            <p:ph type="body" orient="vert" idx="1"/>
          </p:nvPr>
        </p:nvSpPr>
        <p:spPr>
          <a:xfrm>
            <a:off x="250825" y="188913"/>
            <a:ext cx="7345363" cy="61928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我們總是轉動像陀螺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曾經的夢想是圓心，軟弱的軀體是轉軸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你的歲月滾呀滾，揚起的風塵在跌落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那時使勁深深的一拋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狂放的熱情種植在大地，你的淚水卻濺起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只有泥土懂著去承受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我們曾因磨擦碰撞的困頓和軟弱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你總是這樣無力地轉動轉動，而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zh-TW" altLang="en-US" sz="2600" smtClean="0">
              <a:solidFill>
                <a:srgbClr val="CC3300"/>
              </a:solidFill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zh-TW" altLang="en-US" sz="2600" smtClean="0">
              <a:solidFill>
                <a:srgbClr val="CC3300"/>
              </a:solidFill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我們曾經轉動像陀螺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你在黃土地上畫框框，我們的童年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站在那裡面，有一副志得意滿的傻笑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總是奮力出手的一拋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泥土像挫折四濺，把你的笑聲也拋掉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只有框框知道去包容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我們顧此失彼的飛揚和旋落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smtClean="0">
                <a:solidFill>
                  <a:srgbClr val="CC3300"/>
                </a:solidFill>
                <a:ea typeface="標楷體" pitchFamily="65" charset="-120"/>
              </a:rPr>
              <a:t>你的童年曾經快樂地旋轉，像陀螺</a:t>
            </a:r>
            <a:r>
              <a:rPr lang="zh-TW" altLang="en-US" sz="2600" smtClean="0">
                <a:solidFill>
                  <a:srgbClr val="003399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4608513" cy="1143000"/>
          </a:xfrm>
          <a:solidFill>
            <a:srgbClr val="000066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pPr algn="l" eaLnBrk="1" hangingPunct="1"/>
            <a:r>
              <a:rPr lang="en-US" altLang="zh-TW" sz="3200" dirty="0" smtClean="0">
                <a:solidFill>
                  <a:srgbClr val="66FFFF"/>
                </a:solidFill>
                <a:ea typeface="華康龍門石碑" pitchFamily="65" charset="-120"/>
              </a:rPr>
              <a:t>【</a:t>
            </a:r>
            <a:r>
              <a:rPr lang="zh-TW" altLang="en-US" sz="3200" dirty="0" smtClean="0">
                <a:solidFill>
                  <a:srgbClr val="66FFFF"/>
                </a:solidFill>
                <a:ea typeface="華康龍門石碑" pitchFamily="65" charset="-120"/>
              </a:rPr>
              <a:t>貳</a:t>
            </a:r>
            <a:r>
              <a:rPr lang="en-US" altLang="zh-TW" sz="3200" dirty="0" smtClean="0">
                <a:solidFill>
                  <a:srgbClr val="66FFFF"/>
                </a:solidFill>
                <a:ea typeface="華康龍門石碑" pitchFamily="65" charset="-120"/>
              </a:rPr>
              <a:t>】</a:t>
            </a:r>
            <a:r>
              <a:rPr lang="zh-TW" altLang="en-US" sz="3200" dirty="0" smtClean="0">
                <a:solidFill>
                  <a:srgbClr val="66FFFF"/>
                </a:solidFill>
                <a:ea typeface="華康龍門石碑" pitchFamily="65" charset="-120"/>
              </a:rPr>
              <a:t>我來唸唸看</a:t>
            </a:r>
            <a:r>
              <a:rPr lang="zh-TW" altLang="en-US" sz="4000" dirty="0" smtClean="0">
                <a:solidFill>
                  <a:srgbClr val="66FFFF"/>
                </a:solidFill>
              </a:rPr>
              <a:t>：</a:t>
            </a:r>
            <a:r>
              <a:rPr lang="zh-TW" altLang="en-US" sz="4000" dirty="0" smtClean="0">
                <a:solidFill>
                  <a:schemeClr val="tx1"/>
                </a:solidFill>
              </a:rPr>
              <a:t/>
            </a:r>
            <a:br>
              <a:rPr lang="zh-TW" altLang="en-US" sz="4000" dirty="0" smtClean="0">
                <a:solidFill>
                  <a:schemeClr val="tx1"/>
                </a:solidFill>
              </a:rPr>
            </a:br>
            <a:r>
              <a:rPr lang="en-US" altLang="zh-TW" sz="3200" dirty="0" smtClean="0">
                <a:solidFill>
                  <a:srgbClr val="FFFF99"/>
                </a:solidFill>
                <a:ea typeface="華康龍門石碑" pitchFamily="65" charset="-120"/>
              </a:rPr>
              <a:t>〈</a:t>
            </a:r>
            <a:r>
              <a:rPr lang="zh-TW" altLang="en-US" sz="3200" dirty="0" smtClean="0">
                <a:solidFill>
                  <a:srgbClr val="FFFF99"/>
                </a:solidFill>
                <a:ea typeface="華康龍門石碑" pitchFamily="65" charset="-120"/>
              </a:rPr>
              <a:t>我們曾經轉動像陀螺</a:t>
            </a:r>
            <a:r>
              <a:rPr lang="en-US" altLang="zh-TW" sz="3200" dirty="0" smtClean="0">
                <a:solidFill>
                  <a:srgbClr val="FFFF99"/>
                </a:solidFill>
                <a:ea typeface="華康龍門石碑" pitchFamily="65" charset="-120"/>
              </a:rPr>
              <a:t>〉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700213"/>
            <a:ext cx="4608513" cy="4114800"/>
          </a:xfrm>
          <a:ln w="28575">
            <a:solidFill>
              <a:schemeClr val="bg1"/>
            </a:solidFill>
          </a:ln>
        </p:spPr>
        <p:txBody>
          <a:bodyPr/>
          <a:lstStyle/>
          <a:p>
            <a:pPr eaLnBrk="1" hangingPunct="1">
              <a:buClr>
                <a:srgbClr val="FFFF66"/>
              </a:buClr>
              <a:buFontTx/>
              <a:buBlip>
                <a:blip r:embed="rId3"/>
              </a:buBlip>
            </a:pPr>
            <a:r>
              <a:rPr lang="zh-TW" altLang="en-US" sz="280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讀完了上面這首詩，</a:t>
            </a:r>
          </a:p>
          <a:p>
            <a:pPr eaLnBrk="1" hangingPunct="1">
              <a:buFontTx/>
              <a:buNone/>
            </a:pPr>
            <a:r>
              <a:rPr lang="zh-TW" altLang="en-US" sz="280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→你知道哪一段是在描寫打陀螺的</a:t>
            </a:r>
            <a:r>
              <a:rPr lang="zh-TW" altLang="en-US" sz="2800" smtClean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真實情境</a:t>
            </a:r>
            <a:r>
              <a:rPr lang="zh-TW" altLang="en-US" sz="280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嗎？</a:t>
            </a:r>
            <a:endParaRPr lang="en-US" altLang="zh-TW" sz="280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endParaRPr lang="zh-TW" altLang="en-US" sz="280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800" smtClean="0">
                <a:solidFill>
                  <a:srgbClr val="000066"/>
                </a:solidFill>
              </a:rPr>
              <a:t>→</a:t>
            </a:r>
            <a:r>
              <a:rPr lang="zh-TW" altLang="en-US" sz="280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哪一段又是把</a:t>
            </a:r>
            <a:r>
              <a:rPr lang="zh-TW" altLang="en-US" sz="2800" smtClean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現實生活的挫折</a:t>
            </a:r>
            <a:r>
              <a:rPr lang="zh-TW" altLang="en-US" sz="280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比喻成打陀螺呢？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64516" name="Picture 8" descr="掃瞄0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76825" y="333375"/>
            <a:ext cx="2160588" cy="2735263"/>
          </a:xfrm>
          <a:noFill/>
        </p:spPr>
      </p:pic>
      <p:pic>
        <p:nvPicPr>
          <p:cNvPr id="64517" name="Picture 10" descr="戰鬥火陀螺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03800" y="3716338"/>
            <a:ext cx="2952750" cy="2209800"/>
          </a:xfrm>
          <a:noFill/>
        </p:spPr>
      </p:pic>
      <p:pic>
        <p:nvPicPr>
          <p:cNvPr id="64518" name="Picture 11" descr="戰鬥火陀螺0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588" y="1268413"/>
            <a:ext cx="2214562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 orient="vert"/>
          </p:nvPr>
        </p:nvSpPr>
        <p:spPr>
          <a:xfrm>
            <a:off x="7956550" y="260350"/>
            <a:ext cx="1008063" cy="5846763"/>
          </a:xfrm>
          <a:solidFill>
            <a:srgbClr val="000066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pPr algn="l" eaLnBrk="1" hangingPunct="1"/>
            <a:r>
              <a:rPr lang="en-US" altLang="zh-TW" sz="2800" dirty="0" smtClean="0">
                <a:solidFill>
                  <a:srgbClr val="66FFFF"/>
                </a:solidFill>
                <a:ea typeface="華康龍門石碑" pitchFamily="65" charset="-120"/>
              </a:rPr>
              <a:t>【</a:t>
            </a:r>
            <a:r>
              <a:rPr lang="zh-TW" altLang="en-US" sz="2800" dirty="0" smtClean="0">
                <a:solidFill>
                  <a:srgbClr val="66FFFF"/>
                </a:solidFill>
                <a:ea typeface="華康龍門石碑" pitchFamily="65" charset="-120"/>
              </a:rPr>
              <a:t>貳</a:t>
            </a:r>
            <a:r>
              <a:rPr lang="en-US" altLang="zh-TW" sz="2800" dirty="0" smtClean="0">
                <a:solidFill>
                  <a:srgbClr val="66FFFF"/>
                </a:solidFill>
                <a:ea typeface="華康龍門石碑" pitchFamily="65" charset="-120"/>
              </a:rPr>
              <a:t>】</a:t>
            </a:r>
            <a:r>
              <a:rPr lang="zh-TW" altLang="en-US" sz="2800" dirty="0" smtClean="0">
                <a:solidFill>
                  <a:srgbClr val="66FFFF"/>
                </a:solidFill>
                <a:ea typeface="華康龍門石碑" pitchFamily="65" charset="-120"/>
              </a:rPr>
              <a:t>我來唸唸看</a:t>
            </a:r>
            <a:r>
              <a:rPr lang="zh-TW" altLang="en-US" sz="2800" dirty="0" smtClean="0">
                <a:solidFill>
                  <a:srgbClr val="66FFFF"/>
                </a:solidFill>
              </a:rPr>
              <a:t>：</a:t>
            </a:r>
            <a:r>
              <a:rPr lang="zh-TW" altLang="en-US" sz="2800" dirty="0" smtClean="0">
                <a:solidFill>
                  <a:schemeClr val="tx1"/>
                </a:solidFill>
              </a:rPr>
              <a:t/>
            </a:r>
            <a:br>
              <a:rPr lang="zh-TW" altLang="en-US" sz="2800" dirty="0" smtClean="0">
                <a:solidFill>
                  <a:schemeClr val="tx1"/>
                </a:solidFill>
              </a:rPr>
            </a:br>
            <a:r>
              <a:rPr lang="zh-TW" altLang="en-US" sz="2800" dirty="0" smtClean="0">
                <a:solidFill>
                  <a:schemeClr val="tx1"/>
                </a:solidFill>
              </a:rPr>
              <a:t>                        </a:t>
            </a:r>
            <a:r>
              <a:rPr lang="zh-TW" altLang="en-US" sz="3000" dirty="0" smtClean="0">
                <a:solidFill>
                  <a:srgbClr val="FFFF99"/>
                </a:solidFill>
                <a:latin typeface="華康中特圓體" pitchFamily="49" charset="-120"/>
                <a:ea typeface="華康中特圓體" pitchFamily="49" charset="-120"/>
              </a:rPr>
              <a:t>我們仍留戀著彈珠</a:t>
            </a:r>
          </a:p>
        </p:txBody>
      </p:sp>
      <p:sp>
        <p:nvSpPr>
          <p:cNvPr id="65539" name="Rectangle 5"/>
          <p:cNvSpPr>
            <a:spLocks noGrp="1" noChangeArrowheads="1"/>
          </p:cNvSpPr>
          <p:nvPr>
            <p:ph type="body" orient="vert" idx="1"/>
          </p:nvPr>
        </p:nvSpPr>
        <p:spPr>
          <a:xfrm>
            <a:off x="0" y="333375"/>
            <a:ext cx="795655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每一顆晶瑩的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FF0066"/>
                </a:solidFill>
                <a:ea typeface="標楷體" pitchFamily="65" charset="-120"/>
              </a:rPr>
              <a:t>笑聲</a:t>
            </a: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，穿越眼瞳滾動而過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chemeClr val="tx1"/>
                </a:solidFill>
                <a:ea typeface="標楷體" pitchFamily="65" charset="-120"/>
              </a:rPr>
              <a:t>我們</a:t>
            </a: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正趴在</a:t>
            </a:r>
            <a:r>
              <a:rPr lang="zh-TW" altLang="en-US" sz="2600" dirty="0" smtClean="0">
                <a:solidFill>
                  <a:srgbClr val="FF0066"/>
                </a:solidFill>
                <a:ea typeface="標楷體" pitchFamily="65" charset="-120"/>
              </a:rPr>
              <a:t>陽光的最下方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如貓凝眸，努力</a:t>
            </a:r>
            <a:r>
              <a:rPr lang="zh-TW" altLang="en-US" sz="2600" dirty="0" smtClean="0">
                <a:solidFill>
                  <a:srgbClr val="FF0000"/>
                </a:solidFill>
                <a:ea typeface="標楷體" pitchFamily="65" charset="-120"/>
              </a:rPr>
              <a:t>測量兩顆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FF0000"/>
                </a:solidFill>
                <a:ea typeface="標楷體" pitchFamily="65" charset="-120"/>
              </a:rPr>
              <a:t>心</a:t>
            </a: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之間，該揮動什麼樣的力量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才能輕易然你俘虜。那種專注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，竊笑，小心翼翼，無心機地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就像輕鬆俘虜我們的記憶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我們仍留戀著彈珠。</a:t>
            </a:r>
            <a:r>
              <a:rPr lang="zh-TW" altLang="en-US" sz="2600" dirty="0" smtClean="0">
                <a:solidFill>
                  <a:srgbClr val="FF0000"/>
                </a:solidFill>
                <a:ea typeface="標楷體" pitchFamily="65" charset="-120"/>
              </a:rPr>
              <a:t>仍然留戀</a:t>
            </a:r>
            <a:r>
              <a:rPr lang="zh-TW" altLang="en-US" sz="2600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zh-TW" altLang="en-US" sz="2600" dirty="0" smtClean="0">
              <a:solidFill>
                <a:srgbClr val="000066"/>
              </a:solidFill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每一顆晶瑩的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FF0066"/>
                </a:solidFill>
                <a:ea typeface="標楷體" pitchFamily="65" charset="-120"/>
              </a:rPr>
              <a:t>眼淚</a:t>
            </a: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，像被打中的彈珠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衝出框框四處翻滾灑落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聲音，竟是那樣地清脆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觸及心中最初的童年。想像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堅實一如彈珠裡凝住的泡泡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曾經是鼓鼓的一口袋嘩啦作響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就像現在我們無止盡的生活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我們把它埋在某個泥土裡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600" dirty="0" smtClean="0">
                <a:solidFill>
                  <a:srgbClr val="000066"/>
                </a:solidFill>
                <a:ea typeface="標楷體" pitchFamily="65" charset="-120"/>
              </a:rPr>
              <a:t>然後遺落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zh-TW" altLang="en-US" sz="2400" dirty="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zh-TW" sz="2400" dirty="0" smtClean="0"/>
          </a:p>
        </p:txBody>
      </p:sp>
      <p:sp>
        <p:nvSpPr>
          <p:cNvPr id="4" name="向下箭號 3"/>
          <p:cNvSpPr/>
          <p:nvPr/>
        </p:nvSpPr>
        <p:spPr>
          <a:xfrm>
            <a:off x="7308304" y="3356992"/>
            <a:ext cx="504056" cy="864096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7380312" y="4437112"/>
            <a:ext cx="432048" cy="2160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迴行的驚奇感</a:t>
            </a:r>
            <a:endParaRPr lang="zh-TW" altLang="en-US" dirty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56176" y="4797152"/>
            <a:ext cx="432048" cy="18722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文字的質感</a:t>
            </a:r>
          </a:p>
        </p:txBody>
      </p:sp>
      <p:sp>
        <p:nvSpPr>
          <p:cNvPr id="7" name="向下箭號 6"/>
          <p:cNvSpPr/>
          <p:nvPr/>
        </p:nvSpPr>
        <p:spPr>
          <a:xfrm>
            <a:off x="6660232" y="3933056"/>
            <a:ext cx="504056" cy="864096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660232" y="4797152"/>
            <a:ext cx="432048" cy="720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婉曲</a:t>
            </a:r>
          </a:p>
        </p:txBody>
      </p:sp>
      <p:sp>
        <p:nvSpPr>
          <p:cNvPr id="9" name="向下箭號 8"/>
          <p:cNvSpPr/>
          <p:nvPr/>
        </p:nvSpPr>
        <p:spPr>
          <a:xfrm rot="1361336">
            <a:off x="5444442" y="2425835"/>
            <a:ext cx="504056" cy="2384578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004048" y="4797152"/>
            <a:ext cx="432048" cy="15841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實則虛之</a:t>
            </a:r>
            <a:endParaRPr lang="zh-TW" altLang="en-US" dirty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11" name="向下箭號 10"/>
          <p:cNvSpPr/>
          <p:nvPr/>
        </p:nvSpPr>
        <p:spPr>
          <a:xfrm>
            <a:off x="3923928" y="3789040"/>
            <a:ext cx="504056" cy="864096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995936" y="4797152"/>
            <a:ext cx="432048" cy="15841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類疊音響</a:t>
            </a:r>
            <a:endParaRPr lang="zh-TW" altLang="en-US" dirty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491880" y="4797152"/>
            <a:ext cx="432048" cy="15841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類疊過渡</a:t>
            </a:r>
            <a:endParaRPr lang="zh-TW" altLang="en-US" dirty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404813"/>
            <a:ext cx="4824288" cy="1347787"/>
          </a:xfrm>
          <a:solidFill>
            <a:srgbClr val="000066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pPr algn="l" eaLnBrk="1" hangingPunct="1"/>
            <a:r>
              <a:rPr lang="en-US" altLang="zh-TW" sz="3200" dirty="0" smtClean="0">
                <a:solidFill>
                  <a:srgbClr val="66FFFF"/>
                </a:solidFill>
                <a:ea typeface="華康龍門石碑" pitchFamily="65" charset="-120"/>
              </a:rPr>
              <a:t>【</a:t>
            </a:r>
            <a:r>
              <a:rPr lang="zh-TW" altLang="en-US" sz="3200" dirty="0" smtClean="0">
                <a:solidFill>
                  <a:srgbClr val="66FFFF"/>
                </a:solidFill>
                <a:ea typeface="華康龍門石碑" pitchFamily="65" charset="-120"/>
              </a:rPr>
              <a:t>貳</a:t>
            </a:r>
            <a:r>
              <a:rPr lang="en-US" altLang="zh-TW" sz="3200" dirty="0" smtClean="0">
                <a:solidFill>
                  <a:srgbClr val="66FFFF"/>
                </a:solidFill>
                <a:ea typeface="華康龍門石碑" pitchFamily="65" charset="-120"/>
              </a:rPr>
              <a:t>】</a:t>
            </a:r>
            <a:r>
              <a:rPr lang="zh-TW" altLang="en-US" sz="3200" dirty="0" smtClean="0">
                <a:solidFill>
                  <a:srgbClr val="66FFFF"/>
                </a:solidFill>
                <a:ea typeface="華康龍門石碑" pitchFamily="65" charset="-120"/>
              </a:rPr>
              <a:t>我來唸唸看</a:t>
            </a:r>
            <a:r>
              <a:rPr lang="zh-TW" altLang="en-US" sz="4000" dirty="0" smtClean="0">
                <a:solidFill>
                  <a:srgbClr val="66FFFF"/>
                </a:solidFill>
              </a:rPr>
              <a:t>：</a:t>
            </a:r>
            <a:r>
              <a:rPr lang="zh-TW" altLang="en-US" sz="4000" dirty="0" smtClean="0">
                <a:solidFill>
                  <a:schemeClr val="tx1"/>
                </a:solidFill>
              </a:rPr>
              <a:t/>
            </a:r>
            <a:br>
              <a:rPr lang="zh-TW" altLang="en-US" sz="4000" dirty="0" smtClean="0">
                <a:solidFill>
                  <a:schemeClr val="tx1"/>
                </a:solidFill>
              </a:rPr>
            </a:br>
            <a:r>
              <a:rPr lang="zh-TW" altLang="en-US" sz="4000" dirty="0" smtClean="0">
                <a:solidFill>
                  <a:schemeClr val="tx1"/>
                </a:solidFill>
              </a:rPr>
              <a:t> </a:t>
            </a:r>
            <a:r>
              <a:rPr lang="en-US" altLang="zh-TW" sz="3600" dirty="0" smtClean="0">
                <a:solidFill>
                  <a:srgbClr val="FFFF99"/>
                </a:solidFill>
                <a:latin typeface="華康中特圓體" pitchFamily="49" charset="-120"/>
                <a:ea typeface="華康中特圓體" pitchFamily="49" charset="-120"/>
              </a:rPr>
              <a:t>〈</a:t>
            </a:r>
            <a:r>
              <a:rPr lang="zh-TW" altLang="en-US" sz="3600" dirty="0" smtClean="0">
                <a:solidFill>
                  <a:srgbClr val="FFFF99"/>
                </a:solidFill>
                <a:latin typeface="華康中特圓體" pitchFamily="49" charset="-120"/>
                <a:ea typeface="華康中特圓體" pitchFamily="49" charset="-120"/>
              </a:rPr>
              <a:t>我們仍留戀著彈珠</a:t>
            </a:r>
            <a:r>
              <a:rPr lang="en-US" altLang="zh-TW" sz="3600" dirty="0" smtClean="0">
                <a:solidFill>
                  <a:srgbClr val="FFFF99"/>
                </a:solidFill>
                <a:latin typeface="華康中特圓體" pitchFamily="49" charset="-120"/>
                <a:ea typeface="華康中特圓體" pitchFamily="49" charset="-120"/>
              </a:rPr>
              <a:t>〉</a:t>
            </a:r>
            <a:endParaRPr lang="zh-TW" altLang="en-US" sz="3600" dirty="0" smtClean="0">
              <a:solidFill>
                <a:srgbClr val="FFFF99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685800" y="4652963"/>
            <a:ext cx="7772400" cy="1512887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zh-TW" altLang="en-US" sz="2800" dirty="0" smtClean="0">
                <a:solidFill>
                  <a:schemeClr val="tx2"/>
                </a:solidFill>
                <a:latin typeface="華康中特圓體" pitchFamily="49" charset="-120"/>
                <a:ea typeface="華康中特圓體" pitchFamily="49" charset="-120"/>
              </a:rPr>
              <a:t>依你的語感，哪些句子的</a:t>
            </a:r>
            <a:r>
              <a:rPr lang="en-US" altLang="zh-TW" sz="2800" dirty="0" smtClean="0">
                <a:solidFill>
                  <a:schemeClr val="tx2"/>
                </a:solidFill>
                <a:latin typeface="華康中特圓體" pitchFamily="49" charset="-120"/>
                <a:ea typeface="華康中特圓體" pitchFamily="49" charset="-120"/>
              </a:rPr>
              <a:t>『</a:t>
            </a:r>
            <a:r>
              <a:rPr lang="zh-TW" altLang="en-US" sz="2800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斷句／迴行</a:t>
            </a:r>
            <a:r>
              <a:rPr lang="en-US" altLang="zh-TW" sz="2800" dirty="0" smtClean="0">
                <a:solidFill>
                  <a:schemeClr val="tx2"/>
                </a:solidFill>
                <a:latin typeface="華康中特圓體" pitchFamily="49" charset="-120"/>
                <a:ea typeface="華康中特圓體" pitchFamily="49" charset="-120"/>
              </a:rPr>
              <a:t>』</a:t>
            </a:r>
            <a:r>
              <a:rPr lang="zh-TW" altLang="en-US" sz="2800" dirty="0" smtClean="0">
                <a:solidFill>
                  <a:schemeClr val="tx2"/>
                </a:solidFill>
                <a:latin typeface="華康中特圓體" pitchFamily="49" charset="-120"/>
                <a:ea typeface="華康中特圓體" pitchFamily="49" charset="-120"/>
              </a:rPr>
              <a:t>，</a:t>
            </a:r>
            <a:endParaRPr lang="en-US" altLang="zh-TW" sz="2800" dirty="0" smtClean="0">
              <a:solidFill>
                <a:schemeClr val="tx2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 eaLnBrk="1" hangingPunct="1">
              <a:buFontTx/>
              <a:buNone/>
            </a:pPr>
            <a:r>
              <a:rPr lang="zh-TW" altLang="en-US" sz="2800" dirty="0" smtClean="0">
                <a:solidFill>
                  <a:schemeClr val="tx2"/>
                </a:solidFill>
                <a:latin typeface="華康中特圓體" pitchFamily="49" charset="-120"/>
                <a:ea typeface="華康中特圓體" pitchFamily="49" charset="-120"/>
              </a:rPr>
              <a:t>  特別會讓人有驚訝的感覺？</a:t>
            </a:r>
            <a:br>
              <a:rPr lang="zh-TW" altLang="en-US" sz="2800" dirty="0" smtClean="0">
                <a:solidFill>
                  <a:schemeClr val="tx2"/>
                </a:solidFill>
                <a:latin typeface="華康中特圓體" pitchFamily="49" charset="-120"/>
                <a:ea typeface="華康中特圓體" pitchFamily="49" charset="-120"/>
              </a:rPr>
            </a:br>
            <a:endParaRPr lang="zh-TW" altLang="en-US" sz="2800" dirty="0" smtClean="0">
              <a:solidFill>
                <a:schemeClr val="tx2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66564" name="Picture 9" descr="掃瞄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35600" y="765175"/>
            <a:ext cx="3024188" cy="3744913"/>
          </a:xfrm>
          <a:noFill/>
        </p:spPr>
      </p:pic>
      <p:pic>
        <p:nvPicPr>
          <p:cNvPr id="66565" name="Picture 10" descr="掃瞄00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42988" y="1916113"/>
            <a:ext cx="3529012" cy="25923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標題 5"/>
          <p:cNvSpPr>
            <a:spLocks noGrp="1"/>
          </p:cNvSpPr>
          <p:nvPr>
            <p:ph type="title"/>
          </p:nvPr>
        </p:nvSpPr>
        <p:spPr>
          <a:xfrm>
            <a:off x="755650" y="333375"/>
            <a:ext cx="7772400" cy="1419225"/>
          </a:xfrm>
        </p:spPr>
        <p:txBody>
          <a:bodyPr/>
          <a:lstStyle/>
          <a:p>
            <a:r>
              <a:rPr lang="zh-TW" altLang="en-US" sz="5400" b="1" dirty="0" smtClean="0">
                <a:latin typeface="華康中特圓體" pitchFamily="49" charset="-120"/>
                <a:ea typeface="華康中特圓體" pitchFamily="49" charset="-120"/>
              </a:rPr>
              <a:t>透過</a:t>
            </a:r>
            <a:r>
              <a:rPr lang="zh-TW" altLang="en-US" sz="5400" b="1" dirty="0" smtClean="0">
                <a:solidFill>
                  <a:srgbClr val="FFC000"/>
                </a:solidFill>
                <a:latin typeface="華康中特圓體" pitchFamily="49" charset="-120"/>
                <a:ea typeface="華康中特圓體" pitchFamily="49" charset="-120"/>
              </a:rPr>
              <a:t>朗讀</a:t>
            </a:r>
            <a:r>
              <a:rPr lang="zh-TW" altLang="en-US" sz="5400" b="1" dirty="0" smtClean="0">
                <a:latin typeface="華康中特圓體" pitchFamily="49" charset="-120"/>
                <a:ea typeface="華康中特圓體" pitchFamily="49" charset="-120"/>
              </a:rPr>
              <a:t>兩首新詩</a:t>
            </a:r>
            <a:r>
              <a:rPr lang="en-US" altLang="zh-TW" sz="5400" b="1" dirty="0" smtClean="0"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sz="5400" b="1" dirty="0" smtClean="0"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5400" b="1" dirty="0" smtClean="0">
                <a:latin typeface="華康中特圓體" pitchFamily="49" charset="-120"/>
                <a:ea typeface="華康中特圓體" pitchFamily="49" charset="-120"/>
              </a:rPr>
              <a:t>學生初步理解到：</a:t>
            </a:r>
          </a:p>
        </p:txBody>
      </p:sp>
      <p:sp>
        <p:nvSpPr>
          <p:cNvPr id="67587" name="內容版面配置區 6"/>
          <p:cNvSpPr>
            <a:spLocks noGrp="1"/>
          </p:cNvSpPr>
          <p:nvPr>
            <p:ph idx="1"/>
          </p:nvPr>
        </p:nvSpPr>
        <p:spPr>
          <a:xfrm>
            <a:off x="685800" y="2276475"/>
            <a:ext cx="7918648" cy="3819525"/>
          </a:xfrm>
        </p:spPr>
        <p:txBody>
          <a:bodyPr/>
          <a:lstStyle/>
          <a:p>
            <a:r>
              <a:rPr lang="zh-TW" altLang="en-US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迴行與斷句</a:t>
            </a:r>
            <a:endParaRPr lang="en-US" altLang="zh-TW" sz="4000" dirty="0" smtClean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婉曲：文字的質感</a:t>
            </a:r>
            <a:endParaRPr lang="en-US" altLang="zh-TW" sz="4000" dirty="0" smtClean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音節：長短句的交錯</a:t>
            </a:r>
            <a:endParaRPr lang="en-US" altLang="zh-TW" sz="4000" dirty="0" smtClean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轉化：</a:t>
            </a:r>
            <a:r>
              <a:rPr lang="en-US" altLang="zh-TW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(</a:t>
            </a:r>
            <a:r>
              <a:rPr lang="zh-TW" altLang="en-US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擬虛為實</a:t>
            </a:r>
            <a:r>
              <a:rPr lang="en-US" altLang="zh-TW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)</a:t>
            </a:r>
            <a:r>
              <a:rPr lang="zh-TW" altLang="en-US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（實則虛之）</a:t>
            </a:r>
            <a:endParaRPr lang="en-US" altLang="zh-TW" sz="4000" dirty="0" smtClean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sz="40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映襯：虛實對比</a:t>
            </a:r>
            <a:endParaRPr lang="en-US" altLang="zh-TW" sz="4000" dirty="0" smtClean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endParaRPr lang="en-US" altLang="zh-TW" sz="4000" dirty="0" smtClean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endParaRPr lang="zh-TW" altLang="en-US" sz="4000" dirty="0" smtClean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04664"/>
            <a:ext cx="7704856" cy="1347936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zh-TW" altLang="en-US" sz="4000" b="1" dirty="0" smtClean="0">
                <a:solidFill>
                  <a:srgbClr val="FFFF99"/>
                </a:solidFill>
                <a:ea typeface="華康中圓體" pitchFamily="49" charset="-120"/>
              </a:rPr>
              <a:t>寫一首關於遊戲的詩（中）</a:t>
            </a:r>
            <a:r>
              <a:rPr lang="zh-TW" altLang="en-US" sz="4000" dirty="0" smtClean="0">
                <a:solidFill>
                  <a:srgbClr val="FFFF99"/>
                </a:solidFill>
              </a:rPr>
              <a:t> </a:t>
            </a:r>
            <a:br>
              <a:rPr lang="zh-TW" altLang="en-US" sz="4000" dirty="0" smtClean="0">
                <a:solidFill>
                  <a:srgbClr val="FFFF99"/>
                </a:solidFill>
              </a:rPr>
            </a:br>
            <a:r>
              <a:rPr lang="zh-TW" altLang="en-US" sz="4000" dirty="0" smtClean="0"/>
              <a:t> </a:t>
            </a:r>
            <a:r>
              <a:rPr lang="en-US" altLang="zh-TW" sz="3600" dirty="0" smtClean="0">
                <a:solidFill>
                  <a:srgbClr val="66FFFF"/>
                </a:solidFill>
                <a:ea typeface="華康魏碑體" pitchFamily="65" charset="-120"/>
              </a:rPr>
              <a:t>【</a:t>
            </a:r>
            <a:r>
              <a:rPr lang="zh-TW" altLang="en-US" sz="3600" dirty="0" smtClean="0">
                <a:solidFill>
                  <a:srgbClr val="66FFFF"/>
                </a:solidFill>
                <a:ea typeface="華康魏碑體" pitchFamily="65" charset="-120"/>
              </a:rPr>
              <a:t>參</a:t>
            </a:r>
            <a:r>
              <a:rPr lang="en-US" altLang="zh-TW" sz="3600" dirty="0" smtClean="0">
                <a:solidFill>
                  <a:srgbClr val="66FFFF"/>
                </a:solidFill>
                <a:ea typeface="華康魏碑體" pitchFamily="65" charset="-120"/>
              </a:rPr>
              <a:t>】</a:t>
            </a:r>
            <a:r>
              <a:rPr lang="zh-TW" altLang="en-US" sz="3600" dirty="0" smtClean="0">
                <a:solidFill>
                  <a:srgbClr val="66FFFF"/>
                </a:solidFill>
                <a:ea typeface="華康魏碑體" pitchFamily="65" charset="-120"/>
              </a:rPr>
              <a:t>我來寫寫看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3238"/>
            <a:ext cx="7342188" cy="4679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3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3000" dirty="0" smtClean="0"/>
              <a:t>親愛的同學：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3000" dirty="0" smtClean="0"/>
              <a:t>看到</a:t>
            </a:r>
            <a:r>
              <a:rPr lang="zh-TW" altLang="en-US" sz="3000" b="1" dirty="0" smtClean="0">
                <a:solidFill>
                  <a:srgbClr val="0000FF"/>
                </a:solidFill>
                <a:ea typeface="標楷體" pitchFamily="65" charset="-120"/>
              </a:rPr>
              <a:t>白靈</a:t>
            </a:r>
            <a:r>
              <a:rPr lang="zh-TW" altLang="en-US" sz="3000" b="1" dirty="0" smtClean="0">
                <a:solidFill>
                  <a:srgbClr val="C00000"/>
                </a:solidFill>
                <a:ea typeface="標楷體" pitchFamily="65" charset="-120"/>
              </a:rPr>
              <a:t>把</a:t>
            </a:r>
            <a:r>
              <a:rPr lang="zh-TW" altLang="en-US" sz="3000" b="1" dirty="0" smtClean="0">
                <a:solidFill>
                  <a:srgbClr val="0000FF"/>
                </a:solidFill>
                <a:ea typeface="標楷體" pitchFamily="65" charset="-120"/>
              </a:rPr>
              <a:t>風箏</a:t>
            </a:r>
            <a:r>
              <a:rPr lang="zh-TW" altLang="en-US" sz="3000" b="1" dirty="0" smtClean="0">
                <a:solidFill>
                  <a:srgbClr val="C00000"/>
                </a:solidFill>
                <a:ea typeface="標楷體" pitchFamily="65" charset="-120"/>
              </a:rPr>
              <a:t>追逐成無限的希望，</a:t>
            </a:r>
            <a:endParaRPr lang="en-US" altLang="zh-TW" sz="3000" b="1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3000" dirty="0" smtClean="0"/>
              <a:t>看到</a:t>
            </a:r>
            <a:r>
              <a:rPr lang="zh-TW" altLang="en-US" sz="3000" b="1" dirty="0" smtClean="0">
                <a:solidFill>
                  <a:srgbClr val="0000FF"/>
                </a:solidFill>
                <a:ea typeface="標楷體" pitchFamily="65" charset="-120"/>
              </a:rPr>
              <a:t>艾青</a:t>
            </a:r>
            <a:r>
              <a:rPr lang="zh-TW" altLang="en-US" sz="3000" b="1" dirty="0" smtClean="0">
                <a:solidFill>
                  <a:srgbClr val="C00000"/>
                </a:solidFill>
                <a:ea typeface="標楷體" pitchFamily="65" charset="-120"/>
              </a:rPr>
              <a:t>把</a:t>
            </a:r>
            <a:r>
              <a:rPr lang="zh-TW" altLang="en-US" sz="3000" b="1" dirty="0" smtClean="0">
                <a:solidFill>
                  <a:srgbClr val="0000FF"/>
                </a:solidFill>
                <a:ea typeface="標楷體" pitchFamily="65" charset="-120"/>
              </a:rPr>
              <a:t>跳水</a:t>
            </a:r>
            <a:r>
              <a:rPr lang="zh-TW" altLang="en-US" sz="3000" b="1" dirty="0" smtClean="0">
                <a:solidFill>
                  <a:srgbClr val="C00000"/>
                </a:solidFill>
                <a:ea typeface="標楷體" pitchFamily="65" charset="-120"/>
              </a:rPr>
              <a:t>跳成青春最美的弧度，</a:t>
            </a:r>
            <a:endParaRPr lang="en-US" altLang="zh-TW" sz="3000" b="1" dirty="0" smtClean="0">
              <a:solidFill>
                <a:srgbClr val="C00000"/>
              </a:solidFill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3000" dirty="0" smtClean="0"/>
              <a:t>看到</a:t>
            </a:r>
            <a:r>
              <a:rPr lang="zh-TW" altLang="en-US" sz="3000" b="1" dirty="0" smtClean="0">
                <a:solidFill>
                  <a:srgbClr val="0000FF"/>
                </a:solidFill>
                <a:ea typeface="標楷體" pitchFamily="65" charset="-120"/>
              </a:rPr>
              <a:t>吳晟</a:t>
            </a:r>
            <a:r>
              <a:rPr lang="zh-TW" altLang="en-US" sz="3000" b="1" dirty="0" smtClean="0">
                <a:solidFill>
                  <a:srgbClr val="C00000"/>
                </a:solidFill>
                <a:ea typeface="標楷體" pitchFamily="65" charset="-120"/>
              </a:rPr>
              <a:t>先生把自己比喻成一顆</a:t>
            </a:r>
            <a:r>
              <a:rPr lang="zh-TW" altLang="en-US" sz="3000" b="1" dirty="0" smtClean="0">
                <a:solidFill>
                  <a:srgbClr val="0000FF"/>
                </a:solidFill>
                <a:ea typeface="標楷體" pitchFamily="65" charset="-120"/>
              </a:rPr>
              <a:t>陀螺</a:t>
            </a:r>
            <a:r>
              <a:rPr lang="zh-TW" altLang="en-US" sz="3000" b="1" dirty="0" smtClean="0">
                <a:solidFill>
                  <a:srgbClr val="C00000"/>
                </a:solidFill>
                <a:ea typeface="標楷體" pitchFamily="65" charset="-120"/>
              </a:rPr>
              <a:t>，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zh-TW" altLang="en-US" sz="3000" dirty="0" smtClean="0"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3000" dirty="0" smtClean="0"/>
              <a:t>你是不是也有了許多感觸和想法。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zh-TW" altLang="en-US" sz="3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3000" b="1" dirty="0" smtClean="0">
                <a:solidFill>
                  <a:srgbClr val="0000FF"/>
                </a:solidFill>
              </a:rPr>
              <a:t>現在讓我們也找一種童年的遊戲，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3000" b="1" dirty="0" smtClean="0">
                <a:solidFill>
                  <a:srgbClr val="0000FF"/>
                </a:solidFill>
              </a:rPr>
              <a:t>寫一首小小的詩，一抒心中感動或妙想。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3000" dirty="0" smtClean="0"/>
              <a:t/>
            </a:r>
            <a:br>
              <a:rPr lang="zh-TW" altLang="en-US" sz="3000" dirty="0" smtClean="0"/>
            </a:br>
            <a:endParaRPr lang="zh-TW" altLang="en-US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731838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en-US" altLang="zh-TW" sz="4000" dirty="0" smtClean="0">
                <a:solidFill>
                  <a:srgbClr val="66FFFF"/>
                </a:solidFill>
                <a:ea typeface="華康魏碑體" pitchFamily="65" charset="-120"/>
              </a:rPr>
              <a:t>【</a:t>
            </a:r>
            <a:r>
              <a:rPr lang="zh-TW" altLang="en-US" sz="4000" dirty="0" smtClean="0">
                <a:solidFill>
                  <a:srgbClr val="66FFFF"/>
                </a:solidFill>
                <a:ea typeface="華康魏碑體" pitchFamily="65" charset="-120"/>
              </a:rPr>
              <a:t>參</a:t>
            </a:r>
            <a:r>
              <a:rPr lang="en-US" altLang="zh-TW" sz="4000" dirty="0" smtClean="0">
                <a:solidFill>
                  <a:srgbClr val="66FFFF"/>
                </a:solidFill>
                <a:ea typeface="華康魏碑體" pitchFamily="65" charset="-120"/>
              </a:rPr>
              <a:t>】</a:t>
            </a:r>
            <a:r>
              <a:rPr lang="zh-TW" altLang="en-US" sz="4000" dirty="0" smtClean="0">
                <a:solidFill>
                  <a:srgbClr val="66FFFF"/>
                </a:solidFill>
                <a:ea typeface="華康魏碑體" pitchFamily="65" charset="-120"/>
              </a:rPr>
              <a:t>我來寫寫看</a:t>
            </a:r>
          </a:p>
        </p:txBody>
      </p:sp>
      <p:sp>
        <p:nvSpPr>
          <p:cNvPr id="6963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50824" y="1844899"/>
            <a:ext cx="8137599" cy="20161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盪鞦韆、溜滑梯、捉迷藏、竹蜻蜓、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latin typeface="華康中圓體" pitchFamily="49" charset="-120"/>
                <a:ea typeface="華康中圓體" pitchFamily="49" charset="-120"/>
              </a:rPr>
              <a:t>地球儀、風箏、竹筷槍</a:t>
            </a:r>
            <a:r>
              <a:rPr lang="en-US" altLang="zh-TW" dirty="0" smtClean="0">
                <a:latin typeface="華康中圓體" pitchFamily="49" charset="-120"/>
                <a:ea typeface="華康中圓體" pitchFamily="49" charset="-120"/>
              </a:rPr>
              <a:t>……</a:t>
            </a:r>
          </a:p>
          <a:p>
            <a:pPr eaLnBrk="1" hangingPunct="1">
              <a:buFontTx/>
              <a:buNone/>
            </a:pPr>
            <a:r>
              <a:rPr lang="zh-TW" altLang="en-US" b="1" dirty="0" smtClean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  <a:t>還有什麼呢？</a:t>
            </a:r>
            <a:endParaRPr lang="en-US" altLang="zh-TW" b="1" dirty="0" smtClean="0">
              <a:solidFill>
                <a:srgbClr val="C0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9636" name="Rectangle 2"/>
          <p:cNvSpPr txBox="1">
            <a:spLocks noChangeArrowheads="1"/>
          </p:cNvSpPr>
          <p:nvPr/>
        </p:nvSpPr>
        <p:spPr bwMode="auto">
          <a:xfrm>
            <a:off x="0" y="1052736"/>
            <a:ext cx="4572000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TW" sz="4000" dirty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4000" dirty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１</a:t>
            </a:r>
            <a:r>
              <a:rPr lang="en-US" altLang="zh-TW" sz="4000" dirty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4000" dirty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選擇主題：</a:t>
            </a:r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0" y="4652640"/>
            <a:ext cx="644366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zh-TW" altLang="en-US" sz="4000" kern="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  □□像□□的□□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zh-TW" altLang="en-US" sz="3200" b="1" kern="0" dirty="0">
                <a:solidFill>
                  <a:srgbClr val="C00000"/>
                </a:solidFill>
                <a:latin typeface="+mn-lt"/>
                <a:ea typeface="+mn-ea"/>
              </a:rPr>
              <a:t>            </a:t>
            </a:r>
            <a:r>
              <a:rPr lang="zh-TW" altLang="en-US" sz="3200" kern="0" dirty="0">
                <a:solidFill>
                  <a:srgbClr val="C00000"/>
                </a:solidFill>
                <a:latin typeface="華康細圓體" pitchFamily="49" charset="-120"/>
                <a:ea typeface="華康細圓體" pitchFamily="49" charset="-120"/>
              </a:rPr>
              <a:t>→發現特色，聯想運用： </a:t>
            </a:r>
          </a:p>
        </p:txBody>
      </p:sp>
      <p:sp>
        <p:nvSpPr>
          <p:cNvPr id="69638" name="Rectangle 2"/>
          <p:cNvSpPr txBox="1">
            <a:spLocks noChangeArrowheads="1"/>
          </p:cNvSpPr>
          <p:nvPr/>
        </p:nvSpPr>
        <p:spPr bwMode="auto">
          <a:xfrm>
            <a:off x="0" y="3789040"/>
            <a:ext cx="5940425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/>
            <a:r>
              <a:rPr lang="en-US" altLang="zh-TW" sz="4000" dirty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4000" dirty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２</a:t>
            </a:r>
            <a:r>
              <a:rPr lang="en-US" altLang="zh-TW" sz="4000" dirty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4000" dirty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找出特別的譬喻：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0" y="836613"/>
            <a:ext cx="9144000" cy="6021387"/>
          </a:xfrm>
        </p:spPr>
        <p:txBody>
          <a:bodyPr/>
          <a:lstStyle/>
          <a:p>
            <a:pPr>
              <a:buFontTx/>
              <a:buNone/>
            </a:pPr>
            <a:r>
              <a:rPr lang="zh-TW" altLang="zh-TW" sz="280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【傘／蓉子】</a:t>
            </a:r>
          </a:p>
          <a:p>
            <a:r>
              <a:rPr lang="zh-TW" altLang="zh-TW" sz="2800" smtClean="0"/>
              <a:t>鳥翅初撲</a:t>
            </a:r>
          </a:p>
          <a:p>
            <a:r>
              <a:rPr lang="zh-TW" altLang="zh-TW" sz="2800" smtClean="0"/>
              <a:t>幅幅相連　以蝙蝠弧形的雙翼</a:t>
            </a:r>
          </a:p>
          <a:p>
            <a:r>
              <a:rPr lang="zh-TW" altLang="zh-TW" sz="2800" smtClean="0"/>
              <a:t>連成一個無懈可擊的圓</a:t>
            </a:r>
            <a:r>
              <a:rPr lang="en-US" altLang="zh-TW" sz="280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</a:t>
            </a:r>
            <a:r>
              <a:rPr lang="zh-TW" altLang="zh-TW" sz="280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</a:rPr>
              <a:t>傘的形狀</a:t>
            </a:r>
            <a:endParaRPr lang="en-US" altLang="zh-TW" sz="2800" smtClean="0">
              <a:solidFill>
                <a:srgbClr val="C000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endParaRPr lang="zh-TW" altLang="zh-TW" sz="2000" smtClean="0"/>
          </a:p>
          <a:p>
            <a:r>
              <a:rPr lang="zh-TW" altLang="zh-TW" sz="2800" smtClean="0"/>
              <a:t>一把綠色小傘是一頂荷蓋</a:t>
            </a:r>
          </a:p>
          <a:p>
            <a:r>
              <a:rPr lang="zh-TW" altLang="zh-TW" sz="2800" smtClean="0"/>
              <a:t>紅色朝暾　黑色晚雲</a:t>
            </a:r>
          </a:p>
          <a:p>
            <a:r>
              <a:rPr lang="zh-TW" altLang="zh-TW" sz="2800" smtClean="0"/>
              <a:t>各種顏色的傘是載花的樹</a:t>
            </a:r>
          </a:p>
          <a:p>
            <a:r>
              <a:rPr lang="zh-TW" altLang="zh-TW" sz="2800" smtClean="0"/>
              <a:t>而且能夠行走</a:t>
            </a:r>
            <a:r>
              <a:rPr lang="en-US" altLang="zh-TW" sz="2800" smtClean="0"/>
              <a:t>……</a:t>
            </a:r>
            <a:r>
              <a:rPr lang="en-US" altLang="zh-TW" sz="280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</a:t>
            </a:r>
            <a:r>
              <a:rPr lang="zh-TW" altLang="zh-TW" sz="280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傘的顏色</a:t>
            </a:r>
            <a:endParaRPr lang="en-US" altLang="zh-TW" sz="2800" smtClean="0">
              <a:solidFill>
                <a:srgbClr val="C00000"/>
              </a:solidFill>
              <a:latin typeface="華康中特圓體" pitchFamily="49" charset="-120"/>
              <a:ea typeface="華康中特圓體" pitchFamily="49" charset="-120"/>
              <a:sym typeface="Wingdings" pitchFamily="2" charset="2"/>
            </a:endParaRPr>
          </a:p>
          <a:p>
            <a:endParaRPr lang="zh-TW" altLang="zh-TW" sz="2000" smtClean="0"/>
          </a:p>
          <a:p>
            <a:r>
              <a:rPr lang="zh-TW" altLang="zh-TW" sz="2800" smtClean="0"/>
              <a:t>一柄頂天</a:t>
            </a:r>
          </a:p>
          <a:p>
            <a:r>
              <a:rPr lang="zh-TW" altLang="zh-TW" sz="2800" smtClean="0"/>
              <a:t>頂著豔陽　頂著雨</a:t>
            </a:r>
          </a:p>
          <a:p>
            <a:r>
              <a:rPr lang="zh-TW" altLang="zh-TW" sz="2800" smtClean="0"/>
              <a:t>頂著單純兒歌的透明音符</a:t>
            </a:r>
          </a:p>
          <a:p>
            <a:r>
              <a:rPr lang="zh-TW" altLang="zh-TW" sz="2800" smtClean="0"/>
              <a:t>自在自適的小小世界</a:t>
            </a:r>
            <a:r>
              <a:rPr lang="en-US" altLang="zh-TW" sz="280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</a:t>
            </a:r>
            <a:r>
              <a:rPr lang="zh-TW" altLang="zh-TW" sz="280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傘的功能</a:t>
            </a:r>
            <a:endParaRPr lang="en-US" altLang="zh-TW" sz="2800" smtClean="0">
              <a:solidFill>
                <a:srgbClr val="C00000"/>
              </a:solidFill>
              <a:latin typeface="華康中特圓體" pitchFamily="49" charset="-120"/>
              <a:ea typeface="華康中特圓體" pitchFamily="49" charset="-120"/>
              <a:sym typeface="Wingdings" pitchFamily="2" charset="2"/>
            </a:endParaRPr>
          </a:p>
          <a:p>
            <a:endParaRPr lang="zh-TW" altLang="zh-TW" sz="2000" smtClean="0"/>
          </a:p>
          <a:p>
            <a:r>
              <a:rPr lang="zh-TW" altLang="zh-TW" sz="2800" smtClean="0"/>
              <a:t>一傘在握　開闔自如</a:t>
            </a:r>
          </a:p>
          <a:p>
            <a:r>
              <a:rPr lang="zh-TW" altLang="zh-TW" sz="2800" smtClean="0"/>
              <a:t>闔則為竿為杖　開則為花為亭</a:t>
            </a:r>
          </a:p>
          <a:p>
            <a:r>
              <a:rPr lang="zh-TW" altLang="zh-TW" sz="2800" smtClean="0"/>
              <a:t>亭中藏一個寧靜的我</a:t>
            </a:r>
            <a:r>
              <a:rPr lang="en-US" altLang="zh-TW" sz="280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</a:t>
            </a:r>
            <a:r>
              <a:rPr lang="zh-TW" altLang="zh-TW" sz="2800" smtClean="0">
                <a:solidFill>
                  <a:srgbClr val="C00000"/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傘的抒情</a:t>
            </a:r>
          </a:p>
          <a:p>
            <a:endParaRPr lang="zh-TW" altLang="en-US" sz="2800" smtClean="0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692150"/>
          </a:xfrm>
          <a:solidFill>
            <a:srgbClr val="C00000"/>
          </a:solidFill>
          <a:ln>
            <a:solidFill>
              <a:srgbClr val="FF0066"/>
            </a:solidFill>
          </a:ln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FFFF99"/>
                </a:solidFill>
                <a:latin typeface="華康中特圓體" pitchFamily="49" charset="-120"/>
                <a:ea typeface="華康中特圓體" pitchFamily="49" charset="-120"/>
              </a:rPr>
              <a:t>發現特色，聯想運用：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7772400" cy="936104"/>
          </a:xfrm>
          <a:solidFill>
            <a:srgbClr val="C00000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mtClean="0">
                <a:solidFill>
                  <a:srgbClr val="FFFF99"/>
                </a:solidFill>
                <a:latin typeface="華康中特圓體" pitchFamily="49" charset="-120"/>
                <a:ea typeface="華康中特圓體" pitchFamily="49" charset="-120"/>
              </a:rPr>
              <a:t>發現特色，聯想運用：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73238"/>
            <a:ext cx="4027487" cy="48244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800" b="1" smtClean="0">
                <a:solidFill>
                  <a:schemeClr val="tx1"/>
                </a:solidFill>
                <a:ea typeface="標楷體" pitchFamily="65" charset="-120"/>
              </a:rPr>
              <a:t>☆</a:t>
            </a:r>
            <a:r>
              <a:rPr lang="zh-TW" altLang="en-US" sz="2800" b="1" smtClean="0">
                <a:solidFill>
                  <a:schemeClr val="tx1"/>
                </a:solidFill>
                <a:ea typeface="標楷體" pitchFamily="65" charset="-120"/>
              </a:rPr>
              <a:t>漂水花／余光中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solidFill>
                  <a:srgbClr val="CC3300"/>
                </a:solidFill>
                <a:ea typeface="標楷體" pitchFamily="65" charset="-120"/>
              </a:rPr>
              <a:t>忽然一彎腰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solidFill>
                  <a:srgbClr val="CC3300"/>
                </a:solidFill>
                <a:ea typeface="標楷體" pitchFamily="65" charset="-120"/>
              </a:rPr>
              <a:t>把他削向水上的</a:t>
            </a:r>
            <a:r>
              <a:rPr lang="zh-TW" altLang="en-US" sz="2800" b="1" smtClean="0">
                <a:solidFill>
                  <a:srgbClr val="003399"/>
                </a:solidFill>
                <a:ea typeface="標楷體" pitchFamily="65" charset="-120"/>
              </a:rPr>
              <a:t>童年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solidFill>
                  <a:srgbClr val="CC3300"/>
                </a:solidFill>
                <a:ea typeface="標楷體" pitchFamily="65" charset="-120"/>
              </a:rPr>
              <a:t>害得閃也閃不及的海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solidFill>
                  <a:srgbClr val="CC3300"/>
                </a:solidFill>
                <a:ea typeface="標楷體" pitchFamily="65" charset="-120"/>
              </a:rPr>
              <a:t>連跳六、七、八跳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solidFill>
                  <a:srgbClr val="CC3300"/>
                </a:solidFill>
                <a:ea typeface="標楷體" pitchFamily="65" charset="-120"/>
              </a:rPr>
              <a:t>你拍手大叫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solidFill>
                  <a:srgbClr val="CC3300"/>
                </a:solidFill>
                <a:ea typeface="標楷體" pitchFamily="65" charset="-120"/>
              </a:rPr>
              <a:t>搖晃未定的風景裡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solidFill>
                  <a:srgbClr val="CC3300"/>
                </a:solidFill>
                <a:ea typeface="標楷體" pitchFamily="65" charset="-120"/>
              </a:rPr>
              <a:t>一隻</a:t>
            </a:r>
            <a:r>
              <a:rPr lang="zh-TW" altLang="en-US" sz="2800" b="1" smtClean="0">
                <a:solidFill>
                  <a:srgbClr val="003399"/>
                </a:solidFill>
                <a:ea typeface="標楷體" pitchFamily="65" charset="-120"/>
              </a:rPr>
              <a:t>白鷺</a:t>
            </a:r>
            <a:r>
              <a:rPr lang="zh-TW" altLang="en-US" sz="2800" b="1" smtClean="0">
                <a:solidFill>
                  <a:srgbClr val="CC3300"/>
                </a:solidFill>
                <a:ea typeface="標楷體" pitchFamily="65" charset="-120"/>
              </a:rPr>
              <a:t>貼水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solidFill>
                  <a:srgbClr val="CC3300"/>
                </a:solidFill>
                <a:ea typeface="標楷體" pitchFamily="65" charset="-120"/>
              </a:rPr>
              <a:t>拍翅而去</a:t>
            </a:r>
          </a:p>
        </p:txBody>
      </p:sp>
      <p:pic>
        <p:nvPicPr>
          <p:cNvPr id="71684" name="Picture 7" descr="打水飄0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1638" y="1773238"/>
            <a:ext cx="2286000" cy="1778000"/>
          </a:xfrm>
          <a:noFill/>
        </p:spPr>
      </p:pic>
      <p:pic>
        <p:nvPicPr>
          <p:cNvPr id="71685" name="Picture 8" descr="打水漂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5373688"/>
            <a:ext cx="2016125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 descr="打水漂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00788" y="2636838"/>
            <a:ext cx="2519362" cy="1763712"/>
          </a:xfrm>
          <a:noFill/>
          <a:ln>
            <a:solidFill>
              <a:schemeClr val="tx1"/>
            </a:solidFill>
          </a:ln>
        </p:spPr>
      </p:pic>
      <p:pic>
        <p:nvPicPr>
          <p:cNvPr id="71687" name="Picture 9" descr="打水漂0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4508500"/>
            <a:ext cx="2087563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05826"/>
            <a:ext cx="7164388" cy="707886"/>
          </a:xfr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altLang="zh-TW" sz="4000" kern="12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  <a:cs typeface="+mn-cs"/>
              </a:rPr>
              <a:t>【</a:t>
            </a:r>
            <a:r>
              <a:rPr lang="zh-TW" altLang="en-US" sz="4000" kern="12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  <a:cs typeface="+mn-cs"/>
              </a:rPr>
              <a:t>３</a:t>
            </a:r>
            <a:r>
              <a:rPr lang="en-US" altLang="zh-TW" sz="4000" kern="12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  <a:cs typeface="+mn-cs"/>
              </a:rPr>
              <a:t>】</a:t>
            </a:r>
            <a:r>
              <a:rPr lang="zh-TW" altLang="en-US" sz="4000" kern="12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  <a:cs typeface="+mn-cs"/>
              </a:rPr>
              <a:t>基本式──譬喻延伸法：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altLang="zh-TW" sz="4000" kern="0" dirty="0">
                <a:solidFill>
                  <a:srgbClr val="66FFFF"/>
                </a:solidFill>
                <a:latin typeface="+mj-lt"/>
                <a:ea typeface="華康魏碑體" pitchFamily="65" charset="-120"/>
                <a:cs typeface="+mj-cs"/>
              </a:rPr>
              <a:t>【</a:t>
            </a:r>
            <a:r>
              <a:rPr lang="zh-TW" altLang="en-US" sz="4000" kern="0" dirty="0">
                <a:solidFill>
                  <a:srgbClr val="66FFFF"/>
                </a:solidFill>
                <a:latin typeface="+mj-lt"/>
                <a:ea typeface="華康魏碑體" pitchFamily="65" charset="-120"/>
                <a:cs typeface="+mj-cs"/>
              </a:rPr>
              <a:t>參</a:t>
            </a:r>
            <a:r>
              <a:rPr lang="en-US" altLang="zh-TW" sz="4000" kern="0" dirty="0">
                <a:solidFill>
                  <a:srgbClr val="66FFFF"/>
                </a:solidFill>
                <a:latin typeface="+mj-lt"/>
                <a:ea typeface="華康魏碑體" pitchFamily="65" charset="-120"/>
                <a:cs typeface="+mj-cs"/>
              </a:rPr>
              <a:t>】</a:t>
            </a:r>
            <a:r>
              <a:rPr lang="zh-TW" altLang="en-US" sz="4000" kern="0" dirty="0">
                <a:solidFill>
                  <a:srgbClr val="66FFFF"/>
                </a:solidFill>
                <a:latin typeface="+mj-lt"/>
                <a:ea typeface="華康魏碑體" pitchFamily="65" charset="-120"/>
                <a:cs typeface="+mj-cs"/>
              </a:rPr>
              <a:t>我來寫寫看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536" y="2132856"/>
            <a:ext cx="8204200" cy="3384376"/>
          </a:xfrm>
          <a:prstGeom prst="rect">
            <a:avLst/>
          </a:prstGeom>
          <a:solidFill>
            <a:srgbClr val="FFFFCC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1200"/>
              </a:spcBef>
              <a:defRPr/>
            </a:pPr>
            <a:r>
              <a:rPr lang="zh-TW" altLang="en-US" sz="3200" kern="0" dirty="0">
                <a:latin typeface="華康中特圓體" pitchFamily="49" charset="-120"/>
                <a:ea typeface="華康中特圓體" pitchFamily="49" charset="-120"/>
              </a:rPr>
              <a:t>我們以國中國文課本選文</a:t>
            </a:r>
            <a:r>
              <a:rPr lang="en-US" altLang="zh-TW" sz="3200" kern="0" dirty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〈</a:t>
            </a:r>
            <a:r>
              <a:rPr lang="zh-TW" altLang="en-US" sz="3200" kern="0" dirty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負荷</a:t>
            </a:r>
            <a:r>
              <a:rPr lang="en-US" altLang="zh-TW" sz="3200" kern="0" dirty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〉</a:t>
            </a:r>
            <a:r>
              <a:rPr lang="zh-TW" altLang="en-US" sz="3200" kern="0" dirty="0">
                <a:latin typeface="華康中特圓體" pitchFamily="49" charset="-120"/>
                <a:ea typeface="華康中特圓體" pitchFamily="49" charset="-120"/>
              </a:rPr>
              <a:t>為例，</a:t>
            </a:r>
          </a:p>
          <a:p>
            <a:pPr marL="342900" indent="-342900">
              <a:spcBef>
                <a:spcPts val="1200"/>
              </a:spcBef>
              <a:defRPr/>
            </a:pPr>
            <a:r>
              <a:rPr lang="zh-TW" altLang="en-US" sz="3200" kern="0" dirty="0">
                <a:latin typeface="華康中特圓體" pitchFamily="49" charset="-120"/>
                <a:ea typeface="華康中特圓體" pitchFamily="49" charset="-120"/>
              </a:rPr>
              <a:t>我們發現其中最精華最能表現作者心聲的，</a:t>
            </a:r>
          </a:p>
          <a:p>
            <a:pPr marL="342900" indent="-342900">
              <a:spcBef>
                <a:spcPts val="1200"/>
              </a:spcBef>
              <a:defRPr/>
            </a:pPr>
            <a:r>
              <a:rPr lang="zh-TW" altLang="en-US" sz="3200" kern="0" dirty="0">
                <a:latin typeface="華康中特圓體" pitchFamily="49" charset="-120"/>
                <a:ea typeface="華康中特圓體" pitchFamily="49" charset="-120"/>
              </a:rPr>
              <a:t>就是第三段以「陀螺」自比的這一段，</a:t>
            </a:r>
          </a:p>
          <a:p>
            <a:pPr marL="342900" indent="-342900">
              <a:spcBef>
                <a:spcPts val="1200"/>
              </a:spcBef>
              <a:defRPr/>
            </a:pPr>
            <a:r>
              <a:rPr lang="zh-TW" altLang="en-US" sz="3200" kern="0" dirty="0">
                <a:latin typeface="華康中特圓體" pitchFamily="49" charset="-120"/>
                <a:ea typeface="華康中特圓體" pitchFamily="49" charset="-120"/>
              </a:rPr>
              <a:t>譬喻精準而含意深遠</a:t>
            </a:r>
            <a:r>
              <a:rPr lang="zh-TW" altLang="en-US" sz="3200" kern="0" dirty="0" smtClean="0">
                <a:latin typeface="華康中特圓體" pitchFamily="49" charset="-120"/>
                <a:ea typeface="華康中特圓體" pitchFamily="49" charset="-120"/>
              </a:rPr>
              <a:t>，</a:t>
            </a:r>
            <a:endParaRPr lang="en-US" altLang="zh-TW" sz="3200" kern="0" dirty="0" smtClean="0">
              <a:latin typeface="華康中特圓體" pitchFamily="49" charset="-120"/>
              <a:ea typeface="華康中特圓體" pitchFamily="49" charset="-120"/>
            </a:endParaRPr>
          </a:p>
          <a:p>
            <a:pPr marL="342900" indent="-342900">
              <a:spcBef>
                <a:spcPts val="1200"/>
              </a:spcBef>
              <a:defRPr/>
            </a:pPr>
            <a:r>
              <a:rPr lang="zh-TW" altLang="en-US" sz="3200" kern="0" dirty="0" smtClean="0">
                <a:latin typeface="華康中特圓體" pitchFamily="49" charset="-120"/>
                <a:ea typeface="華康中特圓體" pitchFamily="49" charset="-120"/>
              </a:rPr>
              <a:t>可以</a:t>
            </a:r>
            <a:r>
              <a:rPr lang="zh-TW" altLang="en-US" sz="3200" kern="0" dirty="0">
                <a:latin typeface="華康中特圓體" pitchFamily="49" charset="-120"/>
                <a:ea typeface="華康中特圓體" pitchFamily="49" charset="-120"/>
              </a:rPr>
              <a:t>說就是一首完整自足的小詩。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700808"/>
            <a:ext cx="8352928" cy="4032448"/>
          </a:xfrm>
        </p:spPr>
        <p:txBody>
          <a:bodyPr/>
          <a:lstStyle/>
          <a:p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高雄師大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『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風燈詩社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』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社員</a:t>
            </a:r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  <a:p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年度詩選：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78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年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2008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年</a:t>
            </a:r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  <a:p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詩集：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《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不安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》《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時光記憶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》</a:t>
            </a:r>
          </a:p>
          <a:p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碩論：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《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向陽現代詩研究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1973-2005》</a:t>
            </a:r>
            <a:endParaRPr lang="zh-TW" altLang="en-US" dirty="0"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0" y="0"/>
            <a:ext cx="3203575" cy="88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TW" sz="4000" kern="0" dirty="0" smtClean="0">
                <a:solidFill>
                  <a:schemeClr val="bg1"/>
                </a:solidFill>
                <a:latin typeface="華康古印體" pitchFamily="65" charset="-120"/>
                <a:ea typeface="華康古印體" pitchFamily="65" charset="-120"/>
              </a:rPr>
              <a:t>■</a:t>
            </a:r>
            <a:r>
              <a:rPr lang="zh-TW" altLang="en-US" sz="4000" kern="0" dirty="0" smtClean="0">
                <a:solidFill>
                  <a:schemeClr val="bg1"/>
                </a:solidFill>
                <a:latin typeface="華康古印體" pitchFamily="65" charset="-120"/>
                <a:ea typeface="華康古印體" pitchFamily="65" charset="-120"/>
              </a:rPr>
              <a:t>曾經熱情</a:t>
            </a:r>
            <a:endParaRPr lang="zh-TW" altLang="en-US" sz="4000" kern="0" dirty="0">
              <a:solidFill>
                <a:schemeClr val="bg1"/>
              </a:solidFill>
              <a:latin typeface="華康古印體" pitchFamily="65" charset="-120"/>
              <a:ea typeface="華康古印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05826"/>
            <a:ext cx="7164388" cy="707886"/>
          </a:xfr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altLang="zh-TW" sz="4000" kern="12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  <a:cs typeface="+mn-cs"/>
              </a:rPr>
              <a:t>【</a:t>
            </a:r>
            <a:r>
              <a:rPr lang="zh-TW" altLang="en-US" sz="4000" kern="12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  <a:cs typeface="+mn-cs"/>
              </a:rPr>
              <a:t>３</a:t>
            </a:r>
            <a:r>
              <a:rPr lang="en-US" altLang="zh-TW" sz="4000" kern="12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  <a:cs typeface="+mn-cs"/>
              </a:rPr>
              <a:t>】</a:t>
            </a:r>
            <a:r>
              <a:rPr lang="zh-TW" altLang="en-US" sz="4000" kern="1200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  <a:cs typeface="+mn-cs"/>
              </a:rPr>
              <a:t>基本式──譬喻延伸法：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365104"/>
            <a:ext cx="8964487" cy="1944216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zh-TW" altLang="en-US" dirty="0" smtClean="0">
                <a:solidFill>
                  <a:srgbClr val="CC3300"/>
                </a:solidFill>
                <a:latin typeface="華康中特圓體" pitchFamily="49" charset="-120"/>
                <a:ea typeface="華康中特圓體" pitchFamily="49" charset="-120"/>
              </a:rPr>
              <a:t>→Ａ譬喻</a:t>
            </a:r>
          </a:p>
          <a:p>
            <a:pPr eaLnBrk="1" hangingPunct="1">
              <a:spcBef>
                <a:spcPts val="1200"/>
              </a:spcBef>
            </a:pPr>
            <a:r>
              <a:rPr lang="zh-TW" altLang="en-US" dirty="0" smtClean="0">
                <a:solidFill>
                  <a:srgbClr val="CC3300"/>
                </a:solidFill>
                <a:latin typeface="華康中特圓體" pitchFamily="49" charset="-120"/>
                <a:ea typeface="華康中特圓體" pitchFamily="49" charset="-120"/>
              </a:rPr>
              <a:t>＋Ｂ解釋原因（點出譬喻的共同點）</a:t>
            </a:r>
          </a:p>
          <a:p>
            <a:pPr eaLnBrk="1" hangingPunct="1">
              <a:spcBef>
                <a:spcPts val="1200"/>
              </a:spcBef>
            </a:pPr>
            <a:r>
              <a:rPr lang="zh-TW" altLang="en-US" dirty="0" smtClean="0">
                <a:solidFill>
                  <a:srgbClr val="CC3300"/>
                </a:solidFill>
                <a:latin typeface="華康中特圓體" pitchFamily="49" charset="-120"/>
                <a:ea typeface="華康中特圓體" pitchFamily="49" charset="-120"/>
              </a:rPr>
              <a:t>＋Ｃ戲劇結果（用事件表示出譬喻的趣味特質）</a:t>
            </a:r>
            <a:endParaRPr lang="zh-TW" altLang="en-US" b="1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altLang="zh-TW" sz="4000" kern="0" dirty="0">
                <a:solidFill>
                  <a:srgbClr val="66FFFF"/>
                </a:solidFill>
                <a:latin typeface="+mj-lt"/>
                <a:ea typeface="華康魏碑體" pitchFamily="65" charset="-120"/>
                <a:cs typeface="+mj-cs"/>
              </a:rPr>
              <a:t>【</a:t>
            </a:r>
            <a:r>
              <a:rPr lang="zh-TW" altLang="en-US" sz="4000" kern="0" dirty="0">
                <a:solidFill>
                  <a:srgbClr val="66FFFF"/>
                </a:solidFill>
                <a:latin typeface="+mj-lt"/>
                <a:ea typeface="華康魏碑體" pitchFamily="65" charset="-120"/>
                <a:cs typeface="+mj-cs"/>
              </a:rPr>
              <a:t>參</a:t>
            </a:r>
            <a:r>
              <a:rPr lang="en-US" altLang="zh-TW" sz="4000" kern="0" dirty="0">
                <a:solidFill>
                  <a:srgbClr val="66FFFF"/>
                </a:solidFill>
                <a:latin typeface="+mj-lt"/>
                <a:ea typeface="華康魏碑體" pitchFamily="65" charset="-120"/>
                <a:cs typeface="+mj-cs"/>
              </a:rPr>
              <a:t>】</a:t>
            </a:r>
            <a:r>
              <a:rPr lang="zh-TW" altLang="en-US" sz="4000" kern="0" dirty="0">
                <a:solidFill>
                  <a:srgbClr val="66FFFF"/>
                </a:solidFill>
                <a:latin typeface="+mj-lt"/>
                <a:ea typeface="華康魏碑體" pitchFamily="65" charset="-120"/>
                <a:cs typeface="+mj-cs"/>
              </a:rPr>
              <a:t>我來寫寫看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11560" y="1628800"/>
            <a:ext cx="7920880" cy="2664296"/>
          </a:xfrm>
          <a:prstGeom prst="rect">
            <a:avLst/>
          </a:prstGeom>
          <a:solidFill>
            <a:srgbClr val="FFFFCC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defRPr/>
            </a:pPr>
            <a:r>
              <a:rPr lang="zh-TW" altLang="en-US" sz="3200" b="1" kern="0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Ａ阿爸每日每日的上下班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zh-TW" altLang="en-US" sz="3200" b="1" kern="0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b="1" kern="0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有如</a:t>
            </a:r>
            <a:r>
              <a:rPr lang="zh-TW" altLang="en-US" sz="3200" b="1" kern="0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自你們手中使勁拋出的陀螺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zh-TW" altLang="en-US" sz="3200" b="1" kern="0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Ｂ</a:t>
            </a:r>
            <a:r>
              <a:rPr lang="zh-TW" altLang="en-US" sz="3200" b="1" kern="0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繞著你們轉呀轉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zh-TW" altLang="en-US" sz="3200" b="1" kern="0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Ｃ</a:t>
            </a:r>
            <a:r>
              <a:rPr lang="zh-TW" altLang="en-US" sz="3200" b="1" kern="0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將阿爸激越的豪情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zh-TW" altLang="en-US" sz="3200" b="1" kern="0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b="1" kern="0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逐一</a:t>
            </a:r>
            <a:r>
              <a:rPr lang="zh-TW" altLang="en-US" sz="3200" b="1" kern="0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轉為綿長而細密的柔情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73731" name="內容版面配置區 6" descr="陀螺002-2.bmp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267825" cy="6858000"/>
          </a:xfrm>
        </p:spPr>
      </p:pic>
      <p:pic>
        <p:nvPicPr>
          <p:cNvPr id="4" name="Picture 2" descr="D:\PPT\國中國文\按鈕\動畫按鈕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667133" cy="6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115616" y="6021288"/>
            <a:ext cx="115212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0070C0"/>
                </a:solidFill>
              </a:rPr>
              <a:t>1</a:t>
            </a:r>
            <a:r>
              <a:rPr lang="zh-TW" altLang="en-US" dirty="0" smtClean="0">
                <a:solidFill>
                  <a:srgbClr val="0070C0"/>
                </a:solidFill>
              </a:rPr>
              <a:t>：</a:t>
            </a:r>
            <a:r>
              <a:rPr lang="en-US" altLang="zh-TW" dirty="0" smtClean="0">
                <a:solidFill>
                  <a:srgbClr val="0070C0"/>
                </a:solidFill>
              </a:rPr>
              <a:t>40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3816350" cy="5256212"/>
          </a:xfrm>
          <a:solidFill>
            <a:srgbClr val="FFFFCC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600" dirty="0" smtClean="0">
                <a:latin typeface="華康中特圓體" pitchFamily="49" charset="-120"/>
                <a:ea typeface="華康中特圓體" pitchFamily="49" charset="-120"/>
              </a:rPr>
              <a:t>☆</a:t>
            </a:r>
            <a:r>
              <a:rPr lang="zh-TW" altLang="en-US" sz="2600" dirty="0" smtClean="0">
                <a:latin typeface="華康中特圓體" pitchFamily="49" charset="-120"/>
                <a:ea typeface="華康中特圓體" pitchFamily="49" charset="-120"/>
              </a:rPr>
              <a:t>風箏／林美娥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zh-TW" altLang="en-US" sz="26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Ａ愛玩的我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    是一架風箏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Ｂ繩子的那端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    常常的繫在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    媽媽的心裡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Ｃ天空黑了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    我覺得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    那根繩子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dirty="0" smtClean="0">
                <a:solidFill>
                  <a:srgbClr val="FFFF66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在慢慢的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    拉我回去</a:t>
            </a:r>
          </a:p>
        </p:txBody>
      </p:sp>
      <p:sp>
        <p:nvSpPr>
          <p:cNvPr id="7475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268413"/>
            <a:ext cx="4392612" cy="5256212"/>
          </a:xfrm>
          <a:solidFill>
            <a:srgbClr val="FFFFCC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altLang="zh-TW" sz="2600" dirty="0" smtClean="0">
                <a:latin typeface="華康中特圓體" pitchFamily="49" charset="-120"/>
                <a:ea typeface="華康中特圓體" pitchFamily="49" charset="-120"/>
              </a:rPr>
              <a:t>☆</a:t>
            </a:r>
            <a:r>
              <a:rPr lang="zh-TW" altLang="en-US" sz="2600" dirty="0" smtClean="0">
                <a:latin typeface="華康中特圓體" pitchFamily="49" charset="-120"/>
                <a:ea typeface="華康中特圓體" pitchFamily="49" charset="-120"/>
              </a:rPr>
              <a:t>板擦兒／徐千雯</a:t>
            </a:r>
            <a:endParaRPr lang="en-US" altLang="zh-TW" sz="2600" dirty="0" smtClean="0">
              <a:latin typeface="華康中特圓體" pitchFamily="49" charset="-120"/>
              <a:ea typeface="華康中特圓體" pitchFamily="49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/>
              <a:t>                     海山國小六年級</a:t>
            </a:r>
            <a:endParaRPr lang="zh-TW" altLang="en-US" sz="26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Ａ板擦兒是個很愛玩的小孩，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Ｂ在黑板上跑來跑去，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    玩得全身都是灰。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Ｃ老師來了，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    很生氣，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    叫值日生抓出去，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 smtClean="0">
                <a:solidFill>
                  <a:srgbClr val="CC3300"/>
                </a:solidFill>
                <a:ea typeface="標楷體" pitchFamily="65" charset="-120"/>
              </a:rPr>
              <a:t>    打屁股。</a:t>
            </a:r>
          </a:p>
        </p:txBody>
      </p:sp>
      <p:sp>
        <p:nvSpPr>
          <p:cNvPr id="74756" name="Rectangle 7"/>
          <p:cNvSpPr>
            <a:spLocks noChangeArrowheads="1"/>
          </p:cNvSpPr>
          <p:nvPr/>
        </p:nvSpPr>
        <p:spPr bwMode="auto">
          <a:xfrm>
            <a:off x="0" y="260350"/>
            <a:ext cx="6875463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３</a:t>
            </a:r>
            <a:r>
              <a:rPr lang="en-US" altLang="zh-TW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基本式──譬喻延伸法：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47664" y="1268413"/>
            <a:ext cx="7596336" cy="180054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→描述特點（用謎語的語氣）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＋以虛代實（凡提到主題意象時，</a:t>
            </a:r>
          </a:p>
          <a:p>
            <a:pPr eaLnBrk="1" hangingPunct="1">
              <a:buFontTx/>
              <a:buNone/>
            </a:pP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         　　就以另一個抽象意象代替）</a:t>
            </a:r>
          </a:p>
        </p:txBody>
      </p:sp>
      <p:sp>
        <p:nvSpPr>
          <p:cNvPr id="75779" name="Rectangle 7"/>
          <p:cNvSpPr>
            <a:spLocks noChangeArrowheads="1"/>
          </p:cNvSpPr>
          <p:nvPr/>
        </p:nvSpPr>
        <p:spPr bwMode="auto">
          <a:xfrm>
            <a:off x="0" y="332656"/>
            <a:ext cx="5795963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４</a:t>
            </a:r>
            <a:r>
              <a:rPr lang="en-US" altLang="zh-TW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第二式──謎語法</a:t>
            </a:r>
          </a:p>
        </p:txBody>
      </p:sp>
      <p:pic>
        <p:nvPicPr>
          <p:cNvPr id="4" name="圖片 3" descr="永遠別只看到表面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284984"/>
            <a:ext cx="409808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75" y="1484313"/>
            <a:ext cx="6178550" cy="4824412"/>
          </a:xfr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dirty="0" smtClean="0">
                <a:solidFill>
                  <a:srgbClr val="003300"/>
                </a:solidFill>
                <a:latin typeface="華康中特圓體" pitchFamily="49" charset="-120"/>
                <a:ea typeface="華康中特圓體" pitchFamily="49" charset="-120"/>
              </a:rPr>
              <a:t>☆</a:t>
            </a:r>
            <a:r>
              <a:rPr lang="zh-TW" altLang="en-US" dirty="0" smtClean="0">
                <a:solidFill>
                  <a:srgbClr val="003300"/>
                </a:solidFill>
                <a:latin typeface="華康中特圓體" pitchFamily="49" charset="-120"/>
                <a:ea typeface="華康中特圓體" pitchFamily="49" charset="-120"/>
              </a:rPr>
              <a:t>打彈珠／林廣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rPr>
              <a:t>滿口袋嘩啦啦的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rPr>
              <a:t>歡 笑，從家裡一直響到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rPr>
              <a:t>學校，從學校一直響到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rPr>
              <a:t>媽祖廟廣場，嘩啦嘩啦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rPr>
              <a:t>沒有演布袋戲的日子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rPr>
              <a:t>我們蹲著，彎起拇指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rPr>
              <a:t>用力彈出──彈！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rPr>
              <a:t>童 年 就 隨 著 時 間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>
                <a:solidFill>
                  <a:srgbClr val="003300"/>
                </a:solidFill>
                <a:latin typeface="標楷體" pitchFamily="65" charset="-120"/>
                <a:ea typeface="標楷體" pitchFamily="65" charset="-120"/>
              </a:rPr>
              <a:t>轟然，飛出 </a:t>
            </a:r>
          </a:p>
        </p:txBody>
      </p:sp>
      <p:sp>
        <p:nvSpPr>
          <p:cNvPr id="76803" name="Rectangle 7"/>
          <p:cNvSpPr>
            <a:spLocks noChangeArrowheads="1"/>
          </p:cNvSpPr>
          <p:nvPr/>
        </p:nvSpPr>
        <p:spPr bwMode="auto">
          <a:xfrm>
            <a:off x="0" y="260648"/>
            <a:ext cx="5796136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４</a:t>
            </a:r>
            <a:r>
              <a:rPr lang="en-US" altLang="zh-TW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第二式──謎語法</a:t>
            </a:r>
          </a:p>
        </p:txBody>
      </p:sp>
      <p:sp>
        <p:nvSpPr>
          <p:cNvPr id="6" name="矩形 5"/>
          <p:cNvSpPr/>
          <p:nvPr/>
        </p:nvSpPr>
        <p:spPr>
          <a:xfrm>
            <a:off x="2916238" y="5229225"/>
            <a:ext cx="935037" cy="503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童年</a:t>
            </a:r>
          </a:p>
        </p:txBody>
      </p:sp>
      <p:sp>
        <p:nvSpPr>
          <p:cNvPr id="7" name="矩形 6"/>
          <p:cNvSpPr/>
          <p:nvPr/>
        </p:nvSpPr>
        <p:spPr>
          <a:xfrm>
            <a:off x="2916238" y="2420938"/>
            <a:ext cx="935037" cy="503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歡笑</a:t>
            </a:r>
          </a:p>
        </p:txBody>
      </p:sp>
      <p:sp>
        <p:nvSpPr>
          <p:cNvPr id="8" name="矩形 7"/>
          <p:cNvSpPr/>
          <p:nvPr/>
        </p:nvSpPr>
        <p:spPr>
          <a:xfrm>
            <a:off x="3059113" y="2349500"/>
            <a:ext cx="936625" cy="503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彈珠</a:t>
            </a:r>
          </a:p>
        </p:txBody>
      </p:sp>
      <p:sp>
        <p:nvSpPr>
          <p:cNvPr id="9" name="矩形 8"/>
          <p:cNvSpPr/>
          <p:nvPr/>
        </p:nvSpPr>
        <p:spPr>
          <a:xfrm>
            <a:off x="3059113" y="5157788"/>
            <a:ext cx="936625" cy="503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彈珠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81075"/>
            <a:ext cx="7772400" cy="771525"/>
          </a:xfrm>
        </p:spPr>
        <p:txBody>
          <a:bodyPr/>
          <a:lstStyle/>
          <a:p>
            <a:pPr algn="l" eaLnBrk="1" hangingPunct="1"/>
            <a:r>
              <a:rPr lang="zh-TW" altLang="en-US" sz="4000" b="1" dirty="0" smtClean="0">
                <a:solidFill>
                  <a:schemeClr val="accent2"/>
                </a:solidFill>
                <a:latin typeface="華康中圓體" pitchFamily="49" charset="-120"/>
                <a:ea typeface="華康中圓體" pitchFamily="49" charset="-120"/>
              </a:rPr>
              <a:t>    </a:t>
            </a:r>
            <a:r>
              <a:rPr lang="zh-TW" altLang="en-US" sz="3200" b="1" dirty="0" smtClean="0">
                <a:latin typeface="華康中圓體" pitchFamily="49" charset="-120"/>
                <a:ea typeface="華康中圓體" pitchFamily="49" charset="-120"/>
              </a:rPr>
              <a:t>◆找找看，哪一句是「以虛代實」</a:t>
            </a: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？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713" y="1989138"/>
            <a:ext cx="6985000" cy="4114800"/>
          </a:xfrm>
          <a:solidFill>
            <a:srgbClr val="FFFF99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dirty="0" smtClean="0">
                <a:solidFill>
                  <a:srgbClr val="003300"/>
                </a:solidFill>
                <a:latin typeface="華康中特圓體" pitchFamily="49" charset="-120"/>
                <a:ea typeface="華康中特圓體" pitchFamily="49" charset="-120"/>
              </a:rPr>
              <a:t>☆</a:t>
            </a:r>
            <a:r>
              <a:rPr lang="zh-TW" altLang="en-US" dirty="0" smtClean="0">
                <a:solidFill>
                  <a:srgbClr val="003300"/>
                </a:solidFill>
                <a:latin typeface="華康中特圓體" pitchFamily="49" charset="-120"/>
                <a:ea typeface="華康中特圓體" pitchFamily="49" charset="-120"/>
              </a:rPr>
              <a:t>風箏／白靈</a:t>
            </a:r>
            <a:endParaRPr lang="en-US" altLang="zh-TW" dirty="0" smtClean="0">
              <a:solidFill>
                <a:srgbClr val="0033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 eaLnBrk="1" hangingPunct="1">
              <a:buFontTx/>
              <a:buNone/>
            </a:pPr>
            <a:endParaRPr lang="zh-TW" altLang="en-US" dirty="0" smtClean="0">
              <a:solidFill>
                <a:srgbClr val="0033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 eaLnBrk="1" hangingPunct="1"/>
            <a:r>
              <a:rPr lang="zh-TW" altLang="en-US" sz="2800" dirty="0" smtClean="0">
                <a:solidFill>
                  <a:srgbClr val="003300"/>
                </a:solidFill>
                <a:latin typeface="Academy Engraved LET" pitchFamily="2" charset="0"/>
                <a:ea typeface="標楷體" pitchFamily="65" charset="-120"/>
              </a:rPr>
              <a:t>扶搖直上，小小的 希 望 能 懸 得 多 高 呢</a:t>
            </a:r>
          </a:p>
          <a:p>
            <a:pPr eaLnBrk="1" hangingPunct="1"/>
            <a:r>
              <a:rPr lang="zh-TW" altLang="en-US" sz="2800" dirty="0" smtClean="0">
                <a:solidFill>
                  <a:srgbClr val="003300"/>
                </a:solidFill>
                <a:latin typeface="Academy Engraved LET" pitchFamily="2" charset="0"/>
                <a:ea typeface="標楷體" pitchFamily="65" charset="-120"/>
              </a:rPr>
              <a:t>長長一生莫非這樣一場遊戲吧</a:t>
            </a:r>
          </a:p>
          <a:p>
            <a:pPr eaLnBrk="1" hangingPunct="1"/>
            <a:r>
              <a:rPr lang="zh-TW" altLang="en-US" sz="2800" dirty="0" smtClean="0">
                <a:solidFill>
                  <a:srgbClr val="003300"/>
                </a:solidFill>
                <a:latin typeface="Academy Engraved LET" pitchFamily="2" charset="0"/>
                <a:ea typeface="標楷體" pitchFamily="65" charset="-120"/>
              </a:rPr>
              <a:t>細細一線，卻要與整座天空拔河</a:t>
            </a:r>
          </a:p>
          <a:p>
            <a:pPr eaLnBrk="1" hangingPunct="1"/>
            <a:r>
              <a:rPr lang="zh-TW" altLang="en-US" sz="2800" dirty="0" smtClean="0">
                <a:solidFill>
                  <a:srgbClr val="003300"/>
                </a:solidFill>
                <a:latin typeface="Academy Engraved LET" pitchFamily="2" charset="0"/>
                <a:ea typeface="標楷體" pitchFamily="65" charset="-120"/>
              </a:rPr>
              <a:t>上去，再上去，都快看不見了</a:t>
            </a:r>
          </a:p>
          <a:p>
            <a:pPr eaLnBrk="1" hangingPunct="1"/>
            <a:r>
              <a:rPr lang="zh-TW" altLang="en-US" sz="2800" dirty="0" smtClean="0">
                <a:solidFill>
                  <a:srgbClr val="003300"/>
                </a:solidFill>
                <a:latin typeface="Academy Engraved LET" pitchFamily="2" charset="0"/>
                <a:ea typeface="標楷體" pitchFamily="65" charset="-120"/>
              </a:rPr>
              <a:t>沿著河堤，我開始 拉 著 天 空 奔 跑</a:t>
            </a:r>
          </a:p>
        </p:txBody>
      </p:sp>
      <p:sp>
        <p:nvSpPr>
          <p:cNvPr id="77828" name="Rectangle 7"/>
          <p:cNvSpPr>
            <a:spLocks noChangeArrowheads="1"/>
          </p:cNvSpPr>
          <p:nvPr/>
        </p:nvSpPr>
        <p:spPr bwMode="auto">
          <a:xfrm>
            <a:off x="0" y="260350"/>
            <a:ext cx="5940152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４</a:t>
            </a:r>
            <a:r>
              <a:rPr lang="en-US" altLang="zh-TW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400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第二式──謎語法</a:t>
            </a:r>
          </a:p>
        </p:txBody>
      </p:sp>
      <p:sp>
        <p:nvSpPr>
          <p:cNvPr id="5" name="矩形 4"/>
          <p:cNvSpPr/>
          <p:nvPr/>
        </p:nvSpPr>
        <p:spPr>
          <a:xfrm>
            <a:off x="5076056" y="3068960"/>
            <a:ext cx="935038" cy="504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希望</a:t>
            </a:r>
          </a:p>
        </p:txBody>
      </p:sp>
      <p:sp>
        <p:nvSpPr>
          <p:cNvPr id="6" name="矩形 5"/>
          <p:cNvSpPr/>
          <p:nvPr/>
        </p:nvSpPr>
        <p:spPr>
          <a:xfrm>
            <a:off x="5939656" y="5158110"/>
            <a:ext cx="935038" cy="503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天空</a:t>
            </a:r>
          </a:p>
        </p:txBody>
      </p:sp>
      <p:sp>
        <p:nvSpPr>
          <p:cNvPr id="7" name="矩形 6"/>
          <p:cNvSpPr/>
          <p:nvPr/>
        </p:nvSpPr>
        <p:spPr>
          <a:xfrm>
            <a:off x="5148064" y="2996952"/>
            <a:ext cx="935038" cy="504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風箏</a:t>
            </a:r>
          </a:p>
        </p:txBody>
      </p:sp>
      <p:sp>
        <p:nvSpPr>
          <p:cNvPr id="8" name="矩形 7"/>
          <p:cNvSpPr/>
          <p:nvPr/>
        </p:nvSpPr>
        <p:spPr>
          <a:xfrm>
            <a:off x="6012160" y="5085184"/>
            <a:ext cx="935038" cy="503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1341438"/>
            <a:ext cx="7267575" cy="503237"/>
          </a:xfrm>
        </p:spPr>
        <p:txBody>
          <a:bodyPr/>
          <a:lstStyle/>
          <a:p>
            <a:pPr algn="l" eaLnBrk="1" hangingPunct="1"/>
            <a:r>
              <a:rPr lang="zh-TW" altLang="en-US" sz="3600" dirty="0" smtClean="0">
                <a:solidFill>
                  <a:srgbClr val="66FFFF"/>
                </a:solidFill>
                <a:latin typeface="華康中特圓體" pitchFamily="49" charset="-120"/>
                <a:ea typeface="華康中特圓體" pitchFamily="49" charset="-120"/>
              </a:rPr>
              <a:t>◆以虛代實（實則虛之）的練習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5656" y="2204864"/>
            <a:ext cx="6480175" cy="1871737"/>
          </a:xfrm>
          <a:ln w="38100"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rgbClr val="FF0066"/>
                </a:solidFill>
                <a:ea typeface="標楷體" pitchFamily="65" charset="-120"/>
              </a:rPr>
              <a:t>眼淚→</a:t>
            </a:r>
            <a:r>
              <a:rPr lang="zh-TW" altLang="en-US" dirty="0" smtClean="0">
                <a:solidFill>
                  <a:srgbClr val="FFFF00"/>
                </a:solidFill>
                <a:ea typeface="標楷體" pitchFamily="65" charset="-120"/>
              </a:rPr>
              <a:t>液態的感傷</a:t>
            </a:r>
          </a:p>
          <a:p>
            <a:pPr eaLnBrk="1" hangingPunct="1"/>
            <a:r>
              <a:rPr lang="zh-TW" altLang="en-US" dirty="0" smtClean="0">
                <a:solidFill>
                  <a:srgbClr val="FF0066"/>
                </a:solidFill>
                <a:ea typeface="標楷體" pitchFamily="65" charset="-120"/>
              </a:rPr>
              <a:t>鑽石→</a:t>
            </a:r>
            <a:r>
              <a:rPr lang="zh-TW" altLang="en-US" dirty="0" smtClean="0">
                <a:solidFill>
                  <a:srgbClr val="FFFF00"/>
                </a:solidFill>
                <a:ea typeface="標楷體" pitchFamily="65" charset="-120"/>
              </a:rPr>
              <a:t>永恆不變的□□</a:t>
            </a:r>
          </a:p>
          <a:p>
            <a:pPr eaLnBrk="1" hangingPunct="1"/>
            <a:r>
              <a:rPr lang="zh-TW" altLang="en-US" dirty="0" smtClean="0">
                <a:solidFill>
                  <a:srgbClr val="FF0066"/>
                </a:solidFill>
                <a:ea typeface="標楷體" pitchFamily="65" charset="-120"/>
              </a:rPr>
              <a:t>眼鏡→</a:t>
            </a:r>
            <a:r>
              <a:rPr lang="zh-TW" altLang="en-US" dirty="0" smtClean="0">
                <a:solidFill>
                  <a:srgbClr val="FFFF00"/>
                </a:solidFill>
                <a:ea typeface="標楷體" pitchFamily="65" charset="-120"/>
              </a:rPr>
              <a:t>架在鼻樑上的世界</a:t>
            </a:r>
            <a:endParaRPr lang="en-US" altLang="zh-TW" dirty="0" smtClean="0">
              <a:solidFill>
                <a:srgbClr val="FFFF00"/>
              </a:solidFill>
              <a:ea typeface="標楷體" pitchFamily="65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457200" y="285728"/>
            <a:ext cx="8229600" cy="64294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lvl="0" algn="ctr" eaLnBrk="0" hangingPunct="0"/>
            <a:r>
              <a:rPr lang="zh-TW" altLang="en-US" sz="4400" b="1" dirty="0" smtClean="0">
                <a:latin typeface="華康中特圓體" pitchFamily="49" charset="-120"/>
                <a:ea typeface="華康中特圓體" pitchFamily="49" charset="-120"/>
              </a:rPr>
              <a:t>「以虛代實」</a:t>
            </a:r>
            <a:r>
              <a:rPr lang="en-US" altLang="zh-TW" sz="4400" b="1" dirty="0" smtClean="0">
                <a:latin typeface="微軟正黑體" pitchFamily="34" charset="-120"/>
                <a:ea typeface="微軟正黑體" pitchFamily="34" charset="-120"/>
              </a:rPr>
              <a:t>@</a:t>
            </a:r>
            <a:r>
              <a:rPr lang="en-US" altLang="zh-TW" sz="4400" b="1" dirty="0" smtClean="0">
                <a:latin typeface="華康中特圓體" pitchFamily="49" charset="-120"/>
                <a:ea typeface="華康中特圓體" pitchFamily="49" charset="-120"/>
              </a:rPr>
              <a:t>  </a:t>
            </a:r>
            <a:r>
              <a:rPr kumimoji="1" lang="zh-TW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中特圓體" pitchFamily="49" charset="-120"/>
                <a:ea typeface="華康中特圓體" pitchFamily="49" charset="-120"/>
                <a:cs typeface="+mj-cs"/>
              </a:rPr>
              <a:t>習作</a:t>
            </a:r>
            <a:endParaRPr kumimoji="1" lang="zh-TW" alt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華康中特圓體" pitchFamily="49" charset="-120"/>
              <a:ea typeface="華康中特圓體" pitchFamily="49" charset="-120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75656" y="4437112"/>
            <a:ext cx="6480175" cy="20875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■自學練習：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標楷體" pitchFamily="65" charset="-120"/>
                <a:cs typeface="+mn-cs"/>
              </a:rPr>
              <a:t>河流</a:t>
            </a: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→</a:t>
            </a:r>
            <a:endParaRPr kumimoji="1" lang="zh-TW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標楷體" pitchFamily="65" charset="-120"/>
                <a:cs typeface="+mn-cs"/>
              </a:rPr>
              <a:t>蝴蝶</a:t>
            </a: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→</a:t>
            </a:r>
            <a:endParaRPr kumimoji="1" lang="zh-TW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zh-TW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zh-TW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 rot="836897">
            <a:off x="1474980" y="4627010"/>
            <a:ext cx="6349815" cy="132343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華康儷粗黑" pitchFamily="49" charset="-120"/>
                <a:ea typeface="華康儷粗黑" pitchFamily="49" charset="-120"/>
              </a:rPr>
              <a:t>學生不易完成</a:t>
            </a:r>
            <a:endParaRPr lang="zh-TW" alt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 rot="21083526">
            <a:off x="599855" y="4779410"/>
            <a:ext cx="8404866" cy="1323439"/>
          </a:xfrm>
          <a:prstGeom prst="rect">
            <a:avLst/>
          </a:prstGeom>
          <a:solidFill>
            <a:srgbClr val="C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華康儷粗黑" pitchFamily="49" charset="-120"/>
                <a:ea typeface="華康儷粗黑" pitchFamily="49" charset="-120"/>
              </a:rPr>
              <a:t>分不清轉化與譬喻</a:t>
            </a:r>
            <a:endParaRPr lang="zh-TW" alt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華康儷粗黑" pitchFamily="49" charset="-120"/>
              <a:ea typeface="華康儷粗黑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642942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華康中特圓體" pitchFamily="49" charset="-120"/>
                <a:ea typeface="華康中特圓體" pitchFamily="49" charset="-120"/>
              </a:rPr>
              <a:t>「以虛代實」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@   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習作</a:t>
            </a:r>
            <a:endParaRPr lang="zh-TW" altLang="en-US" dirty="0"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86412"/>
          </a:xfrm>
          <a:ln w="57150">
            <a:solidFill>
              <a:srgbClr val="00B0F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>
                <a:solidFill>
                  <a:srgbClr val="92D050"/>
                </a:solidFill>
              </a:rPr>
              <a:t>◎習作</a:t>
            </a:r>
            <a:r>
              <a:rPr lang="zh-TW" altLang="en-US" dirty="0" smtClean="0">
                <a:solidFill>
                  <a:srgbClr val="92D050"/>
                </a:solidFill>
                <a:latin typeface="華康中特圓體" pitchFamily="49" charset="-120"/>
                <a:ea typeface="華康中特圓體" pitchFamily="49" charset="-120"/>
              </a:rPr>
              <a:t>⑴孔雀旋轉著</a:t>
            </a:r>
            <a:r>
              <a:rPr lang="zh-TW" altLang="en-US" u="sng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七彩的羽扇</a:t>
            </a:r>
            <a:endParaRPr lang="zh-TW" altLang="en-US" dirty="0" smtClean="0">
              <a:solidFill>
                <a:srgbClr val="FF00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dirty="0" smtClean="0">
                <a:solidFill>
                  <a:srgbClr val="92D050"/>
                </a:solidFill>
              </a:rPr>
              <a:t>→</a:t>
            </a:r>
            <a:r>
              <a:rPr lang="en-US" u="sng" dirty="0" smtClean="0">
                <a:solidFill>
                  <a:srgbClr val="92D050"/>
                </a:solidFill>
              </a:rPr>
              <a:t>                                                        </a:t>
            </a:r>
            <a:endParaRPr lang="zh-TW" altLang="en-US" dirty="0" smtClean="0">
              <a:solidFill>
                <a:srgbClr val="92D050"/>
              </a:solidFill>
            </a:endParaRPr>
          </a:p>
          <a:p>
            <a:r>
              <a:rPr lang="zh-TW" altLang="en-US" dirty="0" smtClean="0">
                <a:solidFill>
                  <a:srgbClr val="92D050"/>
                </a:solidFill>
              </a:rPr>
              <a:t>◎習作</a:t>
            </a:r>
            <a:r>
              <a:rPr lang="zh-TW" altLang="en-US" dirty="0" smtClean="0">
                <a:solidFill>
                  <a:srgbClr val="92D050"/>
                </a:solidFill>
                <a:latin typeface="華康中特圓體" pitchFamily="49" charset="-120"/>
                <a:ea typeface="華康中特圓體" pitchFamily="49" charset="-120"/>
              </a:rPr>
              <a:t>⑵輕輕地在你的手指上戴上</a:t>
            </a:r>
            <a:r>
              <a:rPr lang="zh-TW" altLang="en-US" u="sng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婚戒</a:t>
            </a:r>
          </a:p>
          <a:p>
            <a:r>
              <a:rPr lang="zh-TW" altLang="en-US" dirty="0" smtClean="0">
                <a:solidFill>
                  <a:srgbClr val="92D050"/>
                </a:solidFill>
              </a:rPr>
              <a:t>→</a:t>
            </a:r>
            <a:r>
              <a:rPr lang="en-US" u="sng" dirty="0" smtClean="0">
                <a:solidFill>
                  <a:srgbClr val="92D050"/>
                </a:solidFill>
              </a:rPr>
              <a:t>                                                        </a:t>
            </a:r>
            <a:endParaRPr lang="zh-TW" altLang="en-US" dirty="0" smtClean="0">
              <a:solidFill>
                <a:srgbClr val="92D050"/>
              </a:solidFill>
            </a:endParaRPr>
          </a:p>
          <a:p>
            <a:r>
              <a:rPr lang="zh-TW" altLang="en-US" dirty="0" smtClean="0">
                <a:solidFill>
                  <a:srgbClr val="92D050"/>
                </a:solidFill>
              </a:rPr>
              <a:t>◎習作</a:t>
            </a:r>
            <a:r>
              <a:rPr lang="zh-TW" altLang="en-US" dirty="0" smtClean="0">
                <a:solidFill>
                  <a:srgbClr val="92D050"/>
                </a:solidFill>
                <a:latin typeface="華康中特圓體" pitchFamily="49" charset="-120"/>
                <a:ea typeface="華康中特圓體" pitchFamily="49" charset="-120"/>
              </a:rPr>
              <a:t>⑶拿起立可白，塗抹掉</a:t>
            </a:r>
            <a:r>
              <a:rPr lang="zh-TW" altLang="en-US" u="sng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寫錯的字句</a:t>
            </a:r>
          </a:p>
          <a:p>
            <a:r>
              <a:rPr lang="zh-TW" altLang="en-US" dirty="0" smtClean="0">
                <a:solidFill>
                  <a:srgbClr val="92D050"/>
                </a:solidFill>
              </a:rPr>
              <a:t>→</a:t>
            </a:r>
            <a:r>
              <a:rPr lang="en-US" u="sng" dirty="0" smtClean="0">
                <a:solidFill>
                  <a:srgbClr val="92D050"/>
                </a:solidFill>
              </a:rPr>
              <a:t>                                                        </a:t>
            </a:r>
            <a:endParaRPr lang="zh-TW" altLang="en-US" dirty="0" smtClean="0">
              <a:solidFill>
                <a:srgbClr val="92D050"/>
              </a:solidFill>
            </a:endParaRPr>
          </a:p>
          <a:p>
            <a:r>
              <a:rPr lang="zh-TW" altLang="en-US" dirty="0" smtClean="0">
                <a:solidFill>
                  <a:srgbClr val="92D050"/>
                </a:solidFill>
              </a:rPr>
              <a:t>◎習作</a:t>
            </a:r>
            <a:r>
              <a:rPr lang="zh-TW" altLang="en-US" dirty="0" smtClean="0">
                <a:solidFill>
                  <a:srgbClr val="92D050"/>
                </a:solidFill>
                <a:latin typeface="華康中特圓體" pitchFamily="49" charset="-120"/>
                <a:ea typeface="華康中特圓體" pitchFamily="49" charset="-120"/>
              </a:rPr>
              <a:t>⑷打開窗子，讓</a:t>
            </a:r>
            <a:r>
              <a:rPr lang="zh-TW" altLang="en-US" u="sng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月光</a:t>
            </a:r>
            <a:r>
              <a:rPr lang="zh-TW" altLang="en-US" dirty="0" smtClean="0">
                <a:solidFill>
                  <a:srgbClr val="92D050"/>
                </a:solidFill>
                <a:latin typeface="華康中特圓體" pitchFamily="49" charset="-120"/>
                <a:ea typeface="華康中特圓體" pitchFamily="49" charset="-120"/>
              </a:rPr>
              <a:t>照進來</a:t>
            </a:r>
          </a:p>
          <a:p>
            <a:r>
              <a:rPr lang="zh-TW" altLang="en-US" dirty="0" smtClean="0">
                <a:solidFill>
                  <a:srgbClr val="92D050"/>
                </a:solidFill>
              </a:rPr>
              <a:t>→</a:t>
            </a:r>
            <a:r>
              <a:rPr lang="en-US" u="sng" dirty="0" smtClean="0">
                <a:solidFill>
                  <a:srgbClr val="92D050"/>
                </a:solidFill>
              </a:rPr>
              <a:t>                                                        </a:t>
            </a:r>
            <a:endParaRPr lang="zh-TW" altLang="en-US" dirty="0" smtClean="0">
              <a:solidFill>
                <a:srgbClr val="92D050"/>
              </a:solidFill>
            </a:endParaRPr>
          </a:p>
          <a:p>
            <a:r>
              <a:rPr lang="zh-TW" altLang="en-US" dirty="0" smtClean="0">
                <a:solidFill>
                  <a:srgbClr val="92D050"/>
                </a:solidFill>
              </a:rPr>
              <a:t>◎習作</a:t>
            </a:r>
            <a:r>
              <a:rPr lang="zh-TW" altLang="en-US" dirty="0" smtClean="0">
                <a:solidFill>
                  <a:srgbClr val="92D050"/>
                </a:solidFill>
                <a:latin typeface="華康中特圓體" pitchFamily="49" charset="-120"/>
                <a:ea typeface="華康中特圓體" pitchFamily="49" charset="-120"/>
              </a:rPr>
              <a:t>⑸佇立堤岸，他望著</a:t>
            </a:r>
            <a:r>
              <a:rPr lang="zh-TW" altLang="en-US" u="sng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遠方的海洋</a:t>
            </a:r>
          </a:p>
          <a:p>
            <a:r>
              <a:rPr lang="zh-TW" altLang="en-US" dirty="0" smtClean="0">
                <a:solidFill>
                  <a:srgbClr val="92D050"/>
                </a:solidFill>
              </a:rPr>
              <a:t>→</a:t>
            </a:r>
            <a:r>
              <a:rPr lang="en-US" u="sng" dirty="0" smtClean="0">
                <a:solidFill>
                  <a:srgbClr val="92D050"/>
                </a:solidFill>
              </a:rPr>
              <a:t>                                                        </a:t>
            </a:r>
            <a:endParaRPr lang="zh-TW" alt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ChangeArrowheads="1"/>
          </p:cNvSpPr>
          <p:nvPr/>
        </p:nvSpPr>
        <p:spPr bwMode="auto">
          <a:xfrm>
            <a:off x="395288" y="1989138"/>
            <a:ext cx="7272337" cy="2813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39580" tIns="539580" rIns="539580" bIns="539580" anchor="ctr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→</a:t>
            </a:r>
            <a:r>
              <a:rPr lang="en-US" altLang="zh-TW" sz="2800" dirty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2800" dirty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實</a:t>
            </a:r>
            <a:r>
              <a:rPr lang="en-US" altLang="zh-TW" sz="2800" dirty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2800" dirty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具象譬喻＋</a:t>
            </a:r>
            <a:r>
              <a:rPr lang="en-US" altLang="zh-TW" sz="2800" dirty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2800" dirty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虛</a:t>
            </a:r>
            <a:r>
              <a:rPr lang="en-US" altLang="zh-TW" sz="2800" dirty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2800" dirty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抽象情感</a:t>
            </a:r>
          </a:p>
          <a:p>
            <a:endParaRPr lang="zh-TW" altLang="en-US" sz="2800" dirty="0">
              <a:solidFill>
                <a:srgbClr val="0000FF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sz="2800" dirty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→以抽象的語句化入／引入自己的情感</a:t>
            </a:r>
            <a:endParaRPr lang="en-US" altLang="zh-TW" sz="2800" dirty="0">
              <a:solidFill>
                <a:srgbClr val="0000FF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sz="2800" dirty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  （借物抒情）</a:t>
            </a:r>
          </a:p>
        </p:txBody>
      </p:sp>
      <p:sp>
        <p:nvSpPr>
          <p:cNvPr id="79875" name="WordArt 5"/>
          <p:cNvSpPr>
            <a:spLocks noChangeArrowheads="1" noChangeShapeType="1" noTextEdit="1"/>
          </p:cNvSpPr>
          <p:nvPr/>
        </p:nvSpPr>
        <p:spPr bwMode="auto">
          <a:xfrm>
            <a:off x="827088" y="5157788"/>
            <a:ext cx="7632700" cy="10795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zh-TW" alt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華康魏碑體"/>
                <a:ea typeface="華康魏碑體"/>
              </a:rPr>
              <a:t>好的詩，總是能觸及人生。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7631832" cy="1368425"/>
          </a:xfrm>
          <a:prstGeom prst="rect">
            <a:avLst/>
          </a:prstGeom>
          <a:solidFill>
            <a:schemeClr val="tx1"/>
          </a:solidFill>
          <a:ln>
            <a:solidFill>
              <a:srgbClr val="0070C0"/>
            </a:solidFill>
          </a:ln>
        </p:spPr>
        <p:txBody>
          <a:bodyPr/>
          <a:lstStyle/>
          <a:p>
            <a:pPr>
              <a:defRPr/>
            </a:pPr>
            <a:r>
              <a:rPr lang="en-US" altLang="zh-TW" sz="4000" kern="0" dirty="0">
                <a:solidFill>
                  <a:srgbClr val="66FFFF"/>
                </a:solidFill>
                <a:latin typeface="華康中特圓體" pitchFamily="49" charset="-120"/>
                <a:ea typeface="華康中特圓體" pitchFamily="49" charset="-120"/>
                <a:cs typeface="+mj-cs"/>
              </a:rPr>
              <a:t>【5】</a:t>
            </a:r>
            <a:r>
              <a:rPr lang="zh-TW" altLang="en-US" sz="4000" kern="0" dirty="0">
                <a:solidFill>
                  <a:srgbClr val="66FFFF"/>
                </a:solidFill>
                <a:latin typeface="華康中特圓體" pitchFamily="49" charset="-120"/>
                <a:ea typeface="華康中特圓體" pitchFamily="49" charset="-120"/>
                <a:cs typeface="+mj-cs"/>
              </a:rPr>
              <a:t>第三式──情感轉化法  </a:t>
            </a:r>
            <a:r>
              <a:rPr lang="zh-TW" altLang="en-US" sz="3600" b="1" kern="0" dirty="0">
                <a:solidFill>
                  <a:srgbClr val="66FFFF"/>
                </a:solidFill>
                <a:latin typeface="+mj-lt"/>
                <a:ea typeface="+mj-ea"/>
                <a:cs typeface="+mj-cs"/>
              </a:rPr>
              <a:t/>
            </a:r>
            <a:br>
              <a:rPr lang="zh-TW" altLang="en-US" sz="3600" b="1" kern="0" dirty="0">
                <a:solidFill>
                  <a:srgbClr val="66FFFF"/>
                </a:solidFill>
                <a:latin typeface="+mj-lt"/>
                <a:ea typeface="+mj-ea"/>
                <a:cs typeface="+mj-cs"/>
              </a:rPr>
            </a:br>
            <a:r>
              <a:rPr lang="zh-TW" altLang="en-US" sz="3600" b="1" kern="0" dirty="0">
                <a:solidFill>
                  <a:srgbClr val="66FFFF"/>
                </a:solidFill>
                <a:latin typeface="+mj-lt"/>
                <a:ea typeface="+mj-ea"/>
                <a:cs typeface="+mj-cs"/>
              </a:rPr>
              <a:t>                          </a:t>
            </a:r>
            <a:r>
              <a:rPr lang="zh-TW" altLang="en-US" b="1" kern="0" dirty="0">
                <a:solidFill>
                  <a:srgbClr val="66FFFF"/>
                </a:solidFill>
                <a:latin typeface="標楷體" pitchFamily="65" charset="-120"/>
                <a:ea typeface="標楷體" pitchFamily="65" charset="-120"/>
                <a:cs typeface="+mj-cs"/>
              </a:rPr>
              <a:t>（借物抒情法） （由實入虛法）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96752"/>
            <a:ext cx="6588224" cy="3960440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〈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跳水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〉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	艾青</a:t>
            </a:r>
            <a:r>
              <a:rPr lang="zh-TW" altLang="en-US" dirty="0" smtClean="0"/>
              <a:t> </a:t>
            </a:r>
          </a:p>
          <a:p>
            <a:pPr>
              <a:buFontTx/>
              <a:buNone/>
              <a:defRPr/>
            </a:pP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實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從十米高台 </a:t>
            </a:r>
          </a:p>
          <a:p>
            <a:pPr>
              <a:buFontTx/>
              <a:buNone/>
              <a:defRPr/>
            </a:pP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陶醉於下面的湛藍 </a:t>
            </a:r>
          </a:p>
          <a:p>
            <a:pPr>
              <a:buFontTx/>
              <a:buNone/>
              <a:defRPr/>
            </a:pP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在跳板與水面之間 </a:t>
            </a:r>
          </a:p>
          <a:p>
            <a:pPr>
              <a:buFontTx/>
              <a:buNone/>
              <a:defRPr/>
            </a:pP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描畫出從容的曲線 </a:t>
            </a:r>
          </a:p>
          <a:p>
            <a:pPr>
              <a:buFontTx/>
              <a:buNone/>
              <a:defRPr/>
            </a:pP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虛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讓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青春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去激起 </a:t>
            </a:r>
          </a:p>
          <a:p>
            <a:pPr>
              <a:buFontTx/>
              <a:buNone/>
              <a:defRPr/>
            </a:pP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      一片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雪白的讚嘆 </a:t>
            </a:r>
          </a:p>
          <a:p>
            <a:pPr>
              <a:defRPr/>
            </a:pPr>
            <a:endParaRPr lang="zh-TW" altLang="en-US" dirty="0"/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732588" cy="1196752"/>
          </a:xfrm>
          <a:solidFill>
            <a:schemeClr val="tx1"/>
          </a:solidFill>
          <a:ln>
            <a:solidFill>
              <a:srgbClr val="0070C0"/>
            </a:solidFill>
          </a:ln>
        </p:spPr>
        <p:txBody>
          <a:bodyPr/>
          <a:lstStyle/>
          <a:p>
            <a:pPr algn="l" eaLnBrk="1" hangingPunct="1"/>
            <a:r>
              <a:rPr lang="en-US" altLang="zh-TW" sz="4000" dirty="0" smtClean="0">
                <a:solidFill>
                  <a:srgbClr val="66FFFF"/>
                </a:solidFill>
                <a:latin typeface="華康中特圓體" pitchFamily="49" charset="-120"/>
                <a:ea typeface="華康中特圓體" pitchFamily="49" charset="-120"/>
              </a:rPr>
              <a:t>【5】</a:t>
            </a:r>
            <a:r>
              <a:rPr lang="zh-TW" altLang="en-US" sz="4000" dirty="0" smtClean="0">
                <a:solidFill>
                  <a:srgbClr val="66FFFF"/>
                </a:solidFill>
                <a:latin typeface="華康中特圓體" pitchFamily="49" charset="-120"/>
                <a:ea typeface="華康中特圓體" pitchFamily="49" charset="-120"/>
              </a:rPr>
              <a:t>第三式──情感轉化法  </a:t>
            </a:r>
            <a:r>
              <a:rPr lang="zh-TW" altLang="en-US" sz="3600" b="1" dirty="0" smtClean="0">
                <a:solidFill>
                  <a:srgbClr val="66FFFF"/>
                </a:solidFill>
              </a:rPr>
              <a:t/>
            </a:r>
            <a:br>
              <a:rPr lang="zh-TW" altLang="en-US" sz="3600" b="1" dirty="0" smtClean="0">
                <a:solidFill>
                  <a:srgbClr val="66FFFF"/>
                </a:solidFill>
              </a:rPr>
            </a:br>
            <a:r>
              <a:rPr lang="zh-TW" altLang="en-US" sz="3600" b="1" dirty="0" smtClean="0">
                <a:solidFill>
                  <a:srgbClr val="66FFFF"/>
                </a:solidFill>
              </a:rPr>
              <a:t>              </a:t>
            </a:r>
            <a:r>
              <a:rPr lang="zh-TW" altLang="en-US" sz="2600" b="1" dirty="0" smtClean="0">
                <a:solidFill>
                  <a:srgbClr val="66FFFF"/>
                </a:solidFill>
                <a:latin typeface="標楷體" pitchFamily="65" charset="-120"/>
                <a:ea typeface="標楷體" pitchFamily="65" charset="-120"/>
              </a:rPr>
              <a:t>（借物抒情法） （由實入虛法</a:t>
            </a:r>
            <a:r>
              <a:rPr lang="zh-TW" altLang="en-US" sz="2600" b="1" dirty="0" smtClean="0">
                <a:solidFill>
                  <a:srgbClr val="66FFFF"/>
                </a:solidFill>
              </a:rPr>
              <a:t>）</a:t>
            </a:r>
          </a:p>
        </p:txBody>
      </p:sp>
      <p:pic>
        <p:nvPicPr>
          <p:cNvPr id="80900" name="圖片 4" descr="01300000044935120891321189438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3" y="0"/>
            <a:ext cx="2484437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圖片 5" descr="23104842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3389313"/>
            <a:ext cx="2484437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圖片 6" descr="20071114161723602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994923"/>
            <a:ext cx="2807518" cy="186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827088" y="1700213"/>
            <a:ext cx="7772400" cy="3324225"/>
          </a:xfrm>
        </p:spPr>
        <p:txBody>
          <a:bodyPr/>
          <a:lstStyle/>
          <a:p>
            <a:r>
              <a:rPr lang="zh-TW" altLang="en-US" sz="8800" smtClean="0">
                <a:latin typeface="華康中特圓體" pitchFamily="49" charset="-120"/>
                <a:ea typeface="華康中特圓體" pitchFamily="49" charset="-120"/>
              </a:rPr>
              <a:t>某個暑假</a:t>
            </a:r>
            <a:r>
              <a:rPr lang="en-US" altLang="zh-TW" sz="8800" smtClean="0"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sz="8800" smtClean="0"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8800" smtClean="0">
                <a:latin typeface="華康中特圓體" pitchFamily="49" charset="-120"/>
                <a:ea typeface="華康中特圓體" pitchFamily="49" charset="-120"/>
              </a:rPr>
              <a:t>的作文課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0" y="1"/>
            <a:ext cx="3203575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TW" sz="3200" kern="0" dirty="0" smtClean="0">
                <a:solidFill>
                  <a:schemeClr val="bg1"/>
                </a:solidFill>
                <a:latin typeface="華康古印體" pitchFamily="65" charset="-120"/>
                <a:ea typeface="華康古印體" pitchFamily="65" charset="-120"/>
              </a:rPr>
              <a:t>■</a:t>
            </a:r>
            <a:r>
              <a:rPr lang="zh-TW" altLang="en-US" sz="3200" kern="0" dirty="0" smtClean="0">
                <a:solidFill>
                  <a:schemeClr val="bg1"/>
                </a:solidFill>
                <a:latin typeface="華康古印體" pitchFamily="65" charset="-120"/>
                <a:ea typeface="華康古印體" pitchFamily="65" charset="-120"/>
              </a:rPr>
              <a:t>某個暑假</a:t>
            </a:r>
            <a:endParaRPr lang="zh-TW" altLang="en-US" sz="3200" kern="0" dirty="0">
              <a:solidFill>
                <a:schemeClr val="bg1"/>
              </a:solidFill>
              <a:latin typeface="華康古印體" pitchFamily="65" charset="-120"/>
              <a:ea typeface="華康古印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7772400" cy="1143000"/>
          </a:xfrm>
          <a:solidFill>
            <a:schemeClr val="tx1"/>
          </a:solidFill>
          <a:ln>
            <a:solidFill>
              <a:srgbClr val="0070C0"/>
            </a:solidFill>
          </a:ln>
        </p:spPr>
        <p:txBody>
          <a:bodyPr/>
          <a:lstStyle/>
          <a:p>
            <a:pPr algn="l" eaLnBrk="1" hangingPunct="1"/>
            <a:r>
              <a:rPr lang="en-US" altLang="zh-TW" sz="4000" smtClean="0">
                <a:solidFill>
                  <a:srgbClr val="66CCFF"/>
                </a:solidFill>
                <a:latin typeface="華康中特圓體" pitchFamily="49" charset="-120"/>
                <a:ea typeface="華康中特圓體" pitchFamily="49" charset="-120"/>
              </a:rPr>
              <a:t>【5】</a:t>
            </a:r>
            <a:r>
              <a:rPr lang="zh-TW" altLang="en-US" sz="4000" smtClean="0">
                <a:solidFill>
                  <a:srgbClr val="66CCFF"/>
                </a:solidFill>
                <a:latin typeface="華康中特圓體" pitchFamily="49" charset="-120"/>
                <a:ea typeface="華康中特圓體" pitchFamily="49" charset="-120"/>
              </a:rPr>
              <a:t>第三式──情感轉化法  </a:t>
            </a:r>
            <a:r>
              <a:rPr lang="zh-TW" altLang="en-US" sz="3600" b="1" smtClean="0">
                <a:solidFill>
                  <a:srgbClr val="66CCFF"/>
                </a:solidFill>
              </a:rPr>
              <a:t/>
            </a:r>
            <a:br>
              <a:rPr lang="zh-TW" altLang="en-US" sz="3600" b="1" smtClean="0">
                <a:solidFill>
                  <a:srgbClr val="66CCFF"/>
                </a:solidFill>
              </a:rPr>
            </a:br>
            <a:r>
              <a:rPr lang="zh-TW" altLang="en-US" sz="3600" b="1" smtClean="0">
                <a:solidFill>
                  <a:srgbClr val="66CCFF"/>
                </a:solidFill>
              </a:rPr>
              <a:t>                          </a:t>
            </a:r>
            <a:r>
              <a:rPr lang="zh-TW" altLang="en-US" sz="2400" b="1" smtClean="0">
                <a:solidFill>
                  <a:srgbClr val="66CCFF"/>
                </a:solidFill>
              </a:rPr>
              <a:t>（借物抒情法） （由實入虛法）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9144000" cy="5373687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zh-TW" sz="2800" smtClean="0">
                <a:latin typeface="華康中特圓體" pitchFamily="49" charset="-120"/>
                <a:ea typeface="華康中特圓體" pitchFamily="49" charset="-120"/>
              </a:rPr>
              <a:t>〈</a:t>
            </a:r>
            <a:r>
              <a:rPr lang="zh-TW" altLang="zh-TW" sz="2800" smtClean="0">
                <a:latin typeface="華康中特圓體" pitchFamily="49" charset="-120"/>
                <a:ea typeface="華康中特圓體" pitchFamily="49" charset="-120"/>
              </a:rPr>
              <a:t>捉迷藏</a:t>
            </a:r>
            <a:r>
              <a:rPr lang="en-US" altLang="zh-TW" sz="2800" smtClean="0">
                <a:latin typeface="華康中特圓體" pitchFamily="49" charset="-120"/>
                <a:ea typeface="華康中特圓體" pitchFamily="49" charset="-120"/>
              </a:rPr>
              <a:t>〉</a:t>
            </a:r>
            <a:r>
              <a:rPr lang="zh-TW" altLang="zh-TW" sz="2800" smtClean="0">
                <a:latin typeface="華康中特圓體" pitchFamily="49" charset="-120"/>
                <a:ea typeface="華康中特圓體" pitchFamily="49" charset="-120"/>
              </a:rPr>
              <a:t>◎</a:t>
            </a:r>
            <a:r>
              <a:rPr lang="en-US" altLang="zh-TW" sz="2800" smtClean="0">
                <a:latin typeface="華康中特圓體" pitchFamily="49" charset="-120"/>
                <a:ea typeface="華康中特圓體" pitchFamily="49" charset="-120"/>
              </a:rPr>
              <a:t>by</a:t>
            </a:r>
            <a:r>
              <a:rPr lang="zh-TW" altLang="zh-TW" sz="2800" smtClean="0">
                <a:latin typeface="華康中特圓體" pitchFamily="49" charset="-120"/>
                <a:ea typeface="華康中特圓體" pitchFamily="49" charset="-120"/>
              </a:rPr>
              <a:t>二５李婕慇</a:t>
            </a:r>
            <a:r>
              <a:rPr lang="en-US" altLang="zh-TW" sz="2800" smtClean="0">
                <a:latin typeface="華康中特圓體" pitchFamily="49" charset="-120"/>
                <a:ea typeface="華康中特圓體" pitchFamily="49" charset="-120"/>
              </a:rPr>
              <a:t>20060624</a:t>
            </a:r>
            <a:endParaRPr lang="zh-TW" altLang="zh-TW" sz="2800" b="1" smtClean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zh-TW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【實】小時候玩捉迷藏，總是你找，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　　　</a:t>
            </a:r>
            <a:r>
              <a:rPr lang="zh-TW" altLang="zh-TW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我躲，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　　　</a:t>
            </a:r>
            <a:r>
              <a:rPr lang="zh-TW" altLang="zh-TW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我輸了，你找到我了。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zh-TW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【實】長大後玩捉迷藏，仍然你找，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　　　</a:t>
            </a:r>
            <a:r>
              <a:rPr lang="zh-TW" altLang="zh-TW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我躲，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　　　</a:t>
            </a:r>
            <a:r>
              <a:rPr lang="zh-TW" altLang="zh-TW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我們都輸了——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zh-TW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【虛】你找不到我，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　　　</a:t>
            </a:r>
            <a:r>
              <a:rPr lang="zh-TW" altLang="zh-TW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我也找不到我們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　　　</a:t>
            </a:r>
            <a:r>
              <a:rPr lang="zh-TW" altLang="zh-TW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已經失去的童年……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zh-TW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【虛】原來這是一種奢求：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　　　</a:t>
            </a:r>
            <a:r>
              <a:rPr lang="zh-TW" altLang="zh-TW" sz="2800" b="1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我們只想躲在童年裡。</a:t>
            </a:r>
          </a:p>
        </p:txBody>
      </p:sp>
      <p:pic>
        <p:nvPicPr>
          <p:cNvPr id="81924" name="Picture 4" descr="捉迷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260350"/>
            <a:ext cx="827087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7" descr="捉迷藏20056702011507"/>
          <p:cNvPicPr>
            <a:picLocks noChangeAspect="1" noChangeArrowheads="1"/>
          </p:cNvPicPr>
          <p:nvPr/>
        </p:nvPicPr>
        <p:blipFill>
          <a:blip r:embed="rId3" cstate="print"/>
          <a:srcRect l="14552" r="5579"/>
          <a:stretch>
            <a:fillRect/>
          </a:stretch>
        </p:blipFill>
        <p:spPr bwMode="auto">
          <a:xfrm>
            <a:off x="5907088" y="1773238"/>
            <a:ext cx="323691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圖片 5" descr="青蛙003.bmp"/>
          <p:cNvPicPr>
            <a:picLocks noChangeAspect="1"/>
          </p:cNvPicPr>
          <p:nvPr/>
        </p:nvPicPr>
        <p:blipFill>
          <a:blip r:embed="rId2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7772400" cy="5373687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zh-TW" sz="280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〈</a:t>
            </a:r>
            <a:r>
              <a:rPr lang="zh-TW" altLang="zh-TW" sz="280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捉蝌蚪</a:t>
            </a:r>
            <a:r>
              <a:rPr lang="en-US" altLang="zh-TW" sz="280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〉</a:t>
            </a:r>
            <a:r>
              <a:rPr lang="zh-TW" altLang="zh-TW" sz="280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>◎宋承諭</a:t>
            </a:r>
            <a:r>
              <a:rPr lang="en-US" altLang="zh-TW" sz="280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>20090323</a:t>
            </a:r>
            <a:endParaRPr lang="zh-TW" altLang="zh-TW" sz="2800" b="1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zh-TW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【謎】撲通！一隻隻黑色的</a:t>
            </a:r>
            <a:r>
              <a:rPr lang="zh-TW" altLang="zh-TW" sz="2800" b="1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回憶</a:t>
            </a:r>
            <a:r>
              <a:rPr lang="en-US" altLang="zh-TW" sz="2800" smtClean="0">
                <a:solidFill>
                  <a:srgbClr val="FFCCFF"/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</a:t>
            </a:r>
            <a:r>
              <a:rPr lang="zh-TW" altLang="zh-TW" sz="2800" smtClean="0">
                <a:solidFill>
                  <a:srgbClr val="FFCCFF"/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實則虛之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　　</a:t>
            </a:r>
            <a:r>
              <a:rPr lang="zh-TW" altLang="en-US" sz="2800" b="1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　</a:t>
            </a:r>
            <a:r>
              <a:rPr lang="zh-TW" altLang="zh-TW" sz="2800" b="1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全部在下雨天回來了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 </a:t>
            </a:r>
            <a:endParaRPr lang="zh-TW" altLang="zh-TW" sz="280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zh-TW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【謎】呱！呱！呱！下雨天一過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　</a:t>
            </a:r>
            <a:r>
              <a:rPr lang="zh-TW" altLang="zh-TW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一隻隻的</a:t>
            </a:r>
            <a:r>
              <a:rPr lang="zh-TW" altLang="zh-TW" sz="2800" b="1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回憶</a:t>
            </a:r>
            <a:r>
              <a:rPr lang="en-US" altLang="zh-TW" sz="2800" smtClean="0">
                <a:solidFill>
                  <a:srgbClr val="FFCCFF"/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</a:t>
            </a:r>
            <a:r>
              <a:rPr lang="zh-TW" altLang="zh-TW" sz="2800" smtClean="0">
                <a:solidFill>
                  <a:srgbClr val="FFCCFF"/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實則虛之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　</a:t>
            </a:r>
            <a:r>
              <a:rPr lang="zh-TW" altLang="zh-TW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全部跳走了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 </a:t>
            </a:r>
            <a:endParaRPr lang="zh-TW" altLang="zh-TW" sz="280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結</a:t>
            </a:r>
            <a:r>
              <a:rPr lang="en-US" altLang="zh-TW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zh-TW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以為已經捉到的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　　　</a:t>
            </a:r>
            <a:r>
              <a:rPr lang="zh-TW" altLang="zh-TW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終究要消雲散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　　　</a:t>
            </a:r>
            <a:r>
              <a:rPr lang="zh-TW" altLang="zh-TW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只留下</a:t>
            </a:r>
            <a:r>
              <a:rPr lang="zh-TW" altLang="zh-TW" sz="2800" b="1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心中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　　</a:t>
            </a:r>
            <a:r>
              <a:rPr lang="zh-TW" altLang="en-US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　</a:t>
            </a:r>
            <a:r>
              <a:rPr lang="zh-TW" altLang="zh-TW" sz="28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黏黏稠稠的</a:t>
            </a:r>
            <a:r>
              <a:rPr lang="zh-TW" altLang="zh-TW" sz="2800" b="1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印痕</a:t>
            </a:r>
            <a:r>
              <a:rPr lang="en-US" altLang="zh-TW" sz="2800" smtClean="0">
                <a:solidFill>
                  <a:srgbClr val="FFCCFF"/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</a:t>
            </a:r>
            <a:r>
              <a:rPr lang="zh-TW" altLang="zh-TW" sz="2800" smtClean="0">
                <a:solidFill>
                  <a:srgbClr val="FFCCFF"/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虛則實之</a:t>
            </a:r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7772400" cy="1143000"/>
          </a:xfrm>
          <a:solidFill>
            <a:schemeClr val="tx1"/>
          </a:solidFill>
          <a:ln>
            <a:solidFill>
              <a:srgbClr val="0070C0"/>
            </a:solidFill>
          </a:ln>
        </p:spPr>
        <p:txBody>
          <a:bodyPr/>
          <a:lstStyle/>
          <a:p>
            <a:pPr algn="l" eaLnBrk="1" hangingPunct="1"/>
            <a:r>
              <a:rPr lang="en-US" altLang="zh-TW" sz="4000" smtClean="0">
                <a:solidFill>
                  <a:srgbClr val="66CCFF"/>
                </a:solidFill>
                <a:latin typeface="華康中特圓體" pitchFamily="49" charset="-120"/>
                <a:ea typeface="華康中特圓體" pitchFamily="49" charset="-120"/>
              </a:rPr>
              <a:t>【5】</a:t>
            </a:r>
            <a:r>
              <a:rPr lang="zh-TW" altLang="en-US" sz="4000" smtClean="0">
                <a:solidFill>
                  <a:srgbClr val="66CCFF"/>
                </a:solidFill>
                <a:latin typeface="華康中特圓體" pitchFamily="49" charset="-120"/>
                <a:ea typeface="華康中特圓體" pitchFamily="49" charset="-120"/>
              </a:rPr>
              <a:t>第三式──情感轉化法  </a:t>
            </a:r>
            <a:r>
              <a:rPr lang="zh-TW" altLang="en-US" sz="3600" b="1" smtClean="0">
                <a:solidFill>
                  <a:srgbClr val="66CCFF"/>
                </a:solidFill>
              </a:rPr>
              <a:t/>
            </a:r>
            <a:br>
              <a:rPr lang="zh-TW" altLang="en-US" sz="3600" b="1" smtClean="0">
                <a:solidFill>
                  <a:srgbClr val="66CCFF"/>
                </a:solidFill>
              </a:rPr>
            </a:br>
            <a:r>
              <a:rPr lang="zh-TW" altLang="en-US" sz="3600" b="1" smtClean="0">
                <a:solidFill>
                  <a:srgbClr val="66CCFF"/>
                </a:solidFill>
              </a:rPr>
              <a:t>                          </a:t>
            </a:r>
            <a:r>
              <a:rPr lang="zh-TW" altLang="en-US" sz="2400" b="1" smtClean="0">
                <a:solidFill>
                  <a:srgbClr val="66CCFF"/>
                </a:solidFill>
              </a:rPr>
              <a:t>（借物抒情法） （由實入虛法）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ChangeArrowheads="1"/>
          </p:cNvSpPr>
          <p:nvPr/>
        </p:nvSpPr>
        <p:spPr bwMode="auto">
          <a:xfrm>
            <a:off x="1136650" y="2274888"/>
            <a:ext cx="1089025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39580" tIns="539580" rIns="539580" bIns="539580" anchor="ctr">
            <a:spAutoFit/>
          </a:bodyPr>
          <a:lstStyle/>
          <a:p>
            <a:endParaRPr lang="zh-TW" altLang="en-US" sz="3200" b="1">
              <a:solidFill>
                <a:schemeClr val="accent2"/>
              </a:solidFill>
            </a:endParaRPr>
          </a:p>
          <a:p>
            <a:r>
              <a:rPr lang="zh-TW" altLang="en-US" b="1"/>
              <a:t/>
            </a:r>
            <a:br>
              <a:rPr lang="zh-TW" altLang="en-US" b="1"/>
            </a:br>
            <a:endParaRPr lang="zh-TW" altLang="en-US" b="1"/>
          </a:p>
        </p:txBody>
      </p:sp>
      <p:sp>
        <p:nvSpPr>
          <p:cNvPr id="83971" name="標題 2"/>
          <p:cNvSpPr>
            <a:spLocks noGrp="1"/>
          </p:cNvSpPr>
          <p:nvPr>
            <p:ph type="title"/>
          </p:nvPr>
        </p:nvSpPr>
        <p:spPr>
          <a:xfrm>
            <a:off x="0" y="620713"/>
            <a:ext cx="5003800" cy="1143000"/>
          </a:xfrm>
          <a:solidFill>
            <a:schemeClr val="tx1"/>
          </a:solidFill>
        </p:spPr>
        <p:txBody>
          <a:bodyPr/>
          <a:lstStyle/>
          <a:p>
            <a:pPr algn="l"/>
            <a:r>
              <a:rPr lang="en-US" altLang="zh-TW" b="1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【6】</a:t>
            </a:r>
            <a:r>
              <a:rPr lang="zh-TW" altLang="en-US" b="1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修正式：</a:t>
            </a:r>
            <a:endParaRPr lang="zh-TW" altLang="en-US" smtClean="0">
              <a:solidFill>
                <a:srgbClr val="FFFF00"/>
              </a:solidFill>
            </a:endParaRPr>
          </a:p>
        </p:txBody>
      </p:sp>
      <p:sp>
        <p:nvSpPr>
          <p:cNvPr id="83972" name="內容版面配置區 3"/>
          <p:cNvSpPr>
            <a:spLocks noGrp="1"/>
          </p:cNvSpPr>
          <p:nvPr>
            <p:ph idx="1"/>
          </p:nvPr>
        </p:nvSpPr>
        <p:spPr>
          <a:xfrm>
            <a:off x="539750" y="2133600"/>
            <a:ext cx="7772400" cy="4114800"/>
          </a:xfrm>
        </p:spPr>
        <p:txBody>
          <a:bodyPr/>
          <a:lstStyle/>
          <a:p>
            <a:r>
              <a:rPr lang="zh-TW" altLang="en-US" sz="3600" smtClean="0">
                <a:latin typeface="華康中特圓體" pitchFamily="49" charset="-120"/>
                <a:ea typeface="華康中特圓體" pitchFamily="49" charset="-120"/>
              </a:rPr>
              <a:t>寫完以後，請檢查看看，</a:t>
            </a:r>
          </a:p>
          <a:p>
            <a:r>
              <a:rPr lang="zh-TW" altLang="en-US" sz="3600" smtClean="0">
                <a:solidFill>
                  <a:schemeClr val="accent2"/>
                </a:solidFill>
                <a:latin typeface="華康中特圓體" pitchFamily="49" charset="-120"/>
                <a:ea typeface="華康中特圓體" pitchFamily="49" charset="-120"/>
              </a:rPr>
              <a:t>連接詞</a:t>
            </a:r>
            <a:r>
              <a:rPr lang="zh-TW" altLang="en-US" sz="3600" smtClean="0">
                <a:latin typeface="華康中特圓體" pitchFamily="49" charset="-120"/>
                <a:ea typeface="華康中特圓體" pitchFamily="49" charset="-120"/>
              </a:rPr>
              <a:t>是不是太多了，</a:t>
            </a:r>
          </a:p>
          <a:p>
            <a:r>
              <a:rPr lang="zh-TW" altLang="en-US" sz="3600" smtClean="0">
                <a:latin typeface="華康中特圓體" pitchFamily="49" charset="-120"/>
                <a:ea typeface="華康中特圓體" pitchFamily="49" charset="-120"/>
              </a:rPr>
              <a:t>用立可白把「牠們」變不見吧！</a:t>
            </a:r>
          </a:p>
          <a:p>
            <a:endParaRPr lang="zh-TW" altLang="en-US" sz="3600" smtClean="0"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5" name="圖片 4" descr="1321114243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295628" y="4233429"/>
            <a:ext cx="2848372" cy="2624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.facebook_1172943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2735"/>
            <a:ext cx="8457890" cy="5544617"/>
          </a:xfrm>
          <a:prstGeom prst="rect">
            <a:avLst/>
          </a:prstGeom>
        </p:spPr>
      </p:pic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7772400" cy="1143000"/>
          </a:xfrm>
        </p:spPr>
        <p:txBody>
          <a:bodyPr/>
          <a:lstStyle/>
          <a:p>
            <a:pPr eaLnBrk="1" hangingPunct="1"/>
            <a:r>
              <a:rPr lang="zh-TW" altLang="en-US" b="1" dirty="0" smtClean="0"/>
              <a:t>動手寫詩囉！</a:t>
            </a:r>
          </a:p>
        </p:txBody>
      </p:sp>
      <p:pic>
        <p:nvPicPr>
          <p:cNvPr id="84995" name="Picture 4" descr="pe2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948265" y="188641"/>
            <a:ext cx="1440160" cy="1811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向右箭號 3">
            <a:hlinkClick r:id="rId4" action="ppaction://hlinksldjump"/>
          </p:cNvPr>
          <p:cNvSpPr/>
          <p:nvPr/>
        </p:nvSpPr>
        <p:spPr>
          <a:xfrm>
            <a:off x="6300788" y="5805488"/>
            <a:ext cx="2592387" cy="1052512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ea typeface="標楷體" pitchFamily="65" charset="-120"/>
              </a:rPr>
              <a:t>學生作品欣賞</a:t>
            </a:r>
            <a:endParaRPr lang="zh-TW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標題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5472113"/>
          </a:xfrm>
        </p:spPr>
        <p:txBody>
          <a:bodyPr/>
          <a:lstStyle/>
          <a:p>
            <a:r>
              <a:rPr lang="zh-TW" altLang="en-US" sz="9600" smtClean="0">
                <a:solidFill>
                  <a:schemeClr val="tx1"/>
                </a:solidFill>
                <a:latin typeface="華康中特圓體" pitchFamily="49" charset="-120"/>
                <a:ea typeface="華康中特圓體" pitchFamily="49" charset="-120"/>
              </a:rPr>
              <a:t>學生作品舉隅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208912" cy="1143000"/>
          </a:xfr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TW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〈</a:t>
            </a:r>
            <a:r>
              <a:rPr lang="zh-TW" altLang="en-US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籃球</a:t>
            </a:r>
            <a:r>
              <a:rPr lang="en-US" altLang="zh-TW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〉</a:t>
            </a:r>
            <a:r>
              <a:rPr lang="zh-TW" altLang="en-US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吳承翰</a:t>
            </a:r>
            <a:r>
              <a:rPr lang="zh-TW" altLang="zh-TW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★★★</a:t>
            </a:r>
            <a:r>
              <a:rPr lang="zh-TW" altLang="en-US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 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31840" y="1844824"/>
            <a:ext cx="5400600" cy="4248472"/>
          </a:xfrm>
          <a:solidFill>
            <a:schemeClr val="bg1"/>
          </a:solidFill>
          <a:ln>
            <a:solidFill>
              <a:srgbClr val="00B05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Ａ人生就像一場激烈的籃球比賽</a:t>
            </a:r>
          </a:p>
          <a:p>
            <a:pPr eaLnBrk="1" hangingPunct="1">
              <a:buFontTx/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Ｂ有時可以順利得分</a:t>
            </a:r>
          </a:p>
          <a:p>
            <a:pPr eaLnBrk="1" hangingPunct="1">
              <a:buFontTx/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　有時卻會被別人抄截</a:t>
            </a:r>
          </a:p>
          <a:p>
            <a:pPr eaLnBrk="1" hangingPunct="1">
              <a:buFontTx/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Ｃ只要眼神堅毅，全力奮戰</a:t>
            </a:r>
          </a:p>
          <a:p>
            <a:pPr eaLnBrk="1" hangingPunct="1">
              <a:buFontTx/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　淋漓的汗水會洗去勝敗的苦惱</a:t>
            </a:r>
          </a:p>
          <a:p>
            <a:pPr eaLnBrk="1" hangingPunct="1">
              <a:buFontTx/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　這一場人生遊戲就不會有遺憾</a:t>
            </a:r>
          </a:p>
        </p:txBody>
      </p:sp>
      <p:pic>
        <p:nvPicPr>
          <p:cNvPr id="93188" name="Picture 4" descr="C:\Users\user\Desktop\zookey國教輔導團\zookey第一教寫新詩就上手\zookey寫一首關於遊戲的詩(佳興版)\寫一首遊戲詩(圖檔)\籃球插~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2664296" cy="42484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5" name="矩形 4"/>
          <p:cNvSpPr/>
          <p:nvPr/>
        </p:nvSpPr>
        <p:spPr>
          <a:xfrm>
            <a:off x="6184535" y="5657671"/>
            <a:ext cx="29594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基本式</a:t>
            </a:r>
            <a:endParaRPr lang="zh-TW" alt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 rot="20459145">
            <a:off x="13128" y="794556"/>
            <a:ext cx="5032147" cy="923330"/>
          </a:xfrm>
          <a:prstGeom prst="rect">
            <a:avLst/>
          </a:prstGeom>
          <a:solidFill>
            <a:srgbClr val="66FF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愛打籃球的孩子</a:t>
            </a:r>
            <a:endParaRPr lang="zh-TW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標題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13788" cy="954087"/>
          </a:xfrm>
          <a:solidFill>
            <a:srgbClr val="00B0F0"/>
          </a:solidFill>
        </p:spPr>
        <p:txBody>
          <a:bodyPr/>
          <a:lstStyle/>
          <a:p>
            <a:r>
              <a:rPr lang="zh-TW" altLang="zh-TW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〈心愛的籃框〉王昱權★★★▲</a:t>
            </a:r>
            <a:endParaRPr lang="zh-TW" altLang="en-US" dirty="0" smtClean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91139" name="內容版面配置區 2"/>
          <p:cNvSpPr>
            <a:spLocks noGrp="1"/>
          </p:cNvSpPr>
          <p:nvPr>
            <p:ph idx="1"/>
          </p:nvPr>
        </p:nvSpPr>
        <p:spPr>
          <a:xfrm>
            <a:off x="250825" y="1196975"/>
            <a:ext cx="8641655" cy="5256213"/>
          </a:xfrm>
          <a:solidFill>
            <a:schemeClr val="bg1"/>
          </a:solidFill>
          <a:ln>
            <a:solidFill>
              <a:srgbClr val="00B050"/>
            </a:solidFill>
          </a:ln>
        </p:spPr>
        <p:txBody>
          <a:bodyPr/>
          <a:lstStyle/>
          <a:p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Ａ</a:t>
            </a:r>
            <a:r>
              <a:rPr lang="zh-TW" altLang="zh-TW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愛情就像一場籃球賽</a:t>
            </a:r>
          </a:p>
          <a:p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Ｂ</a:t>
            </a:r>
            <a:r>
              <a:rPr lang="zh-TW" altLang="zh-TW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我堅守著</a:t>
            </a:r>
          </a:p>
          <a:p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不許任何人虎視眈眈</a:t>
            </a:r>
          </a:p>
          <a:p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不准抄截</a:t>
            </a:r>
          </a:p>
          <a:p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更不能讓任何人貿然</a:t>
            </a:r>
          </a:p>
          <a:p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切入我倆愛情的禁區</a:t>
            </a:r>
          </a:p>
          <a:p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Ｃ</a:t>
            </a:r>
            <a:r>
              <a:rPr lang="zh-TW" altLang="zh-TW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即使衝撞</a:t>
            </a:r>
          </a:p>
          <a:p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我仍勇敢以肉身抵擋</a:t>
            </a:r>
          </a:p>
          <a:p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守護彼此心中</a:t>
            </a:r>
          </a:p>
          <a:p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sz="2800" dirty="0" smtClean="0">
                <a:solidFill>
                  <a:schemeClr val="accent2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神聖的圓</a:t>
            </a:r>
            <a:endParaRPr lang="zh-TW" altLang="en-US" sz="2800" dirty="0" smtClean="0">
              <a:solidFill>
                <a:schemeClr val="accent2">
                  <a:lumMod val="50000"/>
                </a:schemeClr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91140" name="Picture 4" descr="C:\Users\user\Desktop\zookey國教輔導團\zookey第一教寫新詩就上手\zookey寫一首關於遊戲的詩(佳興版)\寫一首遊戲詩(圖檔)\籃球wall001_com_EL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3980" y="2348880"/>
            <a:ext cx="4379979" cy="3284984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6184535" y="5657671"/>
            <a:ext cx="29594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基本式</a:t>
            </a:r>
            <a:endParaRPr lang="zh-TW" alt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 rot="20459145">
            <a:off x="340547" y="410788"/>
            <a:ext cx="2954655" cy="2585323"/>
          </a:xfrm>
          <a:prstGeom prst="rect">
            <a:avLst/>
          </a:prstGeom>
          <a:solidFill>
            <a:srgbClr val="66FF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愛打籃球</a:t>
            </a:r>
          </a:p>
          <a:p>
            <a:pPr algn="ctr"/>
            <a:r>
              <a:rPr lang="zh-TW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又發春</a:t>
            </a:r>
            <a:endParaRPr lang="en-US" altLang="zh-TW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  <a:p>
            <a:pPr algn="ctr"/>
            <a:r>
              <a:rPr lang="zh-TW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的孩子</a:t>
            </a:r>
            <a:endParaRPr lang="zh-TW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569325" cy="1143000"/>
          </a:xfrm>
          <a:solidFill>
            <a:srgbClr val="008000"/>
          </a:solidFill>
        </p:spPr>
        <p:txBody>
          <a:bodyPr/>
          <a:lstStyle/>
          <a:p>
            <a:r>
              <a:rPr lang="zh-TW" altLang="zh-TW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〈竹蜻蜓〉蔡承憲★★★▲▲</a:t>
            </a:r>
            <a:endParaRPr lang="zh-TW" altLang="en-US" dirty="0" smtClean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88067" name="內容版面配置區 2"/>
          <p:cNvSpPr>
            <a:spLocks noGrp="1"/>
          </p:cNvSpPr>
          <p:nvPr>
            <p:ph idx="1"/>
          </p:nvPr>
        </p:nvSpPr>
        <p:spPr>
          <a:xfrm>
            <a:off x="250824" y="1484784"/>
            <a:ext cx="8569647" cy="5184304"/>
          </a:xfrm>
          <a:solidFill>
            <a:schemeClr val="bg1"/>
          </a:solidFill>
          <a:ln>
            <a:solidFill>
              <a:srgbClr val="00B050"/>
            </a:solidFill>
          </a:ln>
        </p:spPr>
        <p:txBody>
          <a:bodyPr/>
          <a:lstStyle/>
          <a:p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Ａ</a:t>
            </a:r>
            <a:r>
              <a:rPr lang="zh-TW" altLang="zh-TW" sz="2800" dirty="0" smtClean="0">
                <a:latin typeface="華康中特圓體" pitchFamily="49" charset="-120"/>
                <a:ea typeface="華康中特圓體" pitchFamily="49" charset="-120"/>
              </a:rPr>
              <a:t>就像是父母手中的竹蜻蜓</a:t>
            </a:r>
          </a:p>
          <a:p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Ｂ</a:t>
            </a:r>
            <a:r>
              <a:rPr lang="zh-TW" altLang="zh-TW" sz="2800" dirty="0" smtClean="0">
                <a:latin typeface="華康中特圓體" pitchFamily="49" charset="-120"/>
                <a:ea typeface="華康中特圓體" pitchFamily="49" charset="-120"/>
              </a:rPr>
              <a:t>使勁一旋，我</a:t>
            </a:r>
          </a:p>
          <a:p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sz="2800" dirty="0" smtClean="0">
                <a:latin typeface="華康中特圓體" pitchFamily="49" charset="-120"/>
                <a:ea typeface="華康中特圓體" pitchFamily="49" charset="-120"/>
              </a:rPr>
              <a:t>遂翱翔於蔚藍天空</a:t>
            </a:r>
          </a:p>
          <a:p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sz="2800" dirty="0" smtClean="0">
                <a:latin typeface="華康中特圓體" pitchFamily="49" charset="-120"/>
                <a:ea typeface="華康中特圓體" pitchFamily="49" charset="-120"/>
              </a:rPr>
              <a:t>飛啊飛 旋啊旋</a:t>
            </a:r>
          </a:p>
          <a:p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Ｃ</a:t>
            </a:r>
            <a:r>
              <a:rPr lang="zh-TW" altLang="zh-TW" sz="2800" dirty="0" smtClean="0">
                <a:latin typeface="華康中特圓體" pitchFamily="49" charset="-120"/>
                <a:ea typeface="華康中特圓體" pitchFamily="49" charset="-120"/>
              </a:rPr>
              <a:t>直到精疲力盡</a:t>
            </a:r>
          </a:p>
          <a:p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sz="2800" dirty="0" smtClean="0">
                <a:latin typeface="華康中特圓體" pitchFamily="49" charset="-120"/>
                <a:ea typeface="華康中特圓體" pitchFamily="49" charset="-120"/>
              </a:rPr>
              <a:t>降落於陌生的他方</a:t>
            </a:r>
          </a:p>
          <a:p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sz="2800" dirty="0" smtClean="0">
                <a:latin typeface="華康中特圓體" pitchFamily="49" charset="-120"/>
                <a:ea typeface="華康中特圓體" pitchFamily="49" charset="-120"/>
              </a:rPr>
              <a:t>恐懼的我</a:t>
            </a:r>
          </a:p>
          <a:p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sz="2800" dirty="0" smtClean="0">
                <a:latin typeface="華康中特圓體" pitchFamily="49" charset="-120"/>
                <a:ea typeface="華康中特圓體" pitchFamily="49" charset="-120"/>
              </a:rPr>
              <a:t>原來如此期望</a:t>
            </a:r>
          </a:p>
          <a:p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sz="2800" dirty="0" smtClean="0">
                <a:latin typeface="華康中特圓體" pitchFamily="49" charset="-120"/>
                <a:ea typeface="華康中特圓體" pitchFamily="49" charset="-120"/>
              </a:rPr>
              <a:t>父母再次</a:t>
            </a:r>
          </a:p>
          <a:p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　</a:t>
            </a:r>
            <a:r>
              <a:rPr lang="zh-TW" altLang="zh-TW" sz="2800" dirty="0" smtClean="0">
                <a:latin typeface="華康中特圓體" pitchFamily="49" charset="-120"/>
                <a:ea typeface="華康中特圓體" pitchFamily="49" charset="-120"/>
              </a:rPr>
              <a:t>灌注的力量</a:t>
            </a:r>
            <a:endParaRPr lang="zh-TW" altLang="en-US" sz="2800" dirty="0" smtClean="0"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88068" name="Picture 4" descr="C:\Users\user\Desktop\zookey國教輔導團\zookey第一教寫新詩就上手\zookey寫一首關於遊戲的詩(佳興版)\寫一首遊戲詩(圖檔)\竹蜻蜓thumbnailCAWBRKWI.jpg"/>
          <p:cNvPicPr>
            <a:picLocks noChangeAspect="1" noChangeArrowheads="1"/>
          </p:cNvPicPr>
          <p:nvPr/>
        </p:nvPicPr>
        <p:blipFill>
          <a:blip r:embed="rId2" cstate="print"/>
          <a:srcRect l="4082" t="1435" r="6122" b="2395"/>
          <a:stretch>
            <a:fillRect/>
          </a:stretch>
        </p:blipFill>
        <p:spPr bwMode="auto">
          <a:xfrm>
            <a:off x="5436096" y="1628800"/>
            <a:ext cx="3168352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6184535" y="5657671"/>
            <a:ext cx="29594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基本式</a:t>
            </a:r>
            <a:endParaRPr lang="zh-TW" alt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標題 1"/>
          <p:cNvSpPr>
            <a:spLocks noGrp="1"/>
          </p:cNvSpPr>
          <p:nvPr>
            <p:ph type="title"/>
          </p:nvPr>
        </p:nvSpPr>
        <p:spPr>
          <a:xfrm>
            <a:off x="250825" y="0"/>
            <a:ext cx="8642350" cy="1484313"/>
          </a:xfrm>
          <a:solidFill>
            <a:srgbClr val="008000"/>
          </a:solidFill>
        </p:spPr>
        <p:txBody>
          <a:bodyPr/>
          <a:lstStyle/>
          <a:p>
            <a:r>
              <a:rPr lang="zh-TW" altLang="zh-TW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〈翔在天空的希冀——竹蜻蜓〉</a:t>
            </a:r>
            <a:r>
              <a:rPr lang="en-US" altLang="zh-TW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zh-TW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康玨敏★★★★</a:t>
            </a:r>
            <a:endParaRPr lang="zh-TW" altLang="en-US" smtClean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89091" name="內容版面配置區 2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751834"/>
          </a:xfrm>
          <a:solidFill>
            <a:schemeClr val="bg1"/>
          </a:solidFill>
          <a:ln>
            <a:solidFill>
              <a:srgbClr val="00B050"/>
            </a:solidFill>
          </a:ln>
        </p:spPr>
        <p:txBody>
          <a:bodyPr/>
          <a:lstStyle/>
          <a:p>
            <a:r>
              <a:rPr lang="zh-TW" altLang="zh-TW" sz="3000" dirty="0" smtClean="0">
                <a:latin typeface="華康中特圓體" pitchFamily="49" charset="-120"/>
                <a:ea typeface="華康中特圓體" pitchFamily="49" charset="-120"/>
              </a:rPr>
              <a:t>奮身使勁的一轉</a:t>
            </a:r>
          </a:p>
          <a:p>
            <a:r>
              <a:rPr lang="zh-TW" altLang="zh-TW" sz="3000" dirty="0" smtClean="0">
                <a:latin typeface="華康中特圓體" pitchFamily="49" charset="-120"/>
                <a:ea typeface="華康中特圓體" pitchFamily="49" charset="-120"/>
              </a:rPr>
              <a:t>轉向人生的最高點</a:t>
            </a:r>
          </a:p>
          <a:p>
            <a:r>
              <a:rPr lang="zh-TW" altLang="zh-TW" sz="3000" dirty="0" smtClean="0">
                <a:latin typeface="華康中特圓體" pitchFamily="49" charset="-120"/>
                <a:ea typeface="華康中特圓體" pitchFamily="49" charset="-120"/>
              </a:rPr>
              <a:t>狂風無阻你的夢想</a:t>
            </a:r>
          </a:p>
          <a:p>
            <a:r>
              <a:rPr lang="zh-TW" altLang="zh-TW" sz="3000" dirty="0" smtClean="0">
                <a:latin typeface="華康中特圓體" pitchFamily="49" charset="-120"/>
                <a:ea typeface="華康中特圓體" pitchFamily="49" charset="-120"/>
              </a:rPr>
              <a:t>暴雨難滅你的熱情</a:t>
            </a:r>
          </a:p>
          <a:p>
            <a:r>
              <a:rPr lang="zh-TW" altLang="zh-TW" sz="3000" dirty="0" smtClean="0">
                <a:latin typeface="華康中特圓體" pitchFamily="49" charset="-120"/>
                <a:ea typeface="華康中特圓體" pitchFamily="49" charset="-120"/>
              </a:rPr>
              <a:t>愈轉愈快</a:t>
            </a:r>
            <a:r>
              <a:rPr lang="en-US" altLang="zh-TW" sz="3000" dirty="0" smtClean="0">
                <a:latin typeface="華康中特圓體" pitchFamily="49" charset="-120"/>
                <a:ea typeface="華康中特圓體" pitchFamily="49" charset="-120"/>
              </a:rPr>
              <a:t>  </a:t>
            </a:r>
            <a:r>
              <a:rPr lang="zh-TW" altLang="zh-TW" sz="3000" dirty="0" smtClean="0">
                <a:latin typeface="華康中特圓體" pitchFamily="49" charset="-120"/>
                <a:ea typeface="華康中特圓體" pitchFamily="49" charset="-120"/>
              </a:rPr>
              <a:t>愈飛愈高</a:t>
            </a:r>
          </a:p>
          <a:p>
            <a:r>
              <a:rPr lang="zh-TW" altLang="zh-TW" sz="3000" dirty="0" smtClean="0">
                <a:latin typeface="華康中特圓體" pitchFamily="49" charset="-120"/>
                <a:ea typeface="華康中特圓體" pitchFamily="49" charset="-120"/>
              </a:rPr>
              <a:t>有一天</a:t>
            </a:r>
            <a:r>
              <a:rPr lang="en-US" altLang="zh-TW" sz="3000" dirty="0" smtClean="0">
                <a:latin typeface="華康中特圓體" pitchFamily="49" charset="-120"/>
                <a:ea typeface="華康中特圓體" pitchFamily="49" charset="-120"/>
              </a:rPr>
              <a:t>  </a:t>
            </a:r>
            <a:r>
              <a:rPr lang="zh-TW" altLang="zh-TW" sz="3000" dirty="0" smtClean="0">
                <a:latin typeface="華康中特圓體" pitchFamily="49" charset="-120"/>
                <a:ea typeface="華康中特圓體" pitchFamily="49" charset="-120"/>
              </a:rPr>
              <a:t>你累了</a:t>
            </a:r>
          </a:p>
          <a:p>
            <a:r>
              <a:rPr lang="zh-TW" altLang="zh-TW" sz="3000" dirty="0" smtClean="0">
                <a:latin typeface="華康中特圓體" pitchFamily="49" charset="-120"/>
                <a:ea typeface="華康中特圓體" pitchFamily="49" charset="-120"/>
              </a:rPr>
              <a:t>別忘了</a:t>
            </a:r>
            <a:r>
              <a:rPr lang="en-US" altLang="zh-TW" sz="3000" dirty="0" smtClean="0">
                <a:latin typeface="華康中特圓體" pitchFamily="49" charset="-120"/>
                <a:ea typeface="華康中特圓體" pitchFamily="49" charset="-120"/>
              </a:rPr>
              <a:t>  </a:t>
            </a:r>
            <a:r>
              <a:rPr lang="zh-TW" altLang="zh-TW" sz="3000" dirty="0" smtClean="0">
                <a:latin typeface="華康中特圓體" pitchFamily="49" charset="-120"/>
                <a:ea typeface="華康中特圓體" pitchFamily="49" charset="-120"/>
              </a:rPr>
              <a:t>仍有一雙守護的溫暖</a:t>
            </a:r>
          </a:p>
          <a:p>
            <a:r>
              <a:rPr lang="zh-TW" altLang="zh-TW" sz="3000" dirty="0" smtClean="0">
                <a:latin typeface="華康中特圓體" pitchFamily="49" charset="-120"/>
                <a:ea typeface="華康中特圓體" pitchFamily="49" charset="-120"/>
              </a:rPr>
              <a:t>將你擁抱</a:t>
            </a:r>
            <a:endParaRPr lang="zh-TW" altLang="en-US" sz="3000" dirty="0" smtClean="0"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89092" name="Picture 4" descr="C:\Users\user\Desktop\zookey國教輔導團\zookey第一教寫新詩就上手\zookey寫一首關於遊戲的詩(佳興版)\寫一首遊戲詩(圖檔)\竹蜻蜓2455147_171447004_2.jpg"/>
          <p:cNvPicPr>
            <a:picLocks noChangeAspect="1" noChangeArrowheads="1"/>
          </p:cNvPicPr>
          <p:nvPr/>
        </p:nvPicPr>
        <p:blipFill>
          <a:blip r:embed="rId2" cstate="print"/>
          <a:srcRect r="46063"/>
          <a:stretch>
            <a:fillRect/>
          </a:stretch>
        </p:blipFill>
        <p:spPr bwMode="auto">
          <a:xfrm>
            <a:off x="5220072" y="1916832"/>
            <a:ext cx="3439605" cy="3191697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6184535" y="5657671"/>
            <a:ext cx="29594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謎語法</a:t>
            </a:r>
            <a:endParaRPr lang="zh-TW" alt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標題 1"/>
          <p:cNvSpPr>
            <a:spLocks noGrp="1"/>
          </p:cNvSpPr>
          <p:nvPr>
            <p:ph type="title"/>
          </p:nvPr>
        </p:nvSpPr>
        <p:spPr>
          <a:xfrm>
            <a:off x="179512" y="260350"/>
            <a:ext cx="8784976" cy="1008063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zh-TW" altLang="zh-TW" dirty="0" smtClean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</a:rPr>
              <a:t>〈紙飛機〉楊崇貴★★★★</a:t>
            </a:r>
            <a:endParaRPr lang="zh-TW" altLang="en-US" dirty="0" smtClean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90115" name="內容版面配置區 2"/>
          <p:cNvSpPr>
            <a:spLocks noGrp="1"/>
          </p:cNvSpPr>
          <p:nvPr>
            <p:ph idx="1"/>
          </p:nvPr>
        </p:nvSpPr>
        <p:spPr>
          <a:xfrm>
            <a:off x="3059832" y="1412776"/>
            <a:ext cx="5904656" cy="5040560"/>
          </a:xfr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endParaRPr lang="en-US" altLang="zh-TW" sz="2800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乘風飛翔</a:t>
            </a:r>
          </a:p>
          <a:p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努力編摺的希望能飛得多遠呢</a:t>
            </a:r>
          </a:p>
          <a:p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脆弱的身軀卻有剛直的意志力</a:t>
            </a:r>
          </a:p>
          <a:p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小小的一架竟想飛越整座天空</a:t>
            </a:r>
          </a:p>
          <a:p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飛翔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  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再飛翔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  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只為那遙遠的目標</a:t>
            </a:r>
          </a:p>
          <a:p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伴著雲朵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  </a:t>
            </a:r>
            <a:r>
              <a:rPr lang="zh-TW" altLang="zh-TW" sz="2800" dirty="0" smtClean="0">
                <a:solidFill>
                  <a:schemeClr val="accent6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我擲出了小小的夢想</a:t>
            </a:r>
            <a:endParaRPr lang="zh-TW" altLang="en-US" sz="2800" dirty="0" smtClean="0">
              <a:solidFill>
                <a:schemeClr val="accent6">
                  <a:lumMod val="75000"/>
                </a:schemeClr>
              </a:solidFill>
              <a:latin typeface="華康中特圓體" pitchFamily="49" charset="-120"/>
              <a:ea typeface="華康中特圓體" pitchFamily="49" charset="-120"/>
            </a:endParaRPr>
          </a:p>
          <a:p>
            <a:endParaRPr lang="en-US" altLang="zh-TW" sz="2800" dirty="0" smtClean="0"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90116" name="Picture 4" descr="C:\Users\user\Desktop\zookey國教輔導團\zookey第一教寫新詩就上手\zookey寫一首關於遊戲的詩(佳興版)\寫一首遊戲詩(圖檔)\紙飛機thumbnailCABT4CC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2736304" cy="4104456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6184535" y="5657671"/>
            <a:ext cx="29594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仿作式</a:t>
            </a:r>
            <a:endParaRPr lang="zh-TW" alt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6"/>
          <p:cNvSpPr>
            <a:spLocks noGrp="1"/>
          </p:cNvSpPr>
          <p:nvPr>
            <p:ph type="title"/>
          </p:nvPr>
        </p:nvSpPr>
        <p:spPr>
          <a:xfrm>
            <a:off x="0" y="0"/>
            <a:ext cx="2627784" cy="908050"/>
          </a:xfrm>
        </p:spPr>
        <p:txBody>
          <a:bodyPr/>
          <a:lstStyle/>
          <a:p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■黃秋芳</a:t>
            </a:r>
          </a:p>
        </p:txBody>
      </p:sp>
      <p:pic>
        <p:nvPicPr>
          <p:cNvPr id="5" name="內容版面配置區 4" descr="IMG_0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00563" y="260350"/>
            <a:ext cx="4465637" cy="6275388"/>
          </a:xfrm>
          <a:ln w="38100" cap="sq">
            <a:solidFill>
              <a:srgbClr val="0070C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標題 6"/>
          <p:cNvSpPr txBox="1">
            <a:spLocks/>
          </p:cNvSpPr>
          <p:nvPr/>
        </p:nvSpPr>
        <p:spPr bwMode="auto">
          <a:xfrm>
            <a:off x="0" y="765175"/>
            <a:ext cx="47879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TW" sz="4400" kern="0" dirty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  <a:cs typeface="+mj-cs"/>
              </a:rPr>
              <a:t>《</a:t>
            </a:r>
            <a:r>
              <a:rPr lang="zh-TW" altLang="en-US" sz="4400" kern="0" dirty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  <a:cs typeface="+mj-cs"/>
              </a:rPr>
              <a:t>童詩導遊手冊</a:t>
            </a:r>
            <a:r>
              <a:rPr lang="en-US" altLang="zh-TW" sz="4400" kern="0" dirty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  <a:cs typeface="+mj-cs"/>
              </a:rPr>
              <a:t>》</a:t>
            </a:r>
            <a:endParaRPr lang="zh-TW" altLang="en-US" sz="4400" kern="0" dirty="0">
              <a:solidFill>
                <a:schemeClr val="bg1"/>
              </a:solidFill>
              <a:latin typeface="華康中特圓體" pitchFamily="49" charset="-120"/>
              <a:ea typeface="華康中特圓體" pitchFamily="49" charset="-120"/>
              <a:cs typeface="+mj-cs"/>
            </a:endParaRPr>
          </a:p>
        </p:txBody>
      </p:sp>
      <p:sp>
        <p:nvSpPr>
          <p:cNvPr id="9" name="標題 6"/>
          <p:cNvSpPr txBox="1">
            <a:spLocks/>
          </p:cNvSpPr>
          <p:nvPr/>
        </p:nvSpPr>
        <p:spPr bwMode="auto">
          <a:xfrm>
            <a:off x="323850" y="2781300"/>
            <a:ext cx="3635375" cy="187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TW" sz="6600" kern="0" dirty="0" err="1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  <a:cs typeface="+mj-cs"/>
              </a:rPr>
              <a:t>P.32</a:t>
            </a:r>
            <a:endParaRPr lang="en-US" altLang="zh-TW" sz="6600" kern="0" dirty="0">
              <a:solidFill>
                <a:srgbClr val="FFFF00"/>
              </a:solidFill>
              <a:latin typeface="華康中特圓體" pitchFamily="49" charset="-120"/>
              <a:ea typeface="華康中特圓體" pitchFamily="49" charset="-120"/>
              <a:cs typeface="+mj-cs"/>
            </a:endParaRPr>
          </a:p>
          <a:p>
            <a:pPr algn="ctr" eaLnBrk="0" hangingPunct="0">
              <a:defRPr/>
            </a:pPr>
            <a:r>
              <a:rPr lang="zh-TW" altLang="en-US" sz="6600" kern="0" dirty="0">
                <a:solidFill>
                  <a:srgbClr val="FFFF00"/>
                </a:solidFill>
                <a:latin typeface="華康中特圓體" pitchFamily="49" charset="-120"/>
                <a:ea typeface="華康中特圓體" pitchFamily="49" charset="-120"/>
                <a:cs typeface="+mj-cs"/>
              </a:rPr>
              <a:t>孩子是詩</a:t>
            </a:r>
          </a:p>
        </p:txBody>
      </p:sp>
      <p:sp>
        <p:nvSpPr>
          <p:cNvPr id="6" name="矩形 5"/>
          <p:cNvSpPr/>
          <p:nvPr/>
        </p:nvSpPr>
        <p:spPr>
          <a:xfrm>
            <a:off x="1259632" y="1628800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華康儷金黑" pitchFamily="49" charset="-120"/>
                <a:ea typeface="華康儷金黑" pitchFamily="49" charset="-120"/>
              </a:rPr>
              <a:t>原名</a:t>
            </a:r>
            <a:r>
              <a:rPr lang="zh-TW" altLang="zh-TW" dirty="0" smtClean="0">
                <a:latin typeface="華康儷金黑" pitchFamily="49" charset="-120"/>
                <a:ea typeface="華康儷金黑" pitchFamily="49" charset="-120"/>
              </a:rPr>
              <a:t>《童詩旅遊指南》</a:t>
            </a:r>
            <a:endParaRPr lang="zh-TW" altLang="en-US" dirty="0">
              <a:latin typeface="華康儷金黑" pitchFamily="49" charset="-120"/>
              <a:ea typeface="華康儷金黑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92163" name="Picture 2" descr="D:\國文009新詩教學\zookey新詩寫作教學檔案\zookey寫一首關於遊戲的詩ok\寫一首遊戲詩圖檔\一首關於遊戲的詩 (20120401一年1班學生作品)\一首關於遊戲的詩 (20120401一年1班學生作品) (1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8913"/>
            <a:ext cx="8640762" cy="6480175"/>
          </a:xfrm>
          <a:noFill/>
        </p:spPr>
      </p:pic>
      <p:sp>
        <p:nvSpPr>
          <p:cNvPr id="4" name="矩形 3"/>
          <p:cNvSpPr/>
          <p:nvPr/>
        </p:nvSpPr>
        <p:spPr>
          <a:xfrm rot="21092168">
            <a:off x="4980130" y="1316113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華康流隸體" pitchFamily="65" charset="-120"/>
                <a:ea typeface="華康流隸體" pitchFamily="65" charset="-120"/>
              </a:rPr>
              <a:t>亞斯的孩子</a:t>
            </a:r>
            <a:endParaRPr lang="zh-TW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華康流隸體" pitchFamily="65" charset="-120"/>
              <a:ea typeface="華康流隸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87043" name="Picture 2" descr="D:\國文009新詩教學\zookey新詩寫作教學檔案\zookey寫一首關於遊戲的詩ok\寫一首遊戲詩圖檔\一首關於遊戲的詩 (20120401一年1班學生作品)\一首關於遊戲的詩 (20120401一年1班學生作品)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52400"/>
            <a:ext cx="8713787" cy="6535738"/>
          </a:xfrm>
          <a:noFill/>
        </p:spPr>
      </p:pic>
      <p:sp>
        <p:nvSpPr>
          <p:cNvPr id="4" name="矩形 3"/>
          <p:cNvSpPr/>
          <p:nvPr/>
        </p:nvSpPr>
        <p:spPr>
          <a:xfrm>
            <a:off x="6184535" y="5657671"/>
            <a:ext cx="29594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天才式</a:t>
            </a:r>
            <a:endParaRPr lang="zh-TW" alt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5195888"/>
          </a:xfrm>
        </p:spPr>
        <p:txBody>
          <a:bodyPr/>
          <a:lstStyle/>
          <a:p>
            <a:r>
              <a:rPr lang="en-US" altLang="zh-TW" sz="9600" dirty="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9600" dirty="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>四</a:t>
            </a:r>
            <a:r>
              <a:rPr lang="en-US" altLang="zh-TW" sz="9600" dirty="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>】</a:t>
            </a:r>
            <a:br>
              <a:rPr lang="en-US" altLang="zh-TW" sz="9600" dirty="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9600" dirty="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>新詩的</a:t>
            </a:r>
            <a:r>
              <a:rPr lang="en-US" altLang="zh-TW" sz="9600" dirty="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sz="9600" dirty="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9600" dirty="0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>修改與評分規準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3"/>
          <p:cNvSpPr>
            <a:spLocks noGrp="1"/>
          </p:cNvSpPr>
          <p:nvPr>
            <p:ph type="title"/>
          </p:nvPr>
        </p:nvSpPr>
        <p:spPr>
          <a:xfrm>
            <a:off x="684213" y="0"/>
            <a:ext cx="7772400" cy="981075"/>
          </a:xfrm>
          <a:solidFill>
            <a:schemeClr val="accent2"/>
          </a:solidFill>
        </p:spPr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>新詩的修改與評分規準</a:t>
            </a:r>
            <a:endParaRPr lang="zh-TW" altLang="en-US" smtClean="0"/>
          </a:p>
        </p:txBody>
      </p:sp>
      <p:sp>
        <p:nvSpPr>
          <p:cNvPr id="96259" name="內容版面配置區 4"/>
          <p:cNvSpPr>
            <a:spLocks noGrp="1"/>
          </p:cNvSpPr>
          <p:nvPr>
            <p:ph idx="1"/>
          </p:nvPr>
        </p:nvSpPr>
        <p:spPr>
          <a:xfrm>
            <a:off x="0" y="1989138"/>
            <a:ext cx="9144000" cy="411480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zh-TW" altLang="zh-TW" smtClean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★★★★★想像豐富有創意，文字技巧流暢。</a:t>
            </a:r>
          </a:p>
          <a:p>
            <a:pPr>
              <a:spcBef>
                <a:spcPts val="2400"/>
              </a:spcBef>
            </a:pPr>
            <a:r>
              <a:rPr lang="zh-TW" altLang="zh-TW" smtClean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★★★★想像豐富有創意，文字略需修改。</a:t>
            </a:r>
          </a:p>
          <a:p>
            <a:pPr>
              <a:spcBef>
                <a:spcPts val="2400"/>
              </a:spcBef>
            </a:pPr>
            <a:r>
              <a:rPr lang="zh-TW" altLang="zh-TW" smtClean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★★★</a:t>
            </a:r>
            <a:r>
              <a:rPr lang="zh-TW" altLang="zh-TW" sz="3000" smtClean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具有創意，但文字無法完整表達心中想法。</a:t>
            </a:r>
          </a:p>
          <a:p>
            <a:pPr>
              <a:spcBef>
                <a:spcPts val="2400"/>
              </a:spcBef>
            </a:pPr>
            <a:r>
              <a:rPr lang="zh-TW" altLang="zh-TW" smtClean="0">
                <a:solidFill>
                  <a:srgbClr val="0000FF"/>
                </a:solidFill>
                <a:latin typeface="華康中特圓體" pitchFamily="49" charset="-120"/>
                <a:ea typeface="華康中特圓體" pitchFamily="49" charset="-120"/>
              </a:rPr>
              <a:t>★★▲普通平淡，可再多作發揮喔！</a:t>
            </a:r>
          </a:p>
          <a:p>
            <a:pPr>
              <a:spcBef>
                <a:spcPts val="2400"/>
              </a:spcBef>
            </a:pPr>
            <a:endParaRPr lang="zh-TW" altLang="en-US" smtClean="0">
              <a:solidFill>
                <a:srgbClr val="0000FF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pic>
        <p:nvPicPr>
          <p:cNvPr id="4" name="圖片 4" descr="397327_326980780655469_163847220302160_1089144_1480009503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186382"/>
            <a:ext cx="2195736" cy="2671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810" t="27188" r="25928" b="13547"/>
          <a:stretch>
            <a:fillRect/>
          </a:stretch>
        </p:blipFill>
        <p:spPr>
          <a:xfrm>
            <a:off x="179388" y="981075"/>
            <a:ext cx="8713787" cy="5616575"/>
          </a:xfrm>
          <a:noFill/>
        </p:spPr>
      </p:pic>
      <p:sp>
        <p:nvSpPr>
          <p:cNvPr id="97283" name="標題 3"/>
          <p:cNvSpPr>
            <a:spLocks noGrp="1"/>
          </p:cNvSpPr>
          <p:nvPr>
            <p:ph type="title"/>
          </p:nvPr>
        </p:nvSpPr>
        <p:spPr>
          <a:xfrm>
            <a:off x="611188" y="0"/>
            <a:ext cx="7772400" cy="908050"/>
          </a:xfrm>
          <a:solidFill>
            <a:schemeClr val="accent2"/>
          </a:solidFill>
        </p:spPr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  <a:latin typeface="華康中特圓體" pitchFamily="49" charset="-120"/>
                <a:ea typeface="華康中特圓體" pitchFamily="49" charset="-120"/>
              </a:rPr>
              <a:t>新詩的修改與評分規準</a:t>
            </a:r>
            <a:endParaRPr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IMG_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388" y="188913"/>
            <a:ext cx="4583112" cy="648017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5148064" y="2636912"/>
            <a:ext cx="29546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540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學生原稿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5" descr="IM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2331" r="3635" b="45198"/>
          <a:stretch>
            <a:fillRect/>
          </a:stretch>
        </p:blipFill>
        <p:spPr>
          <a:xfrm>
            <a:off x="-97597" y="0"/>
            <a:ext cx="9241597" cy="68580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251521" y="2420888"/>
            <a:ext cx="2954655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540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教師</a:t>
            </a:r>
            <a:endParaRPr lang="en-US" altLang="zh-TW" sz="5400" dirty="0">
              <a:ln w="12700">
                <a:solidFill>
                  <a:srgbClr val="FF0000"/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  <a:p>
            <a:pPr algn="ctr">
              <a:defRPr/>
            </a:pPr>
            <a:r>
              <a:rPr lang="zh-TW" altLang="en-US" sz="540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批改</a:t>
            </a:r>
            <a:r>
              <a:rPr lang="zh-TW" altLang="en-US" sz="540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作品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IMG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638" y="260350"/>
            <a:ext cx="4519612" cy="639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251521" y="2420888"/>
            <a:ext cx="2954655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54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浮貼</a:t>
            </a:r>
            <a:endParaRPr lang="en-US" altLang="zh-TW" sz="5400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  <a:p>
            <a:pPr algn="ctr">
              <a:defRPr/>
            </a:pPr>
            <a:r>
              <a:rPr lang="zh-TW" altLang="en-US" sz="54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批改</a:t>
            </a:r>
            <a:r>
              <a:rPr lang="zh-TW" altLang="en-US" sz="540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作品</a:t>
            </a:r>
          </a:p>
        </p:txBody>
      </p:sp>
      <p:sp>
        <p:nvSpPr>
          <p:cNvPr id="8" name="矩形 7"/>
          <p:cNvSpPr/>
          <p:nvPr/>
        </p:nvSpPr>
        <p:spPr>
          <a:xfrm>
            <a:off x="3924300" y="2492375"/>
            <a:ext cx="5040313" cy="2808288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IM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4300" y="188913"/>
            <a:ext cx="4645025" cy="648017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51519" y="2276872"/>
            <a:ext cx="2954655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54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請學生</a:t>
            </a:r>
            <a:endParaRPr lang="en-US" altLang="zh-TW" sz="5400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  <a:p>
            <a:pPr algn="ctr">
              <a:defRPr/>
            </a:pPr>
            <a:r>
              <a:rPr lang="zh-TW" altLang="en-US" sz="54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原文</a:t>
            </a:r>
            <a:r>
              <a:rPr lang="zh-TW" altLang="en-US" sz="54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比對</a:t>
            </a:r>
            <a:endParaRPr lang="zh-TW" altLang="en-US" sz="5400" dirty="0">
              <a:ln w="12700">
                <a:solidFill>
                  <a:srgbClr val="FF0000"/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35375" y="1223963"/>
            <a:ext cx="5329238" cy="2808287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P1260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54141" cy="6858000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923330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5400" kern="12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  <a:cs typeface="+mn-cs"/>
              </a:rPr>
              <a:t>發表與展示</a:t>
            </a:r>
          </a:p>
        </p:txBody>
      </p:sp>
      <p:pic>
        <p:nvPicPr>
          <p:cNvPr id="4" name="內容版面配置區 3" descr="P12601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3" y="1144109"/>
            <a:ext cx="8136905" cy="5403413"/>
          </a:xfrm>
        </p:spPr>
      </p:pic>
      <p:sp>
        <p:nvSpPr>
          <p:cNvPr id="8" name="矩形 7"/>
          <p:cNvSpPr/>
          <p:nvPr/>
        </p:nvSpPr>
        <p:spPr>
          <a:xfrm>
            <a:off x="6660232" y="6093296"/>
            <a:ext cx="2236510" cy="584775"/>
          </a:xfrm>
          <a:prstGeom prst="rect">
            <a:avLst/>
          </a:prstGeom>
          <a:solidFill>
            <a:srgbClr val="000066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3200" b="1" cap="none" spc="0" dirty="0" smtClean="0">
                <a:ln w="1143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顏色詩系列</a:t>
            </a:r>
            <a:endParaRPr lang="zh-TW" altLang="en-US" sz="3200" b="1" cap="none" spc="0" dirty="0">
              <a:ln w="11430"/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2008029A">
  <a:themeElements>
    <a:clrScheme name="12008029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2008029A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008029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008029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8029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8029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8029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8029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8029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2009025A">
  <a:themeElements>
    <a:clrScheme name="12009025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2009025A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009025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009025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25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25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25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25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25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2009015A">
  <a:themeElements>
    <a:clrScheme name="12009015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2009015A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009015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009015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15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15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15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15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15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009001A">
  <a:themeElements>
    <a:clrScheme name="12009001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2009001A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009001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009001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01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01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01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01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01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009005A">
  <a:themeElements>
    <a:clrScheme name="12009005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2009005A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009005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009005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05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05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05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05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009005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99CC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CAE2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99CC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CAE2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99CC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CAE2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99CC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CAE2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99CC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CAE2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12009025A</Template>
  <TotalTime>1512</TotalTime>
  <Words>4693</Words>
  <Application>Microsoft Office PowerPoint</Application>
  <PresentationFormat>如螢幕大小 (4:3)</PresentationFormat>
  <Paragraphs>869</Paragraphs>
  <Slides>118</Slides>
  <Notes>2</Notes>
  <HiddenSlides>0</HiddenSlides>
  <MMClips>0</MMClips>
  <ScaleCrop>false</ScaleCrop>
  <HeadingPairs>
    <vt:vector size="6" baseType="variant">
      <vt:variant>
        <vt:lpstr>佈景主題</vt:lpstr>
      </vt:variant>
      <vt:variant>
        <vt:i4>5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118</vt:i4>
      </vt:variant>
    </vt:vector>
  </HeadingPairs>
  <TitlesOfParts>
    <vt:vector size="124" baseType="lpstr">
      <vt:lpstr>12008029A</vt:lpstr>
      <vt:lpstr>12009025A</vt:lpstr>
      <vt:lpstr>12009015A</vt:lpstr>
      <vt:lpstr>12009001A</vt:lpstr>
      <vt:lpstr>12009005A</vt:lpstr>
      <vt:lpstr>投影片</vt:lpstr>
      <vt:lpstr>投影片 1</vt:lpstr>
      <vt:lpstr>第一次教寫新詩就上手</vt:lpstr>
      <vt:lpstr>第一次教寫新詩就上手</vt:lpstr>
      <vt:lpstr>【一】前言</vt:lpstr>
      <vt:lpstr>投影片 5</vt:lpstr>
      <vt:lpstr>【二】 從一句兒語開始</vt:lpstr>
      <vt:lpstr>投影片 7</vt:lpstr>
      <vt:lpstr>某個暑假 的作文課</vt:lpstr>
      <vt:lpstr>■黃秋芳</vt:lpstr>
      <vt:lpstr>【□□喜歡○○】 從一句兒語開始</vt:lpstr>
      <vt:lpstr>【□□喜歡○○】基礎篇</vt:lpstr>
      <vt:lpstr>【小想法】</vt:lpstr>
      <vt:lpstr>              【我的句子】 →注意1〉不要使用人物喔！   →注意2〉只用名詞，不要加上動詞喔！</vt:lpstr>
      <vt:lpstr>○○喜歡□□</vt:lpstr>
      <vt:lpstr>○○喜歡□□ ■天空大地類</vt:lpstr>
      <vt:lpstr>○○喜歡□□ ★動物食物類</vt:lpstr>
      <vt:lpstr>○○喜歡□□ ★教室類</vt:lpstr>
      <vt:lpstr>○○喜歡□□</vt:lpstr>
      <vt:lpstr>○○喜歡□□</vt:lpstr>
      <vt:lpstr>【範詩欣賞】 </vt:lpstr>
      <vt:lpstr>【範詩欣賞】</vt:lpstr>
      <vt:lpstr>【範詩欣賞】</vt:lpstr>
      <vt:lpstr>想一想</vt:lpstr>
      <vt:lpstr>【範詩欣賞】 </vt:lpstr>
      <vt:lpstr>【範詩欣賞】</vt:lpstr>
      <vt:lpstr>【範詩欣賞】</vt:lpstr>
      <vt:lpstr>第三單元：進階篇 </vt:lpstr>
      <vt:lpstr>【小技巧】之一</vt:lpstr>
      <vt:lpstr>【小技巧】之二</vt:lpstr>
      <vt:lpstr>【名詩欣賞】 台南縣兒童文學《小麻雀第十七集》徵文童詩類得獎作品 </vt:lpstr>
      <vt:lpstr>■帽子喜歡頭髮</vt:lpstr>
      <vt:lpstr>■天空</vt:lpstr>
      <vt:lpstr>■波浪和海岸</vt:lpstr>
      <vt:lpstr>■山不喜歡我們了</vt:lpstr>
      <vt:lpstr>投影片 35</vt:lpstr>
      <vt:lpstr>投影片 36</vt:lpstr>
      <vt:lpstr>【□□喜歡○○】挑戰篇</vt:lpstr>
      <vt:lpstr>投影片 38</vt:lpstr>
      <vt:lpstr>〈夏夜〉 楊喚</vt:lpstr>
      <vt:lpstr>這道點心：也可以小組討論作為熱身</vt:lpstr>
      <vt:lpstr>小組討論。即席創作。激發創意</vt:lpstr>
      <vt:lpstr>學生寫作教學之步驟</vt:lpstr>
      <vt:lpstr>創作時間</vt:lpstr>
      <vt:lpstr>動手寫詩囉！</vt:lpstr>
      <vt:lpstr>學生作品舉隅</vt:lpstr>
      <vt:lpstr>〈蝴蝶喜歡花朵〉王怡茹★★★★</vt:lpstr>
      <vt:lpstr>〈花朵上的聚會〉蔡幸真★★★★</vt:lpstr>
      <vt:lpstr>〈好朋友〉莊舒涵★★★★</vt:lpstr>
      <vt:lpstr>〈白雲討厭工廠〉林郁昕★★★★</vt:lpstr>
      <vt:lpstr>〈項鍊喜歡脖子〉吳佳蓁★★★★</vt:lpstr>
      <vt:lpstr>〈天井喜歡月光〉羅唯齊★★★★▲</vt:lpstr>
      <vt:lpstr>〈棒子喜歡我〉柯景允★★★</vt:lpstr>
      <vt:lpstr>〈小手喜歡玩具〉張○君老師 ★★★★★</vt:lpstr>
      <vt:lpstr>004〈月亮喜歡雲朵〉林○傑老師★★★★★</vt:lpstr>
      <vt:lpstr>更感謝學生給了我勇氣</vt:lpstr>
      <vt:lpstr>【三】 寫一首 關於遊戲的詩</vt:lpstr>
      <vt:lpstr>寫一首關於遊戲的詩 </vt:lpstr>
      <vt:lpstr>寫一首關於遊戲的詩（上）  【壹】我來猜猜看</vt:lpstr>
      <vt:lpstr>寫一首關於遊戲的詩（上）  【壹】我來猜猜看</vt:lpstr>
      <vt:lpstr>【貳】我來唸唸看：            我們曾經轉動像陀螺</vt:lpstr>
      <vt:lpstr>【貳】我來唸唸看： 〈我們曾經轉動像陀螺〉</vt:lpstr>
      <vt:lpstr>【貳】我來唸唸看：                         我們仍留戀著彈珠</vt:lpstr>
      <vt:lpstr>【貳】我來唸唸看：  〈我們仍留戀著彈珠〉</vt:lpstr>
      <vt:lpstr>透過朗讀兩首新詩 學生初步理解到：</vt:lpstr>
      <vt:lpstr>寫一首關於遊戲的詩（中）   【參】我來寫寫看</vt:lpstr>
      <vt:lpstr>【參】我來寫寫看</vt:lpstr>
      <vt:lpstr>發現特色，聯想運用：</vt:lpstr>
      <vt:lpstr>發現特色，聯想運用：</vt:lpstr>
      <vt:lpstr>【３】基本式──譬喻延伸法：</vt:lpstr>
      <vt:lpstr>【３】基本式──譬喻延伸法：</vt:lpstr>
      <vt:lpstr>投影片 71</vt:lpstr>
      <vt:lpstr>投影片 72</vt:lpstr>
      <vt:lpstr>投影片 73</vt:lpstr>
      <vt:lpstr>投影片 74</vt:lpstr>
      <vt:lpstr>    ◆找找看，哪一句是「以虛代實」？</vt:lpstr>
      <vt:lpstr>◆以虛代實（實則虛之）的練習</vt:lpstr>
      <vt:lpstr>「以虛代實」@   習作</vt:lpstr>
      <vt:lpstr>投影片 78</vt:lpstr>
      <vt:lpstr>【5】第三式──情感轉化法                 （借物抒情法） （由實入虛法）</vt:lpstr>
      <vt:lpstr>【5】第三式──情感轉化法                             （借物抒情法） （由實入虛法）</vt:lpstr>
      <vt:lpstr>【5】第三式──情感轉化法                             （借物抒情法） （由實入虛法）</vt:lpstr>
      <vt:lpstr>【6】修正式：</vt:lpstr>
      <vt:lpstr>動手寫詩囉！</vt:lpstr>
      <vt:lpstr>學生作品舉隅</vt:lpstr>
      <vt:lpstr>〈籃球〉吳承翰★★★ </vt:lpstr>
      <vt:lpstr>〈心愛的籃框〉王昱權★★★▲</vt:lpstr>
      <vt:lpstr>〈竹蜻蜓〉蔡承憲★★★▲▲</vt:lpstr>
      <vt:lpstr>〈翔在天空的希冀——竹蜻蜓〉 康玨敏★★★★</vt:lpstr>
      <vt:lpstr>〈紙飛機〉楊崇貴★★★★</vt:lpstr>
      <vt:lpstr>投影片 90</vt:lpstr>
      <vt:lpstr>投影片 91</vt:lpstr>
      <vt:lpstr>【四】 新詩的 修改與評分規準</vt:lpstr>
      <vt:lpstr>新詩的修改與評分規準</vt:lpstr>
      <vt:lpstr>新詩的修改與評分規準</vt:lpstr>
      <vt:lpstr>投影片 95</vt:lpstr>
      <vt:lpstr>投影片 96</vt:lpstr>
      <vt:lpstr>投影片 97</vt:lpstr>
      <vt:lpstr>投影片 98</vt:lpstr>
      <vt:lpstr>發表與展示</vt:lpstr>
      <vt:lpstr>發表與展示</vt:lpstr>
      <vt:lpstr>發表與展示</vt:lpstr>
      <vt:lpstr>投影片 102</vt:lpstr>
      <vt:lpstr>發表與展示</vt:lpstr>
      <vt:lpstr>【五】結語</vt:lpstr>
      <vt:lpstr>投影片 105</vt:lpstr>
      <vt:lpstr>投影片 106</vt:lpstr>
      <vt:lpstr>投影片 107</vt:lpstr>
      <vt:lpstr>投影片 108</vt:lpstr>
      <vt:lpstr>投影片 109</vt:lpstr>
      <vt:lpstr>珍惜孩子是詩</vt:lpstr>
      <vt:lpstr>讓孩子被看見</vt:lpstr>
      <vt:lpstr>投影片 112</vt:lpstr>
      <vt:lpstr>孩子願意更努力</vt:lpstr>
      <vt:lpstr>做一件尋回 當國文老師 初衷 的事</vt:lpstr>
      <vt:lpstr>■發掘美好</vt:lpstr>
      <vt:lpstr>■發掘美好：因為純樸如此生猛</vt:lpstr>
      <vt:lpstr>■發掘美好</vt:lpstr>
      <vt:lpstr>感謝與交流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寫一首關於遊戲的詩 </dc:title>
  <dc:creator>Ferry Liang</dc:creator>
  <cp:lastModifiedBy>user</cp:lastModifiedBy>
  <cp:revision>259</cp:revision>
  <dcterms:created xsi:type="dcterms:W3CDTF">2003-11-10T16:16:49Z</dcterms:created>
  <dcterms:modified xsi:type="dcterms:W3CDTF">2016-03-03T03:46:47Z</dcterms:modified>
</cp:coreProperties>
</file>