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3" r:id="rId3"/>
    <p:sldId id="257" r:id="rId4"/>
    <p:sldId id="262" r:id="rId5"/>
    <p:sldId id="269" r:id="rId6"/>
    <p:sldId id="258" r:id="rId7"/>
    <p:sldId id="277" r:id="rId8"/>
    <p:sldId id="264" r:id="rId9"/>
    <p:sldId id="259" r:id="rId10"/>
    <p:sldId id="266" r:id="rId11"/>
    <p:sldId id="270" r:id="rId12"/>
    <p:sldId id="265" r:id="rId13"/>
    <p:sldId id="267" r:id="rId14"/>
    <p:sldId id="271" r:id="rId15"/>
    <p:sldId id="260" r:id="rId16"/>
    <p:sldId id="272" r:id="rId17"/>
    <p:sldId id="274" r:id="rId18"/>
    <p:sldId id="273" r:id="rId19"/>
    <p:sldId id="275" r:id="rId20"/>
    <p:sldId id="276" r:id="rId21"/>
    <p:sldId id="268" r:id="rId22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008080"/>
    <a:srgbClr val="80800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326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462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5" name="矩形 6"/>
          <p:cNvSpPr/>
          <p:nvPr/>
        </p:nvSpPr>
        <p:spPr bwMode="white">
          <a:xfrm>
            <a:off x="0" y="3074988"/>
            <a:ext cx="9151938" cy="3783012"/>
          </a:xfrm>
          <a:custGeom>
            <a:avLst/>
            <a:gdLst/>
            <a:ahLst/>
            <a:cxnLst/>
            <a:rect l="l" t="t" r="r" b="b"/>
            <a:pathLst>
              <a:path w="12201888" h="3783479">
                <a:moveTo>
                  <a:pt x="12201888" y="0"/>
                </a:moveTo>
                <a:cubicBezTo>
                  <a:pt x="12200429" y="1116741"/>
                  <a:pt x="12191467" y="2278498"/>
                  <a:pt x="12188825" y="3404540"/>
                </a:cubicBezTo>
                <a:lnTo>
                  <a:pt x="12188825" y="3554879"/>
                </a:lnTo>
                <a:lnTo>
                  <a:pt x="12188825" y="3690879"/>
                </a:lnTo>
                <a:lnTo>
                  <a:pt x="12188825" y="3707279"/>
                </a:lnTo>
                <a:lnTo>
                  <a:pt x="12188825" y="3783479"/>
                </a:lnTo>
                <a:lnTo>
                  <a:pt x="0" y="3783479"/>
                </a:lnTo>
                <a:lnTo>
                  <a:pt x="0" y="3707279"/>
                </a:lnTo>
                <a:lnTo>
                  <a:pt x="0" y="3554879"/>
                </a:lnTo>
                <a:lnTo>
                  <a:pt x="0" y="641399"/>
                </a:lnTo>
                <a:cubicBezTo>
                  <a:pt x="3601335" y="-419044"/>
                  <a:pt x="9102102" y="1605485"/>
                  <a:pt x="12201888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/>
          </a:p>
        </p:txBody>
      </p:sp>
      <p:sp>
        <p:nvSpPr>
          <p:cNvPr id="6" name="手繪多邊形 9"/>
          <p:cNvSpPr/>
          <p:nvPr/>
        </p:nvSpPr>
        <p:spPr>
          <a:xfrm rot="21388434">
            <a:off x="9525" y="2970213"/>
            <a:ext cx="9126538" cy="1238250"/>
          </a:xfrm>
          <a:custGeom>
            <a:avLst/>
            <a:gdLst/>
            <a:ahLst/>
            <a:cxnLst/>
            <a:rect l="l" t="t" r="r" b="b"/>
            <a:pathLst>
              <a:path w="12169907" h="1238081">
                <a:moveTo>
                  <a:pt x="2807331" y="101460"/>
                </a:moveTo>
                <a:cubicBezTo>
                  <a:pt x="6135545" y="328205"/>
                  <a:pt x="6673951" y="1596392"/>
                  <a:pt x="12165744" y="982579"/>
                </a:cubicBezTo>
                <a:lnTo>
                  <a:pt x="12160227" y="1072100"/>
                </a:lnTo>
                <a:cubicBezTo>
                  <a:pt x="5416860" y="1825439"/>
                  <a:pt x="6141899" y="-258272"/>
                  <a:pt x="0" y="232833"/>
                </a:cubicBezTo>
                <a:lnTo>
                  <a:pt x="5492" y="143708"/>
                </a:lnTo>
                <a:cubicBezTo>
                  <a:pt x="1145422" y="52200"/>
                  <a:pt x="2048826" y="49784"/>
                  <a:pt x="2807331" y="101460"/>
                </a:cubicBezTo>
                <a:close/>
                <a:moveTo>
                  <a:pt x="2811494" y="33894"/>
                </a:moveTo>
                <a:cubicBezTo>
                  <a:pt x="6139708" y="260639"/>
                  <a:pt x="6678114" y="1528826"/>
                  <a:pt x="12169907" y="915013"/>
                </a:cubicBezTo>
                <a:lnTo>
                  <a:pt x="12168059" y="945013"/>
                </a:lnTo>
                <a:cubicBezTo>
                  <a:pt x="5424692" y="1698351"/>
                  <a:pt x="6149730" y="-385359"/>
                  <a:pt x="7832" y="105746"/>
                </a:cubicBezTo>
                <a:lnTo>
                  <a:pt x="9656" y="76142"/>
                </a:lnTo>
                <a:cubicBezTo>
                  <a:pt x="1149586" y="-15366"/>
                  <a:pt x="2052990" y="-17782"/>
                  <a:pt x="2811494" y="33894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90000"/>
                  <a:lumMod val="80000"/>
                  <a:lumOff val="20000"/>
                </a:schemeClr>
              </a:gs>
              <a:gs pos="18000">
                <a:schemeClr val="bg2">
                  <a:lumMod val="92000"/>
                </a:schemeClr>
              </a:gs>
              <a:gs pos="37000">
                <a:schemeClr val="bg2">
                  <a:alpha val="90000"/>
                  <a:lumMod val="91000"/>
                </a:schemeClr>
              </a:gs>
              <a:gs pos="100000">
                <a:schemeClr val="bg2">
                  <a:lumMod val="80000"/>
                  <a:lumOff val="20000"/>
                </a:schemeClr>
              </a:gs>
            </a:gsLst>
            <a:path path="shape">
              <a:fillToRect l="50000" t="50000" r="50000" b="50000"/>
            </a:path>
          </a:gradFill>
          <a:ln w="254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/>
          </a:p>
        </p:txBody>
      </p:sp>
      <p:sp>
        <p:nvSpPr>
          <p:cNvPr id="7" name="手繪多邊形 10"/>
          <p:cNvSpPr/>
          <p:nvPr/>
        </p:nvSpPr>
        <p:spPr>
          <a:xfrm rot="21388434">
            <a:off x="22254" y="2764069"/>
            <a:ext cx="9154392" cy="1559261"/>
          </a:xfrm>
          <a:custGeom>
            <a:avLst/>
            <a:gdLst/>
            <a:ahLst/>
            <a:cxnLst/>
            <a:rect l="l" t="t" r="r" b="b"/>
            <a:pathLst>
              <a:path w="12205856" h="1559261">
                <a:moveTo>
                  <a:pt x="12190266" y="1521455"/>
                </a:moveTo>
                <a:lnTo>
                  <a:pt x="12190701" y="1521482"/>
                </a:lnTo>
                <a:lnTo>
                  <a:pt x="12188851" y="1559261"/>
                </a:lnTo>
                <a:lnTo>
                  <a:pt x="12188416" y="1559245"/>
                </a:lnTo>
                <a:close/>
                <a:moveTo>
                  <a:pt x="12205856" y="208119"/>
                </a:moveTo>
                <a:lnTo>
                  <a:pt x="12203734" y="242562"/>
                </a:lnTo>
                <a:cubicBezTo>
                  <a:pt x="6796720" y="1874914"/>
                  <a:pt x="3447529" y="-395170"/>
                  <a:pt x="0" y="109344"/>
                </a:cubicBezTo>
                <a:lnTo>
                  <a:pt x="2124" y="74883"/>
                </a:lnTo>
                <a:cubicBezTo>
                  <a:pt x="3449654" y="-429611"/>
                  <a:pt x="6798843" y="1840472"/>
                  <a:pt x="12205856" y="208119"/>
                </a:cubicBezTo>
                <a:close/>
              </a:path>
            </a:pathLst>
          </a:custGeom>
          <a:gradFill>
            <a:gsLst>
              <a:gs pos="36000">
                <a:schemeClr val="bg2">
                  <a:alpha val="30000"/>
                  <a:lumMod val="0"/>
                  <a:lumOff val="100000"/>
                </a:schemeClr>
              </a:gs>
              <a:gs pos="100000">
                <a:schemeClr val="bg2">
                  <a:alpha val="48000"/>
                </a:schemeClr>
              </a:gs>
            </a:gsLst>
            <a:lin ang="2700000" scaled="1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/>
          </a:p>
        </p:txBody>
      </p:sp>
      <p:sp>
        <p:nvSpPr>
          <p:cNvPr id="8" name="手繪多邊形 11"/>
          <p:cNvSpPr/>
          <p:nvPr/>
        </p:nvSpPr>
        <p:spPr>
          <a:xfrm rot="21388434">
            <a:off x="-3438" y="3108508"/>
            <a:ext cx="9161365" cy="1052652"/>
          </a:xfrm>
          <a:custGeom>
            <a:avLst/>
            <a:gdLst/>
            <a:ahLst/>
            <a:cxnLst/>
            <a:rect l="l" t="t" r="r" b="b"/>
            <a:pathLst>
              <a:path w="12215153" h="1052652">
                <a:moveTo>
                  <a:pt x="12199582" y="613499"/>
                </a:moveTo>
                <a:lnTo>
                  <a:pt x="12196535" y="662961"/>
                </a:lnTo>
                <a:cubicBezTo>
                  <a:pt x="8659170" y="1895884"/>
                  <a:pt x="3236150" y="-250863"/>
                  <a:pt x="0" y="412868"/>
                </a:cubicBezTo>
                <a:lnTo>
                  <a:pt x="3057" y="363268"/>
                </a:lnTo>
                <a:cubicBezTo>
                  <a:pt x="3239190" y="-300459"/>
                  <a:pt x="8662172" y="1846263"/>
                  <a:pt x="12199582" y="613499"/>
                </a:cubicBezTo>
                <a:close/>
                <a:moveTo>
                  <a:pt x="12208353" y="471141"/>
                </a:moveTo>
                <a:lnTo>
                  <a:pt x="12202868" y="560177"/>
                </a:lnTo>
                <a:cubicBezTo>
                  <a:pt x="8665592" y="1793383"/>
                  <a:pt x="3242519" y="-353436"/>
                  <a:pt x="6325" y="310230"/>
                </a:cubicBezTo>
                <a:lnTo>
                  <a:pt x="11827" y="220949"/>
                </a:lnTo>
                <a:cubicBezTo>
                  <a:pt x="3247993" y="-442711"/>
                  <a:pt x="8670998" y="1704066"/>
                  <a:pt x="12208353" y="471141"/>
                </a:cubicBezTo>
                <a:close/>
                <a:moveTo>
                  <a:pt x="12215153" y="360807"/>
                </a:moveTo>
                <a:lnTo>
                  <a:pt x="12212631" y="401743"/>
                </a:lnTo>
                <a:cubicBezTo>
                  <a:pt x="8696050" y="1669577"/>
                  <a:pt x="3274141" y="-472216"/>
                  <a:pt x="15523" y="160967"/>
                </a:cubicBezTo>
                <a:lnTo>
                  <a:pt x="18051" y="119938"/>
                </a:lnTo>
                <a:cubicBezTo>
                  <a:pt x="3276657" y="-513245"/>
                  <a:pt x="8698537" y="1628531"/>
                  <a:pt x="12215153" y="360807"/>
                </a:cubicBezTo>
                <a:close/>
              </a:path>
            </a:pathLst>
          </a:custGeom>
          <a:gradFill>
            <a:gsLst>
              <a:gs pos="36000">
                <a:schemeClr val="bg2">
                  <a:alpha val="47000"/>
                  <a:lumMod val="0"/>
                  <a:lumOff val="100000"/>
                </a:schemeClr>
              </a:gs>
              <a:gs pos="100000">
                <a:schemeClr val="bg2">
                  <a:alpha val="82000"/>
                  <a:lumMod val="87000"/>
                  <a:lumOff val="13000"/>
                </a:schemeClr>
              </a:gs>
            </a:gsLst>
            <a:path path="rect">
              <a:fillToRect l="100000" t="100000"/>
            </a:path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0360" y="3937322"/>
            <a:ext cx="7200900" cy="1625279"/>
          </a:xfrm>
        </p:spPr>
        <p:txBody>
          <a:bodyPr>
            <a:normAutofit/>
          </a:bodyPr>
          <a:lstStyle>
            <a:lvl1pPr algn="l" latinLnBrk="0">
              <a:lnSpc>
                <a:spcPct val="80000"/>
              </a:lnSpc>
              <a:defRPr lang="zh-TW"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70360" y="5641975"/>
            <a:ext cx="7200900" cy="9141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800" cap="none" baseline="0"/>
            </a:lvl1pPr>
            <a:lvl2pPr marL="457200" indent="0" algn="ctr" latinLnBrk="0">
              <a:buNone/>
              <a:defRPr lang="zh-TW" sz="2800"/>
            </a:lvl2pPr>
            <a:lvl3pPr marL="914400" indent="0" algn="ctr" latinLnBrk="0">
              <a:buNone/>
              <a:defRPr lang="zh-TW" sz="2400"/>
            </a:lvl3pPr>
            <a:lvl4pPr marL="1371600" indent="0" algn="ctr" latinLnBrk="0">
              <a:buNone/>
              <a:defRPr lang="zh-TW" sz="2000"/>
            </a:lvl4pPr>
            <a:lvl5pPr marL="1828800" indent="0" algn="ctr" latinLnBrk="0">
              <a:buNone/>
              <a:defRPr lang="zh-TW" sz="2000"/>
            </a:lvl5pPr>
            <a:lvl6pPr marL="2286000" indent="0" algn="ctr" latinLnBrk="0">
              <a:buNone/>
              <a:defRPr lang="zh-TW" sz="2000"/>
            </a:lvl6pPr>
            <a:lvl7pPr marL="2743200" indent="0" algn="ctr" latinLnBrk="0">
              <a:buNone/>
              <a:defRPr lang="zh-TW" sz="2000"/>
            </a:lvl7pPr>
            <a:lvl8pPr marL="3200400" indent="0" algn="ctr" latinLnBrk="0">
              <a:buNone/>
              <a:defRPr lang="zh-TW" sz="2000"/>
            </a:lvl8pPr>
            <a:lvl9pPr marL="3657600" indent="0" algn="ctr" latinLnBrk="0">
              <a:buNone/>
              <a:defRPr lang="zh-TW" sz="2000"/>
            </a:lvl9pPr>
          </a:lstStyle>
          <a:p>
            <a:r>
              <a:rPr lang="zh-TW" altLang="en-US" smtClean="0"/>
              <a:t>按一下以編輯母片副標題樣式</a:t>
            </a:r>
            <a:endParaRPr lang="zh-TW" dirty="0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0D2A6-BE47-4C0D-BB78-6F4760D7CAD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897562"/>
          </a:xfrm>
        </p:spPr>
        <p:txBody>
          <a:bodyPr vert="eaVert">
            <a:normAutofit/>
          </a:bodyPr>
          <a:lstStyle>
            <a:lvl1pPr>
              <a:defRPr sz="3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897562"/>
          </a:xfrm>
        </p:spPr>
        <p:txBody>
          <a:bodyPr vert="eaVert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BC009-158D-4674-AC60-E359DCD8A15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  <a:lvl6pPr latinLnBrk="0">
              <a:defRPr lang="zh-TW"/>
            </a:lvl6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B4E24-F447-45B3-A266-B7AD2D6889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0360" y="1928554"/>
            <a:ext cx="7200900" cy="2262447"/>
          </a:xfrm>
        </p:spPr>
        <p:txBody>
          <a:bodyPr>
            <a:normAutofit/>
          </a:bodyPr>
          <a:lstStyle>
            <a:lvl1pPr algn="l" latinLnBrk="0">
              <a:lnSpc>
                <a:spcPct val="80000"/>
              </a:lnSpc>
              <a:defRPr lang="zh-TW" sz="5400" b="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70360" y="4267201"/>
            <a:ext cx="7200900" cy="934527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8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1B031-A34A-4BD8-9F9C-1FE998F937E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70360" y="1828800"/>
            <a:ext cx="3486149" cy="3962400"/>
          </a:xfrm>
        </p:spPr>
        <p:txBody>
          <a:bodyPr>
            <a:normAutofit/>
          </a:bodyPr>
          <a:lstStyle>
            <a:lvl1pPr latinLnBrk="0">
              <a:defRPr lang="zh-TW"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atinLnBrk="0">
              <a:defRPr lang="zh-TW"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latinLnBrk="0">
              <a:defRPr lang="zh-TW" sz="1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latinLnBrk="0">
              <a:defRPr lang="zh-TW"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latinLnBrk="0">
              <a:defRPr lang="zh-TW"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88075" y="1828800"/>
            <a:ext cx="3486150" cy="3962400"/>
          </a:xfrm>
        </p:spPr>
        <p:txBody>
          <a:bodyPr/>
          <a:lstStyle>
            <a:lvl1pPr latinLnBrk="0">
              <a:defRPr lang="zh-TW"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atinLnBrk="0">
              <a:defRPr lang="zh-TW"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latinLnBrk="0">
              <a:defRPr lang="zh-TW" sz="1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latinLnBrk="0">
              <a:defRPr lang="zh-TW"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latinLnBrk="0">
              <a:defRPr lang="zh-TW"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178CE-62B6-48D6-8EF9-AE5A50653BF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0360" y="304800"/>
            <a:ext cx="7200900" cy="1219200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70360" y="1777042"/>
            <a:ext cx="3483864" cy="941716"/>
          </a:xfrm>
        </p:spPr>
        <p:txBody>
          <a:bodyPr anchor="ctr">
            <a:noAutofit/>
          </a:bodyPr>
          <a:lstStyle>
            <a:lvl1pPr marL="0" indent="0" latinLnBrk="0">
              <a:spcBef>
                <a:spcPts val="0"/>
              </a:spcBef>
              <a:buNone/>
              <a:defRPr lang="zh-TW" sz="2800" b="0" cap="none" baseline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70360" y="2743200"/>
            <a:ext cx="3483864" cy="3048000"/>
          </a:xfrm>
        </p:spPr>
        <p:txBody>
          <a:bodyPr>
            <a:normAutofit/>
          </a:bodyPr>
          <a:lstStyle>
            <a:lvl1pPr latinLnBrk="0">
              <a:defRPr lang="zh-TW"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atinLnBrk="0">
              <a:defRPr lang="zh-TW"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latinLnBrk="0">
              <a:defRPr lang="zh-TW" sz="1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latinLnBrk="0">
              <a:defRPr lang="zh-TW"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latinLnBrk="0">
              <a:defRPr lang="zh-TW"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103120" latinLnBrk="0">
              <a:defRPr lang="zh-TW" sz="1600"/>
            </a:lvl6pPr>
            <a:lvl7pPr marL="2103120" latinLnBrk="0">
              <a:defRPr lang="zh-TW" sz="1600"/>
            </a:lvl7pPr>
            <a:lvl8pPr marL="2103120" latinLnBrk="0">
              <a:defRPr lang="zh-TW" sz="1600"/>
            </a:lvl8pPr>
            <a:lvl9pPr marL="2103120" latinLnBrk="0">
              <a:defRPr lang="zh-TW"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87397" y="1777042"/>
            <a:ext cx="3483864" cy="941716"/>
          </a:xfrm>
        </p:spPr>
        <p:txBody>
          <a:bodyPr anchor="ctr">
            <a:noAutofit/>
          </a:bodyPr>
          <a:lstStyle>
            <a:lvl1pPr marL="0" indent="0" latinLnBrk="0">
              <a:spcBef>
                <a:spcPts val="0"/>
              </a:spcBef>
              <a:buNone/>
              <a:defRPr lang="zh-TW" sz="2800" b="0" cap="none" baseline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87397" y="2743200"/>
            <a:ext cx="3483864" cy="3048000"/>
          </a:xfrm>
        </p:spPr>
        <p:txBody>
          <a:bodyPr>
            <a:normAutofit/>
          </a:bodyPr>
          <a:lstStyle>
            <a:lvl1pPr latinLnBrk="0">
              <a:defRPr lang="zh-TW"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atinLnBrk="0">
              <a:defRPr lang="zh-TW"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latinLnBrk="0">
              <a:defRPr lang="zh-TW" sz="1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latinLnBrk="0">
              <a:defRPr lang="zh-TW"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latinLnBrk="0">
              <a:defRPr lang="zh-TW"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103120" latinLnBrk="0">
              <a:defRPr lang="zh-TW" sz="1600"/>
            </a:lvl6pPr>
            <a:lvl7pPr marL="2103120" latinLnBrk="0">
              <a:defRPr lang="zh-TW" sz="1600"/>
            </a:lvl7pPr>
            <a:lvl8pPr marL="2103120" latinLnBrk="0">
              <a:defRPr lang="zh-TW" sz="1600"/>
            </a:lvl8pPr>
            <a:lvl9pPr marL="2103120" latinLnBrk="0">
              <a:defRPr lang="zh-TW"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F5FC0-2D98-4C07-8459-797EDF8FCCA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3ED7E-0219-4764-B026-F90A8F8C03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2C124-4E4A-47AE-95DF-CC8D31B654A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6010" y="533401"/>
            <a:ext cx="3429001" cy="2743199"/>
          </a:xfrm>
        </p:spPr>
        <p:txBody>
          <a:bodyPr>
            <a:normAutofit/>
          </a:bodyPr>
          <a:lstStyle>
            <a:lvl1pPr latinLnBrk="0">
              <a:lnSpc>
                <a:spcPct val="80000"/>
              </a:lnSpc>
              <a:defRPr lang="zh-TW" sz="4000" b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27910" y="533401"/>
            <a:ext cx="4457702" cy="5257800"/>
          </a:xfrm>
        </p:spPr>
        <p:txBody>
          <a:bodyPr>
            <a:normAutofit/>
          </a:bodyPr>
          <a:lstStyle>
            <a:lvl1pPr latinLnBrk="0">
              <a:defRPr lang="zh-TW"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atinLnBrk="0">
              <a:defRPr lang="zh-TW"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latinLnBrk="0">
              <a:defRPr lang="zh-TW" sz="1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latinLnBrk="0">
              <a:defRPr lang="zh-TW"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latinLnBrk="0">
              <a:defRPr lang="zh-TW"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6010" y="3429001"/>
            <a:ext cx="3429000" cy="2362199"/>
          </a:xfrm>
        </p:spPr>
        <p:txBody>
          <a:bodyPr>
            <a:normAutofit/>
          </a:bodyPr>
          <a:lstStyle>
            <a:lvl1pPr marL="0" indent="0" latinLnBrk="0">
              <a:lnSpc>
                <a:spcPct val="110000"/>
              </a:lnSpc>
              <a:spcBef>
                <a:spcPts val="1800"/>
              </a:spcBef>
              <a:buNone/>
              <a:defRPr lang="zh-TW"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22850-91DC-4AE6-B6AD-772AB01BB89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3"/>
            <a:ext cx="4914989" cy="6004510"/>
          </a:xfrm>
          <a:custGeom>
            <a:avLst/>
            <a:gdLst/>
            <a:ahLst/>
            <a:cxnLst/>
            <a:rect l="l" t="t" r="r" b="b"/>
            <a:pathLst>
              <a:path w="6551611" h="6004510">
                <a:moveTo>
                  <a:pt x="0" y="0"/>
                </a:moveTo>
                <a:lnTo>
                  <a:pt x="6551611" y="0"/>
                </a:lnTo>
                <a:lnTo>
                  <a:pt x="6551611" y="6004510"/>
                </a:lnTo>
                <a:cubicBezTo>
                  <a:pt x="4321482" y="5960049"/>
                  <a:pt x="2628293" y="5340418"/>
                  <a:pt x="0" y="57686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rtlCol="0">
            <a:normAutofit/>
          </a:bodyPr>
          <a:lstStyle>
            <a:lvl1pPr marL="0" indent="0" algn="ctr" latinLnBrk="0">
              <a:buNone/>
              <a:defRPr lang="zh-TW"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noProof="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56788" y="533402"/>
            <a:ext cx="3429894" cy="2743199"/>
          </a:xfrm>
        </p:spPr>
        <p:txBody>
          <a:bodyPr>
            <a:normAutofit/>
          </a:bodyPr>
          <a:lstStyle>
            <a:lvl1pPr algn="l" latinLnBrk="0">
              <a:lnSpc>
                <a:spcPct val="80000"/>
              </a:lnSpc>
              <a:defRPr lang="zh-TW" sz="4000" b="0" baseline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256787" y="3429002"/>
            <a:ext cx="3429893" cy="2362199"/>
          </a:xfrm>
        </p:spPr>
        <p:txBody>
          <a:bodyPr>
            <a:normAutofit/>
          </a:bodyPr>
          <a:lstStyle>
            <a:lvl1pPr marL="0" indent="0" latinLnBrk="0">
              <a:lnSpc>
                <a:spcPct val="110000"/>
              </a:lnSpc>
              <a:buNone/>
              <a:defRPr lang="zh-TW"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BED97-5BE1-424F-951C-6AFD95FDCC5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群組 7"/>
          <p:cNvGrpSpPr>
            <a:grpSpLocks/>
          </p:cNvGrpSpPr>
          <p:nvPr/>
        </p:nvGrpSpPr>
        <p:grpSpPr bwMode="auto">
          <a:xfrm>
            <a:off x="-3175" y="5375275"/>
            <a:ext cx="9180513" cy="1558925"/>
            <a:chOff x="-4585" y="2764068"/>
            <a:chExt cx="12240113" cy="1559261"/>
          </a:xfrm>
        </p:grpSpPr>
        <p:sp>
          <p:nvSpPr>
            <p:cNvPr id="9" name="手繪多邊形 8"/>
            <p:cNvSpPr/>
            <p:nvPr/>
          </p:nvSpPr>
          <p:spPr>
            <a:xfrm rot="21388434">
              <a:off x="12348" y="2983190"/>
              <a:ext cx="12170266" cy="1236930"/>
            </a:xfrm>
            <a:custGeom>
              <a:avLst/>
              <a:gdLst/>
              <a:ahLst/>
              <a:cxnLst/>
              <a:rect l="l" t="t" r="r" b="b"/>
              <a:pathLst>
                <a:path w="12169907" h="1238081">
                  <a:moveTo>
                    <a:pt x="2807331" y="101460"/>
                  </a:moveTo>
                  <a:cubicBezTo>
                    <a:pt x="6135545" y="328205"/>
                    <a:pt x="6673951" y="1596392"/>
                    <a:pt x="12165744" y="982579"/>
                  </a:cubicBezTo>
                  <a:lnTo>
                    <a:pt x="12160227" y="1072100"/>
                  </a:lnTo>
                  <a:cubicBezTo>
                    <a:pt x="5416860" y="1825439"/>
                    <a:pt x="6141899" y="-258272"/>
                    <a:pt x="0" y="232833"/>
                  </a:cubicBezTo>
                  <a:lnTo>
                    <a:pt x="5492" y="143708"/>
                  </a:lnTo>
                  <a:cubicBezTo>
                    <a:pt x="1145422" y="52200"/>
                    <a:pt x="2048826" y="49784"/>
                    <a:pt x="2807331" y="101460"/>
                  </a:cubicBezTo>
                  <a:close/>
                  <a:moveTo>
                    <a:pt x="2811494" y="33894"/>
                  </a:moveTo>
                  <a:cubicBezTo>
                    <a:pt x="6139708" y="260639"/>
                    <a:pt x="6678114" y="1528826"/>
                    <a:pt x="12169907" y="915013"/>
                  </a:cubicBezTo>
                  <a:lnTo>
                    <a:pt x="12168059" y="945013"/>
                  </a:lnTo>
                  <a:cubicBezTo>
                    <a:pt x="5424692" y="1698351"/>
                    <a:pt x="6149730" y="-385359"/>
                    <a:pt x="7832" y="105746"/>
                  </a:cubicBezTo>
                  <a:lnTo>
                    <a:pt x="9656" y="76142"/>
                  </a:lnTo>
                  <a:cubicBezTo>
                    <a:pt x="1149586" y="-15366"/>
                    <a:pt x="2052990" y="-17782"/>
                    <a:pt x="2811494" y="33894"/>
                  </a:cubicBezTo>
                  <a:close/>
                </a:path>
              </a:pathLst>
            </a:custGeom>
            <a:gradFill>
              <a:gsLst>
                <a:gs pos="0">
                  <a:schemeClr val="bg2">
                    <a:alpha val="90000"/>
                    <a:lumMod val="80000"/>
                    <a:lumOff val="20000"/>
                  </a:schemeClr>
                </a:gs>
                <a:gs pos="18000">
                  <a:schemeClr val="bg2">
                    <a:lumMod val="92000"/>
                  </a:schemeClr>
                </a:gs>
                <a:gs pos="37000">
                  <a:schemeClr val="bg2">
                    <a:alpha val="90000"/>
                    <a:lumMod val="91000"/>
                  </a:schemeClr>
                </a:gs>
                <a:gs pos="100000">
                  <a:schemeClr val="bg2">
                    <a:lumMod val="80000"/>
                    <a:lumOff val="20000"/>
                  </a:schemeClr>
                </a:gs>
              </a:gsLst>
              <a:path path="shape">
                <a:fillToRect l="50000" t="50000" r="50000" b="50000"/>
              </a:path>
            </a:gra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手繪多邊形 9"/>
            <p:cNvSpPr/>
            <p:nvPr/>
          </p:nvSpPr>
          <p:spPr>
            <a:xfrm rot="21388434">
              <a:off x="29672" y="2764068"/>
              <a:ext cx="12205856" cy="1559261"/>
            </a:xfrm>
            <a:custGeom>
              <a:avLst/>
              <a:gdLst/>
              <a:ahLst/>
              <a:cxnLst/>
              <a:rect l="l" t="t" r="r" b="b"/>
              <a:pathLst>
                <a:path w="12205856" h="1559261">
                  <a:moveTo>
                    <a:pt x="12190266" y="1521455"/>
                  </a:moveTo>
                  <a:lnTo>
                    <a:pt x="12190701" y="1521482"/>
                  </a:lnTo>
                  <a:lnTo>
                    <a:pt x="12188851" y="1559261"/>
                  </a:lnTo>
                  <a:lnTo>
                    <a:pt x="12188416" y="1559245"/>
                  </a:lnTo>
                  <a:close/>
                  <a:moveTo>
                    <a:pt x="12205856" y="208119"/>
                  </a:moveTo>
                  <a:lnTo>
                    <a:pt x="12203734" y="242562"/>
                  </a:lnTo>
                  <a:cubicBezTo>
                    <a:pt x="6796720" y="1874914"/>
                    <a:pt x="3447529" y="-395170"/>
                    <a:pt x="0" y="109344"/>
                  </a:cubicBezTo>
                  <a:lnTo>
                    <a:pt x="2124" y="74883"/>
                  </a:lnTo>
                  <a:cubicBezTo>
                    <a:pt x="3449654" y="-429611"/>
                    <a:pt x="6798843" y="1840472"/>
                    <a:pt x="12205856" y="208119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30000"/>
                    <a:lumMod val="0"/>
                    <a:lumOff val="100000"/>
                  </a:schemeClr>
                </a:gs>
                <a:gs pos="100000">
                  <a:schemeClr val="bg2">
                    <a:alpha val="48000"/>
                  </a:schemeClr>
                </a:gs>
              </a:gsLst>
              <a:lin ang="2700000" scaled="1"/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手繪多邊形 10"/>
            <p:cNvSpPr/>
            <p:nvPr/>
          </p:nvSpPr>
          <p:spPr>
            <a:xfrm rot="21388434">
              <a:off x="-4585" y="3108508"/>
              <a:ext cx="12215153" cy="1052652"/>
            </a:xfrm>
            <a:custGeom>
              <a:avLst/>
              <a:gdLst/>
              <a:ahLst/>
              <a:cxnLst/>
              <a:rect l="l" t="t" r="r" b="b"/>
              <a:pathLst>
                <a:path w="12215153" h="1052652">
                  <a:moveTo>
                    <a:pt x="12199582" y="613499"/>
                  </a:moveTo>
                  <a:lnTo>
                    <a:pt x="12196535" y="662961"/>
                  </a:lnTo>
                  <a:cubicBezTo>
                    <a:pt x="8659170" y="1895884"/>
                    <a:pt x="3236150" y="-250863"/>
                    <a:pt x="0" y="412868"/>
                  </a:cubicBezTo>
                  <a:lnTo>
                    <a:pt x="3057" y="363268"/>
                  </a:lnTo>
                  <a:cubicBezTo>
                    <a:pt x="3239190" y="-300459"/>
                    <a:pt x="8662172" y="1846263"/>
                    <a:pt x="12199582" y="613499"/>
                  </a:cubicBezTo>
                  <a:close/>
                  <a:moveTo>
                    <a:pt x="12208353" y="471141"/>
                  </a:moveTo>
                  <a:lnTo>
                    <a:pt x="12202868" y="560177"/>
                  </a:lnTo>
                  <a:cubicBezTo>
                    <a:pt x="8665592" y="1793383"/>
                    <a:pt x="3242519" y="-353436"/>
                    <a:pt x="6325" y="310230"/>
                  </a:cubicBezTo>
                  <a:lnTo>
                    <a:pt x="11827" y="220949"/>
                  </a:lnTo>
                  <a:cubicBezTo>
                    <a:pt x="3247993" y="-442711"/>
                    <a:pt x="8670998" y="1704066"/>
                    <a:pt x="12208353" y="471141"/>
                  </a:cubicBezTo>
                  <a:close/>
                  <a:moveTo>
                    <a:pt x="12215153" y="360807"/>
                  </a:moveTo>
                  <a:lnTo>
                    <a:pt x="12212631" y="401743"/>
                  </a:lnTo>
                  <a:cubicBezTo>
                    <a:pt x="8696050" y="1669577"/>
                    <a:pt x="3274141" y="-472216"/>
                    <a:pt x="15523" y="160967"/>
                  </a:cubicBezTo>
                  <a:lnTo>
                    <a:pt x="18051" y="119938"/>
                  </a:lnTo>
                  <a:cubicBezTo>
                    <a:pt x="3276657" y="-513245"/>
                    <a:pt x="8698537" y="1628531"/>
                    <a:pt x="12215153" y="360807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47000"/>
                    <a:lumMod val="0"/>
                    <a:lumOff val="100000"/>
                  </a:schemeClr>
                </a:gs>
                <a:gs pos="100000">
                  <a:schemeClr val="bg2">
                    <a:alpha val="82000"/>
                    <a:lumMod val="87000"/>
                    <a:lumOff val="13000"/>
                  </a:schemeClr>
                </a:gs>
              </a:gsLst>
              <a:path path="rect">
                <a:fillToRect l="100000" t="100000"/>
              </a:path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969963" y="304800"/>
            <a:ext cx="72009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969963" y="1828800"/>
            <a:ext cx="72009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5992813" y="6400800"/>
            <a:ext cx="1160462" cy="27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1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974725" y="6400800"/>
            <a:ext cx="4465638" cy="27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1000" cap="all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364413" y="6400800"/>
            <a:ext cx="800100" cy="27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1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1CAA89C6-1B7A-486C-A3CF-067287FD8C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1" r:id="rId2"/>
    <p:sldLayoutId id="2147483730" r:id="rId3"/>
    <p:sldLayoutId id="2147483729" r:id="rId4"/>
    <p:sldLayoutId id="2147483728" r:id="rId5"/>
    <p:sldLayoutId id="2147483727" r:id="rId6"/>
    <p:sldLayoutId id="2147483726" r:id="rId7"/>
    <p:sldLayoutId id="2147483725" r:id="rId8"/>
    <p:sldLayoutId id="2147483724" r:id="rId9"/>
    <p:sldLayoutId id="2147483723" r:id="rId10"/>
    <p:sldLayoutId id="2147483722" r:id="rId11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charset="0"/>
        <a:defRPr lang="zh-TW" sz="4000" kern="1200">
          <a:solidFill>
            <a:schemeClr val="accent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4000">
          <a:solidFill>
            <a:schemeClr val="accent1"/>
          </a:solidFill>
          <a:latin typeface="微軟正黑體" pitchFamily="34" charset="-120"/>
          <a:ea typeface="微軟正黑體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4000">
          <a:solidFill>
            <a:schemeClr val="accent1"/>
          </a:solidFill>
          <a:latin typeface="微軟正黑體" pitchFamily="34" charset="-120"/>
          <a:ea typeface="微軟正黑體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4000">
          <a:solidFill>
            <a:schemeClr val="accent1"/>
          </a:solidFill>
          <a:latin typeface="微軟正黑體" pitchFamily="34" charset="-120"/>
          <a:ea typeface="微軟正黑體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4000">
          <a:solidFill>
            <a:schemeClr val="accent1"/>
          </a:solidFill>
          <a:latin typeface="微軟正黑體" pitchFamily="34" charset="-120"/>
          <a:ea typeface="微軟正黑體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4000">
          <a:solidFill>
            <a:schemeClr val="accent1"/>
          </a:solidFill>
          <a:latin typeface="微軟正黑體" pitchFamily="34" charset="-120"/>
          <a:ea typeface="微軟正黑體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4000">
          <a:solidFill>
            <a:schemeClr val="accent1"/>
          </a:solidFill>
          <a:latin typeface="微軟正黑體" pitchFamily="34" charset="-120"/>
          <a:ea typeface="微軟正黑體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4000">
          <a:solidFill>
            <a:schemeClr val="accent1"/>
          </a:solidFill>
          <a:latin typeface="微軟正黑體" pitchFamily="34" charset="-120"/>
          <a:ea typeface="微軟正黑體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4000">
          <a:solidFill>
            <a:schemeClr val="accent1"/>
          </a:solidFill>
          <a:latin typeface="微軟正黑體" pitchFamily="34" charset="-120"/>
          <a:ea typeface="微軟正黑體" pitchFamily="34" charset="-12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SzPct val="80000"/>
        <a:buFont typeface="Arial" charset="0"/>
        <a:buChar char="•"/>
        <a:defRPr lang="zh-TW"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730250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SzPct val="80000"/>
        <a:buFont typeface="Arial" charset="0"/>
        <a:buChar char="•"/>
        <a:defRPr lang="zh-TW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87450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SzPct val="80000"/>
        <a:buFont typeface="Arial" charset="0"/>
        <a:buChar char="•"/>
        <a:defRPr lang="zh-TW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44650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SzPct val="80000"/>
        <a:buFont typeface="Arial" charset="0"/>
        <a:buChar char="•"/>
        <a:defRPr lang="zh-TW" kern="1200">
          <a:solidFill>
            <a:schemeClr val="tx1"/>
          </a:solidFill>
          <a:latin typeface="+mn-lt"/>
          <a:ea typeface="+mn-ea"/>
          <a:cs typeface="+mn-cs"/>
        </a:defRPr>
      </a:lvl4pPr>
      <a:lvl5pPr marL="2101850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SzPct val="80000"/>
        <a:buFont typeface="Arial" charset="0"/>
        <a:buChar char="•"/>
        <a:defRPr lang="zh-TW" kern="1200">
          <a:solidFill>
            <a:schemeClr val="tx1"/>
          </a:solidFill>
          <a:latin typeface="+mn-lt"/>
          <a:ea typeface="+mn-ea"/>
          <a:cs typeface="+mn-cs"/>
        </a:defRPr>
      </a:lvl5pPr>
      <a:lvl6pPr marL="25603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lang="zh-TW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747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lang="zh-TW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319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lang="zh-TW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blog.udn.com/m902312001/6411597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9_-we9WFYDE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標題 1"/>
          <p:cNvSpPr>
            <a:spLocks noGrp="1"/>
          </p:cNvSpPr>
          <p:nvPr>
            <p:ph type="ctrTitle"/>
          </p:nvPr>
        </p:nvSpPr>
        <p:spPr>
          <a:xfrm>
            <a:off x="468313" y="4365625"/>
            <a:ext cx="8353425" cy="1625600"/>
          </a:xfrm>
        </p:spPr>
        <p:txBody>
          <a:bodyPr/>
          <a:lstStyle/>
          <a:p>
            <a:pPr eaLnBrk="1" hangingPunct="1"/>
            <a:r>
              <a:rPr altLang="en-US" sz="5400" dirty="0" smtClean="0"/>
              <a:t>服務學習樂無窮</a:t>
            </a:r>
            <a:br>
              <a:rPr altLang="en-US" sz="5400" dirty="0" smtClean="0"/>
            </a:br>
            <a:endParaRPr altLang="en-US" sz="5400" dirty="0" smtClean="0"/>
          </a:p>
        </p:txBody>
      </p:sp>
      <p:sp>
        <p:nvSpPr>
          <p:cNvPr id="13314" name="副標題 2"/>
          <p:cNvSpPr>
            <a:spLocks noGrp="1"/>
          </p:cNvSpPr>
          <p:nvPr>
            <p:ph type="subTitle" idx="1"/>
          </p:nvPr>
        </p:nvSpPr>
        <p:spPr>
          <a:xfrm>
            <a:off x="611188" y="5445125"/>
            <a:ext cx="7200900" cy="9144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altLang="en-US" dirty="0" smtClean="0"/>
              <a:t>台南市綜合輔導團</a:t>
            </a:r>
            <a:r>
              <a:rPr lang="zh-TW" altLang="en-US" dirty="0" smtClean="0"/>
              <a:t>到校服務分享</a:t>
            </a:r>
            <a:endParaRPr altLang="en-US" dirty="0" smtClean="0"/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Grp="1"/>
          </p:cNvSpPr>
          <p:nvPr>
            <p:ph type="body" idx="1"/>
          </p:nvPr>
        </p:nvSpPr>
        <p:spPr>
          <a:xfrm>
            <a:off x="179388" y="1773238"/>
            <a:ext cx="8748712" cy="45942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altLang="en-US" sz="4000" u="sng" dirty="0" smtClean="0">
                <a:solidFill>
                  <a:srgbClr val="808000"/>
                </a:solidFill>
                <a:latin typeface="文鼎新藝體"/>
                <a:ea typeface="文鼎新藝體"/>
                <a:cs typeface="文鼎新藝體"/>
              </a:rPr>
              <a:t>服務行動五大指南</a:t>
            </a:r>
            <a:endParaRPr altLang="en-US" sz="4000" dirty="0" smtClean="0">
              <a:solidFill>
                <a:srgbClr val="808000"/>
              </a:solidFill>
              <a:latin typeface="文鼎新藝體"/>
              <a:ea typeface="文鼎新藝體"/>
              <a:cs typeface="文鼎新藝體"/>
            </a:endParaRPr>
          </a:p>
          <a:p>
            <a:pPr eaLnBrk="1" hangingPunct="1">
              <a:lnSpc>
                <a:spcPct val="80000"/>
              </a:lnSpc>
            </a:pPr>
            <a:r>
              <a:rPr altLang="en-US" sz="3600" b="1" dirty="0" smtClean="0">
                <a:solidFill>
                  <a:srgbClr val="CC3300"/>
                </a:solidFill>
              </a:rPr>
              <a:t>請問你</a:t>
            </a:r>
            <a:r>
              <a:rPr lang="en-US" altLang="zh-TW" sz="3600" b="1" dirty="0" smtClean="0">
                <a:solidFill>
                  <a:srgbClr val="CC3300"/>
                </a:solidFill>
              </a:rPr>
              <a:t>/</a:t>
            </a:r>
            <a:r>
              <a:rPr altLang="en-US" sz="3600" b="1" dirty="0" smtClean="0">
                <a:solidFill>
                  <a:srgbClr val="CC3300"/>
                </a:solidFill>
              </a:rPr>
              <a:t>妳想服務的對象是誰？</a:t>
            </a:r>
          </a:p>
          <a:p>
            <a:pPr eaLnBrk="1" hangingPunct="1">
              <a:lnSpc>
                <a:spcPct val="80000"/>
              </a:lnSpc>
            </a:pPr>
            <a:r>
              <a:rPr altLang="en-US" sz="3600" b="1" dirty="0" smtClean="0">
                <a:solidFill>
                  <a:srgbClr val="CC3300"/>
                </a:solidFill>
              </a:rPr>
              <a:t>為什麼想要服務他</a:t>
            </a:r>
            <a:r>
              <a:rPr lang="en-US" altLang="zh-TW" sz="3600" b="1" dirty="0" smtClean="0">
                <a:solidFill>
                  <a:srgbClr val="CC3300"/>
                </a:solidFill>
              </a:rPr>
              <a:t>〈</a:t>
            </a:r>
            <a:r>
              <a:rPr altLang="en-US" sz="3600" b="1" dirty="0" smtClean="0">
                <a:solidFill>
                  <a:srgbClr val="CC3300"/>
                </a:solidFill>
              </a:rPr>
              <a:t>他們</a:t>
            </a:r>
            <a:r>
              <a:rPr lang="en-US" altLang="zh-TW" sz="3600" b="1" dirty="0" smtClean="0">
                <a:solidFill>
                  <a:srgbClr val="CC3300"/>
                </a:solidFill>
              </a:rPr>
              <a:t>〉</a:t>
            </a:r>
            <a:r>
              <a:rPr altLang="en-US" sz="3600" b="1" dirty="0" smtClean="0">
                <a:solidFill>
                  <a:srgbClr val="CC3300"/>
                </a:solidFill>
              </a:rPr>
              <a:t>？</a:t>
            </a:r>
          </a:p>
          <a:p>
            <a:pPr eaLnBrk="1" hangingPunct="1">
              <a:lnSpc>
                <a:spcPct val="80000"/>
              </a:lnSpc>
            </a:pPr>
            <a:r>
              <a:rPr altLang="en-US" sz="3600" b="1" dirty="0" smtClean="0">
                <a:solidFill>
                  <a:srgbClr val="CC3300"/>
                </a:solidFill>
              </a:rPr>
              <a:t>你</a:t>
            </a:r>
            <a:r>
              <a:rPr lang="en-US" altLang="zh-TW" sz="3600" b="1" dirty="0" smtClean="0">
                <a:solidFill>
                  <a:srgbClr val="CC3300"/>
                </a:solidFill>
              </a:rPr>
              <a:t>/</a:t>
            </a:r>
            <a:r>
              <a:rPr altLang="en-US" sz="3600" b="1" dirty="0" smtClean="0">
                <a:solidFill>
                  <a:srgbClr val="CC3300"/>
                </a:solidFill>
              </a:rPr>
              <a:t>妳會採取的服務方式是甚麼？</a:t>
            </a:r>
          </a:p>
          <a:p>
            <a:pPr eaLnBrk="1" hangingPunct="1">
              <a:lnSpc>
                <a:spcPct val="80000"/>
              </a:lnSpc>
            </a:pPr>
            <a:r>
              <a:rPr altLang="en-US" sz="3600" b="1" dirty="0" smtClean="0">
                <a:solidFill>
                  <a:srgbClr val="CC3300"/>
                </a:solidFill>
              </a:rPr>
              <a:t>你</a:t>
            </a:r>
            <a:r>
              <a:rPr lang="en-US" altLang="zh-TW" sz="3600" b="1" dirty="0" smtClean="0">
                <a:solidFill>
                  <a:srgbClr val="CC3300"/>
                </a:solidFill>
              </a:rPr>
              <a:t>/</a:t>
            </a:r>
            <a:r>
              <a:rPr altLang="en-US" sz="3600" b="1" dirty="0" smtClean="0">
                <a:solidFill>
                  <a:srgbClr val="CC3300"/>
                </a:solidFill>
              </a:rPr>
              <a:t>妳希望被服務的人獲得甚麼幫助？</a:t>
            </a:r>
          </a:p>
          <a:p>
            <a:pPr eaLnBrk="1" hangingPunct="1">
              <a:lnSpc>
                <a:spcPct val="80000"/>
              </a:lnSpc>
            </a:pPr>
            <a:r>
              <a:rPr altLang="en-US" sz="3600" b="1" dirty="0" smtClean="0">
                <a:solidFill>
                  <a:srgbClr val="CC3300"/>
                </a:solidFill>
              </a:rPr>
              <a:t>你</a:t>
            </a:r>
            <a:r>
              <a:rPr lang="en-US" altLang="zh-TW" sz="3600" b="1" dirty="0" smtClean="0">
                <a:solidFill>
                  <a:srgbClr val="CC3300"/>
                </a:solidFill>
              </a:rPr>
              <a:t>/</a:t>
            </a:r>
            <a:r>
              <a:rPr altLang="en-US" sz="3600" b="1" dirty="0" smtClean="0">
                <a:solidFill>
                  <a:srgbClr val="CC3300"/>
                </a:solidFill>
              </a:rPr>
              <a:t>妳認為在服務的過程中會運用到甚麼資源？</a:t>
            </a:r>
          </a:p>
        </p:txBody>
      </p:sp>
      <p:sp>
        <p:nvSpPr>
          <p:cNvPr id="20482" name="Rectangle 4"/>
          <p:cNvSpPr>
            <a:spLocks noGrp="1"/>
          </p:cNvSpPr>
          <p:nvPr>
            <p:ph type="title"/>
          </p:nvPr>
        </p:nvSpPr>
        <p:spPr>
          <a:xfrm>
            <a:off x="468313" y="304800"/>
            <a:ext cx="8207375" cy="1219200"/>
          </a:xfrm>
        </p:spPr>
        <p:txBody>
          <a:bodyPr/>
          <a:lstStyle/>
          <a:p>
            <a:pPr eaLnBrk="1" hangingPunct="1"/>
            <a:r>
              <a:rPr altLang="en-US" sz="4800" dirty="0" smtClean="0">
                <a:solidFill>
                  <a:schemeClr val="accent2"/>
                </a:solidFill>
                <a:latin typeface="文鼎新藝體"/>
                <a:ea typeface="文鼎新藝體"/>
                <a:cs typeface="文鼎新藝體"/>
              </a:rPr>
              <a:t>服務觀察員</a:t>
            </a:r>
            <a:r>
              <a:rPr lang="zh-TW" altLang="en-US" sz="4800" dirty="0" smtClean="0">
                <a:solidFill>
                  <a:schemeClr val="accent2"/>
                </a:solidFill>
                <a:latin typeface="文鼎新藝體"/>
                <a:ea typeface="文鼎新藝體"/>
                <a:cs typeface="文鼎新藝體"/>
              </a:rPr>
              <a:t>引導題目</a:t>
            </a:r>
            <a:r>
              <a:rPr altLang="en-US" sz="4800" dirty="0" smtClean="0">
                <a:solidFill>
                  <a:schemeClr val="accent2"/>
                </a:solidFill>
                <a:latin typeface="文鼎新藝體"/>
                <a:ea typeface="文鼎新藝體"/>
                <a:cs typeface="文鼎新藝體"/>
              </a:rPr>
              <a:t>（</a:t>
            </a:r>
            <a:r>
              <a:rPr lang="zh-TW" altLang="en-US" sz="4800" dirty="0" smtClean="0">
                <a:solidFill>
                  <a:schemeClr val="accent2"/>
                </a:solidFill>
                <a:latin typeface="文鼎新藝體"/>
                <a:ea typeface="文鼎新藝體"/>
                <a:cs typeface="文鼎新藝體"/>
              </a:rPr>
              <a:t>執行</a:t>
            </a:r>
            <a:r>
              <a:rPr altLang="en-US" sz="4800" dirty="0" smtClean="0">
                <a:solidFill>
                  <a:schemeClr val="accent2"/>
                </a:solidFill>
                <a:latin typeface="文鼎新藝體"/>
                <a:ea typeface="文鼎新藝體"/>
                <a:cs typeface="文鼎新藝體"/>
              </a:rPr>
              <a:t>）</a:t>
            </a:r>
            <a:endParaRPr altLang="en-US" sz="4800" dirty="0" smtClean="0">
              <a:solidFill>
                <a:schemeClr val="accent2"/>
              </a:solidFill>
              <a:latin typeface="文鼎新藝體"/>
              <a:ea typeface="文鼎新藝體"/>
              <a:cs typeface="文鼎新藝體"/>
            </a:endParaRPr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5895"/>
            <a:ext cx="4104456" cy="2376264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48" y="3356993"/>
            <a:ext cx="3968612" cy="270710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56992"/>
            <a:ext cx="4104456" cy="270710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703" y="260648"/>
            <a:ext cx="4238741" cy="237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65275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>
          <a:xfrm>
            <a:off x="468313" y="-171450"/>
            <a:ext cx="7200900" cy="1219200"/>
          </a:xfrm>
        </p:spPr>
        <p:txBody>
          <a:bodyPr/>
          <a:lstStyle/>
          <a:p>
            <a:pPr eaLnBrk="1" hangingPunct="1"/>
            <a:r>
              <a:rPr altLang="en-US" sz="4400" smtClean="0">
                <a:latin typeface="文鼎新藝體"/>
                <a:ea typeface="文鼎新藝體"/>
                <a:cs typeface="文鼎新藝體"/>
              </a:rPr>
              <a:t>參、設計思考模式２</a:t>
            </a:r>
            <a:endParaRPr altLang="en-US" smtClean="0">
              <a:solidFill>
                <a:schemeClr val="accent2"/>
              </a:solidFill>
              <a:latin typeface="文鼎新藝體"/>
              <a:ea typeface="文鼎新藝體"/>
              <a:cs typeface="文鼎新藝體"/>
            </a:endParaRPr>
          </a:p>
        </p:txBody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>
          <a:xfrm>
            <a:off x="468313" y="1557338"/>
            <a:ext cx="8280400" cy="46243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altLang="en-US" sz="4000" smtClean="0">
                <a:solidFill>
                  <a:schemeClr val="accent2"/>
                </a:solidFill>
                <a:latin typeface="文鼎新藝體"/>
                <a:ea typeface="文鼎新藝體"/>
                <a:cs typeface="文鼎新藝體"/>
              </a:rPr>
              <a:t>服務計劃我最行</a:t>
            </a:r>
          </a:p>
          <a:p>
            <a:pPr eaLnBrk="1" hangingPunct="1">
              <a:lnSpc>
                <a:spcPct val="80000"/>
              </a:lnSpc>
            </a:pPr>
            <a:r>
              <a:rPr altLang="en-US" smtClean="0">
                <a:solidFill>
                  <a:srgbClr val="808000"/>
                </a:solidFill>
                <a:latin typeface="文鼎新藝體"/>
                <a:ea typeface="文鼎新藝體"/>
                <a:cs typeface="文鼎新藝體"/>
              </a:rPr>
              <a:t>活動３</a:t>
            </a:r>
            <a:r>
              <a:rPr lang="en-US" altLang="zh-TW" smtClean="0">
                <a:solidFill>
                  <a:srgbClr val="808000"/>
                </a:solidFill>
                <a:latin typeface="文鼎新藝體"/>
                <a:ea typeface="文鼎新藝體"/>
                <a:cs typeface="文鼎新藝體"/>
              </a:rPr>
              <a:t>.</a:t>
            </a:r>
            <a:r>
              <a:rPr altLang="en-US" smtClean="0">
                <a:solidFill>
                  <a:srgbClr val="808000"/>
                </a:solidFill>
                <a:latin typeface="文鼎新藝體"/>
                <a:ea typeface="文鼎新藝體"/>
                <a:cs typeface="文鼎新藝體"/>
              </a:rPr>
              <a:t>處處有計劃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mtClean="0">
                <a:latin typeface="文鼎新藝體"/>
                <a:ea typeface="文鼎新藝體"/>
                <a:cs typeface="文鼎新藝體"/>
              </a:rPr>
              <a:t>       ---</a:t>
            </a:r>
            <a:r>
              <a:rPr altLang="en-US" smtClean="0">
                <a:latin typeface="文鼎新藝體"/>
                <a:ea typeface="文鼎新藝體"/>
                <a:cs typeface="文鼎新藝體"/>
              </a:rPr>
              <a:t>小隊腦力激盪</a:t>
            </a:r>
            <a:r>
              <a:rPr lang="en-US" altLang="zh-TW" smtClean="0">
                <a:latin typeface="文鼎新藝體"/>
                <a:ea typeface="文鼎新藝體"/>
                <a:cs typeface="文鼎新藝體"/>
              </a:rPr>
              <a:t>(</a:t>
            </a:r>
            <a:r>
              <a:rPr altLang="en-US" smtClean="0">
                <a:latin typeface="文鼎新藝體"/>
                <a:ea typeface="文鼎新藝體"/>
                <a:cs typeface="文鼎新藝體"/>
              </a:rPr>
              <a:t>服務主題</a:t>
            </a:r>
            <a:r>
              <a:rPr lang="en-US" altLang="zh-TW" smtClean="0">
                <a:latin typeface="文鼎新藝體"/>
                <a:ea typeface="文鼎新藝體"/>
                <a:cs typeface="文鼎新藝體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mtClean="0">
                <a:latin typeface="文鼎新藝體"/>
                <a:ea typeface="文鼎新藝體"/>
                <a:cs typeface="文鼎新藝體"/>
              </a:rPr>
              <a:t>       ---</a:t>
            </a:r>
            <a:r>
              <a:rPr altLang="en-US" smtClean="0">
                <a:latin typeface="文鼎新藝體"/>
                <a:ea typeface="文鼎新藝體"/>
                <a:cs typeface="文鼎新藝體"/>
              </a:rPr>
              <a:t>服務計劃心智圖繪製</a:t>
            </a:r>
          </a:p>
          <a:p>
            <a:pPr eaLnBrk="1" hangingPunct="1">
              <a:lnSpc>
                <a:spcPct val="80000"/>
              </a:lnSpc>
            </a:pPr>
            <a:endParaRPr altLang="en-US" smtClean="0">
              <a:latin typeface="文鼎新藝體"/>
              <a:ea typeface="文鼎新藝體"/>
              <a:cs typeface="文鼎新藝體"/>
            </a:endParaRPr>
          </a:p>
          <a:p>
            <a:pPr eaLnBrk="1" hangingPunct="1">
              <a:lnSpc>
                <a:spcPct val="80000"/>
              </a:lnSpc>
            </a:pPr>
            <a:r>
              <a:rPr altLang="en-US" smtClean="0">
                <a:solidFill>
                  <a:srgbClr val="808000"/>
                </a:solidFill>
                <a:latin typeface="文鼎新藝體"/>
                <a:ea typeface="文鼎新藝體"/>
                <a:cs typeface="文鼎新藝體"/>
              </a:rPr>
              <a:t>活動４</a:t>
            </a:r>
            <a:r>
              <a:rPr lang="en-US" altLang="zh-TW" smtClean="0">
                <a:solidFill>
                  <a:srgbClr val="808000"/>
                </a:solidFill>
                <a:latin typeface="文鼎新藝體"/>
                <a:ea typeface="文鼎新藝體"/>
                <a:cs typeface="文鼎新藝體"/>
              </a:rPr>
              <a:t>.</a:t>
            </a:r>
            <a:r>
              <a:rPr altLang="en-US" smtClean="0">
                <a:solidFill>
                  <a:srgbClr val="808000"/>
                </a:solidFill>
                <a:latin typeface="文鼎新藝體"/>
                <a:ea typeface="文鼎新藝體"/>
                <a:cs typeface="文鼎新藝體"/>
              </a:rPr>
              <a:t>服務公聽會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mtClean="0">
                <a:latin typeface="文鼎新藝體"/>
                <a:ea typeface="文鼎新藝體"/>
                <a:cs typeface="文鼎新藝體"/>
              </a:rPr>
              <a:t>       ---</a:t>
            </a:r>
            <a:r>
              <a:rPr altLang="en-US" smtClean="0">
                <a:latin typeface="文鼎新藝體"/>
                <a:ea typeface="文鼎新藝體"/>
                <a:cs typeface="文鼎新藝體"/>
              </a:rPr>
              <a:t>小隊上台分享服務計劃</a:t>
            </a:r>
            <a:endParaRPr lang="en-US" altLang="zh-TW" smtClean="0">
              <a:latin typeface="文鼎新藝體"/>
              <a:ea typeface="文鼎新藝體"/>
              <a:cs typeface="文鼎新藝體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TW" smtClean="0">
                <a:latin typeface="文鼎新藝體"/>
                <a:ea typeface="文鼎新藝體"/>
                <a:cs typeface="文鼎新藝體"/>
              </a:rPr>
              <a:t>       ---</a:t>
            </a:r>
            <a:r>
              <a:rPr altLang="en-US" smtClean="0">
                <a:latin typeface="文鼎新藝體"/>
                <a:ea typeface="文鼎新藝體"/>
                <a:cs typeface="文鼎新藝體"/>
              </a:rPr>
              <a:t>自評與他評各隊服務計劃</a:t>
            </a:r>
            <a:endParaRPr altLang="en-US" sz="2400" smtClean="0"/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en-US" sz="4400" smtClean="0">
                <a:latin typeface="文鼎新藝體"/>
                <a:ea typeface="文鼎新藝體"/>
                <a:cs typeface="文鼎新藝體"/>
              </a:rPr>
              <a:t>參、設計思考模式３</a:t>
            </a:r>
          </a:p>
        </p:txBody>
      </p:sp>
      <p:sp>
        <p:nvSpPr>
          <p:cNvPr id="22530" name="Rectangle 6"/>
          <p:cNvSpPr>
            <a:spLocks noGrp="1"/>
          </p:cNvSpPr>
          <p:nvPr>
            <p:ph type="body" idx="1"/>
          </p:nvPr>
        </p:nvSpPr>
        <p:spPr>
          <a:xfrm>
            <a:off x="969963" y="1828800"/>
            <a:ext cx="7200900" cy="46243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altLang="en-US" sz="4400" smtClean="0">
                <a:solidFill>
                  <a:schemeClr val="accent2"/>
                </a:solidFill>
                <a:latin typeface="文鼎新藝體"/>
                <a:ea typeface="文鼎新藝體"/>
                <a:cs typeface="文鼎新藝體"/>
              </a:rPr>
              <a:t>服務行動趣</a:t>
            </a:r>
          </a:p>
          <a:p>
            <a:pPr eaLnBrk="1" hangingPunct="1">
              <a:lnSpc>
                <a:spcPct val="80000"/>
              </a:lnSpc>
            </a:pPr>
            <a:r>
              <a:rPr altLang="en-US" sz="3200" smtClean="0">
                <a:solidFill>
                  <a:srgbClr val="808000"/>
                </a:solidFill>
                <a:latin typeface="文鼎新藝體"/>
                <a:ea typeface="文鼎新藝體"/>
                <a:cs typeface="文鼎新藝體"/>
              </a:rPr>
              <a:t>小隊討論執行計劃過程的記錄事項及方式</a:t>
            </a:r>
          </a:p>
          <a:p>
            <a:pPr eaLnBrk="1" hangingPunct="1">
              <a:lnSpc>
                <a:spcPct val="80000"/>
              </a:lnSpc>
            </a:pPr>
            <a:r>
              <a:rPr altLang="en-US" sz="3200" smtClean="0">
                <a:solidFill>
                  <a:srgbClr val="808000"/>
                </a:solidFill>
                <a:latin typeface="文鼎新藝體"/>
                <a:ea typeface="文鼎新藝體"/>
                <a:cs typeface="文鼎新藝體"/>
              </a:rPr>
              <a:t>小隊實際執行服務計劃</a:t>
            </a:r>
          </a:p>
          <a:p>
            <a:pPr eaLnBrk="1" hangingPunct="1">
              <a:lnSpc>
                <a:spcPct val="80000"/>
              </a:lnSpc>
            </a:pPr>
            <a:r>
              <a:rPr altLang="en-US" sz="3200" smtClean="0">
                <a:latin typeface="文鼎新藝體"/>
                <a:ea typeface="文鼎新藝體"/>
                <a:cs typeface="文鼎新藝體"/>
              </a:rPr>
              <a:t>小隊記錄執行服務計劃的過程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altLang="en-US" sz="3200" smtClean="0">
              <a:latin typeface="文鼎新藝體"/>
              <a:ea typeface="文鼎新藝體"/>
              <a:cs typeface="文鼎新藝體"/>
            </a:endParaRP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32656"/>
            <a:ext cx="3981847" cy="2232248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274" y="3501008"/>
            <a:ext cx="4058211" cy="249108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780" y="260648"/>
            <a:ext cx="4110294" cy="230425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85390"/>
            <a:ext cx="4186660" cy="234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70083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標題 1"/>
          <p:cNvSpPr>
            <a:spLocks noGrp="1"/>
          </p:cNvSpPr>
          <p:nvPr>
            <p:ph type="title"/>
          </p:nvPr>
        </p:nvSpPr>
        <p:spPr>
          <a:xfrm>
            <a:off x="684213" y="-315913"/>
            <a:ext cx="7200900" cy="1219201"/>
          </a:xfrm>
        </p:spPr>
        <p:txBody>
          <a:bodyPr/>
          <a:lstStyle/>
          <a:p>
            <a:pPr eaLnBrk="1" hangingPunct="1"/>
            <a:r>
              <a:rPr altLang="en-US" sz="4400" b="1" smtClean="0">
                <a:latin typeface="文鼎新藝體"/>
                <a:ea typeface="文鼎新藝體"/>
                <a:cs typeface="文鼎新藝體"/>
              </a:rPr>
              <a:t>肆、成果分享</a:t>
            </a:r>
          </a:p>
        </p:txBody>
      </p:sp>
      <p:sp>
        <p:nvSpPr>
          <p:cNvPr id="23554" name="Rectangle 4"/>
          <p:cNvSpPr>
            <a:spLocks noGrp="1"/>
          </p:cNvSpPr>
          <p:nvPr>
            <p:ph type="body" idx="4294967295"/>
          </p:nvPr>
        </p:nvSpPr>
        <p:spPr>
          <a:xfrm>
            <a:off x="539750" y="1196975"/>
            <a:ext cx="7920038" cy="47688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altLang="en-US" sz="4400" dirty="0" smtClean="0">
                <a:solidFill>
                  <a:schemeClr val="accent2"/>
                </a:solidFill>
                <a:latin typeface="文鼎新藝體"/>
                <a:ea typeface="文鼎新藝體"/>
                <a:cs typeface="文鼎新藝體"/>
              </a:rPr>
              <a:t>招募幸福</a:t>
            </a:r>
          </a:p>
          <a:p>
            <a:pPr eaLnBrk="1" hangingPunct="1">
              <a:lnSpc>
                <a:spcPct val="80000"/>
              </a:lnSpc>
            </a:pPr>
            <a:r>
              <a:rPr altLang="en-US" sz="3200" dirty="0" smtClean="0">
                <a:latin typeface="文鼎新藝體"/>
                <a:ea typeface="文鼎新藝體"/>
                <a:cs typeface="文鼎新藝體"/>
              </a:rPr>
              <a:t>小隊分享服務過程及心得反思</a:t>
            </a:r>
            <a:endParaRPr lang="en-US" altLang="zh-TW" sz="3200" dirty="0" smtClean="0">
              <a:latin typeface="文鼎新藝體"/>
              <a:ea typeface="文鼎新藝體"/>
              <a:cs typeface="文鼎新藝體"/>
            </a:endParaRPr>
          </a:p>
          <a:p>
            <a:pPr eaLnBrk="1" hangingPunct="1">
              <a:lnSpc>
                <a:spcPct val="80000"/>
              </a:lnSpc>
            </a:pPr>
            <a:r>
              <a:rPr altLang="en-US" sz="3200" dirty="0" smtClean="0">
                <a:latin typeface="文鼎新藝體"/>
                <a:ea typeface="文鼎新藝體"/>
                <a:cs typeface="文鼎新藝體"/>
              </a:rPr>
              <a:t>服務計劃再修訂</a:t>
            </a:r>
          </a:p>
          <a:p>
            <a:pPr eaLnBrk="1" hangingPunct="1">
              <a:lnSpc>
                <a:spcPct val="80000"/>
              </a:lnSpc>
            </a:pPr>
            <a:r>
              <a:rPr altLang="en-US" sz="3200" dirty="0" smtClean="0">
                <a:latin typeface="文鼎新藝體"/>
                <a:ea typeface="文鼎新藝體"/>
                <a:cs typeface="文鼎新藝體"/>
              </a:rPr>
              <a:t>服務計劃招募</a:t>
            </a:r>
            <a:r>
              <a:rPr lang="en-US" altLang="zh-TW" sz="3200" dirty="0" smtClean="0">
                <a:latin typeface="文鼎新藝體"/>
                <a:ea typeface="文鼎新藝體"/>
                <a:cs typeface="文鼎新藝體"/>
              </a:rPr>
              <a:t>(</a:t>
            </a:r>
            <a:r>
              <a:rPr altLang="en-US" sz="3200" dirty="0" smtClean="0">
                <a:latin typeface="文鼎新藝體"/>
                <a:ea typeface="文鼎新藝體"/>
                <a:cs typeface="文鼎新藝體"/>
              </a:rPr>
              <a:t>選出最想參加的服務行動</a:t>
            </a:r>
            <a:r>
              <a:rPr lang="en-US" altLang="zh-TW" sz="3200" dirty="0" smtClean="0">
                <a:latin typeface="文鼎新藝體"/>
                <a:ea typeface="文鼎新藝體"/>
                <a:cs typeface="文鼎新藝體"/>
              </a:rPr>
              <a:t>)</a:t>
            </a:r>
            <a:r>
              <a:rPr altLang="en-US" sz="3200" dirty="0" smtClean="0">
                <a:latin typeface="文鼎新藝體"/>
                <a:ea typeface="文鼎新藝體"/>
                <a:cs typeface="文鼎新藝體"/>
              </a:rPr>
              <a:t>，小隊招募到最多人參加</a:t>
            </a:r>
            <a:endParaRPr lang="en-US" altLang="zh-TW" sz="3200" dirty="0" smtClean="0">
              <a:latin typeface="文鼎新藝體"/>
              <a:ea typeface="文鼎新藝體"/>
              <a:cs typeface="文鼎新藝體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altLang="en-US" sz="3200" dirty="0" smtClean="0">
              <a:latin typeface="文鼎新藝體"/>
              <a:ea typeface="文鼎新藝體"/>
              <a:cs typeface="文鼎新藝體"/>
            </a:endParaRP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968551" cy="278540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027" y="3140968"/>
            <a:ext cx="5342679" cy="299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21757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1454"/>
            <a:ext cx="4175298" cy="2621482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112" y="188639"/>
            <a:ext cx="4341376" cy="266429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2" y="3341713"/>
            <a:ext cx="4133665" cy="261974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112" y="3329003"/>
            <a:ext cx="4341376" cy="263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48553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5137"/>
            <a:ext cx="3672408" cy="2277324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98" y="3068960"/>
            <a:ext cx="3616830" cy="261369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552" y="3009143"/>
            <a:ext cx="4186660" cy="266411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776" y="188640"/>
            <a:ext cx="4122436" cy="22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9757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2636"/>
            <a:ext cx="3816424" cy="6422708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632"/>
            <a:ext cx="4176464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74888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altLang="en-US" b="1" smtClean="0">
                <a:latin typeface="文鼎新藝體"/>
                <a:ea typeface="文鼎新藝體"/>
                <a:cs typeface="文鼎新藝體"/>
              </a:rPr>
              <a:t>能力指標</a:t>
            </a:r>
          </a:p>
        </p:txBody>
      </p:sp>
      <p:sp>
        <p:nvSpPr>
          <p:cNvPr id="14338" name="Rectangle 3"/>
          <p:cNvSpPr>
            <a:spLocks noGrp="1"/>
          </p:cNvSpPr>
          <p:nvPr>
            <p:ph type="body" idx="1"/>
          </p:nvPr>
        </p:nvSpPr>
        <p:spPr>
          <a:xfrm>
            <a:off x="395288" y="1828800"/>
            <a:ext cx="8424862" cy="3962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TW" smtClean="0"/>
              <a:t>3-4-1 </a:t>
            </a:r>
            <a:r>
              <a:rPr altLang="en-US" smtClean="0"/>
              <a:t>體會參與團體活動的意義，並嘗試改善或組織團體活動。</a:t>
            </a:r>
          </a:p>
          <a:p>
            <a:pPr eaLnBrk="1" hangingPunct="1">
              <a:lnSpc>
                <a:spcPct val="80000"/>
              </a:lnSpc>
            </a:pPr>
            <a:r>
              <a:rPr altLang="en-US" smtClean="0"/>
              <a:t>資訊教育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mtClean="0"/>
              <a:t>4-4-1</a:t>
            </a:r>
            <a:r>
              <a:rPr altLang="en-US" smtClean="0"/>
              <a:t>能利用網際網路、多媒體光碟、影碟等進行資料蒐集，並結合已學過的軟體進行資料整理與分析。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mtClean="0"/>
              <a:t>1-4-2 </a:t>
            </a:r>
            <a:r>
              <a:rPr altLang="en-US" smtClean="0"/>
              <a:t>了解關懷弱勢者行動之規劃、組織與執行，表現關懷、寬容、和平與博愛的情懷，並尊重與關懷生命。 </a:t>
            </a: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64699" y="-968353"/>
            <a:ext cx="2952328" cy="526631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62560" y="2567553"/>
            <a:ext cx="2946872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55723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200900" cy="687288"/>
          </a:xfrm>
        </p:spPr>
        <p:txBody>
          <a:bodyPr/>
          <a:lstStyle/>
          <a:p>
            <a:r>
              <a:rPr lang="zh-TW" altLang="en-US" dirty="0" smtClean="0"/>
              <a:t>實施省思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755576" y="980728"/>
            <a:ext cx="7200900" cy="5544616"/>
          </a:xfrm>
        </p:spPr>
        <p:txBody>
          <a:bodyPr/>
          <a:lstStyle/>
          <a:p>
            <a:r>
              <a:rPr lang="zh-TW" altLang="en-US" dirty="0" smtClean="0"/>
              <a:t>本次教學班級共</a:t>
            </a:r>
            <a:r>
              <a:rPr lang="en-US" altLang="zh-TW" dirty="0" smtClean="0"/>
              <a:t>6</a:t>
            </a:r>
            <a:r>
              <a:rPr lang="zh-TW" altLang="en-US" dirty="0" smtClean="0"/>
              <a:t>班，實施節數約</a:t>
            </a:r>
            <a:r>
              <a:rPr lang="en-US" altLang="zh-TW" dirty="0" smtClean="0"/>
              <a:t>8-10</a:t>
            </a:r>
            <a:r>
              <a:rPr lang="zh-TW" altLang="en-US" dirty="0" smtClean="0"/>
              <a:t>節，未來在教學設計上可再簡化</a:t>
            </a:r>
            <a:endParaRPr lang="en-US" altLang="zh-TW" dirty="0" smtClean="0"/>
          </a:p>
          <a:p>
            <a:r>
              <a:rPr lang="zh-TW" altLang="en-US" dirty="0" smtClean="0"/>
              <a:t>引導方式需多元，學生對</a:t>
            </a:r>
            <a:r>
              <a:rPr lang="en-US" altLang="zh-TW" dirty="0" smtClean="0"/>
              <a:t>“</a:t>
            </a:r>
            <a:r>
              <a:rPr lang="zh-TW" altLang="en-US" dirty="0" smtClean="0"/>
              <a:t>服務</a:t>
            </a:r>
            <a:r>
              <a:rPr lang="en-US" altLang="zh-TW" dirty="0" smtClean="0"/>
              <a:t>”</a:t>
            </a:r>
            <a:r>
              <a:rPr lang="zh-TW" altLang="en-US" dirty="0" smtClean="0"/>
              <a:t>的感受與我們不同</a:t>
            </a:r>
            <a:endParaRPr lang="en-US" altLang="zh-TW" dirty="0" smtClean="0"/>
          </a:p>
          <a:p>
            <a:r>
              <a:rPr lang="zh-TW" altLang="en-US" dirty="0"/>
              <a:t>討論的技巧須</a:t>
            </a:r>
            <a:r>
              <a:rPr lang="zh-TW" altLang="en-US" dirty="0" smtClean="0"/>
              <a:t>引導，學生對於如何</a:t>
            </a:r>
            <a:r>
              <a:rPr lang="en-US" altLang="zh-TW" dirty="0" smtClean="0"/>
              <a:t>”</a:t>
            </a:r>
            <a:r>
              <a:rPr lang="zh-TW" altLang="en-US" dirty="0" smtClean="0"/>
              <a:t>有效討論</a:t>
            </a:r>
            <a:r>
              <a:rPr lang="en-US" altLang="zh-TW" dirty="0" smtClean="0"/>
              <a:t>”</a:t>
            </a:r>
            <a:r>
              <a:rPr lang="zh-TW" altLang="en-US" dirty="0" smtClean="0"/>
              <a:t>不夠清楚，從中看見了學生常見的溝通障礙，可另闢主題延伸討論</a:t>
            </a:r>
            <a:endParaRPr lang="en-US" altLang="zh-TW" dirty="0" smtClean="0"/>
          </a:p>
          <a:p>
            <a:r>
              <a:rPr lang="zh-TW" altLang="en-US" dirty="0"/>
              <a:t>報告的</a:t>
            </a:r>
            <a:r>
              <a:rPr lang="zh-TW" altLang="en-US" dirty="0" smtClean="0"/>
              <a:t>呈現可另外安排口語表達訓練課程，並給予學生有充分時間練習</a:t>
            </a:r>
            <a:endParaRPr lang="en-US" altLang="zh-TW" dirty="0" smtClean="0"/>
          </a:p>
          <a:p>
            <a:r>
              <a:rPr lang="zh-TW" altLang="en-US" dirty="0" smtClean="0"/>
              <a:t>有關服務學習的教學，會有實踐性不足的問題，有待大家集思廣益提供想法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77195506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標題 1"/>
          <p:cNvSpPr>
            <a:spLocks noGrp="1"/>
          </p:cNvSpPr>
          <p:nvPr>
            <p:ph type="title"/>
          </p:nvPr>
        </p:nvSpPr>
        <p:spPr>
          <a:xfrm>
            <a:off x="250825" y="-315913"/>
            <a:ext cx="7200900" cy="1219201"/>
          </a:xfrm>
        </p:spPr>
        <p:txBody>
          <a:bodyPr/>
          <a:lstStyle/>
          <a:p>
            <a:pPr eaLnBrk="1" hangingPunct="1"/>
            <a:r>
              <a:rPr altLang="en-US" smtClean="0">
                <a:latin typeface="文鼎新藝體"/>
                <a:ea typeface="文鼎新藝體"/>
                <a:cs typeface="文鼎新藝體"/>
              </a:rPr>
              <a:t>教學單元內容</a:t>
            </a:r>
          </a:p>
        </p:txBody>
      </p:sp>
      <p:sp>
        <p:nvSpPr>
          <p:cNvPr id="15362" name="Rectangle 21"/>
          <p:cNvSpPr>
            <a:spLocks noGrp="1"/>
          </p:cNvSpPr>
          <p:nvPr>
            <p:ph type="body" idx="4294967295"/>
          </p:nvPr>
        </p:nvSpPr>
        <p:spPr>
          <a:xfrm>
            <a:off x="179388" y="1125538"/>
            <a:ext cx="9144000" cy="39624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2300"/>
              </a:spcBef>
            </a:pPr>
            <a:r>
              <a:rPr altLang="en-US" sz="3400" smtClean="0">
                <a:solidFill>
                  <a:srgbClr val="008080"/>
                </a:solidFill>
                <a:latin typeface="文鼎新藝體"/>
                <a:ea typeface="文鼎新藝體"/>
                <a:cs typeface="文鼎新藝體"/>
              </a:rPr>
              <a:t>多幫別人想一想－一節　</a:t>
            </a:r>
            <a:r>
              <a:rPr altLang="en-US" sz="3400" b="1" smtClean="0">
                <a:solidFill>
                  <a:srgbClr val="008080"/>
                </a:solidFill>
                <a:latin typeface="文鼎新藝體"/>
                <a:ea typeface="文鼎新藝體"/>
                <a:cs typeface="文鼎新藝體"/>
              </a:rPr>
              <a:t>（引起動機）</a:t>
            </a:r>
          </a:p>
          <a:p>
            <a:pPr eaLnBrk="1" hangingPunct="1">
              <a:lnSpc>
                <a:spcPct val="100000"/>
              </a:lnSpc>
              <a:spcBef>
                <a:spcPts val="2300"/>
              </a:spcBef>
            </a:pPr>
            <a:r>
              <a:rPr altLang="en-US" sz="3400" smtClean="0">
                <a:solidFill>
                  <a:schemeClr val="accent2"/>
                </a:solidFill>
                <a:latin typeface="文鼎新藝體"/>
                <a:ea typeface="文鼎新藝體"/>
                <a:cs typeface="文鼎新藝體"/>
              </a:rPr>
              <a:t>服務觀察員</a:t>
            </a:r>
            <a:r>
              <a:rPr lang="en-US" altLang="zh-TW" sz="3400" smtClean="0">
                <a:solidFill>
                  <a:schemeClr val="accent2"/>
                </a:solidFill>
                <a:latin typeface="文鼎新藝體"/>
                <a:ea typeface="文鼎新藝體"/>
                <a:cs typeface="文鼎新藝體"/>
              </a:rPr>
              <a:t> </a:t>
            </a:r>
            <a:r>
              <a:rPr altLang="en-US" sz="3400" smtClean="0">
                <a:solidFill>
                  <a:schemeClr val="accent2"/>
                </a:solidFill>
                <a:latin typeface="文鼎新藝體"/>
                <a:ea typeface="文鼎新藝體"/>
                <a:cs typeface="文鼎新藝體"/>
              </a:rPr>
              <a:t>　－一節</a:t>
            </a:r>
            <a:r>
              <a:rPr altLang="en-US" sz="3400" b="1" smtClean="0">
                <a:solidFill>
                  <a:schemeClr val="accent2"/>
                </a:solidFill>
                <a:latin typeface="文鼎新藝體"/>
                <a:ea typeface="文鼎新藝體"/>
                <a:cs typeface="文鼎新藝體"/>
              </a:rPr>
              <a:t>　（概念導入）</a:t>
            </a:r>
          </a:p>
          <a:p>
            <a:pPr eaLnBrk="1" hangingPunct="1">
              <a:lnSpc>
                <a:spcPct val="100000"/>
              </a:lnSpc>
              <a:spcBef>
                <a:spcPts val="2300"/>
              </a:spcBef>
            </a:pPr>
            <a:r>
              <a:rPr altLang="en-US" sz="3400" smtClean="0">
                <a:latin typeface="文鼎新藝體"/>
                <a:ea typeface="文鼎新藝體"/>
                <a:cs typeface="文鼎新藝體"/>
              </a:rPr>
              <a:t>服務計劃我最行－二節　</a:t>
            </a:r>
            <a:r>
              <a:rPr altLang="en-US" sz="3400" b="1" smtClean="0">
                <a:solidFill>
                  <a:schemeClr val="accent1"/>
                </a:solidFill>
                <a:latin typeface="文鼎新藝體"/>
                <a:ea typeface="文鼎新藝體"/>
                <a:cs typeface="文鼎新藝體"/>
              </a:rPr>
              <a:t>（設計思考模式）</a:t>
            </a:r>
          </a:p>
          <a:p>
            <a:pPr eaLnBrk="1" hangingPunct="1">
              <a:lnSpc>
                <a:spcPct val="100000"/>
              </a:lnSpc>
              <a:spcBef>
                <a:spcPts val="2300"/>
              </a:spcBef>
            </a:pPr>
            <a:r>
              <a:rPr altLang="en-US" sz="3400" smtClean="0">
                <a:solidFill>
                  <a:srgbClr val="CC3300"/>
                </a:solidFill>
                <a:latin typeface="文鼎新藝體"/>
                <a:ea typeface="文鼎新藝體"/>
                <a:cs typeface="文鼎新藝體"/>
              </a:rPr>
              <a:t>服務行動趣　　－一節　</a:t>
            </a:r>
            <a:r>
              <a:rPr altLang="en-US" sz="3400" b="1" smtClean="0">
                <a:solidFill>
                  <a:schemeClr val="accent1"/>
                </a:solidFill>
                <a:latin typeface="文鼎新藝體"/>
                <a:ea typeface="文鼎新藝體"/>
                <a:cs typeface="文鼎新藝體"/>
              </a:rPr>
              <a:t>（設計思考模式）</a:t>
            </a:r>
          </a:p>
          <a:p>
            <a:pPr eaLnBrk="1" hangingPunct="1">
              <a:lnSpc>
                <a:spcPct val="100000"/>
              </a:lnSpc>
              <a:spcBef>
                <a:spcPts val="2300"/>
              </a:spcBef>
            </a:pPr>
            <a:r>
              <a:rPr altLang="en-US" sz="3400" smtClean="0">
                <a:solidFill>
                  <a:schemeClr val="folHlink"/>
                </a:solidFill>
                <a:latin typeface="文鼎新藝體"/>
                <a:ea typeface="文鼎新藝體"/>
                <a:cs typeface="文鼎新藝體"/>
              </a:rPr>
              <a:t>招募幸福　　－一節</a:t>
            </a:r>
            <a:r>
              <a:rPr altLang="en-US" sz="3400" b="1" smtClean="0">
                <a:solidFill>
                  <a:schemeClr val="folHlink"/>
                </a:solidFill>
                <a:latin typeface="文鼎新藝體"/>
                <a:ea typeface="文鼎新藝體"/>
                <a:cs typeface="文鼎新藝體"/>
              </a:rPr>
              <a:t>（成果分享）</a:t>
            </a:r>
            <a:endParaRPr altLang="en-US" sz="3400" smtClean="0">
              <a:solidFill>
                <a:schemeClr val="folHlink"/>
              </a:solidFill>
              <a:latin typeface="文鼎新藝體"/>
              <a:ea typeface="文鼎新藝體"/>
              <a:cs typeface="文鼎新藝體"/>
            </a:endParaRPr>
          </a:p>
          <a:p>
            <a:pPr eaLnBrk="1" hangingPunct="1">
              <a:lnSpc>
                <a:spcPct val="100000"/>
              </a:lnSpc>
              <a:spcBef>
                <a:spcPts val="2300"/>
              </a:spcBef>
            </a:pPr>
            <a:endParaRPr altLang="en-US" sz="3400" smtClean="0">
              <a:solidFill>
                <a:schemeClr val="folHlink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/>
          </p:nvPr>
        </p:nvSpPr>
        <p:spPr>
          <a:xfrm>
            <a:off x="684213" y="0"/>
            <a:ext cx="7486650" cy="1219200"/>
          </a:xfrm>
        </p:spPr>
        <p:txBody>
          <a:bodyPr/>
          <a:lstStyle/>
          <a:p>
            <a:pPr eaLnBrk="1" hangingPunct="1"/>
            <a:r>
              <a:rPr altLang="en-US" sz="4400" smtClean="0">
                <a:latin typeface="文鼎新藝體"/>
                <a:ea typeface="文鼎新藝體"/>
                <a:cs typeface="文鼎新藝體"/>
              </a:rPr>
              <a:t>壹、引起動機</a:t>
            </a:r>
            <a:r>
              <a:rPr lang="en-US" altLang="zh-TW" sz="4400" smtClean="0">
                <a:latin typeface="文鼎新藝體"/>
                <a:ea typeface="文鼎新藝體"/>
                <a:cs typeface="文鼎新藝體"/>
              </a:rPr>
              <a:t>-</a:t>
            </a:r>
            <a:endParaRPr altLang="en-US" sz="4400" smtClean="0">
              <a:latin typeface="文鼎新藝體"/>
              <a:ea typeface="文鼎新藝體"/>
              <a:cs typeface="文鼎新藝體"/>
            </a:endParaRPr>
          </a:p>
        </p:txBody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>
          <a:xfrm>
            <a:off x="827088" y="1412875"/>
            <a:ext cx="7634287" cy="5111750"/>
          </a:xfrm>
        </p:spPr>
        <p:txBody>
          <a:bodyPr/>
          <a:lstStyle/>
          <a:p>
            <a:pPr marL="577850" indent="-533400" eaLnBrk="1" hangingPunct="1">
              <a:lnSpc>
                <a:spcPct val="80000"/>
              </a:lnSpc>
              <a:buFont typeface="Arial" charset="0"/>
              <a:buNone/>
            </a:pPr>
            <a:r>
              <a:rPr altLang="en-US" sz="4000" dirty="0" smtClean="0">
                <a:solidFill>
                  <a:schemeClr val="accent2"/>
                </a:solidFill>
                <a:latin typeface="文鼎新藝體"/>
                <a:ea typeface="文鼎新藝體"/>
                <a:cs typeface="文鼎新藝體"/>
              </a:rPr>
              <a:t>多幫別人想一想</a:t>
            </a:r>
          </a:p>
          <a:p>
            <a:pPr marL="577850" indent="-533400" eaLnBrk="1" hangingPunct="1">
              <a:lnSpc>
                <a:spcPct val="80000"/>
              </a:lnSpc>
            </a:pPr>
            <a:r>
              <a:rPr altLang="en-US" sz="3200" dirty="0" smtClean="0">
                <a:solidFill>
                  <a:srgbClr val="808000"/>
                </a:solidFill>
                <a:latin typeface="文鼎新藝體"/>
                <a:ea typeface="文鼎新藝體"/>
                <a:cs typeface="文鼎新藝體"/>
              </a:rPr>
              <a:t>活動１</a:t>
            </a:r>
            <a:r>
              <a:rPr lang="en-US" altLang="zh-TW" sz="3200" dirty="0" smtClean="0">
                <a:solidFill>
                  <a:srgbClr val="808000"/>
                </a:solidFill>
                <a:latin typeface="文鼎新藝體"/>
                <a:ea typeface="文鼎新藝體"/>
                <a:cs typeface="文鼎新藝體"/>
              </a:rPr>
              <a:t>.</a:t>
            </a:r>
            <a:r>
              <a:rPr altLang="en-US" sz="3200" dirty="0" smtClean="0">
                <a:solidFill>
                  <a:srgbClr val="808000"/>
                </a:solidFill>
                <a:latin typeface="文鼎新藝體"/>
                <a:ea typeface="文鼎新藝體"/>
                <a:cs typeface="文鼎新藝體"/>
              </a:rPr>
              <a:t>服務經驗大家談</a:t>
            </a:r>
          </a:p>
          <a:p>
            <a:pPr marL="577850" indent="-533400" eaLnBrk="1" hangingPunct="1">
              <a:lnSpc>
                <a:spcPct val="80000"/>
              </a:lnSpc>
            </a:pPr>
            <a:r>
              <a:rPr altLang="en-US" sz="3200" dirty="0" smtClean="0">
                <a:latin typeface="文鼎新藝體"/>
                <a:ea typeface="文鼎新藝體"/>
                <a:cs typeface="文鼎新藝體"/>
              </a:rPr>
              <a:t>       </a:t>
            </a:r>
            <a:r>
              <a:rPr lang="en-US" altLang="zh-TW" sz="3200" dirty="0" smtClean="0">
                <a:latin typeface="文鼎新藝體"/>
                <a:ea typeface="文鼎新藝體"/>
                <a:cs typeface="文鼎新藝體"/>
              </a:rPr>
              <a:t>---</a:t>
            </a:r>
            <a:r>
              <a:rPr altLang="en-US" sz="3200" dirty="0" smtClean="0">
                <a:latin typeface="文鼎新藝體"/>
                <a:ea typeface="文鼎新藝體"/>
                <a:cs typeface="文鼎新藝體"/>
              </a:rPr>
              <a:t>傳球活動分享服務經驗</a:t>
            </a:r>
          </a:p>
          <a:p>
            <a:pPr marL="577850" indent="-533400" eaLnBrk="1" hangingPunct="1">
              <a:lnSpc>
                <a:spcPct val="80000"/>
              </a:lnSpc>
            </a:pPr>
            <a:r>
              <a:rPr altLang="en-US" sz="3200" dirty="0" smtClean="0">
                <a:solidFill>
                  <a:srgbClr val="808000"/>
                </a:solidFill>
                <a:latin typeface="文鼎新藝體"/>
                <a:ea typeface="文鼎新藝體"/>
                <a:cs typeface="文鼎新藝體"/>
              </a:rPr>
              <a:t>活動２</a:t>
            </a:r>
            <a:r>
              <a:rPr lang="en-US" altLang="zh-TW" sz="3200" dirty="0" smtClean="0">
                <a:solidFill>
                  <a:srgbClr val="808000"/>
                </a:solidFill>
                <a:latin typeface="文鼎新藝體"/>
                <a:ea typeface="文鼎新藝體"/>
                <a:cs typeface="文鼎新藝體"/>
              </a:rPr>
              <a:t>.</a:t>
            </a:r>
            <a:r>
              <a:rPr altLang="en-US" sz="3200" dirty="0" smtClean="0">
                <a:solidFill>
                  <a:srgbClr val="808000"/>
                </a:solidFill>
                <a:latin typeface="文鼎新藝體"/>
                <a:ea typeface="文鼎新藝體"/>
                <a:cs typeface="文鼎新藝體"/>
              </a:rPr>
              <a:t>從服務看世界</a:t>
            </a:r>
          </a:p>
          <a:p>
            <a:pPr marL="577850" indent="-533400" eaLnBrk="1" hangingPunct="1">
              <a:lnSpc>
                <a:spcPct val="80000"/>
              </a:lnSpc>
            </a:pPr>
            <a:r>
              <a:rPr altLang="en-US" sz="3200" dirty="0" smtClean="0">
                <a:latin typeface="文鼎新藝體"/>
                <a:ea typeface="文鼎新藝體"/>
                <a:cs typeface="文鼎新藝體"/>
              </a:rPr>
              <a:t>       </a:t>
            </a:r>
            <a:r>
              <a:rPr lang="en-US" altLang="zh-TW" sz="3200" dirty="0" smtClean="0">
                <a:latin typeface="文鼎新藝體"/>
                <a:ea typeface="文鼎新藝體"/>
                <a:cs typeface="文鼎新藝體"/>
              </a:rPr>
              <a:t>---</a:t>
            </a:r>
            <a:r>
              <a:rPr altLang="en-US" sz="3200" dirty="0" smtClean="0">
                <a:latin typeface="文鼎新藝體"/>
                <a:ea typeface="文鼎新藝體"/>
                <a:cs typeface="文鼎新藝體"/>
              </a:rPr>
              <a:t>簡報及影片分享服務案例</a:t>
            </a:r>
          </a:p>
          <a:p>
            <a:pPr marL="577850" indent="-533400" eaLnBrk="1" hangingPunct="1">
              <a:lnSpc>
                <a:spcPct val="80000"/>
              </a:lnSpc>
            </a:pPr>
            <a:r>
              <a:rPr altLang="en-US" sz="2000" dirty="0" smtClean="0"/>
              <a:t>美國</a:t>
            </a:r>
            <a:r>
              <a:rPr lang="en-US" altLang="zh-TW" sz="2000" dirty="0" smtClean="0"/>
              <a:t>7</a:t>
            </a:r>
            <a:r>
              <a:rPr altLang="en-US" sz="2000" dirty="0" smtClean="0"/>
              <a:t>歲小女生的蚊帳行動拯救近</a:t>
            </a:r>
            <a:r>
              <a:rPr lang="en-US" altLang="zh-TW" sz="2000" dirty="0" smtClean="0"/>
              <a:t>2</a:t>
            </a:r>
            <a:r>
              <a:rPr altLang="en-US" sz="2000" dirty="0" smtClean="0"/>
              <a:t>萬個非洲孩子的真實故事</a:t>
            </a:r>
            <a:endParaRPr altLang="en-US" sz="2000" dirty="0" smtClean="0">
              <a:hlinkClick r:id="rId2"/>
            </a:endParaRPr>
          </a:p>
          <a:p>
            <a:pPr marL="577850" indent="-533400" eaLnBrk="1" hangingPunct="1">
              <a:lnSpc>
                <a:spcPct val="80000"/>
              </a:lnSpc>
            </a:pPr>
            <a:r>
              <a:rPr lang="en-US" altLang="zh-TW" sz="2000" dirty="0" smtClean="0">
                <a:hlinkClick r:id="rId2"/>
              </a:rPr>
              <a:t>http://blog.udn.com/m902312001/6411597</a:t>
            </a:r>
            <a:r>
              <a:rPr altLang="en-US" sz="2000" dirty="0" smtClean="0"/>
              <a:t>）</a:t>
            </a:r>
          </a:p>
          <a:p>
            <a:pPr marL="577850" indent="-533400" eaLnBrk="1" hangingPunct="1">
              <a:lnSpc>
                <a:spcPct val="80000"/>
              </a:lnSpc>
            </a:pPr>
            <a:r>
              <a:rPr lang="en-US" altLang="zh-TW" sz="2000" dirty="0" smtClean="0"/>
              <a:t>PTT</a:t>
            </a:r>
            <a:r>
              <a:rPr altLang="en-US" sz="2000" dirty="0" smtClean="0"/>
              <a:t>網友自發性援助莫拉克救災影片</a:t>
            </a:r>
          </a:p>
          <a:p>
            <a:pPr marL="577850" indent="-533400" eaLnBrk="1" hangingPunct="1">
              <a:lnSpc>
                <a:spcPct val="80000"/>
              </a:lnSpc>
            </a:pPr>
            <a:r>
              <a:rPr lang="en-US" altLang="zh-TW" sz="2000" dirty="0" smtClean="0"/>
              <a:t>Life Vest Inside - Kindness Boomerang - One Day</a:t>
            </a:r>
            <a:r>
              <a:rPr altLang="en-US" sz="2000" dirty="0" smtClean="0"/>
              <a:t>影片 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7850" indent="-533400" eaLnBrk="1" hangingPunct="1">
              <a:lnSpc>
                <a:spcPct val="80000"/>
              </a:lnSpc>
            </a:pPr>
            <a:r>
              <a:rPr lang="zh-TW" altLang="en-US" dirty="0" smtClean="0"/>
              <a:t>蚊帳大使凱薩琳的</a:t>
            </a:r>
            <a:r>
              <a:rPr lang="zh-TW" altLang="en-US" dirty="0"/>
              <a:t>真實</a:t>
            </a:r>
            <a:r>
              <a:rPr lang="zh-TW" altLang="en-US" dirty="0" smtClean="0"/>
              <a:t>故事</a:t>
            </a:r>
            <a:r>
              <a:rPr lang="en-US" altLang="en-US" dirty="0"/>
              <a:t/>
            </a:r>
            <a:br>
              <a:rPr lang="en-US" altLang="en-US" dirty="0"/>
            </a:br>
            <a:endParaRPr lang="zh-TW" altLang="en-US" dirty="0"/>
          </a:p>
        </p:txBody>
      </p:sp>
      <p:pic>
        <p:nvPicPr>
          <p:cNvPr id="4" name="《孩子救了孩子》蚊帳大使-凱瑟琳.mp4_(360p).avi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8488" y="1828800"/>
            <a:ext cx="5403850" cy="3962400"/>
          </a:xfrm>
        </p:spPr>
      </p:pic>
    </p:spTree>
    <p:extLst>
      <p:ext uri="{BB962C8B-B14F-4D97-AF65-F5344CB8AC3E}">
        <p14:creationId xmlns:p14="http://schemas.microsoft.com/office/powerpoint/2010/main" val="42712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標題 1"/>
          <p:cNvSpPr>
            <a:spLocks noGrp="1"/>
          </p:cNvSpPr>
          <p:nvPr>
            <p:ph type="title"/>
          </p:nvPr>
        </p:nvSpPr>
        <p:spPr>
          <a:xfrm>
            <a:off x="684213" y="-171450"/>
            <a:ext cx="7200900" cy="1219200"/>
          </a:xfrm>
        </p:spPr>
        <p:txBody>
          <a:bodyPr/>
          <a:lstStyle/>
          <a:p>
            <a:pPr eaLnBrk="1" hangingPunct="1"/>
            <a:r>
              <a:rPr altLang="en-US" sz="4400" smtClean="0">
                <a:latin typeface="文鼎新藝體"/>
                <a:ea typeface="文鼎新藝體"/>
                <a:cs typeface="文鼎新藝體"/>
              </a:rPr>
              <a:t>貳、概念導入</a:t>
            </a:r>
          </a:p>
        </p:txBody>
      </p:sp>
      <p:sp>
        <p:nvSpPr>
          <p:cNvPr id="17410" name="內容版面配置區 2"/>
          <p:cNvSpPr>
            <a:spLocks noGrp="1"/>
          </p:cNvSpPr>
          <p:nvPr>
            <p:ph idx="1"/>
          </p:nvPr>
        </p:nvSpPr>
        <p:spPr>
          <a:xfrm>
            <a:off x="755650" y="1484313"/>
            <a:ext cx="7778750" cy="47688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altLang="zh-TW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altLang="en-US" dirty="0" smtClean="0"/>
          </a:p>
        </p:txBody>
      </p:sp>
      <p:sp>
        <p:nvSpPr>
          <p:cNvPr id="17411" name="Rectangle 4"/>
          <p:cNvSpPr>
            <a:spLocks/>
          </p:cNvSpPr>
          <p:nvPr/>
        </p:nvSpPr>
        <p:spPr bwMode="auto">
          <a:xfrm>
            <a:off x="755650" y="1125538"/>
            <a:ext cx="7848600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77850" indent="-533400">
              <a:lnSpc>
                <a:spcPct val="80000"/>
              </a:lnSpc>
              <a:spcBef>
                <a:spcPts val="1800"/>
              </a:spcBef>
              <a:buSzPct val="80000"/>
              <a:buFont typeface="Arial" charset="0"/>
              <a:buNone/>
            </a:pPr>
            <a:r>
              <a:rPr kumimoji="0" lang="zh-TW" altLang="en-US" sz="4000" dirty="0">
                <a:solidFill>
                  <a:schemeClr val="accent2"/>
                </a:solidFill>
                <a:latin typeface="文鼎新藝體"/>
                <a:ea typeface="文鼎新藝體"/>
                <a:cs typeface="文鼎新藝體"/>
              </a:rPr>
              <a:t>服務觀察員</a:t>
            </a:r>
          </a:p>
          <a:p>
            <a:pPr marL="577850" indent="-533400">
              <a:lnSpc>
                <a:spcPct val="80000"/>
              </a:lnSpc>
              <a:spcBef>
                <a:spcPts val="1800"/>
              </a:spcBef>
              <a:buSzPct val="80000"/>
              <a:buFont typeface="Arial" charset="0"/>
              <a:buChar char="•"/>
            </a:pPr>
            <a:r>
              <a:rPr kumimoji="0" lang="zh-TW" altLang="en-US" sz="3200" dirty="0">
                <a:solidFill>
                  <a:srgbClr val="808000"/>
                </a:solidFill>
                <a:latin typeface="文鼎新藝體"/>
                <a:ea typeface="文鼎新藝體"/>
                <a:cs typeface="文鼎新藝體"/>
              </a:rPr>
              <a:t>活動１</a:t>
            </a:r>
            <a:r>
              <a:rPr kumimoji="0" lang="en-US" altLang="zh-TW" sz="3200" dirty="0">
                <a:solidFill>
                  <a:srgbClr val="808000"/>
                </a:solidFill>
                <a:latin typeface="文鼎新藝體"/>
                <a:ea typeface="文鼎新藝體"/>
                <a:cs typeface="文鼎新藝體"/>
              </a:rPr>
              <a:t>.</a:t>
            </a:r>
            <a:r>
              <a:rPr kumimoji="0" lang="zh-TW" altLang="en-US" sz="3200" dirty="0">
                <a:solidFill>
                  <a:srgbClr val="808000"/>
                </a:solidFill>
                <a:latin typeface="微軟正黑體" pitchFamily="34" charset="-120"/>
                <a:ea typeface="文鼎新藝體"/>
                <a:cs typeface="文鼎新藝體"/>
              </a:rPr>
              <a:t>“</a:t>
            </a:r>
            <a:r>
              <a:rPr kumimoji="0" lang="zh-TW" altLang="en-US" sz="3200" dirty="0">
                <a:solidFill>
                  <a:srgbClr val="808000"/>
                </a:solidFill>
                <a:latin typeface="文鼎新藝體"/>
                <a:ea typeface="文鼎新藝體"/>
                <a:cs typeface="文鼎新藝體"/>
              </a:rPr>
              <a:t>關</a:t>
            </a:r>
            <a:r>
              <a:rPr kumimoji="0" lang="zh-TW" altLang="en-US" sz="3200" dirty="0">
                <a:solidFill>
                  <a:srgbClr val="808000"/>
                </a:solidFill>
                <a:latin typeface="微軟正黑體" pitchFamily="34" charset="-120"/>
                <a:ea typeface="文鼎新藝體"/>
                <a:cs typeface="文鼎新藝體"/>
              </a:rPr>
              <a:t>”</a:t>
            </a:r>
            <a:r>
              <a:rPr kumimoji="0" lang="zh-TW" altLang="en-US" sz="3200" dirty="0">
                <a:solidFill>
                  <a:srgbClr val="808000"/>
                </a:solidFill>
                <a:latin typeface="文鼎新藝體"/>
                <a:ea typeface="文鼎新藝體"/>
                <a:cs typeface="文鼎新藝體"/>
              </a:rPr>
              <a:t>心與</a:t>
            </a:r>
            <a:r>
              <a:rPr kumimoji="0" lang="zh-TW" altLang="en-US" sz="3200" dirty="0">
                <a:solidFill>
                  <a:srgbClr val="808000"/>
                </a:solidFill>
                <a:latin typeface="微軟正黑體" pitchFamily="34" charset="-120"/>
                <a:ea typeface="文鼎新藝體"/>
                <a:cs typeface="文鼎新藝體"/>
              </a:rPr>
              <a:t>“</a:t>
            </a:r>
            <a:r>
              <a:rPr kumimoji="0" lang="zh-TW" altLang="en-US" sz="3200" dirty="0">
                <a:solidFill>
                  <a:srgbClr val="808000"/>
                </a:solidFill>
                <a:latin typeface="文鼎新藝體"/>
                <a:ea typeface="文鼎新藝體"/>
                <a:cs typeface="文鼎新藝體"/>
              </a:rPr>
              <a:t>觀</a:t>
            </a:r>
            <a:r>
              <a:rPr kumimoji="0" lang="zh-TW" altLang="en-US" sz="3200" dirty="0">
                <a:solidFill>
                  <a:srgbClr val="808000"/>
                </a:solidFill>
                <a:latin typeface="微軟正黑體" pitchFamily="34" charset="-120"/>
                <a:ea typeface="文鼎新藝體"/>
                <a:cs typeface="文鼎新藝體"/>
              </a:rPr>
              <a:t>”</a:t>
            </a:r>
            <a:r>
              <a:rPr kumimoji="0" lang="zh-TW" altLang="en-US" sz="3200" dirty="0">
                <a:solidFill>
                  <a:srgbClr val="808000"/>
                </a:solidFill>
                <a:latin typeface="文鼎新藝體"/>
                <a:ea typeface="文鼎新藝體"/>
                <a:cs typeface="文鼎新藝體"/>
              </a:rPr>
              <a:t>心</a:t>
            </a:r>
          </a:p>
          <a:p>
            <a:pPr marL="577850" indent="-533400">
              <a:lnSpc>
                <a:spcPct val="80000"/>
              </a:lnSpc>
              <a:spcBef>
                <a:spcPts val="1800"/>
              </a:spcBef>
              <a:buSzPct val="80000"/>
              <a:buFont typeface="Arial" charset="0"/>
              <a:buChar char="•"/>
            </a:pPr>
            <a:r>
              <a:rPr kumimoji="0" lang="zh-TW" altLang="en-US" sz="3200" dirty="0">
                <a:latin typeface="文鼎新藝體"/>
                <a:ea typeface="文鼎新藝體"/>
                <a:cs typeface="文鼎新藝體"/>
              </a:rPr>
              <a:t>       </a:t>
            </a:r>
            <a:r>
              <a:rPr kumimoji="0" lang="en-US" altLang="zh-TW" sz="3200" dirty="0">
                <a:latin typeface="文鼎新藝體"/>
                <a:ea typeface="文鼎新藝體"/>
                <a:cs typeface="文鼎新藝體"/>
              </a:rPr>
              <a:t>---</a:t>
            </a:r>
            <a:r>
              <a:rPr kumimoji="0" lang="zh-TW" altLang="en-US" sz="3200" dirty="0">
                <a:latin typeface="文鼎新藝體"/>
                <a:ea typeface="文鼎新藝體"/>
                <a:cs typeface="文鼎新藝體"/>
              </a:rPr>
              <a:t>討論何謂</a:t>
            </a:r>
            <a:r>
              <a:rPr kumimoji="0" lang="zh-TW" altLang="en-US" sz="3200" dirty="0">
                <a:latin typeface="微軟正黑體" pitchFamily="34" charset="-120"/>
                <a:ea typeface="文鼎新藝體"/>
                <a:cs typeface="文鼎新藝體"/>
              </a:rPr>
              <a:t>“</a:t>
            </a:r>
            <a:r>
              <a:rPr kumimoji="0" lang="zh-TW" altLang="en-US" sz="3200" dirty="0">
                <a:latin typeface="文鼎新藝體"/>
                <a:ea typeface="文鼎新藝體"/>
                <a:cs typeface="文鼎新藝體"/>
              </a:rPr>
              <a:t>關心</a:t>
            </a:r>
            <a:r>
              <a:rPr kumimoji="0" lang="zh-TW" altLang="en-US" sz="3200" dirty="0">
                <a:latin typeface="微軟正黑體" pitchFamily="34" charset="-120"/>
                <a:ea typeface="文鼎新藝體"/>
                <a:cs typeface="文鼎新藝體"/>
              </a:rPr>
              <a:t>”</a:t>
            </a:r>
            <a:r>
              <a:rPr kumimoji="0" lang="en-US" altLang="zh-TW" sz="3200" dirty="0">
                <a:latin typeface="微軟正黑體" pitchFamily="34" charset="-120"/>
                <a:ea typeface="文鼎新藝體"/>
                <a:cs typeface="文鼎新藝體"/>
              </a:rPr>
              <a:t>”</a:t>
            </a:r>
            <a:r>
              <a:rPr kumimoji="0" lang="zh-TW" altLang="en-US" sz="3200" dirty="0">
                <a:latin typeface="文鼎新藝體"/>
                <a:ea typeface="文鼎新藝體"/>
                <a:cs typeface="文鼎新藝體"/>
              </a:rPr>
              <a:t>觀心</a:t>
            </a:r>
            <a:endParaRPr kumimoji="0" lang="en-US" altLang="zh-TW" sz="3200" dirty="0">
              <a:latin typeface="文鼎新藝體"/>
              <a:ea typeface="文鼎新藝體"/>
              <a:cs typeface="文鼎新藝體"/>
            </a:endParaRPr>
          </a:p>
          <a:p>
            <a:pPr marL="577850" indent="-533400">
              <a:lnSpc>
                <a:spcPct val="80000"/>
              </a:lnSpc>
              <a:spcBef>
                <a:spcPts val="1800"/>
              </a:spcBef>
              <a:buSzPct val="80000"/>
              <a:buFont typeface="Arial" charset="0"/>
              <a:buChar char="•"/>
            </a:pPr>
            <a:r>
              <a:rPr kumimoji="0" lang="zh-TW" altLang="en-US" sz="3200" dirty="0">
                <a:latin typeface="文鼎新藝體"/>
                <a:ea typeface="文鼎新藝體"/>
                <a:cs typeface="文鼎新藝體"/>
              </a:rPr>
              <a:t>　　　 </a:t>
            </a:r>
            <a:r>
              <a:rPr kumimoji="0" lang="en-US" altLang="zh-TW" sz="3200" dirty="0">
                <a:latin typeface="文鼎新藝體"/>
                <a:ea typeface="文鼎新藝體"/>
                <a:cs typeface="文鼎新藝體"/>
              </a:rPr>
              <a:t>---</a:t>
            </a:r>
            <a:r>
              <a:rPr kumimoji="0" lang="zh-TW" altLang="en-US" sz="3200" dirty="0">
                <a:latin typeface="文鼎新藝體"/>
                <a:ea typeface="文鼎新藝體"/>
                <a:cs typeface="文鼎新藝體"/>
              </a:rPr>
              <a:t>案例分享</a:t>
            </a:r>
          </a:p>
          <a:p>
            <a:pPr marL="577850" indent="-533400">
              <a:lnSpc>
                <a:spcPct val="80000"/>
              </a:lnSpc>
              <a:spcBef>
                <a:spcPts val="1800"/>
              </a:spcBef>
              <a:buSzPct val="80000"/>
              <a:buFont typeface="Arial" charset="0"/>
              <a:buChar char="•"/>
            </a:pPr>
            <a:r>
              <a:rPr kumimoji="0" lang="zh-TW" altLang="en-US" sz="2800" dirty="0">
                <a:latin typeface="微軟正黑體" pitchFamily="34" charset="-120"/>
                <a:ea typeface="微軟正黑體" pitchFamily="34" charset="-120"/>
              </a:rPr>
              <a:t>我想摸摸你的臉～你的存在不只是聲音</a:t>
            </a:r>
            <a:r>
              <a:rPr kumimoji="0" lang="en-US" altLang="zh-TW" sz="2800" dirty="0">
                <a:latin typeface="微軟正黑體" pitchFamily="34" charset="-120"/>
                <a:ea typeface="微軟正黑體" pitchFamily="34" charset="-120"/>
              </a:rPr>
              <a:t>! </a:t>
            </a:r>
            <a:r>
              <a:rPr kumimoji="0" lang="en-US" altLang="zh-TW" sz="2800" u="sng" dirty="0">
                <a:latin typeface="微軟正黑體" pitchFamily="34" charset="-120"/>
                <a:ea typeface="微軟正黑體" pitchFamily="34" charset="-120"/>
                <a:hlinkClick r:id="rId2"/>
              </a:rPr>
              <a:t>http://www.youtube.com/watch?v=9_-we9WFYDE</a:t>
            </a:r>
            <a:endParaRPr kumimoji="0" lang="en-US" altLang="zh-TW" sz="2800" u="sng" dirty="0">
              <a:latin typeface="微軟正黑體" pitchFamily="34" charset="-120"/>
              <a:ea typeface="微軟正黑體" pitchFamily="34" charset="-120"/>
            </a:endParaRPr>
          </a:p>
          <a:p>
            <a:pPr marL="577850" indent="-533400">
              <a:lnSpc>
                <a:spcPct val="80000"/>
              </a:lnSpc>
              <a:spcBef>
                <a:spcPts val="1800"/>
              </a:spcBef>
              <a:buSzPct val="80000"/>
              <a:buFont typeface="Arial" charset="0"/>
              <a:buChar char="•"/>
            </a:pPr>
            <a:r>
              <a:rPr kumimoji="0" lang="zh-TW" altLang="en-US" sz="3200" dirty="0">
                <a:solidFill>
                  <a:srgbClr val="808000"/>
                </a:solidFill>
                <a:latin typeface="文鼎新藝體"/>
                <a:ea typeface="文鼎新藝體"/>
                <a:cs typeface="文鼎新藝體"/>
              </a:rPr>
              <a:t>活動２</a:t>
            </a:r>
            <a:r>
              <a:rPr kumimoji="0" lang="en-US" altLang="zh-TW" sz="3200" dirty="0">
                <a:solidFill>
                  <a:srgbClr val="808000"/>
                </a:solidFill>
                <a:latin typeface="文鼎新藝體"/>
                <a:ea typeface="文鼎新藝體"/>
                <a:cs typeface="文鼎新藝體"/>
              </a:rPr>
              <a:t>.</a:t>
            </a:r>
            <a:r>
              <a:rPr kumimoji="0" lang="zh-TW" altLang="en-US" sz="3200" dirty="0">
                <a:solidFill>
                  <a:srgbClr val="808000"/>
                </a:solidFill>
                <a:latin typeface="文鼎新藝體"/>
                <a:ea typeface="文鼎新藝體"/>
                <a:cs typeface="文鼎新藝體"/>
              </a:rPr>
              <a:t>我的服務</a:t>
            </a:r>
            <a:r>
              <a:rPr kumimoji="0" lang="zh-TW" altLang="en-US" sz="3200" dirty="0" smtClean="0">
                <a:solidFill>
                  <a:srgbClr val="808000"/>
                </a:solidFill>
                <a:latin typeface="文鼎新藝體"/>
                <a:ea typeface="文鼎新藝體"/>
                <a:cs typeface="文鼎新藝體"/>
              </a:rPr>
              <a:t>經驗</a:t>
            </a:r>
            <a:r>
              <a:rPr kumimoji="0" lang="zh-TW" altLang="en-US" sz="3200" dirty="0">
                <a:solidFill>
                  <a:srgbClr val="808000"/>
                </a:solidFill>
                <a:latin typeface="文鼎新藝體"/>
                <a:ea typeface="文鼎新藝體"/>
                <a:cs typeface="文鼎新藝體"/>
              </a:rPr>
              <a:t>討論</a:t>
            </a:r>
            <a:endParaRPr kumimoji="0" lang="en-US" altLang="zh-TW" sz="3200" dirty="0" smtClean="0">
              <a:solidFill>
                <a:srgbClr val="808000"/>
              </a:solidFill>
              <a:latin typeface="文鼎新藝體"/>
              <a:ea typeface="文鼎新藝體"/>
              <a:cs typeface="文鼎新藝體"/>
            </a:endParaRP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我想摸摸你的臉～你的存在不只是聲音</a:t>
            </a:r>
            <a:r>
              <a:rPr lang="en-US" altLang="zh-TW" dirty="0" smtClean="0"/>
              <a:t>!---DFC</a:t>
            </a:r>
            <a:endParaRPr lang="zh-TW" altLang="en-US" dirty="0"/>
          </a:p>
        </p:txBody>
      </p:sp>
      <p:pic>
        <p:nvPicPr>
          <p:cNvPr id="4" name="我想摸摸你的臉～你的存在不只是聲音!.mp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9338" y="1828800"/>
            <a:ext cx="7043737" cy="3962400"/>
          </a:xfrm>
        </p:spPr>
      </p:pic>
    </p:spTree>
    <p:extLst>
      <p:ext uri="{BB962C8B-B14F-4D97-AF65-F5344CB8AC3E}">
        <p14:creationId xmlns:p14="http://schemas.microsoft.com/office/powerpoint/2010/main" val="18664865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>
          <a:xfrm>
            <a:off x="539750" y="304800"/>
            <a:ext cx="7631113" cy="1219200"/>
          </a:xfrm>
        </p:spPr>
        <p:txBody>
          <a:bodyPr/>
          <a:lstStyle/>
          <a:p>
            <a:pPr eaLnBrk="1" hangingPunct="1"/>
            <a:r>
              <a:rPr altLang="en-US" sz="4800" dirty="0" smtClean="0">
                <a:solidFill>
                  <a:schemeClr val="accent2"/>
                </a:solidFill>
                <a:latin typeface="文鼎新藝體"/>
                <a:ea typeface="文鼎新藝體"/>
                <a:cs typeface="文鼎新藝體"/>
              </a:rPr>
              <a:t>服務觀察員</a:t>
            </a:r>
            <a:r>
              <a:rPr lang="zh-TW" altLang="en-US" sz="4800" dirty="0">
                <a:solidFill>
                  <a:schemeClr val="accent2"/>
                </a:solidFill>
                <a:latin typeface="文鼎新藝體"/>
                <a:ea typeface="文鼎新藝體"/>
                <a:cs typeface="文鼎新藝體"/>
              </a:rPr>
              <a:t>引導</a:t>
            </a:r>
            <a:r>
              <a:rPr lang="zh-TW" altLang="en-US" sz="4800" dirty="0" smtClean="0">
                <a:solidFill>
                  <a:schemeClr val="accent2"/>
                </a:solidFill>
                <a:latin typeface="文鼎新藝體"/>
                <a:ea typeface="文鼎新藝體"/>
                <a:cs typeface="文鼎新藝體"/>
              </a:rPr>
              <a:t>題目</a:t>
            </a:r>
            <a:r>
              <a:rPr lang="en-US" altLang="zh-TW" sz="4800" dirty="0">
                <a:solidFill>
                  <a:schemeClr val="accent2"/>
                </a:solidFill>
                <a:latin typeface="文鼎新藝體"/>
                <a:ea typeface="文鼎新藝體"/>
                <a:cs typeface="文鼎新藝體"/>
              </a:rPr>
              <a:t>(</a:t>
            </a:r>
            <a:r>
              <a:rPr lang="zh-TW" altLang="en-US" sz="4800" dirty="0" smtClean="0">
                <a:solidFill>
                  <a:schemeClr val="accent2"/>
                </a:solidFill>
                <a:latin typeface="文鼎新藝體"/>
                <a:ea typeface="文鼎新藝體"/>
                <a:cs typeface="文鼎新藝體"/>
              </a:rPr>
              <a:t>前導</a:t>
            </a:r>
            <a:r>
              <a:rPr lang="en-US" altLang="zh-TW" sz="4800" dirty="0" smtClean="0">
                <a:solidFill>
                  <a:schemeClr val="accent2"/>
                </a:solidFill>
                <a:latin typeface="文鼎新藝體"/>
                <a:ea typeface="文鼎新藝體"/>
                <a:cs typeface="文鼎新藝體"/>
              </a:rPr>
              <a:t>)</a:t>
            </a:r>
            <a:endParaRPr altLang="en-US" sz="3600" dirty="0" smtClean="0">
              <a:solidFill>
                <a:schemeClr val="accent2"/>
              </a:solidFill>
              <a:latin typeface="文鼎新藝體"/>
              <a:ea typeface="文鼎新藝體"/>
              <a:cs typeface="文鼎新藝體"/>
            </a:endParaRPr>
          </a:p>
        </p:txBody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55650" indent="-711200" eaLnBrk="1" hangingPunct="1"/>
            <a:r>
              <a:rPr altLang="en-US" smtClean="0"/>
              <a:t>你從小到大，你曾經被別人關心過的行動有那些？請簡單敘述：</a:t>
            </a:r>
          </a:p>
          <a:p>
            <a:pPr marL="755650" indent="-711200" eaLnBrk="1" hangingPunct="1"/>
            <a:r>
              <a:rPr altLang="en-US" smtClean="0"/>
              <a:t>依你的生活觀察或是報章雜誌的閱讀，請分享你最常看到的服務行動：</a:t>
            </a:r>
          </a:p>
          <a:p>
            <a:pPr marL="755650" indent="-711200" eaLnBrk="1" hangingPunct="1"/>
            <a:r>
              <a:rPr altLang="en-US" smtClean="0"/>
              <a:t>你曾經做過上述的服務行動嗎？還是有更不一樣的？分享一下吧</a:t>
            </a:r>
            <a:r>
              <a:rPr lang="en-US" altLang="zh-TW" smtClean="0"/>
              <a:t>! </a:t>
            </a:r>
          </a:p>
          <a:p>
            <a:pPr marL="755650" indent="-711200" eaLnBrk="1" hangingPunct="1"/>
            <a:r>
              <a:rPr altLang="en-US" smtClean="0"/>
              <a:t>請用一句話來形容「服務」的精神？</a:t>
            </a:r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標題 1"/>
          <p:cNvSpPr>
            <a:spLocks noGrp="1"/>
          </p:cNvSpPr>
          <p:nvPr>
            <p:ph type="title"/>
          </p:nvPr>
        </p:nvSpPr>
        <p:spPr>
          <a:xfrm>
            <a:off x="179388" y="-315913"/>
            <a:ext cx="7200900" cy="1219201"/>
          </a:xfrm>
        </p:spPr>
        <p:txBody>
          <a:bodyPr/>
          <a:lstStyle/>
          <a:p>
            <a:pPr eaLnBrk="1" hangingPunct="1"/>
            <a:r>
              <a:rPr altLang="en-US" sz="4400" smtClean="0">
                <a:latin typeface="文鼎新藝體"/>
                <a:ea typeface="文鼎新藝體"/>
                <a:cs typeface="文鼎新藝體"/>
              </a:rPr>
              <a:t>參、設計思考模式１</a:t>
            </a:r>
          </a:p>
        </p:txBody>
      </p:sp>
      <p:sp>
        <p:nvSpPr>
          <p:cNvPr id="19458" name="Rectangle 5"/>
          <p:cNvSpPr>
            <a:spLocks/>
          </p:cNvSpPr>
          <p:nvPr/>
        </p:nvSpPr>
        <p:spPr bwMode="auto">
          <a:xfrm>
            <a:off x="250825" y="1125538"/>
            <a:ext cx="8569325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77850" indent="-533400">
              <a:lnSpc>
                <a:spcPct val="80000"/>
              </a:lnSpc>
              <a:spcBef>
                <a:spcPts val="1800"/>
              </a:spcBef>
              <a:buSzPct val="80000"/>
              <a:buFont typeface="Arial" charset="0"/>
              <a:buNone/>
            </a:pPr>
            <a:r>
              <a:rPr kumimoji="0" lang="zh-TW" altLang="en-US" sz="4000" dirty="0">
                <a:solidFill>
                  <a:schemeClr val="accent2"/>
                </a:solidFill>
                <a:latin typeface="文鼎新藝體"/>
                <a:ea typeface="文鼎新藝體"/>
                <a:cs typeface="文鼎新藝體"/>
              </a:rPr>
              <a:t>服務計劃我最行</a:t>
            </a:r>
          </a:p>
          <a:p>
            <a:pPr marL="577850" indent="-533400">
              <a:lnSpc>
                <a:spcPct val="80000"/>
              </a:lnSpc>
              <a:spcBef>
                <a:spcPts val="1800"/>
              </a:spcBef>
              <a:buSzPct val="80000"/>
              <a:buFont typeface="Arial" charset="0"/>
              <a:buChar char="•"/>
            </a:pPr>
            <a:r>
              <a:rPr kumimoji="0" lang="zh-TW" altLang="en-US" sz="3200" dirty="0">
                <a:solidFill>
                  <a:srgbClr val="808000"/>
                </a:solidFill>
                <a:latin typeface="文鼎新藝體"/>
                <a:ea typeface="文鼎新藝體"/>
                <a:cs typeface="文鼎新藝體"/>
              </a:rPr>
              <a:t>活動１</a:t>
            </a:r>
            <a:r>
              <a:rPr kumimoji="0" lang="en-US" altLang="zh-TW" sz="3200" dirty="0">
                <a:solidFill>
                  <a:srgbClr val="808000"/>
                </a:solidFill>
                <a:latin typeface="文鼎新藝體"/>
                <a:ea typeface="文鼎新藝體"/>
                <a:cs typeface="文鼎新藝體"/>
              </a:rPr>
              <a:t>.</a:t>
            </a:r>
            <a:r>
              <a:rPr kumimoji="0" lang="zh-TW" altLang="en-US" sz="3200" dirty="0">
                <a:solidFill>
                  <a:srgbClr val="808000"/>
                </a:solidFill>
                <a:latin typeface="文鼎新藝體"/>
                <a:ea typeface="文鼎新藝體"/>
                <a:cs typeface="文鼎新藝體"/>
              </a:rPr>
              <a:t>愛的交流</a:t>
            </a:r>
          </a:p>
          <a:p>
            <a:pPr marL="577850" indent="-533400">
              <a:lnSpc>
                <a:spcPct val="80000"/>
              </a:lnSpc>
              <a:spcBef>
                <a:spcPts val="1800"/>
              </a:spcBef>
              <a:buSzPct val="80000"/>
              <a:buFont typeface="Arial" charset="0"/>
              <a:buChar char="•"/>
            </a:pPr>
            <a:r>
              <a:rPr kumimoji="0" lang="zh-TW" altLang="en-US" sz="3200" dirty="0">
                <a:latin typeface="文鼎新藝體"/>
                <a:ea typeface="文鼎新藝體"/>
                <a:cs typeface="文鼎新藝體"/>
              </a:rPr>
              <a:t>       </a:t>
            </a:r>
            <a:r>
              <a:rPr kumimoji="0" lang="en-US" altLang="zh-TW" sz="3200" dirty="0">
                <a:latin typeface="文鼎新藝體"/>
                <a:ea typeface="文鼎新藝體"/>
                <a:cs typeface="文鼎新藝體"/>
              </a:rPr>
              <a:t>---</a:t>
            </a:r>
            <a:r>
              <a:rPr kumimoji="0" lang="zh-TW" altLang="en-US" sz="3200" dirty="0">
                <a:latin typeface="文鼎新藝體"/>
                <a:ea typeface="文鼎新藝體"/>
                <a:cs typeface="文鼎新藝體"/>
              </a:rPr>
              <a:t>學生２－３人一組分享想服務的</a:t>
            </a:r>
          </a:p>
          <a:p>
            <a:pPr marL="577850" indent="-533400">
              <a:lnSpc>
                <a:spcPct val="80000"/>
              </a:lnSpc>
              <a:spcBef>
                <a:spcPts val="1800"/>
              </a:spcBef>
              <a:buSzPct val="80000"/>
              <a:buFont typeface="Arial" charset="0"/>
              <a:buNone/>
            </a:pPr>
            <a:r>
              <a:rPr kumimoji="0" lang="zh-TW" altLang="en-US" sz="3200" dirty="0">
                <a:latin typeface="文鼎新藝體"/>
                <a:ea typeface="文鼎新藝體"/>
                <a:cs typeface="文鼎新藝體"/>
              </a:rPr>
              <a:t>             相關資訊</a:t>
            </a:r>
            <a:endParaRPr kumimoji="0" lang="en-US" altLang="zh-TW" sz="3200" dirty="0">
              <a:latin typeface="文鼎新藝體"/>
              <a:ea typeface="文鼎新藝體"/>
              <a:cs typeface="文鼎新藝體"/>
            </a:endParaRPr>
          </a:p>
          <a:p>
            <a:pPr marL="577850" indent="-533400">
              <a:lnSpc>
                <a:spcPct val="80000"/>
              </a:lnSpc>
              <a:spcBef>
                <a:spcPts val="1800"/>
              </a:spcBef>
              <a:buSzPct val="80000"/>
              <a:buFont typeface="Arial" charset="0"/>
              <a:buChar char="•"/>
            </a:pPr>
            <a:r>
              <a:rPr kumimoji="0" lang="zh-TW" altLang="en-US" sz="3200" dirty="0">
                <a:solidFill>
                  <a:srgbClr val="808000"/>
                </a:solidFill>
                <a:latin typeface="文鼎新藝體"/>
                <a:ea typeface="文鼎新藝體"/>
                <a:cs typeface="文鼎新藝體"/>
              </a:rPr>
              <a:t>活動２</a:t>
            </a:r>
            <a:r>
              <a:rPr kumimoji="0" lang="en-US" altLang="zh-TW" sz="3200" dirty="0">
                <a:solidFill>
                  <a:srgbClr val="808000"/>
                </a:solidFill>
                <a:latin typeface="文鼎新藝體"/>
                <a:ea typeface="文鼎新藝體"/>
                <a:cs typeface="文鼎新藝體"/>
              </a:rPr>
              <a:t>.</a:t>
            </a:r>
            <a:r>
              <a:rPr kumimoji="0" lang="zh-TW" altLang="en-US" sz="3200" dirty="0">
                <a:solidFill>
                  <a:srgbClr val="808000"/>
                </a:solidFill>
                <a:latin typeface="文鼎新藝體"/>
                <a:ea typeface="文鼎新藝體"/>
                <a:cs typeface="文鼎新藝體"/>
              </a:rPr>
              <a:t>愛的宣告</a:t>
            </a:r>
          </a:p>
          <a:p>
            <a:pPr marL="577850" indent="-533400">
              <a:lnSpc>
                <a:spcPct val="80000"/>
              </a:lnSpc>
              <a:spcBef>
                <a:spcPts val="1800"/>
              </a:spcBef>
              <a:buSzPct val="80000"/>
              <a:buFont typeface="Arial" charset="0"/>
              <a:buChar char="•"/>
            </a:pPr>
            <a:r>
              <a:rPr kumimoji="0" lang="zh-TW" altLang="en-US" sz="3200" dirty="0">
                <a:latin typeface="文鼎新藝體"/>
                <a:ea typeface="文鼎新藝體"/>
                <a:cs typeface="文鼎新藝體"/>
              </a:rPr>
              <a:t>       </a:t>
            </a:r>
            <a:r>
              <a:rPr kumimoji="0" lang="en-US" altLang="zh-TW" sz="3200" dirty="0">
                <a:latin typeface="文鼎新藝體"/>
                <a:ea typeface="文鼎新藝體"/>
                <a:cs typeface="文鼎新藝體"/>
              </a:rPr>
              <a:t>---</a:t>
            </a:r>
            <a:r>
              <a:rPr kumimoji="0" lang="zh-TW" altLang="en-US" sz="3200" dirty="0">
                <a:latin typeface="文鼎新藝體"/>
                <a:ea typeface="文鼎新藝體"/>
                <a:cs typeface="文鼎新藝體"/>
              </a:rPr>
              <a:t>二人一組分享對方的內容</a:t>
            </a:r>
            <a:r>
              <a:rPr kumimoji="0" lang="zh-TW" altLang="en-US" sz="3200" dirty="0" smtClean="0">
                <a:latin typeface="文鼎新藝體"/>
                <a:ea typeface="文鼎新藝體"/>
                <a:cs typeface="文鼎新藝體"/>
              </a:rPr>
              <a:t>（執行）</a:t>
            </a:r>
            <a:endParaRPr kumimoji="0" lang="zh-TW" altLang="en-US" sz="3200" dirty="0">
              <a:latin typeface="文鼎新藝體"/>
              <a:ea typeface="文鼎新藝體"/>
              <a:cs typeface="文鼎新藝體"/>
            </a:endParaRPr>
          </a:p>
          <a:p>
            <a:pPr marL="577850" indent="-533400">
              <a:lnSpc>
                <a:spcPct val="80000"/>
              </a:lnSpc>
              <a:spcBef>
                <a:spcPts val="1800"/>
              </a:spcBef>
              <a:buSzPct val="80000"/>
              <a:buFont typeface="Arial" charset="0"/>
              <a:buChar char="•"/>
            </a:pPr>
            <a:r>
              <a:rPr kumimoji="0" lang="zh-TW" altLang="en-US" sz="3200" dirty="0">
                <a:latin typeface="文鼎新藝體"/>
                <a:ea typeface="文鼎新藝體"/>
                <a:cs typeface="文鼎新藝體"/>
              </a:rPr>
              <a:t>       </a:t>
            </a:r>
            <a:r>
              <a:rPr kumimoji="0" lang="en-US" altLang="zh-TW" sz="3200" dirty="0">
                <a:latin typeface="文鼎新藝體"/>
                <a:ea typeface="文鼎新藝體"/>
                <a:cs typeface="文鼎新藝體"/>
              </a:rPr>
              <a:t>---</a:t>
            </a:r>
            <a:r>
              <a:rPr kumimoji="0" lang="zh-TW" altLang="en-US" sz="3200" dirty="0">
                <a:latin typeface="文鼎新藝體"/>
                <a:ea typeface="文鼎新藝體"/>
                <a:cs typeface="文鼎新藝體"/>
              </a:rPr>
              <a:t>服務計劃心智圖說明</a:t>
            </a:r>
            <a:endParaRPr kumimoji="0" lang="en-US" altLang="zh-TW" sz="3200" dirty="0">
              <a:latin typeface="文鼎新藝體"/>
              <a:ea typeface="文鼎新藝體"/>
              <a:cs typeface="文鼎新藝體"/>
            </a:endParaRP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Seashells 16x9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模組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TS102895255</Template>
  <TotalTime>308</TotalTime>
  <Words>387</Words>
  <Application>Microsoft Office PowerPoint</Application>
  <PresentationFormat>如螢幕大小 (4:3)</PresentationFormat>
  <Paragraphs>79</Paragraphs>
  <Slides>21</Slides>
  <Notes>0</Notes>
  <HiddenSlides>0</HiddenSlides>
  <MMClips>2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2" baseType="lpstr">
      <vt:lpstr>Seashells 16x9</vt:lpstr>
      <vt:lpstr>服務學習樂無窮 </vt:lpstr>
      <vt:lpstr>能力指標</vt:lpstr>
      <vt:lpstr>教學單元內容</vt:lpstr>
      <vt:lpstr>壹、引起動機-</vt:lpstr>
      <vt:lpstr>蚊帳大使凱薩琳的真實故事 </vt:lpstr>
      <vt:lpstr>貳、概念導入</vt:lpstr>
      <vt:lpstr>我想摸摸你的臉～你的存在不只是聲音!---DFC</vt:lpstr>
      <vt:lpstr>服務觀察員引導題目(前導)</vt:lpstr>
      <vt:lpstr>參、設計思考模式１</vt:lpstr>
      <vt:lpstr>服務觀察員引導題目（執行）</vt:lpstr>
      <vt:lpstr>PowerPoint 簡報</vt:lpstr>
      <vt:lpstr>參、設計思考模式２</vt:lpstr>
      <vt:lpstr>參、設計思考模式３</vt:lpstr>
      <vt:lpstr>PowerPoint 簡報</vt:lpstr>
      <vt:lpstr>肆、成果分享</vt:lpstr>
      <vt:lpstr>PowerPoint 簡報</vt:lpstr>
      <vt:lpstr>PowerPoint 簡報</vt:lpstr>
      <vt:lpstr>PowerPoint 簡報</vt:lpstr>
      <vt:lpstr>PowerPoint 簡報</vt:lpstr>
      <vt:lpstr>PowerPoint 簡報</vt:lpstr>
      <vt:lpstr>實施省思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創造力教案發表</dc:title>
  <dc:creator>May</dc:creator>
  <cp:lastModifiedBy>user</cp:lastModifiedBy>
  <cp:revision>41</cp:revision>
  <dcterms:created xsi:type="dcterms:W3CDTF">2014-03-13T06:24:41Z</dcterms:created>
  <dcterms:modified xsi:type="dcterms:W3CDTF">2014-09-16T09:11:56Z</dcterms:modified>
</cp:coreProperties>
</file>