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17" r:id="rId3"/>
    <p:sldMasterId id="2147483819" r:id="rId4"/>
  </p:sldMasterIdLst>
  <p:notesMasterIdLst>
    <p:notesMasterId r:id="rId32"/>
  </p:notesMasterIdLst>
  <p:sldIdLst>
    <p:sldId id="262" r:id="rId5"/>
    <p:sldId id="263" r:id="rId6"/>
    <p:sldId id="700" r:id="rId7"/>
    <p:sldId id="701" r:id="rId8"/>
    <p:sldId id="702" r:id="rId9"/>
    <p:sldId id="704" r:id="rId10"/>
    <p:sldId id="706" r:id="rId11"/>
    <p:sldId id="710" r:id="rId12"/>
    <p:sldId id="538" r:id="rId13"/>
    <p:sldId id="12554" r:id="rId14"/>
    <p:sldId id="707" r:id="rId15"/>
    <p:sldId id="705" r:id="rId16"/>
    <p:sldId id="730" r:id="rId17"/>
    <p:sldId id="656" r:id="rId18"/>
    <p:sldId id="732" r:id="rId19"/>
    <p:sldId id="708" r:id="rId20"/>
    <p:sldId id="711" r:id="rId21"/>
    <p:sldId id="731" r:id="rId22"/>
    <p:sldId id="257" r:id="rId23"/>
    <p:sldId id="722" r:id="rId24"/>
    <p:sldId id="727" r:id="rId25"/>
    <p:sldId id="12545" r:id="rId26"/>
    <p:sldId id="12546" r:id="rId27"/>
    <p:sldId id="725" r:id="rId28"/>
    <p:sldId id="676" r:id="rId29"/>
    <p:sldId id="672" r:id="rId30"/>
    <p:sldId id="12556" r:id="rId3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99CC"/>
    <a:srgbClr val="FF99FF"/>
    <a:srgbClr val="66FFCC"/>
    <a:srgbClr val="CCFF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570" autoAdjust="0"/>
    <p:restoredTop sz="88936" autoAdjust="0"/>
  </p:normalViewPr>
  <p:slideViewPr>
    <p:cSldViewPr snapToGrid="0">
      <p:cViewPr varScale="1">
        <p:scale>
          <a:sx n="54" d="100"/>
          <a:sy n="54" d="100"/>
        </p:scale>
        <p:origin x="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03BBD-E4C7-47CA-8E01-E1CAD8A9451B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9DF6E-AC51-4B06-8535-F729DE8067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486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h6hFkWCRI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【</a:t>
            </a:r>
            <a:r>
              <a:rPr lang="zh-TW" altLang="en-US" dirty="0">
                <a:hlinkClick r:id="rId3"/>
              </a:rPr>
              <a:t>孩子看世界</a:t>
            </a:r>
            <a:r>
              <a:rPr lang="en-US" altLang="zh-TW" dirty="0">
                <a:hlinkClick r:id="rId3"/>
              </a:rPr>
              <a:t>】 </a:t>
            </a:r>
            <a:r>
              <a:rPr lang="zh-TW" altLang="en-US" dirty="0">
                <a:hlinkClick r:id="rId3"/>
              </a:rPr>
              <a:t>索馬利亞 消除飢餓 迫在眉睫 </a:t>
            </a:r>
            <a:r>
              <a:rPr lang="en-US" altLang="zh-TW" dirty="0">
                <a:hlinkClick r:id="rId3"/>
              </a:rPr>
              <a:t>20221212 – YouTube</a:t>
            </a:r>
            <a:endParaRPr lang="en-US" altLang="zh-TW" dirty="0"/>
          </a:p>
          <a:p>
            <a:r>
              <a:rPr lang="zh-TW" altLang="en-US" dirty="0"/>
              <a:t>愛心</a:t>
            </a:r>
            <a:r>
              <a:rPr lang="en-US" altLang="zh-TW" dirty="0"/>
              <a:t>_</a:t>
            </a:r>
            <a:r>
              <a:rPr lang="zh-TW" altLang="en-US" dirty="0"/>
              <a:t>連結</a:t>
            </a:r>
            <a:r>
              <a:rPr lang="en-US" altLang="zh-TW" dirty="0"/>
              <a:t>_</a:t>
            </a:r>
            <a:r>
              <a:rPr lang="zh-TW" altLang="en-US" dirty="0"/>
              <a:t>影片</a:t>
            </a:r>
            <a:r>
              <a:rPr lang="en-US" altLang="zh-TW" dirty="0"/>
              <a:t>【</a:t>
            </a:r>
            <a:r>
              <a:rPr lang="zh-TW" altLang="en-US" dirty="0"/>
              <a:t>孩子看世界</a:t>
            </a:r>
            <a:r>
              <a:rPr lang="en-US" altLang="zh-TW" dirty="0"/>
              <a:t>】</a:t>
            </a:r>
            <a:r>
              <a:rPr lang="zh-TW" altLang="en-US" dirty="0"/>
              <a:t>索馬利亞消除飢餓迫在眉睫</a:t>
            </a:r>
            <a:r>
              <a:rPr lang="en-US" altLang="zh-TW" dirty="0"/>
              <a:t>20221212(</a:t>
            </a:r>
            <a:r>
              <a:rPr lang="zh-TW" altLang="en-US" dirty="0"/>
              <a:t>消除飢餓</a:t>
            </a:r>
            <a:r>
              <a:rPr lang="en-US" altLang="zh-TW" dirty="0"/>
              <a:t>4'47)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DF6E-AC51-4B06-8535-F729DE8067B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64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9DF6E-AC51-4B06-8535-F729DE8067B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411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紅心</a:t>
            </a:r>
            <a:r>
              <a:rPr lang="en-US" altLang="zh-TW" dirty="0"/>
              <a:t>_</a:t>
            </a:r>
            <a:r>
              <a:rPr lang="zh-TW" altLang="en-US" dirty="0"/>
              <a:t>連結影片</a:t>
            </a:r>
            <a:r>
              <a:rPr lang="en-US" altLang="zh-TW" dirty="0"/>
              <a:t>_</a:t>
            </a:r>
            <a:r>
              <a:rPr lang="zh-TW" altLang="en-US" dirty="0"/>
              <a:t>挨餓吃草的孩子</a:t>
            </a:r>
            <a:r>
              <a:rPr lang="en-US" altLang="zh-TW" dirty="0"/>
              <a:t>(1'58)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DF6E-AC51-4B06-8535-F729DE8067B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55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導致的全球難民和流民問題生態失調引起的環保問題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DF6E-AC51-4B06-8535-F729DE8067B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0813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我們可以試想</a:t>
            </a:r>
            <a:r>
              <a:rPr lang="en-US" altLang="zh-TW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marL="371475" indent="-371475"/>
            <a:r>
              <a:rPr lang="zh-TW" altLang="en-US" sz="1200" b="1" dirty="0">
                <a:solidFill>
                  <a:srgbClr val="CC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當我們面對飢餓的處境時</a:t>
            </a:r>
            <a:endParaRPr lang="en-US" altLang="zh-TW" sz="1200" b="1" dirty="0">
              <a:solidFill>
                <a:srgbClr val="CC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71475" indent="-371475"/>
            <a:r>
              <a:rPr lang="zh-TW" altLang="en-US" sz="1200" b="1" dirty="0">
                <a:solidFill>
                  <a:srgbClr val="CC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會有什麼感受？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1" dirty="0">
              <a:solidFill>
                <a:schemeClr val="tx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DF6E-AC51-4B06-8535-F729DE8067B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92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DF6E-AC51-4B06-8535-F729DE8067B4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987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接受</a:t>
            </a:r>
            <a:r>
              <a:rPr lang="zh-TW" alt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這一切但又不至於絕望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DF6E-AC51-4B06-8535-F729DE8067B4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861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紅心</a:t>
            </a:r>
            <a:r>
              <a:rPr lang="en-US" altLang="zh-TW" dirty="0"/>
              <a:t>_</a:t>
            </a:r>
            <a:r>
              <a:rPr lang="zh-TW" altLang="en-US" dirty="0"/>
              <a:t>連結</a:t>
            </a:r>
            <a:r>
              <a:rPr lang="en-US" altLang="zh-TW" dirty="0"/>
              <a:t>_</a:t>
            </a:r>
            <a:r>
              <a:rPr lang="zh-TW" altLang="en-US" dirty="0"/>
              <a:t>愛的希望歌曲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DF6E-AC51-4B06-8535-F729DE8067B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27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E7ED9B4-D7C3-248E-DE62-3890B9A9F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76C4E8C0-654F-0434-3B9E-FB64BF1DA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BACA4D9D-DBCC-C91D-BD50-90758E0E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92E63A91-CAAB-8702-C084-268E20BB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EB020C57-B0EC-74CB-F6A8-2D8BA53B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217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D16AFC7-DE6E-6A81-8D27-7880BB25F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230D30D5-95A8-39FD-5192-40DD50011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D0DBE6C3-1A6E-6609-81B3-F060E3FAE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375F46D-A0FB-3AC8-8522-C0414AE0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0098AAB8-86A8-B2E9-DB78-289C7550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68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03D0A2C8-8AAA-B51A-3ACB-B0649E65B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AD47D682-4248-4CEF-701A-413EF093D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46C85F83-0043-676D-B655-42526D00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A37B7699-590F-0448-DA3D-0E707929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F5D69AB-A9C4-5FE7-7611-E1477D34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9899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8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38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34" y="190500"/>
            <a:ext cx="7550151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38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4148667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38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84" y="4484688"/>
            <a:ext cx="3054349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38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4254501"/>
            <a:ext cx="2015067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" name="텍스트 개체 틀 7"/>
          <p:cNvSpPr>
            <a:spLocks noGrp="1"/>
          </p:cNvSpPr>
          <p:nvPr>
            <p:ph type="body" sz="quarter" idx="13"/>
          </p:nvPr>
        </p:nvSpPr>
        <p:spPr>
          <a:xfrm>
            <a:off x="2460554" y="2238732"/>
            <a:ext cx="7363931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72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1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460554" y="3702085"/>
            <a:ext cx="736393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28547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51" y="3429000"/>
            <a:ext cx="1195917" cy="21859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그림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" y="669926"/>
            <a:ext cx="4095751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073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그림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705" flipV="1">
            <a:off x="2893484" y="3162300"/>
            <a:ext cx="13208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그림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2" y="4764"/>
            <a:ext cx="7613649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그림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317" y="1520826"/>
            <a:ext cx="134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텍스트 개체 틀 7"/>
          <p:cNvSpPr>
            <a:spLocks noGrp="1"/>
          </p:cNvSpPr>
          <p:nvPr>
            <p:ph type="body" sz="quarter" idx="13"/>
          </p:nvPr>
        </p:nvSpPr>
        <p:spPr>
          <a:xfrm>
            <a:off x="109007" y="1911947"/>
            <a:ext cx="477858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3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5423927" y="1984652"/>
            <a:ext cx="53344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텍스트 개체 틀 7"/>
          <p:cNvSpPr>
            <a:spLocks noGrp="1"/>
          </p:cNvSpPr>
          <p:nvPr>
            <p:ph type="body" sz="quarter" idx="15"/>
          </p:nvPr>
        </p:nvSpPr>
        <p:spPr>
          <a:xfrm>
            <a:off x="6016491" y="2495867"/>
            <a:ext cx="47418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텍스트 개체 틀 7"/>
          <p:cNvSpPr>
            <a:spLocks noGrp="1"/>
          </p:cNvSpPr>
          <p:nvPr>
            <p:ph type="body" sz="quarter" idx="16"/>
          </p:nvPr>
        </p:nvSpPr>
        <p:spPr>
          <a:xfrm>
            <a:off x="6016491" y="2857811"/>
            <a:ext cx="47418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텍스트 개체 틀 7"/>
          <p:cNvSpPr>
            <a:spLocks noGrp="1"/>
          </p:cNvSpPr>
          <p:nvPr>
            <p:ph type="body" sz="quarter" idx="17"/>
          </p:nvPr>
        </p:nvSpPr>
        <p:spPr>
          <a:xfrm>
            <a:off x="6016491" y="3241853"/>
            <a:ext cx="47418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텍스트 개체 틀 7"/>
          <p:cNvSpPr>
            <a:spLocks noGrp="1"/>
          </p:cNvSpPr>
          <p:nvPr>
            <p:ph type="body" sz="quarter" idx="18"/>
          </p:nvPr>
        </p:nvSpPr>
        <p:spPr>
          <a:xfrm>
            <a:off x="5423927" y="4050198"/>
            <a:ext cx="53344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텍스트 개체 틀 7"/>
          <p:cNvSpPr>
            <a:spLocks noGrp="1"/>
          </p:cNvSpPr>
          <p:nvPr>
            <p:ph type="body" sz="quarter" idx="19"/>
          </p:nvPr>
        </p:nvSpPr>
        <p:spPr>
          <a:xfrm>
            <a:off x="6016491" y="4561413"/>
            <a:ext cx="47418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텍스트 개체 틀 7"/>
          <p:cNvSpPr>
            <a:spLocks noGrp="1"/>
          </p:cNvSpPr>
          <p:nvPr>
            <p:ph type="body" sz="quarter" idx="20"/>
          </p:nvPr>
        </p:nvSpPr>
        <p:spPr>
          <a:xfrm>
            <a:off x="6016491" y="4923355"/>
            <a:ext cx="47418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텍스트 개체 틀 7"/>
          <p:cNvSpPr>
            <a:spLocks noGrp="1"/>
          </p:cNvSpPr>
          <p:nvPr>
            <p:ph type="body" sz="quarter" idx="21"/>
          </p:nvPr>
        </p:nvSpPr>
        <p:spPr>
          <a:xfrm>
            <a:off x="6016491" y="5307398"/>
            <a:ext cx="47418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2208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476"/>
            <a:ext cx="121920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76"/>
            <a:ext cx="3445933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417" y="5541963"/>
            <a:ext cx="160866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텍스트 개체 틀 7"/>
          <p:cNvSpPr>
            <a:spLocks noGrp="1"/>
          </p:cNvSpPr>
          <p:nvPr>
            <p:ph type="body" sz="quarter" idx="13"/>
          </p:nvPr>
        </p:nvSpPr>
        <p:spPr>
          <a:xfrm>
            <a:off x="3643672" y="2524282"/>
            <a:ext cx="4778587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6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3643671" y="3814977"/>
            <a:ext cx="821297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텍스트 개체 틀 7"/>
          <p:cNvSpPr>
            <a:spLocks noGrp="1"/>
          </p:cNvSpPr>
          <p:nvPr>
            <p:ph type="body" sz="quarter" idx="15"/>
          </p:nvPr>
        </p:nvSpPr>
        <p:spPr>
          <a:xfrm>
            <a:off x="3643671" y="4560491"/>
            <a:ext cx="821297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57208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8"/>
          <p:cNvSpPr/>
          <p:nvPr userDrawn="1"/>
        </p:nvSpPr>
        <p:spPr>
          <a:xfrm>
            <a:off x="0" y="741364"/>
            <a:ext cx="12192000" cy="6116637"/>
          </a:xfrm>
          <a:prstGeom prst="rect">
            <a:avLst/>
          </a:prstGeom>
          <a:gradFill>
            <a:gsLst>
              <a:gs pos="58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lumMod val="44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871538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defTabSz="871538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defTabSz="871538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defTabSz="871538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defTabSz="871538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700">
              <a:solidFill>
                <a:srgbClr val="FFFFFF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8" name="그림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7907" r="15465"/>
          <a:stretch>
            <a:fillRect/>
          </a:stretch>
        </p:blipFill>
        <p:spPr bwMode="auto">
          <a:xfrm>
            <a:off x="11281834" y="6108700"/>
            <a:ext cx="74083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슬라이드 번호 개체 틀 5"/>
          <p:cNvSpPr txBox="1">
            <a:spLocks/>
          </p:cNvSpPr>
          <p:nvPr userDrawn="1"/>
        </p:nvSpPr>
        <p:spPr>
          <a:xfrm>
            <a:off x="9514418" y="6213475"/>
            <a:ext cx="2374900" cy="406400"/>
          </a:xfrm>
          <a:prstGeom prst="rect">
            <a:avLst/>
          </a:prstGeo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4572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9144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3716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18288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fontAlgn="base" latinLnBrk="1">
              <a:spcBef>
                <a:spcPct val="0"/>
              </a:spcBef>
              <a:spcAft>
                <a:spcPct val="0"/>
              </a:spcAft>
              <a:defRPr/>
            </a:pPr>
            <a:fld id="{36B2C6E5-C4C6-4D97-B011-DFD159C87D4C}" type="slidenum">
              <a:rPr lang="ko-KR" altLang="en-US" sz="1200" b="1" smtClean="0">
                <a:solidFill>
                  <a:srgbClr val="402D1F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pPr algn="r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 sz="1200" b="1">
              <a:solidFill>
                <a:srgbClr val="402D1F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5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335361" y="75998"/>
            <a:ext cx="1161729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4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텍스트 개체 틀 7"/>
          <p:cNvSpPr>
            <a:spLocks noGrp="1"/>
          </p:cNvSpPr>
          <p:nvPr>
            <p:ph type="body" sz="quarter" idx="15"/>
          </p:nvPr>
        </p:nvSpPr>
        <p:spPr>
          <a:xfrm>
            <a:off x="335361" y="700951"/>
            <a:ext cx="116172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73683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7907" r="15465"/>
          <a:stretch>
            <a:fillRect/>
          </a:stretch>
        </p:blipFill>
        <p:spPr bwMode="auto">
          <a:xfrm>
            <a:off x="11281834" y="6108700"/>
            <a:ext cx="74083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슬라이드 번호 개체 틀 5"/>
          <p:cNvSpPr txBox="1">
            <a:spLocks/>
          </p:cNvSpPr>
          <p:nvPr userDrawn="1"/>
        </p:nvSpPr>
        <p:spPr>
          <a:xfrm>
            <a:off x="9514418" y="6213475"/>
            <a:ext cx="2374900" cy="406400"/>
          </a:xfrm>
          <a:prstGeom prst="rect">
            <a:avLst/>
          </a:prstGeo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4572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9144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3716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18288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fontAlgn="base" latinLnBrk="1">
              <a:spcBef>
                <a:spcPct val="0"/>
              </a:spcBef>
              <a:spcAft>
                <a:spcPct val="0"/>
              </a:spcAft>
              <a:defRPr/>
            </a:pPr>
            <a:fld id="{FF56AEC3-D065-49DA-B9DE-E98733ABA023}" type="slidenum">
              <a:rPr lang="ko-KR" altLang="en-US" sz="1200" b="1" smtClean="0">
                <a:solidFill>
                  <a:srgbClr val="402D1F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pPr algn="r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 sz="1200" b="1">
              <a:solidFill>
                <a:srgbClr val="402D1F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9820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7907" r="15465"/>
          <a:stretch>
            <a:fillRect/>
          </a:stretch>
        </p:blipFill>
        <p:spPr bwMode="auto">
          <a:xfrm>
            <a:off x="11281834" y="6108700"/>
            <a:ext cx="74083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슬라이드 번호 개체 틀 5"/>
          <p:cNvSpPr txBox="1">
            <a:spLocks/>
          </p:cNvSpPr>
          <p:nvPr userDrawn="1"/>
        </p:nvSpPr>
        <p:spPr>
          <a:xfrm>
            <a:off x="9514418" y="6213475"/>
            <a:ext cx="2374900" cy="406400"/>
          </a:xfrm>
          <a:prstGeom prst="rect">
            <a:avLst/>
          </a:prstGeo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4572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9144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3716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1828800"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fontAlgn="base" latinLnBrk="1">
              <a:spcBef>
                <a:spcPct val="0"/>
              </a:spcBef>
              <a:spcAft>
                <a:spcPct val="0"/>
              </a:spcAft>
              <a:defRPr/>
            </a:pPr>
            <a:fld id="{1CF65628-691D-4722-A2A7-7C5A3082C56C}" type="slidenum">
              <a:rPr lang="ko-KR" altLang="en-US" sz="1200" b="1" smtClean="0">
                <a:solidFill>
                  <a:srgbClr val="402D1F"/>
                </a:solidFill>
                <a:latin typeface="Calibri" panose="020F0502020204030204" pitchFamily="34" charset="0"/>
                <a:ea typeface="Malgun Gothic" panose="020B0503020000020004" pitchFamily="34" charset="-127"/>
              </a:rPr>
              <a:pPr algn="r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 sz="1200" b="1">
              <a:solidFill>
                <a:srgbClr val="402D1F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2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335361" y="75998"/>
            <a:ext cx="1161729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4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텍스트 개체 틀 7"/>
          <p:cNvSpPr>
            <a:spLocks noGrp="1"/>
          </p:cNvSpPr>
          <p:nvPr>
            <p:ph type="body" sz="quarter" idx="15"/>
          </p:nvPr>
        </p:nvSpPr>
        <p:spPr>
          <a:xfrm>
            <a:off x="335361" y="700951"/>
            <a:ext cx="116172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96155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6822" r="12674"/>
          <a:stretch>
            <a:fillRect/>
          </a:stretch>
        </p:blipFill>
        <p:spPr bwMode="auto">
          <a:xfrm>
            <a:off x="2637367" y="676275"/>
            <a:ext cx="6449484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4148667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1" y="4389439"/>
            <a:ext cx="21209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67" y="3832226"/>
            <a:ext cx="1758951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텍스트 개체 틀 7"/>
          <p:cNvSpPr>
            <a:spLocks noGrp="1"/>
          </p:cNvSpPr>
          <p:nvPr>
            <p:ph type="body" sz="quarter" idx="13"/>
          </p:nvPr>
        </p:nvSpPr>
        <p:spPr>
          <a:xfrm>
            <a:off x="2460554" y="2813446"/>
            <a:ext cx="736393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8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2785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43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BBB5CDD-D861-AB43-1224-B163134CD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23B1809-384C-BB89-B108-CA2EDF7FC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AD9C509C-F598-354B-5BE3-66813F21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D1C92DBD-4E7A-AA7F-167F-A83517B28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CA683529-7659-EFAD-27C9-400DA1194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578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3893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58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299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5513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418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009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3222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772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7601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85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0678CB5-1849-9EF2-6657-E7A3E359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AC5BC590-02C4-7BB5-C3EC-13A1C12BD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2815176E-6AB8-F7DB-4117-6F631117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9E3A1245-81D4-24D6-C040-95B8212B0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0430ABA3-0DAB-F062-C20F-0B0F7B47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752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382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C62D7F-CA70-46BA-BEA0-F69256B48AF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B6C4E-63E5-4B9C-9590-520B8050E2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89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AC981-9264-4790-9616-648AC61EC32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AF02F-8E3F-4482-AC94-923E4889FC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92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4BC316-FF2E-4766-A275-8E0294FE1FD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14A5-8B16-4645-B437-61460BB0AA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38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EB89F5-2E6D-4616-998A-493B07E59B1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4549C-E47D-42E3-B83B-89A4EAC0C8A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4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A10E76-6F1C-4DBC-BD72-76FB62B9B5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033CAD-85D7-40A6-801A-CFD428DCD69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35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B326C-8A16-4533-8BF1-E653E79100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06B05-BDCE-41E6-8B3E-BED685B2B7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07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0C715F-1837-4B32-944E-BC417A267C1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B74117-00E3-452C-BF6F-B961244619D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57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8A16D-9013-403C-A187-D9299908C5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0D048-D89E-48ED-A79F-D3AB59D724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3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D22A43-CFAE-4B9A-BCE1-FCAA1784859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8CE89-8EE2-4ABB-8EDA-4DAA38175A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2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6CB7FA3-4FB9-FABA-8CAB-39B6E91D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34AA0EF-675C-4030-3CC6-131B089E5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B98F0245-0C81-F415-BE05-3A5C78C37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B31275F5-ADC9-89F2-FE26-FE209A6C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8ECCFE0D-4AFA-1D80-26D0-9C6E50F5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F9652F36-AF90-280E-2C1B-E31F3990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746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4BC316-FF2E-4766-A275-8E0294FE1FD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14A5-8B16-4645-B437-61460BB0AA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41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4BC316-FF2E-4766-A275-8E0294FE1FD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14A5-8B16-4645-B437-61460BB0AA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02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4BC316-FF2E-4766-A275-8E0294FE1FD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14A5-8B16-4645-B437-61460BB0AA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0223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4BC316-FF2E-4766-A275-8E0294FE1FD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14A5-8B16-4645-B437-61460BB0AA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44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4BC316-FF2E-4766-A275-8E0294FE1FD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14A5-8B16-4645-B437-61460BB0AA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8594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4BC316-FF2E-4766-A275-8E0294FE1FD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14A5-8B16-4645-B437-61460BB0AA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84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384248-FA4E-452B-822E-19D3742995D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1D2AC-3FE0-439E-9DFF-E31FB605DA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53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8AAE2B-AF2F-4ED6-9117-F5B777536F4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52EA6-AC18-4C90-9708-B5D6FA2550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0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88957CA-D42E-88EE-AFCD-89D70B68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61FE0836-37A1-484A-D6F5-22D08A92E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86813262-FDAE-34B2-8877-9F3583A9D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91E3D533-1FFB-AE13-421B-9212B7A8B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C08C637-562D-E67F-AD67-4AAA46C5F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30737AB5-F5B7-3D05-C000-3851EE26C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63C2F737-56F3-F99B-0119-7124C735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FBF6EE14-F387-A000-BFA7-4F3F94C8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567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A587D2B-BD6F-E42C-8D13-71085A67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E6243800-A4D0-627A-D593-6861E723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975D7CF0-7BC3-51D0-8E36-AEF9400B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26466840-BA35-4450-CCEC-E76CB85C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197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1A4160E4-C92B-7804-C37C-BF5B667B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EC5B8903-13DA-6EE5-D54B-5B4EEFAC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74B482DC-5443-F744-4A39-943BE6EA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91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AF8BBF9-2E0D-A612-FC37-AADB33D6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89077129-DDC6-ACE2-CA5F-E024FF26F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0651B52D-7DF7-2033-6277-D61040F61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490BB736-F092-8218-4098-2AF84249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2E74AA2B-F0C5-0BCE-4C7C-CA9614D4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AC8C733F-3E4B-E5C8-EB30-462E7B28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12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6EDBCAA-DA2B-F556-743E-F39F25DD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0F0FF9F0-25D0-34FB-7FED-622BD7FAA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ADAF9F49-9DE3-29BE-A1D8-A8CC88AB2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B14D0BD1-0599-FEA2-539A-1F7D4C6B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91BF5B5A-4510-4EEC-7A9E-816C6E69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40C08A6A-AAEC-9F36-884E-C68C56C6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35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BCBB9093-23E2-6586-F586-F1AB904C3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56E5D041-8F5D-7CAF-3D5A-677E3538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9BD8A829-43B6-CF84-96B1-56061CCE1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AD10B41-D716-0C02-F5B4-597A95F7F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9878CA09-8F4F-BC66-E333-03701823A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525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2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Malgun Gothic" panose="020B0503020000020004" pitchFamily="34" charset="-127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algun Gothic" panose="020B0503020000020004" pitchFamily="34" charset="-127"/>
          <a:ea typeface="+mn-ea"/>
          <a:cs typeface="+mn-cs"/>
        </a:defRPr>
      </a:lvl5pPr>
      <a:lvl6pPr marL="2514741" indent="-228613" algn="l" defTabSz="914451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66" indent="-228613" algn="l" defTabSz="914451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92" indent="-228613" algn="l" defTabSz="914451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17" indent="-228613" algn="l" defTabSz="914451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5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6" algn="l" defTabSz="91445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51" algn="l" defTabSz="91445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77" algn="l" defTabSz="91445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02" algn="l" defTabSz="91445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27" algn="l" defTabSz="91445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53" algn="l" defTabSz="91445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9" algn="l" defTabSz="91445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04" algn="l" defTabSz="91445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10204-9307-412C-84F3-5BDF25766AE8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058A7-B947-4CBA-B036-888AA44589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85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F965B29-B0E0-4CB9-89D3-8EBE196D4AC1}" type="datetimeFigureOut">
              <a:rPr lang="zh-TW" altLang="en-US" smtClean="0"/>
              <a:t>2023/10/19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A24884-4DBA-47A1-BB7F-7B48BF2711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953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Lh6hFkWCR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29255;&#38957;&#23401;&#23376;&#30475;&#19990;&#30028;.mp4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57.sv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59.sv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5" Type="http://schemas.openxmlformats.org/officeDocument/2006/relationships/image" Target="../media/image57.sv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24859;&#30340;&#24076;&#26395;.pp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&#12304;&#23401;&#23376;&#30475;&#19990;&#30028;&#12305;&#32034;&#39340;&#21033;&#20126;&#28040;&#38500;&#39138;&#39187;&#36843;&#22312;&#30473;&#30571;20221212(&#28040;&#38500;&#39138;&#39187;4'47)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25384;&#39187;&#21507;&#33609;&#30340;&#23401;&#23376;(1'58)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1225E16-5279-B417-38F9-C8E5A081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5602126-5413-EEFB-89CE-2A9F95771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Free download White Notebook Free PPT Backgrounds for your PowerPoint Templates [1600x1200] for ...">
            <a:extLst>
              <a:ext uri="{FF2B5EF4-FFF2-40B4-BE49-F238E27FC236}">
                <a16:creationId xmlns="" xmlns:a16="http://schemas.microsoft.com/office/drawing/2014/main" id="{7C6D8267-F984-C177-15F0-AC3AD18D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0" y="-1091940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>
            <a:extLst>
              <a:ext uri="{FF2B5EF4-FFF2-40B4-BE49-F238E27FC236}">
                <a16:creationId xmlns="" xmlns:a16="http://schemas.microsoft.com/office/drawing/2014/main" id="{5A556CE2-D3A3-5335-BB0C-E2D42F246271}"/>
              </a:ext>
            </a:extLst>
          </p:cNvPr>
          <p:cNvSpPr txBox="1">
            <a:spLocks/>
          </p:cNvSpPr>
          <p:nvPr/>
        </p:nvSpPr>
        <p:spPr>
          <a:xfrm>
            <a:off x="1353787" y="2477841"/>
            <a:ext cx="10838213" cy="1658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8000"/>
              </a:lnSpc>
              <a:spcBef>
                <a:spcPts val="0"/>
              </a:spcBef>
              <a:buNone/>
            </a:pPr>
            <a:endParaRPr lang="en-US" altLang="zh-TW" sz="65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8000"/>
              </a:lnSpc>
              <a:spcBef>
                <a:spcPts val="0"/>
              </a:spcBef>
              <a:buNone/>
            </a:pPr>
            <a:r>
              <a:rPr lang="zh-TW" altLang="en-US" sz="65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用更</a:t>
            </a:r>
            <a:r>
              <a:rPr lang="zh-TW" altLang="en-US" sz="65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r>
              <a:rPr lang="zh-TW" altLang="en-US" sz="65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的視野讓孩子</a:t>
            </a:r>
            <a:r>
              <a:rPr lang="zh-TW" altLang="en-US" sz="65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</a:t>
            </a:r>
            <a:r>
              <a:rPr lang="zh-TW" altLang="en-US" sz="65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</a:t>
            </a:r>
            <a:endParaRPr lang="zh-TW" altLang="en-US" sz="65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="" xmlns:a16="http://schemas.microsoft.com/office/drawing/2014/main" id="{C0C33130-1B83-93A3-4371-5CC16CBBC72C}"/>
              </a:ext>
            </a:extLst>
          </p:cNvPr>
          <p:cNvSpPr txBox="1">
            <a:spLocks/>
          </p:cNvSpPr>
          <p:nvPr/>
        </p:nvSpPr>
        <p:spPr>
          <a:xfrm>
            <a:off x="9423400" y="6437595"/>
            <a:ext cx="2768600" cy="41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00" b="1" dirty="0">
                <a:solidFill>
                  <a:srgbClr val="0F0F0F"/>
                </a:solidFill>
                <a:latin typeface="YouTube Sans"/>
              </a:rPr>
              <a:t>【</a:t>
            </a:r>
            <a:r>
              <a:rPr lang="zh-TW" altLang="en-US" sz="800" b="1" dirty="0">
                <a:solidFill>
                  <a:srgbClr val="0F0F0F"/>
                </a:solidFill>
                <a:latin typeface="YouTube Sans"/>
              </a:rPr>
              <a:t>孩子看世界</a:t>
            </a:r>
            <a:r>
              <a:rPr lang="en-US" altLang="zh-TW" sz="800" b="1" dirty="0">
                <a:solidFill>
                  <a:srgbClr val="0F0F0F"/>
                </a:solidFill>
                <a:latin typeface="YouTube Sans"/>
              </a:rPr>
              <a:t>】 </a:t>
            </a:r>
            <a:r>
              <a:rPr lang="zh-TW" altLang="en-US" sz="800" b="1" dirty="0">
                <a:solidFill>
                  <a:srgbClr val="0F0F0F"/>
                </a:solidFill>
                <a:latin typeface="YouTube Sans"/>
              </a:rPr>
              <a:t>索馬利亞 消除飢餓 迫在眉睫 </a:t>
            </a:r>
            <a:r>
              <a:rPr lang="en-US" altLang="zh-TW" sz="800" b="1" dirty="0">
                <a:solidFill>
                  <a:srgbClr val="0F0F0F"/>
                </a:solidFill>
                <a:latin typeface="YouTube Sans"/>
              </a:rPr>
              <a:t>20221212</a:t>
            </a:r>
            <a:r>
              <a:rPr lang="en-US" altLang="zh-TW" sz="800" dirty="0"/>
              <a:t/>
            </a:r>
            <a:br>
              <a:rPr lang="en-US" altLang="zh-TW" sz="800" dirty="0"/>
            </a:br>
            <a:r>
              <a:rPr lang="en-US" altLang="zh-TW" sz="800" dirty="0">
                <a:hlinkClick r:id="rId4"/>
              </a:rPr>
              <a:t>【</a:t>
            </a:r>
            <a:r>
              <a:rPr lang="zh-TW" altLang="en-US" sz="800" dirty="0">
                <a:hlinkClick r:id="rId4"/>
              </a:rPr>
              <a:t>孩子看世界</a:t>
            </a:r>
            <a:r>
              <a:rPr lang="en-US" altLang="zh-TW" sz="800" dirty="0">
                <a:hlinkClick r:id="rId4"/>
              </a:rPr>
              <a:t>】 </a:t>
            </a:r>
            <a:r>
              <a:rPr lang="zh-TW" altLang="en-US" sz="800" dirty="0">
                <a:hlinkClick r:id="rId4"/>
              </a:rPr>
              <a:t>索馬利亞 消除飢餓 迫在眉睫 </a:t>
            </a:r>
            <a:r>
              <a:rPr lang="en-US" altLang="zh-TW" sz="800" dirty="0">
                <a:hlinkClick r:id="rId4"/>
              </a:rPr>
              <a:t>20221212 -</a:t>
            </a:r>
            <a:endParaRPr lang="zh-TW" altLang="en-US" sz="800" dirty="0"/>
          </a:p>
        </p:txBody>
      </p:sp>
      <p:sp>
        <p:nvSpPr>
          <p:cNvPr id="5" name="矩形 4"/>
          <p:cNvSpPr/>
          <p:nvPr/>
        </p:nvSpPr>
        <p:spPr>
          <a:xfrm>
            <a:off x="630321" y="1402720"/>
            <a:ext cx="8596806" cy="924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7000"/>
              </a:lnSpc>
            </a:pPr>
            <a:r>
              <a:rPr lang="zh-TW" altLang="en-US" sz="5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講故事  說</a:t>
            </a:r>
            <a:r>
              <a:rPr lang="zh-TW" altLang="en-US" sz="5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 呼應</a:t>
            </a:r>
            <a:r>
              <a:rPr lang="en-US" altLang="zh-TW" sz="5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SDGS</a:t>
            </a:r>
            <a:endParaRPr lang="zh-TW" altLang="en-US" sz="5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0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8779" y="-65182"/>
            <a:ext cx="10533413" cy="1507067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需要一口活下去的生命糧</a:t>
            </a:r>
            <a:endParaRPr lang="zh-TW" altLang="en-US" sz="4400" b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https://obs.line-scdn.net/0hXwgRo2r5B1haKxUiEGd4Dwd2GC0xBQFeLg8RYD41CzN2GxNREgs3dQxoJWoTHitRFk0zYQMjCTcHGDtRBkUbXBQrOA0DHz8NYg03PTpyCSMQRitFFhEYW35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377" y="1600201"/>
            <a:ext cx="748524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-1145" t="20123"/>
          <a:stretch/>
        </p:blipFill>
        <p:spPr>
          <a:xfrm>
            <a:off x="2982710" y="1916833"/>
            <a:ext cx="7206208" cy="42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A9B0C790-DDE1-0553-B919-9D7404143907}"/>
              </a:ext>
            </a:extLst>
          </p:cNvPr>
          <p:cNvSpPr txBox="1"/>
          <p:nvPr/>
        </p:nvSpPr>
        <p:spPr>
          <a:xfrm>
            <a:off x="667578" y="1411837"/>
            <a:ext cx="508552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面對全球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8DA42E02-FF3D-A86A-E73C-84B5B7961D87}"/>
              </a:ext>
            </a:extLst>
          </p:cNvPr>
          <p:cNvSpPr txBox="1">
            <a:spLocks/>
          </p:cNvSpPr>
          <p:nvPr/>
        </p:nvSpPr>
        <p:spPr>
          <a:xfrm>
            <a:off x="368300" y="4133936"/>
            <a:ext cx="116967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buNone/>
            </a:pP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氣候變遷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導致越來越極端的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天災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</a:p>
        </p:txBody>
      </p:sp>
    </p:spTree>
    <p:extLst>
      <p:ext uri="{BB962C8B-B14F-4D97-AF65-F5344CB8AC3E}">
        <p14:creationId xmlns:p14="http://schemas.microsoft.com/office/powerpoint/2010/main" val="21717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D62AFB52-1596-C49E-A28D-0CF5AEEB6A26}"/>
              </a:ext>
            </a:extLst>
          </p:cNvPr>
          <p:cNvSpPr txBox="1"/>
          <p:nvPr/>
        </p:nvSpPr>
        <p:spPr>
          <a:xfrm>
            <a:off x="1022358" y="717720"/>
            <a:ext cx="6978642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氣候變遷下的</a:t>
            </a:r>
            <a:r>
              <a:rPr lang="zh-TW" altLang="en-US" sz="6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</a:p>
        </p:txBody>
      </p:sp>
      <p:sp>
        <p:nvSpPr>
          <p:cNvPr id="16" name="內容版面配置區 2">
            <a:extLst>
              <a:ext uri="{FF2B5EF4-FFF2-40B4-BE49-F238E27FC236}">
                <a16:creationId xmlns="" xmlns:a16="http://schemas.microsoft.com/office/drawing/2014/main" id="{92C252C5-AC3D-9C77-C30B-D2BB94FC6B3F}"/>
              </a:ext>
            </a:extLst>
          </p:cNvPr>
          <p:cNvSpPr txBox="1">
            <a:spLocks/>
          </p:cNvSpPr>
          <p:nvPr/>
        </p:nvSpPr>
        <p:spPr>
          <a:xfrm>
            <a:off x="2530917" y="2031816"/>
            <a:ext cx="5987165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475" indent="-371475"/>
            <a:r>
              <a:rPr lang="zh-TW" altLang="en-US" sz="65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缺水</a:t>
            </a:r>
          </a:p>
          <a:p>
            <a:pPr marL="0" indent="0">
              <a:lnSpc>
                <a:spcPts val="7000"/>
              </a:lnSpc>
              <a:spcBef>
                <a:spcPts val="0"/>
              </a:spcBef>
            </a:pP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">
            <a:extLst>
              <a:ext uri="{FF2B5EF4-FFF2-40B4-BE49-F238E27FC236}">
                <a16:creationId xmlns="" xmlns:a16="http://schemas.microsoft.com/office/drawing/2014/main" id="{702A6513-DCA3-8B01-D83F-5610521239E3}"/>
              </a:ext>
            </a:extLst>
          </p:cNvPr>
          <p:cNvSpPr txBox="1">
            <a:spLocks/>
          </p:cNvSpPr>
          <p:nvPr/>
        </p:nvSpPr>
        <p:spPr>
          <a:xfrm>
            <a:off x="2532762" y="3047479"/>
            <a:ext cx="5987165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475" indent="-371475"/>
            <a:r>
              <a:rPr lang="zh-TW" altLang="en-US" sz="6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酷熱</a:t>
            </a:r>
          </a:p>
        </p:txBody>
      </p:sp>
      <p:sp>
        <p:nvSpPr>
          <p:cNvPr id="18" name="內容版面配置區 2">
            <a:extLst>
              <a:ext uri="{FF2B5EF4-FFF2-40B4-BE49-F238E27FC236}">
                <a16:creationId xmlns="" xmlns:a16="http://schemas.microsoft.com/office/drawing/2014/main" id="{59EE0708-93BB-4394-A023-BCD48070F7F4}"/>
              </a:ext>
            </a:extLst>
          </p:cNvPr>
          <p:cNvSpPr txBox="1">
            <a:spLocks/>
          </p:cNvSpPr>
          <p:nvPr/>
        </p:nvSpPr>
        <p:spPr>
          <a:xfrm>
            <a:off x="2530916" y="4158020"/>
            <a:ext cx="5987165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475" indent="-371475"/>
            <a:r>
              <a:rPr lang="zh-TW" altLang="en-US" sz="6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嚴寒</a:t>
            </a:r>
          </a:p>
        </p:txBody>
      </p:sp>
    </p:spTree>
    <p:extLst>
      <p:ext uri="{BB962C8B-B14F-4D97-AF65-F5344CB8AC3E}">
        <p14:creationId xmlns:p14="http://schemas.microsoft.com/office/powerpoint/2010/main" val="5130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038" y="617814"/>
            <a:ext cx="10973923" cy="1142775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zh-TW" altLang="en-US" sz="5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遠方危機不再是遙遠的故事</a:t>
            </a:r>
            <a:r>
              <a:rPr lang="en-US" altLang="zh-TW" sz="5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lang="en-US" altLang="zh-TW" sz="5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5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更是你我共同搶救的未來</a:t>
            </a:r>
            <a:endParaRPr lang="zh-TW" altLang="en-US" sz="5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s://obs.line-scdn.net/0hjCD6qnrhNWx5TycWMyRKOyYSKhkSYTNqDWsjVB1ROQdVOg5mEGgqCV0JOxczfydcMm4paDcECjoVOQ1iLigbbF0TPjlVNgxfEG0qVicNOzoWNCBMF28BVgZHFy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4802" y="2431473"/>
            <a:ext cx="5978220" cy="36147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C3E171C9-AB80-D3EC-CE5D-B889C424C9A3}"/>
              </a:ext>
            </a:extLst>
          </p:cNvPr>
          <p:cNvSpPr txBox="1"/>
          <p:nvPr/>
        </p:nvSpPr>
        <p:spPr>
          <a:xfrm>
            <a:off x="2333657" y="944312"/>
            <a:ext cx="5022290" cy="12311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72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</a:t>
            </a:r>
            <a:r>
              <a:rPr lang="zh-TW" altLang="en-US" sz="80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真相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CF457ABC-C476-6CEA-06F2-D32346419FBD}"/>
              </a:ext>
            </a:extLst>
          </p:cNvPr>
          <p:cNvSpPr txBox="1"/>
          <p:nvPr/>
        </p:nvSpPr>
        <p:spPr>
          <a:xfrm>
            <a:off x="2333656" y="3477567"/>
            <a:ext cx="6382831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</a:t>
            </a:r>
            <a:r>
              <a:rPr lang="zh-TW" alt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</a:rPr>
              <a:t>上</a:t>
            </a:r>
            <a:endParaRPr lang="en-US" altLang="zh-TW" sz="6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軟正黑體" panose="020B0604030504040204" pitchFamily="34" charset="-120"/>
            </a:endParaRPr>
          </a:p>
          <a:p>
            <a:pPr marL="371475" indent="-371475"/>
            <a:r>
              <a:rPr lang="zh-TW" alt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</a:rPr>
              <a:t>極端</a:t>
            </a:r>
            <a:r>
              <a:rPr lang="zh-TW" alt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</a:rPr>
              <a:t>飢餓的事實</a:t>
            </a:r>
          </a:p>
          <a:p>
            <a:pPr marL="371475" indent="-371475"/>
            <a:endParaRPr lang="zh-TW" altLang="en-US" sz="6500" b="1" dirty="0">
              <a:solidFill>
                <a:srgbClr val="92D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="" xmlns:a16="http://schemas.microsoft.com/office/drawing/2014/main" id="{93289E45-8EC1-0429-414E-5FB81DE3C229}"/>
              </a:ext>
            </a:extLst>
          </p:cNvPr>
          <p:cNvSpPr txBox="1"/>
          <p:nvPr/>
        </p:nvSpPr>
        <p:spPr>
          <a:xfrm>
            <a:off x="2333657" y="4762498"/>
            <a:ext cx="6111843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endParaRPr lang="zh-TW" altLang="en-US" sz="6500" b="1" dirty="0">
              <a:solidFill>
                <a:srgbClr val="92D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989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2B6B6B-D490-B040-2876-2E477EE75C4B}"/>
              </a:ext>
            </a:extLst>
          </p:cNvPr>
          <p:cNvSpPr txBox="1"/>
          <p:nvPr/>
        </p:nvSpPr>
        <p:spPr>
          <a:xfrm>
            <a:off x="711200" y="538172"/>
            <a:ext cx="124206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5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試想</a:t>
            </a:r>
            <a:r>
              <a:rPr lang="en-US" altLang="zh-TW" sz="5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5400" b="1" dirty="0">
              <a:solidFill>
                <a:schemeClr val="tx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DA216F43-8AF8-0393-1189-23E0BB4163BF}"/>
              </a:ext>
            </a:extLst>
          </p:cNvPr>
          <p:cNvSpPr txBox="1"/>
          <p:nvPr/>
        </p:nvSpPr>
        <p:spPr>
          <a:xfrm>
            <a:off x="1674984" y="1706017"/>
            <a:ext cx="9335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000" b="1" dirty="0">
                <a:solidFill>
                  <a:srgbClr val="CC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</a:t>
            </a:r>
            <a:r>
              <a:rPr lang="zh-TW" altLang="en-US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飢餓</a:t>
            </a:r>
            <a:r>
              <a:rPr lang="zh-TW" altLang="en-US" sz="6000" b="1" dirty="0">
                <a:solidFill>
                  <a:srgbClr val="CC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時會有什麼感受？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="" xmlns:a16="http://schemas.microsoft.com/office/drawing/2014/main" id="{A9D6E00F-E5F5-3565-7170-22557DA33DE7}"/>
              </a:ext>
            </a:extLst>
          </p:cNvPr>
          <p:cNvSpPr txBox="1">
            <a:spLocks/>
          </p:cNvSpPr>
          <p:nvPr/>
        </p:nvSpPr>
        <p:spPr>
          <a:xfrm>
            <a:off x="1141584" y="4247556"/>
            <a:ext cx="955323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如果是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長期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處於飢餓的狀態，</a:t>
            </a: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4800" b="1" dirty="0" smtClean="0">
                <a:solidFill>
                  <a:srgbClr val="FFC000"/>
                </a:solidFill>
                <a:latin typeface="微軟正黑體" panose="020B0604030504040204" pitchFamily="34" charset="-120"/>
              </a:rPr>
              <a:t>一</a:t>
            </a:r>
            <a:r>
              <a:rPr lang="zh-TW" altLang="en-US" sz="6000" b="1" dirty="0" smtClean="0">
                <a:solidFill>
                  <a:srgbClr val="00FFFF"/>
                </a:solidFill>
                <a:latin typeface="微軟正黑體" panose="020B0604030504040204" pitchFamily="34" charset="-120"/>
              </a:rPr>
              <a:t>出生</a:t>
            </a:r>
            <a:r>
              <a:rPr lang="zh-TW" altLang="en-US" sz="6000" b="1" dirty="0" smtClean="0">
                <a:solidFill>
                  <a:srgbClr val="FFC000"/>
                </a:solidFill>
                <a:latin typeface="微軟正黑體" panose="020B0604030504040204" pitchFamily="34" charset="-120"/>
              </a:rPr>
              <a:t>就是</a:t>
            </a:r>
            <a:r>
              <a:rPr lang="zh-TW" altLang="en-US" sz="6000" b="1" dirty="0">
                <a:solidFill>
                  <a:srgbClr val="FFC000"/>
                </a:solidFill>
                <a:latin typeface="微軟正黑體" panose="020B0604030504040204" pitchFamily="34" charset="-120"/>
              </a:rPr>
              <a:t>在這樣的社區中呢？</a:t>
            </a:r>
          </a:p>
          <a:p>
            <a:pPr marL="0" indent="0">
              <a:lnSpc>
                <a:spcPts val="7000"/>
              </a:lnSpc>
              <a:spcBef>
                <a:spcPts val="0"/>
              </a:spcBef>
            </a:pPr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7000"/>
              </a:lnSpc>
              <a:spcBef>
                <a:spcPts val="0"/>
              </a:spcBef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="" xmlns:a16="http://schemas.microsoft.com/office/drawing/2014/main" id="{E4979C12-5422-32B6-3240-221338089D08}"/>
              </a:ext>
            </a:extLst>
          </p:cNvPr>
          <p:cNvSpPr txBox="1">
            <a:spLocks/>
          </p:cNvSpPr>
          <p:nvPr/>
        </p:nvSpPr>
        <p:spPr>
          <a:xfrm>
            <a:off x="225631" y="3324226"/>
            <a:ext cx="11752283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r>
              <a:rPr lang="zh-TW" alt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覺得自憐、無奈、憤恨、控訴</a:t>
            </a:r>
            <a:r>
              <a:rPr lang="en-US" altLang="zh-TW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899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="" xmlns:a16="http://schemas.microsoft.com/office/drawing/2014/main" id="{5B7D0965-283A-864C-1BCA-C18D30D2375A}"/>
              </a:ext>
            </a:extLst>
          </p:cNvPr>
          <p:cNvSpPr txBox="1"/>
          <p:nvPr/>
        </p:nvSpPr>
        <p:spPr>
          <a:xfrm>
            <a:off x="1772084" y="1487433"/>
            <a:ext cx="518128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7200" b="1" dirty="0">
                <a:solidFill>
                  <a:srgbClr val="66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零飢餓行動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DBE9DE13-5272-8132-AAA5-C360E8D026DA}"/>
              </a:ext>
            </a:extLst>
          </p:cNvPr>
          <p:cNvSpPr txBox="1"/>
          <p:nvPr/>
        </p:nvSpPr>
        <p:spPr>
          <a:xfrm>
            <a:off x="1162498" y="387530"/>
            <a:ext cx="1040406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－</a:t>
            </a:r>
            <a:r>
              <a:rPr lang="zh-TW" altLang="en-US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目前台灣行政院農委會推行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="" xmlns:a16="http://schemas.microsoft.com/office/drawing/2014/main" id="{554C41FA-1CA8-1523-8DC4-A6B6A3EE093B}"/>
              </a:ext>
            </a:extLst>
          </p:cNvPr>
          <p:cNvSpPr txBox="1">
            <a:spLocks/>
          </p:cNvSpPr>
          <p:nvPr/>
        </p:nvSpPr>
        <p:spPr>
          <a:xfrm>
            <a:off x="5554940" y="4973359"/>
            <a:ext cx="5600148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endParaRPr lang="zh-TW" altLang="en-US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="" xmlns:a16="http://schemas.microsoft.com/office/drawing/2014/main" id="{F6719B30-19F3-C775-8B8A-D4C61386EC43}"/>
              </a:ext>
            </a:extLst>
          </p:cNvPr>
          <p:cNvSpPr txBox="1">
            <a:spLocks/>
          </p:cNvSpPr>
          <p:nvPr/>
        </p:nvSpPr>
        <p:spPr>
          <a:xfrm>
            <a:off x="1562654" y="4173828"/>
            <a:ext cx="9232016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定點供</a:t>
            </a: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餐     送</a:t>
            </a:r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餐到宅</a:t>
            </a:r>
          </a:p>
          <a:p>
            <a:pPr marL="0" indent="0">
              <a:lnSpc>
                <a:spcPts val="7000"/>
              </a:lnSpc>
              <a:spcBef>
                <a:spcPts val="0"/>
              </a:spcBef>
            </a:pPr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惜食</a:t>
            </a: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專區   零</a:t>
            </a:r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飢餓平台和專線</a:t>
            </a:r>
          </a:p>
          <a:p>
            <a:pPr marL="0" indent="0">
              <a:lnSpc>
                <a:spcPts val="7000"/>
              </a:lnSpc>
              <a:spcBef>
                <a:spcPts val="0"/>
              </a:spcBef>
            </a:pPr>
            <a:endParaRPr lang="zh-TW" altLang="en-US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3ED02EFC-51AE-419F-D16B-B549AEAC7F75}"/>
              </a:ext>
            </a:extLst>
          </p:cNvPr>
          <p:cNvSpPr txBox="1">
            <a:spLocks/>
          </p:cNvSpPr>
          <p:nvPr/>
        </p:nvSpPr>
        <p:spPr>
          <a:xfrm>
            <a:off x="1562654" y="5037147"/>
            <a:ext cx="5600148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endParaRPr lang="zh-TW" altLang="en-US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93C4DFB4-7F49-469A-A88A-6A9C31C4FEDC}"/>
              </a:ext>
            </a:extLst>
          </p:cNvPr>
          <p:cNvSpPr txBox="1"/>
          <p:nvPr/>
        </p:nvSpPr>
        <p:spPr>
          <a:xfrm>
            <a:off x="3816414" y="2904750"/>
            <a:ext cx="837558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針對低收入戶</a:t>
            </a:r>
            <a:r>
              <a:rPr lang="en-US" altLang="zh-TW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(29</a:t>
            </a:r>
            <a:r>
              <a:rPr lang="zh-TW" altLang="en-US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萬戶</a:t>
            </a:r>
            <a:r>
              <a:rPr lang="en-US" altLang="zh-TW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="" xmlns:a16="http://schemas.microsoft.com/office/drawing/2014/main" id="{E7013EC1-BE90-DB02-A46C-28C316AE44FD}"/>
              </a:ext>
            </a:extLst>
          </p:cNvPr>
          <p:cNvSpPr txBox="1">
            <a:spLocks/>
          </p:cNvSpPr>
          <p:nvPr/>
        </p:nvSpPr>
        <p:spPr>
          <a:xfrm>
            <a:off x="5510242" y="4045068"/>
            <a:ext cx="3076019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endParaRPr lang="zh-TW" altLang="en-US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89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>
            <a:extLst>
              <a:ext uri="{FF2B5EF4-FFF2-40B4-BE49-F238E27FC236}">
                <a16:creationId xmlns="" xmlns:a16="http://schemas.microsoft.com/office/drawing/2014/main" id="{D2989A45-D58C-8A6D-EDD5-E2293C781A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4836" y="3315211"/>
            <a:ext cx="4937125" cy="32009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extBox 5">
            <a:extLst>
              <a:ext uri="{FF2B5EF4-FFF2-40B4-BE49-F238E27FC236}">
                <a16:creationId xmlns="" xmlns:a16="http://schemas.microsoft.com/office/drawing/2014/main" id="{B2E2A525-044D-75CD-29BC-0E8BDFF4DBAE}"/>
              </a:ext>
            </a:extLst>
          </p:cNvPr>
          <p:cNvSpPr txBox="1"/>
          <p:nvPr/>
        </p:nvSpPr>
        <p:spPr>
          <a:xfrm>
            <a:off x="183160" y="239760"/>
            <a:ext cx="9766300" cy="10002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財團法人台灣世界展望會</a:t>
            </a:r>
            <a:endParaRPr lang="zh-TW" alt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72DB5C1-876C-9B39-39E2-2200509F16C0}"/>
              </a:ext>
            </a:extLst>
          </p:cNvPr>
          <p:cNvSpPr txBox="1">
            <a:spLocks/>
          </p:cNvSpPr>
          <p:nvPr/>
        </p:nvSpPr>
        <p:spPr>
          <a:xfrm>
            <a:off x="798185" y="1588823"/>
            <a:ext cx="7847496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飢餓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邁入第</a:t>
            </a: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(2023)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20211015即時新聞 飢餓 的圖片結果">
            <a:extLst>
              <a:ext uri="{FF2B5EF4-FFF2-40B4-BE49-F238E27FC236}">
                <a16:creationId xmlns="" xmlns:a16="http://schemas.microsoft.com/office/drawing/2014/main" id="{6F6370AB-A954-44CA-33ED-950AF26B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36" y="3182572"/>
            <a:ext cx="5121353" cy="33335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7BAA14-73B1-CF96-4152-1404CFE42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73" y="765506"/>
            <a:ext cx="4132360" cy="2718841"/>
          </a:xfrm>
        </p:spPr>
        <p:txBody>
          <a:bodyPr anchor="b">
            <a:noAutofit/>
          </a:bodyPr>
          <a:lstStyle/>
          <a:p>
            <a:pPr algn="ctr">
              <a:lnSpc>
                <a:spcPts val="7000"/>
              </a:lnSpc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呼應聯合國</a:t>
            </a:r>
            <a:b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永續發展目標 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SDGS</a:t>
            </a:r>
            <a:endParaRPr lang="zh-TW" altLang="en-US" sz="4800" dirty="0"/>
          </a:p>
        </p:txBody>
      </p:sp>
      <p:sp>
        <p:nvSpPr>
          <p:cNvPr id="4107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powerpoint背景图100张,也可作他用哦 - 图片素材交流 - 思缘论坛 - 学PS上思缘设计论坛missyuan.com">
            <a:extLst>
              <a:ext uri="{FF2B5EF4-FFF2-40B4-BE49-F238E27FC236}">
                <a16:creationId xmlns="" xmlns:a16="http://schemas.microsoft.com/office/drawing/2014/main" id="{55CBDDF0-913F-A034-7A65-A481A04FB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57" b="-1"/>
          <a:stretch/>
        </p:blipFill>
        <p:spPr bwMode="auto">
          <a:xfrm>
            <a:off x="4965700" y="0"/>
            <a:ext cx="7223252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hlinkClick r:id="rId3" action="ppaction://hlinkfile"/>
            <a:extLst>
              <a:ext uri="{FF2B5EF4-FFF2-40B4-BE49-F238E27FC236}">
                <a16:creationId xmlns="" xmlns:a16="http://schemas.microsoft.com/office/drawing/2014/main" id="{BCEB8DD7-3F57-0543-927C-C997CE0A3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235" y="5397500"/>
            <a:ext cx="1937387" cy="1295400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="" xmlns:a16="http://schemas.microsoft.com/office/drawing/2014/main" id="{5053CF3F-1086-A069-AE06-2F306FBC6C30}"/>
              </a:ext>
            </a:extLst>
          </p:cNvPr>
          <p:cNvSpPr txBox="1">
            <a:spLocks/>
          </p:cNvSpPr>
          <p:nvPr/>
        </p:nvSpPr>
        <p:spPr>
          <a:xfrm>
            <a:off x="744563" y="4249853"/>
            <a:ext cx="3476575" cy="1905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第二項</a:t>
            </a:r>
          </a:p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消除飢餓</a:t>
            </a:r>
          </a:p>
        </p:txBody>
      </p:sp>
    </p:spTree>
    <p:extLst>
      <p:ext uri="{BB962C8B-B14F-4D97-AF65-F5344CB8AC3E}">
        <p14:creationId xmlns:p14="http://schemas.microsoft.com/office/powerpoint/2010/main" val="12186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B456F19-71BF-3BB6-FFDA-DDE557E2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1207400-FA12-5665-11C0-1BBEFCD03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ppt底圖 的圖片結果">
            <a:extLst>
              <a:ext uri="{FF2B5EF4-FFF2-40B4-BE49-F238E27FC236}">
                <a16:creationId xmlns="" xmlns:a16="http://schemas.microsoft.com/office/drawing/2014/main" id="{DA6644F2-2D3E-8855-F18F-37000CD07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6" y="-3207770"/>
            <a:ext cx="12192000" cy="1006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4FF31E3C-552B-2665-C087-B4BCE4412563}"/>
              </a:ext>
            </a:extLst>
          </p:cNvPr>
          <p:cNvSpPr txBox="1"/>
          <p:nvPr/>
        </p:nvSpPr>
        <p:spPr>
          <a:xfrm>
            <a:off x="1085850" y="1027906"/>
            <a:ext cx="10020300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>
              <a:lnSpc>
                <a:spcPts val="8000"/>
              </a:lnSpc>
            </a:pPr>
            <a:r>
              <a:rPr lang="zh-TW" altLang="en-US" sz="6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⊙</a:t>
            </a:r>
            <a:endParaRPr lang="en-US" altLang="zh-TW" sz="60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71475" indent="-371475">
              <a:lnSpc>
                <a:spcPts val="8000"/>
              </a:lnSpc>
            </a:pPr>
            <a:r>
              <a:rPr lang="zh-TW" altLang="en-US" sz="6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</a:t>
            </a:r>
            <a:r>
              <a:rPr lang="zh-TW" altLang="en-US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有心</a:t>
            </a:r>
            <a:endParaRPr lang="en-US" altLang="zh-TW" sz="6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71475" indent="-371475">
              <a:lnSpc>
                <a:spcPts val="8000"/>
              </a:lnSpc>
            </a:pPr>
            <a:r>
              <a:rPr lang="zh-TW" altLang="en-US" sz="6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我們可以成為</a:t>
            </a:r>
            <a:endParaRPr lang="en-US" altLang="zh-TW" sz="6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71475" indent="-371475">
              <a:lnSpc>
                <a:spcPts val="8000"/>
              </a:lnSpc>
            </a:pP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6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手心向下 </a:t>
            </a:r>
            <a:r>
              <a:rPr lang="zh-TW" altLang="en-US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幫助別人</a:t>
            </a:r>
            <a:r>
              <a:rPr lang="zh-TW" altLang="en-US" sz="6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的人</a:t>
            </a:r>
          </a:p>
        </p:txBody>
      </p:sp>
      <p:sp>
        <p:nvSpPr>
          <p:cNvPr id="4" name="矩形 3"/>
          <p:cNvSpPr/>
          <p:nvPr/>
        </p:nvSpPr>
        <p:spPr>
          <a:xfrm>
            <a:off x="1991096" y="-1242476"/>
            <a:ext cx="95754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475" lvl="0" indent="-371475"/>
            <a:endParaRPr lang="en-US" altLang="zh-TW" sz="6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71475" lvl="0" indent="-371475"/>
            <a:endParaRPr lang="en-US" altLang="zh-TW" sz="6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71475" lvl="0" indent="-371475"/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世界總有比我們悲慘的人</a:t>
            </a:r>
          </a:p>
        </p:txBody>
      </p:sp>
    </p:spTree>
    <p:extLst>
      <p:ext uri="{BB962C8B-B14F-4D97-AF65-F5344CB8AC3E}">
        <p14:creationId xmlns:p14="http://schemas.microsoft.com/office/powerpoint/2010/main" val="19602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4332AB87-D67E-D3B1-9A04-05648ADB23BE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456A4D43-8DB2-0450-B5ED-D825ACE1B01B}"/>
              </a:ext>
            </a:extLst>
          </p:cNvPr>
          <p:cNvSpPr txBox="1"/>
          <p:nvPr/>
        </p:nvSpPr>
        <p:spPr>
          <a:xfrm>
            <a:off x="512973" y="508905"/>
            <a:ext cx="10873410" cy="292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altLang="zh-TW" sz="5400" dirty="0">
                <a:solidFill>
                  <a:schemeClr val="bg1"/>
                </a:solidFill>
              </a:rPr>
              <a:t>Biggest Problems Facing The World</a:t>
            </a:r>
            <a:br>
              <a:rPr lang="en-US" altLang="zh-TW" sz="5400" dirty="0">
                <a:solidFill>
                  <a:schemeClr val="bg1"/>
                </a:solidFill>
              </a:rPr>
            </a:br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全球面臨的重大問題</a:t>
            </a:r>
            <a:r>
              <a:rPr lang="zh-TW" altLang="en-US" sz="5400" dirty="0">
                <a:solidFill>
                  <a:schemeClr val="bg1"/>
                </a:solidFill>
              </a:rPr>
              <a:t/>
            </a:r>
            <a:br>
              <a:rPr lang="zh-TW" altLang="en-US" sz="5400" dirty="0">
                <a:solidFill>
                  <a:schemeClr val="bg1"/>
                </a:solidFill>
              </a:rPr>
            </a:br>
            <a:r>
              <a:rPr lang="zh-TW" altLang="en-US" sz="5400" dirty="0">
                <a:solidFill>
                  <a:schemeClr val="bg1"/>
                </a:solidFill>
              </a:rPr>
              <a:t>                                           </a:t>
            </a:r>
            <a:r>
              <a:rPr lang="en-US" altLang="zh-TW" sz="2400" dirty="0">
                <a:solidFill>
                  <a:schemeClr val="bg1"/>
                </a:solidFill>
              </a:rPr>
              <a:t>2018 World Economic Forum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="" xmlns:a16="http://schemas.microsoft.com/office/drawing/2014/main" id="{F7C507D6-F54D-3E90-C068-8AF2C7ADB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8366" y="3258071"/>
            <a:ext cx="4607634" cy="313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454685" indent="-454685" defTabSz="297861" eaLnBrk="0" fontAlgn="base" hangingPunct="0">
              <a:lnSpc>
                <a:spcPts val="5500"/>
              </a:lnSpc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F"/>
              <a:defRPr/>
            </a:pPr>
            <a:r>
              <a:rPr kumimoji="1" lang="en-US" altLang="zh-TW" sz="4000" dirty="0">
                <a:solidFill>
                  <a:srgbClr val="FFFF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Climate Change</a:t>
            </a:r>
          </a:p>
          <a:p>
            <a:pPr indent="416795" defTabSz="297861" eaLnBrk="0" fontAlgn="base" hangingPunct="0">
              <a:lnSpc>
                <a:spcPts val="5500"/>
              </a:lnSpc>
              <a:spcBef>
                <a:spcPct val="0"/>
              </a:spcBef>
              <a:spcAft>
                <a:spcPts val="2387"/>
              </a:spcAft>
              <a:buClr>
                <a:srgbClr val="FFFF00"/>
              </a:buClr>
              <a:defRPr/>
            </a:pPr>
            <a:r>
              <a:rPr kumimoji="1"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氣候變遷</a:t>
            </a:r>
            <a:endParaRPr kumimoji="1" lang="en-US" altLang="zh-TW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4685" indent="-454685" defTabSz="297861" eaLnBrk="0" fontAlgn="base" hangingPunct="0">
              <a:lnSpc>
                <a:spcPts val="5500"/>
              </a:lnSpc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F"/>
              <a:defRPr/>
            </a:pPr>
            <a:r>
              <a:rPr kumimoji="1" lang="en-US" altLang="zh-TW" sz="4000" dirty="0">
                <a:solidFill>
                  <a:srgbClr val="FFFF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Conflict / Wars</a:t>
            </a:r>
          </a:p>
          <a:p>
            <a:pPr indent="416795" defTabSz="297861" eaLnBrk="0" fontAlgn="base" hangingPunct="0">
              <a:lnSpc>
                <a:spcPts val="5500"/>
              </a:lnSpc>
              <a:spcBef>
                <a:spcPct val="0"/>
              </a:spcBef>
              <a:buClr>
                <a:srgbClr val="FFFF00"/>
              </a:buClr>
              <a:defRPr/>
            </a:pPr>
            <a:r>
              <a:rPr kumimoji="1"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衝突與戰爭</a:t>
            </a:r>
            <a:endParaRPr kumimoji="1" lang="en-US" altLang="zh-TW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86D02318-D344-74EA-E0E0-2D1FFA385D19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4160044"/>
            <a:ext cx="3904934" cy="1502976"/>
            <a:chOff x="6896100" y="3964449"/>
            <a:chExt cx="5890117" cy="2265968"/>
          </a:xfrm>
        </p:grpSpPr>
        <p:sp>
          <p:nvSpPr>
            <p:cNvPr id="10" name="向右箭號 2">
              <a:extLst>
                <a:ext uri="{FF2B5EF4-FFF2-40B4-BE49-F238E27FC236}">
                  <a16:creationId xmlns="" xmlns:a16="http://schemas.microsoft.com/office/drawing/2014/main" id="{01AB9EE4-4DEA-62BE-1E67-73463B1C8BAB}"/>
                </a:ext>
              </a:extLst>
            </p:cNvPr>
            <p:cNvSpPr/>
            <p:nvPr/>
          </p:nvSpPr>
          <p:spPr bwMode="auto">
            <a:xfrm>
              <a:off x="6896100" y="4471772"/>
              <a:ext cx="2303530" cy="1382091"/>
            </a:xfrm>
            <a:prstGeom prst="rightArrow">
              <a:avLst>
                <a:gd name="adj1" fmla="val 50000"/>
                <a:gd name="adj2" fmla="val 6984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chemeClr val="bg1">
                    <a:lumMod val="65000"/>
                  </a:schemeClr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297861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zh-TW" altLang="en-US" sz="3978" b="1">
                <a:solidFill>
                  <a:srgbClr val="FFFFFF"/>
                </a:solidFill>
                <a:ea typeface="新細明體" panose="02020500000000000000" pitchFamily="18" charset="-120"/>
              </a:endParaRPr>
            </a:p>
          </p:txBody>
        </p:sp>
        <p:sp>
          <p:nvSpPr>
            <p:cNvPr id="11" name="Text Box 2">
              <a:extLst>
                <a:ext uri="{FF2B5EF4-FFF2-40B4-BE49-F238E27FC236}">
                  <a16:creationId xmlns="" xmlns:a16="http://schemas.microsoft.com/office/drawing/2014/main" id="{FFF32F19-5AB0-EA47-4CF9-F87CDD8A6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1567" y="3964449"/>
              <a:ext cx="3384650" cy="2265968"/>
            </a:xfrm>
            <a:prstGeom prst="rect">
              <a:avLst/>
            </a:prstGeom>
            <a:solidFill>
              <a:srgbClr val="C00000"/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>
              <a:spAutoFit/>
            </a:bodyPr>
            <a:lstStyle/>
            <a:p>
              <a:pPr algn="ctr" defTabSz="297861" eaLnBrk="0" fontAlgn="base" hangingPunct="0">
                <a:lnSpc>
                  <a:spcPts val="5500"/>
                </a:lnSpc>
                <a:spcBef>
                  <a:spcPct val="0"/>
                </a:spcBef>
                <a:buClr>
                  <a:srgbClr val="FFFF00"/>
                </a:buClr>
                <a:defRPr/>
              </a:pPr>
              <a:r>
                <a:rPr kumimoji="1" lang="en-US" altLang="zh-TW" sz="4000" dirty="0">
                  <a:solidFill>
                    <a:srgbClr val="FFFFFF">
                      <a:lumMod val="95000"/>
                    </a:srgbClr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Refugee</a:t>
              </a:r>
            </a:p>
            <a:p>
              <a:pPr algn="ctr" defTabSz="297861" eaLnBrk="0" fontAlgn="base" hangingPunct="0">
                <a:lnSpc>
                  <a:spcPts val="5500"/>
                </a:lnSpc>
                <a:spcBef>
                  <a:spcPct val="0"/>
                </a:spcBef>
                <a:buClr>
                  <a:srgbClr val="FFFF00"/>
                </a:buClr>
                <a:defRPr/>
              </a:pPr>
              <a:r>
                <a:rPr kumimoji="1" lang="zh-TW" altLang="en-US" sz="5400" b="1" dirty="0">
                  <a:solidFill>
                    <a:srgbClr val="FFFFFF">
                      <a:lumMod val="9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難民</a:t>
              </a:r>
              <a:endParaRPr kumimoji="1" lang="en-US" altLang="zh-TW" sz="54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48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C0322D1D-B823-4C88-E97E-9F36E16331CB}"/>
              </a:ext>
            </a:extLst>
          </p:cNvPr>
          <p:cNvSpPr txBox="1"/>
          <p:nvPr/>
        </p:nvSpPr>
        <p:spPr>
          <a:xfrm>
            <a:off x="921310" y="969956"/>
            <a:ext cx="7143190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7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投資我們的地球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="" xmlns:a16="http://schemas.microsoft.com/office/drawing/2014/main" id="{92768692-AA08-8284-F6FE-3FAE5577AB40}"/>
              </a:ext>
            </a:extLst>
          </p:cNvPr>
          <p:cNvSpPr txBox="1"/>
          <p:nvPr/>
        </p:nvSpPr>
        <p:spPr>
          <a:xfrm>
            <a:off x="2419413" y="3084377"/>
            <a:ext cx="892152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7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調整心態  事先預防</a:t>
            </a:r>
            <a:endParaRPr lang="en-US" altLang="zh-TW" sz="72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2552E13B-C1B9-FDD1-0FC2-7D1C2426ADED}"/>
              </a:ext>
            </a:extLst>
          </p:cNvPr>
          <p:cNvSpPr txBox="1"/>
          <p:nvPr/>
        </p:nvSpPr>
        <p:spPr>
          <a:xfrm>
            <a:off x="2419414" y="4236305"/>
            <a:ext cx="798188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有心造塔 就造到透尾</a:t>
            </a:r>
            <a:endParaRPr lang="en-US" altLang="zh-TW" sz="6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08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E9182F4-55AE-19A4-7363-9ACEB9885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7465">
            <a:off x="-71374" y="-346236"/>
            <a:ext cx="4269196" cy="3685944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0E390E52-0C73-FE5D-D74D-857B0A678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77169" y="1496736"/>
            <a:ext cx="737360" cy="6609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90BAEF9C-22DD-97F2-F046-234207794E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98670">
            <a:off x="10882916" y="5647419"/>
            <a:ext cx="1085705" cy="927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C2B5D8-E770-FB7E-4F3C-32060346E956}"/>
              </a:ext>
            </a:extLst>
          </p:cNvPr>
          <p:cNvSpPr txBox="1"/>
          <p:nvPr/>
        </p:nvSpPr>
        <p:spPr>
          <a:xfrm>
            <a:off x="1809162" y="4330840"/>
            <a:ext cx="8122237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4500"/>
              </a:lnSpc>
            </a:pPr>
            <a:r>
              <a:rPr lang="en-US" altLang="zh-TW" sz="6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6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八分飽 兩分助人好</a:t>
            </a:r>
          </a:p>
        </p:txBody>
      </p:sp>
      <p:sp>
        <p:nvSpPr>
          <p:cNvPr id="7" name="橢圓 6">
            <a:extLst>
              <a:ext uri="{FF2B5EF4-FFF2-40B4-BE49-F238E27FC236}">
                <a16:creationId xmlns="" xmlns:a16="http://schemas.microsoft.com/office/drawing/2014/main" id="{FD4B7D0D-22D8-25D5-CE3C-44CCA3273B1A}"/>
              </a:ext>
            </a:extLst>
          </p:cNvPr>
          <p:cNvSpPr/>
          <p:nvPr/>
        </p:nvSpPr>
        <p:spPr>
          <a:xfrm rot="21342956">
            <a:off x="505178" y="1251838"/>
            <a:ext cx="2874792" cy="10130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1B519328-AD4C-4ACE-EBAA-33DF35B222A5}"/>
              </a:ext>
            </a:extLst>
          </p:cNvPr>
          <p:cNvSpPr txBox="1"/>
          <p:nvPr/>
        </p:nvSpPr>
        <p:spPr>
          <a:xfrm rot="21386737">
            <a:off x="944122" y="1197216"/>
            <a:ext cx="2238204" cy="839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7466"/>
              </a:lnSpc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生活實踐</a:t>
            </a:r>
            <a:endParaRPr 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304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E9182F4-55AE-19A4-7363-9ACEB9885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621" y="-192749"/>
            <a:ext cx="4269196" cy="317871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90BAEF9C-22DD-97F2-F046-234207794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98670">
            <a:off x="10469628" y="5395583"/>
            <a:ext cx="1458405" cy="1246104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="" xmlns:a16="http://schemas.microsoft.com/office/drawing/2014/main" id="{FD4B7D0D-22D8-25D5-CE3C-44CCA3273B1A}"/>
              </a:ext>
            </a:extLst>
          </p:cNvPr>
          <p:cNvSpPr/>
          <p:nvPr/>
        </p:nvSpPr>
        <p:spPr>
          <a:xfrm>
            <a:off x="675581" y="890098"/>
            <a:ext cx="2874792" cy="10130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A2E42042-58F7-AADB-FCA7-A32B7515674A}"/>
              </a:ext>
            </a:extLst>
          </p:cNvPr>
          <p:cNvSpPr txBox="1"/>
          <p:nvPr/>
        </p:nvSpPr>
        <p:spPr>
          <a:xfrm>
            <a:off x="1168725" y="3659452"/>
            <a:ext cx="1091813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en-US" altLang="zh-TW" sz="6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6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響應捐款 幫助弱勢族群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="" xmlns:a16="http://schemas.microsoft.com/office/drawing/2014/main" id="{0EF7C1CF-7F7A-DD2E-1C00-CDEF833D10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98145" y="5601953"/>
            <a:ext cx="904909" cy="811128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278E4221-BB4E-D717-FEC5-C48000F13D21}"/>
              </a:ext>
            </a:extLst>
          </p:cNvPr>
          <p:cNvSpPr txBox="1"/>
          <p:nvPr/>
        </p:nvSpPr>
        <p:spPr>
          <a:xfrm>
            <a:off x="1168725" y="890098"/>
            <a:ext cx="2238204" cy="839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7466"/>
              </a:lnSpc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生活實踐</a:t>
            </a:r>
            <a:endParaRPr 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09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E9182F4-55AE-19A4-7363-9ACEB9885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7465">
            <a:off x="-67814" y="-148696"/>
            <a:ext cx="3800341" cy="3281509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0E390E52-0C73-FE5D-D74D-857B0A678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3669" y="3436875"/>
            <a:ext cx="737360" cy="6609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90BAEF9C-22DD-97F2-F046-234207794E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37918">
            <a:off x="10914978" y="5846347"/>
            <a:ext cx="884744" cy="755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C2B5D8-E770-FB7E-4F3C-32060346E956}"/>
              </a:ext>
            </a:extLst>
          </p:cNvPr>
          <p:cNvSpPr txBox="1"/>
          <p:nvPr/>
        </p:nvSpPr>
        <p:spPr>
          <a:xfrm>
            <a:off x="4501010" y="1963973"/>
            <a:ext cx="5172369" cy="644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4500"/>
              </a:lnSpc>
            </a:pPr>
            <a:r>
              <a:rPr lang="en-US" altLang="zh-TW" sz="7200" b="1" dirty="0">
                <a:solidFill>
                  <a:srgbClr val="FF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7200" b="1" dirty="0">
                <a:solidFill>
                  <a:srgbClr val="FF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愛惜食物</a:t>
            </a:r>
          </a:p>
        </p:txBody>
      </p:sp>
      <p:sp>
        <p:nvSpPr>
          <p:cNvPr id="7" name="橢圓 6">
            <a:extLst>
              <a:ext uri="{FF2B5EF4-FFF2-40B4-BE49-F238E27FC236}">
                <a16:creationId xmlns="" xmlns:a16="http://schemas.microsoft.com/office/drawing/2014/main" id="{FD4B7D0D-22D8-25D5-CE3C-44CCA3273B1A}"/>
              </a:ext>
            </a:extLst>
          </p:cNvPr>
          <p:cNvSpPr/>
          <p:nvPr/>
        </p:nvSpPr>
        <p:spPr>
          <a:xfrm rot="21251001">
            <a:off x="385254" y="1140004"/>
            <a:ext cx="2682272" cy="10130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="" xmlns:a16="http://schemas.microsoft.com/office/drawing/2014/main" id="{334F80CD-C7F4-641E-FD43-EECBB231E4F1}"/>
              </a:ext>
            </a:extLst>
          </p:cNvPr>
          <p:cNvSpPr txBox="1">
            <a:spLocks/>
          </p:cNvSpPr>
          <p:nvPr/>
        </p:nvSpPr>
        <p:spPr>
          <a:xfrm>
            <a:off x="3691579" y="2935367"/>
            <a:ext cx="5600148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endParaRPr lang="zh-TW" altLang="en-US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="" xmlns:a16="http://schemas.microsoft.com/office/drawing/2014/main" id="{A7DCB801-6B1A-EB05-A686-BCB9F64FEE0E}"/>
              </a:ext>
            </a:extLst>
          </p:cNvPr>
          <p:cNvSpPr txBox="1">
            <a:spLocks/>
          </p:cNvSpPr>
          <p:nvPr/>
        </p:nvSpPr>
        <p:spPr>
          <a:xfrm>
            <a:off x="3503221" y="3436875"/>
            <a:ext cx="6170158" cy="2447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r>
              <a:rPr lang="zh-TW" altLang="en-US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鼓勵剩食再利用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="" xmlns:a16="http://schemas.microsoft.com/office/drawing/2014/main" id="{2D4179F4-0F21-7FBF-F500-9563260046D9}"/>
              </a:ext>
            </a:extLst>
          </p:cNvPr>
          <p:cNvSpPr txBox="1"/>
          <p:nvPr/>
        </p:nvSpPr>
        <p:spPr>
          <a:xfrm rot="21330783">
            <a:off x="713254" y="1096387"/>
            <a:ext cx="2238204" cy="839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7466"/>
              </a:lnSpc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生活實踐</a:t>
            </a:r>
            <a:endParaRPr 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089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="" xmlns:a16="http://schemas.microsoft.com/office/drawing/2014/main" id="{BFFD675D-12B1-F105-ADF5-B05E4B6C48F3}"/>
              </a:ext>
            </a:extLst>
          </p:cNvPr>
          <p:cNvSpPr txBox="1"/>
          <p:nvPr/>
        </p:nvSpPr>
        <p:spPr>
          <a:xfrm>
            <a:off x="840160" y="540480"/>
            <a:ext cx="621609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500" b="1" dirty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</a:t>
            </a:r>
            <a:r>
              <a:rPr lang="zh-TW" altLang="en-US" sz="6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zh-TW" altLang="en-US" sz="6500" b="1" dirty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地球的您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A72CAC13-4C50-7FFA-5054-BD8BE932A4A8}"/>
              </a:ext>
            </a:extLst>
          </p:cNvPr>
          <p:cNvSpPr txBox="1"/>
          <p:nvPr/>
        </p:nvSpPr>
        <p:spPr>
          <a:xfrm>
            <a:off x="2750110" y="1733686"/>
            <a:ext cx="833699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500" b="1" dirty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讓世界將 因</a:t>
            </a:r>
            <a:r>
              <a:rPr lang="zh-TW" altLang="en-US" sz="6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zh-TW" altLang="en-US" sz="6500" b="1" dirty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而改變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5A355AD-A576-6B8E-90DF-51923AA7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962" y="2832100"/>
            <a:ext cx="4021138" cy="4025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041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D05C6250-C220-2DBF-C9C6-E9219743EE99}"/>
              </a:ext>
            </a:extLst>
          </p:cNvPr>
          <p:cNvSpPr txBox="1"/>
          <p:nvPr/>
        </p:nvSpPr>
        <p:spPr>
          <a:xfrm>
            <a:off x="1370183" y="1122689"/>
            <a:ext cx="909197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祝福苦難中  </a:t>
            </a:r>
            <a:endParaRPr lang="en-US" altLang="zh-TW" sz="60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71475" indent="-371475"/>
            <a:r>
              <a:rPr lang="zh-TW" altLang="en-US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</a:t>
            </a:r>
            <a:r>
              <a:rPr lang="zh-TW" altLang="en-US" sz="8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接受</a:t>
            </a:r>
            <a:r>
              <a:rPr lang="zh-TW" altLang="en-US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</a:t>
            </a:r>
            <a:endParaRPr lang="zh-TW" altLang="en-US" sz="60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2A8D889-B8FF-0988-046E-E51F053C33A0}"/>
              </a:ext>
            </a:extLst>
          </p:cNvPr>
          <p:cNvSpPr txBox="1"/>
          <p:nvPr/>
        </p:nvSpPr>
        <p:spPr>
          <a:xfrm>
            <a:off x="5149453" y="3081272"/>
            <a:ext cx="55513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但又</a:t>
            </a: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不絕望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="" xmlns:a16="http://schemas.microsoft.com/office/drawing/2014/main" id="{76F9FCCF-45F7-79E5-CDCE-68D206F03157}"/>
              </a:ext>
            </a:extLst>
          </p:cNvPr>
          <p:cNvSpPr/>
          <p:nvPr/>
        </p:nvSpPr>
        <p:spPr>
          <a:xfrm>
            <a:off x="2047616" y="4323566"/>
            <a:ext cx="8534400" cy="19473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CF8B3A4C-0A3E-4657-DC09-FF4E8E5366EC}"/>
              </a:ext>
            </a:extLst>
          </p:cNvPr>
          <p:cNvSpPr txBox="1"/>
          <p:nvPr/>
        </p:nvSpPr>
        <p:spPr>
          <a:xfrm>
            <a:off x="3215138" y="4614412"/>
            <a:ext cx="64368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7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中看到</a:t>
            </a:r>
            <a:r>
              <a:rPr lang="zh-TW" altLang="en-US" sz="7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希望</a:t>
            </a:r>
          </a:p>
        </p:txBody>
      </p:sp>
    </p:spTree>
    <p:extLst>
      <p:ext uri="{BB962C8B-B14F-4D97-AF65-F5344CB8AC3E}">
        <p14:creationId xmlns:p14="http://schemas.microsoft.com/office/powerpoint/2010/main" val="155754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3"/>
          </p:nvPr>
        </p:nvSpPr>
        <p:spPr>
          <a:xfrm>
            <a:off x="1275172" y="2875001"/>
            <a:ext cx="9641656" cy="1107996"/>
          </a:xfrm>
        </p:spPr>
        <p:txBody>
          <a:bodyPr/>
          <a:lstStyle/>
          <a:p>
            <a:pPr defTabSz="914451"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7200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這個世界 感謝您</a:t>
            </a:r>
            <a:endParaRPr lang="ko-KR" altLang="en-US" sz="7200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</a:endParaRPr>
          </a:p>
        </p:txBody>
      </p:sp>
      <p:sp>
        <p:nvSpPr>
          <p:cNvPr id="4" name="心形 3">
            <a:hlinkClick r:id="rId3" action="ppaction://hlinkpres?slideindex=1&amp;slidetitle="/>
            <a:extLst>
              <a:ext uri="{FF2B5EF4-FFF2-40B4-BE49-F238E27FC236}">
                <a16:creationId xmlns="" xmlns:a16="http://schemas.microsoft.com/office/drawing/2014/main" id="{F09B93AC-B4E8-08E5-5A70-1992FBA6E5C8}"/>
              </a:ext>
            </a:extLst>
          </p:cNvPr>
          <p:cNvSpPr/>
          <p:nvPr/>
        </p:nvSpPr>
        <p:spPr>
          <a:xfrm>
            <a:off x="9692283" y="3082690"/>
            <a:ext cx="749473" cy="692619"/>
          </a:xfrm>
          <a:prstGeom prst="hear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5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1090" y="593766"/>
            <a:ext cx="10165279" cy="6436426"/>
          </a:xfrm>
        </p:spPr>
        <p:txBody>
          <a:bodyPr>
            <a:normAutofit fontScale="92500" lnSpcReduction="20000"/>
          </a:bodyPr>
          <a:lstStyle/>
          <a:p>
            <a:pPr marL="0" lvl="0" indent="0" algn="ctr" defTabSz="914451" latinLnBrk="1">
              <a:spcAft>
                <a:spcPts val="0"/>
              </a:spcAft>
              <a:buClrTx/>
              <a:buSzTx/>
              <a:buNone/>
              <a:defRPr/>
            </a:pPr>
            <a:r>
              <a:rPr lang="zh-TW" altLang="en-US" sz="7200" b="1" dirty="0">
                <a:solidFill>
                  <a:prstClr val="black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cs typeface="Tahoma" panose="020B0604030504040204" pitchFamily="34" charset="0"/>
              </a:rPr>
              <a:t>台南教育功能團隊</a:t>
            </a:r>
            <a:endParaRPr lang="en-US" altLang="zh-TW" sz="7200" b="1" dirty="0">
              <a:solidFill>
                <a:prstClr val="black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cs typeface="Tahoma" panose="020B0604030504040204" pitchFamily="34" charset="0"/>
            </a:endParaRPr>
          </a:p>
          <a:p>
            <a:pPr marL="0" lvl="0" indent="0" algn="ctr" defTabSz="914451" latinLnBrk="1">
              <a:spcAft>
                <a:spcPts val="0"/>
              </a:spcAft>
              <a:buClrTx/>
              <a:buSzTx/>
              <a:buNone/>
              <a:defRPr/>
            </a:pPr>
            <a:r>
              <a:rPr lang="zh-TW" altLang="en-US" sz="7200" b="1" dirty="0">
                <a:solidFill>
                  <a:prstClr val="black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cs typeface="Tahoma" panose="020B0604030504040204" pitchFamily="34" charset="0"/>
              </a:rPr>
              <a:t>大愛媽媽 第三聯</a:t>
            </a:r>
            <a:r>
              <a:rPr lang="zh-TW" altLang="en-US" sz="7200" b="1" dirty="0" smtClean="0">
                <a:solidFill>
                  <a:prstClr val="black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cs typeface="Tahoma" panose="020B0604030504040204" pitchFamily="34" charset="0"/>
              </a:rPr>
              <a:t>區</a:t>
            </a:r>
            <a:endParaRPr lang="en-US" altLang="zh-TW" sz="7200" b="1" dirty="0" smtClean="0">
              <a:solidFill>
                <a:prstClr val="black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cs typeface="Tahoma" panose="020B0604030504040204" pitchFamily="34" charset="0"/>
            </a:endParaRPr>
          </a:p>
          <a:p>
            <a:pPr marL="0" lvl="0" indent="0" algn="ctr" defTabSz="914451" latinLnBrk="1">
              <a:spcAft>
                <a:spcPts val="0"/>
              </a:spcAft>
              <a:buClrTx/>
              <a:buSzTx/>
              <a:buNone/>
              <a:defRPr/>
            </a:pPr>
            <a:r>
              <a:rPr lang="zh-TW" altLang="en-US" sz="7200" b="1" dirty="0" smtClean="0">
                <a:solidFill>
                  <a:prstClr val="black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맑은 고딕" panose="020B0503020000020004" pitchFamily="34" charset="-127"/>
                <a:cs typeface="Tahoma" panose="020B0604030504040204" pitchFamily="34" charset="0"/>
              </a:rPr>
              <a:t>剪輯  編輯</a:t>
            </a:r>
            <a:endParaRPr lang="en-US" altLang="zh-TW" sz="7200" b="1" dirty="0" smtClean="0">
              <a:solidFill>
                <a:prstClr val="black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맑은 고딕" panose="020B0503020000020004" pitchFamily="34" charset="-127"/>
              <a:cs typeface="Tahoma" panose="020B0604030504040204" pitchFamily="34" charset="0"/>
            </a:endParaRPr>
          </a:p>
          <a:p>
            <a:pPr marL="0" lvl="0" indent="0" algn="ctr" defTabSz="914451" latinLnBrk="1">
              <a:spcAft>
                <a:spcPts val="0"/>
              </a:spcAft>
              <a:buClrTx/>
              <a:buSzTx/>
              <a:buNone/>
              <a:defRPr/>
            </a:pPr>
            <a:r>
              <a:rPr lang="zh-TW" altLang="en-US" sz="7200" b="1" dirty="0" smtClean="0">
                <a:solidFill>
                  <a:prstClr val="black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맑은 고딕" panose="020B0503020000020004" pitchFamily="34" charset="-127"/>
                <a:cs typeface="Tahoma" panose="020B0604030504040204" pitchFamily="34" charset="0"/>
              </a:rPr>
              <a:t>陳淑娟 王月治 蕭惠鈴 </a:t>
            </a:r>
            <a:endParaRPr lang="en-US" altLang="zh-TW" sz="7200" b="1" dirty="0" smtClean="0">
              <a:solidFill>
                <a:prstClr val="black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맑은 고딕" panose="020B0503020000020004" pitchFamily="34" charset="-127"/>
              <a:cs typeface="Tahoma" panose="020B0604030504040204" pitchFamily="34" charset="0"/>
            </a:endParaRPr>
          </a:p>
          <a:p>
            <a:pPr marL="0" lvl="0" indent="0" algn="ctr" defTabSz="914451" latinLnBrk="1">
              <a:spcAft>
                <a:spcPts val="0"/>
              </a:spcAft>
              <a:buClrTx/>
              <a:buSzTx/>
              <a:buNone/>
              <a:defRPr/>
            </a:pPr>
            <a:endParaRPr lang="en-US" altLang="zh-TW" sz="7200" b="1" dirty="0" smtClean="0">
              <a:solidFill>
                <a:prstClr val="black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맑은 고딕" panose="020B0503020000020004" pitchFamily="34" charset="-127"/>
              <a:cs typeface="Tahoma" panose="020B0604030504040204" pitchFamily="34" charset="0"/>
            </a:endParaRPr>
          </a:p>
          <a:p>
            <a:pPr marL="0" lvl="0" indent="0" algn="ctr" defTabSz="914451" latinLnBrk="1">
              <a:spcAft>
                <a:spcPts val="0"/>
              </a:spcAft>
              <a:buClrTx/>
              <a:buSzTx/>
              <a:buNone/>
              <a:defRPr/>
            </a:pPr>
            <a:r>
              <a:rPr lang="zh-TW" altLang="en-US" sz="7200" b="1" dirty="0" smtClean="0">
                <a:solidFill>
                  <a:prstClr val="black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맑은 고딕" panose="020B0503020000020004" pitchFamily="34" charset="-127"/>
                <a:cs typeface="Tahoma" panose="020B0604030504040204" pitchFamily="34" charset="0"/>
              </a:rPr>
              <a:t>資料來源 孩子看世界 </a:t>
            </a:r>
            <a:endParaRPr lang="ko-KR" altLang="en-US" sz="7200" b="1" dirty="0">
              <a:solidFill>
                <a:prstClr val="black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맑은 고딕" panose="020B0503020000020004" pitchFamily="34" charset="-127"/>
              <a:cs typeface="Tahoma" panose="020B0604030504040204" pitchFamily="34" charset="0"/>
            </a:endParaRPr>
          </a:p>
          <a:p>
            <a:pPr marL="0" lvl="0" indent="0" algn="ctr" defTabSz="914400" eaLnBrk="0" fontAlgn="base" latinLnBrk="1" hangingPunct="0">
              <a:spcAft>
                <a:spcPct val="0"/>
              </a:spcAft>
              <a:buClrTx/>
              <a:buSzTx/>
              <a:buNone/>
            </a:pPr>
            <a:endParaRPr lang="zh-TW" altLang="en-US" sz="4800" b="1" dirty="0">
              <a:solidFill>
                <a:srgbClr val="402D1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6992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24" name="Rectangle 4"/>
          <p:cNvSpPr>
            <a:spLocks noGrp="1" noChangeAspect="1" noChangeArrowheads="1"/>
          </p:cNvSpPr>
          <p:nvPr isPhoto="1">
            <p:ph sz="half" idx="1"/>
          </p:nvPr>
        </p:nvSpPr>
        <p:spPr>
          <a:xfrm>
            <a:off x="694364" y="1088009"/>
            <a:ext cx="4093536" cy="4681982"/>
          </a:xfrm>
          <a:blipFill dpi="0" rotWithShape="1">
            <a:blip r:embed="rId3" cstate="print"/>
            <a:srcRect/>
            <a:stretch>
              <a:fillRect r="-69762"/>
            </a:stretch>
          </a:blip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85663" indent="-199965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="" xmlns:a16="http://schemas.microsoft.com/office/drawing/2014/main" id="{457A1A77-2F35-5506-A9D2-D42B9E4A653F}"/>
              </a:ext>
            </a:extLst>
          </p:cNvPr>
          <p:cNvSpPr txBox="1">
            <a:spLocks/>
          </p:cNvSpPr>
          <p:nvPr/>
        </p:nvSpPr>
        <p:spPr>
          <a:xfrm>
            <a:off x="5118370" y="1770185"/>
            <a:ext cx="7073630" cy="3731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</a:pP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我們不希望自己成為  </a:t>
            </a:r>
            <a:endParaRPr lang="zh-TW" altLang="en-US" sz="4800" b="1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7000"/>
              </a:lnSpc>
              <a:spcBef>
                <a:spcPts val="0"/>
              </a:spcBef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en-US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「災民」</a:t>
            </a:r>
          </a:p>
          <a:p>
            <a:pPr marL="0" indent="0">
              <a:lnSpc>
                <a:spcPts val="7000"/>
              </a:lnSpc>
              <a:spcBef>
                <a:spcPts val="0"/>
              </a:spcBef>
            </a:pP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更不希望未來我們的</a:t>
            </a:r>
          </a:p>
          <a:p>
            <a:pPr marL="0" indent="0">
              <a:lnSpc>
                <a:spcPts val="7000"/>
              </a:lnSpc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孩子成為</a:t>
            </a:r>
            <a:r>
              <a:rPr lang="zh-TW" altLang="en-US" sz="4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6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難民」</a:t>
            </a:r>
          </a:p>
        </p:txBody>
      </p:sp>
      <p:sp>
        <p:nvSpPr>
          <p:cNvPr id="5" name="心形 4">
            <a:hlinkClick r:id="rId4" action="ppaction://hlinkfile"/>
            <a:extLst>
              <a:ext uri="{FF2B5EF4-FFF2-40B4-BE49-F238E27FC236}">
                <a16:creationId xmlns="" xmlns:a16="http://schemas.microsoft.com/office/drawing/2014/main" id="{D62BA0F9-7D01-B294-9A2D-5EFB39A1204E}"/>
              </a:ext>
            </a:extLst>
          </p:cNvPr>
          <p:cNvSpPr/>
          <p:nvPr/>
        </p:nvSpPr>
        <p:spPr>
          <a:xfrm>
            <a:off x="5685629" y="526058"/>
            <a:ext cx="749473" cy="692619"/>
          </a:xfrm>
          <a:prstGeom prst="hear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86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63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63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7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7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2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416417A1-D074-14E4-3C11-AF3545A7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205"/>
            <a:ext cx="3035300" cy="226677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00E72828-6434-3FEE-4168-9EA173001688}"/>
              </a:ext>
            </a:extLst>
          </p:cNvPr>
          <p:cNvSpPr txBox="1"/>
          <p:nvPr/>
        </p:nvSpPr>
        <p:spPr>
          <a:xfrm>
            <a:off x="896542" y="681045"/>
            <a:ext cx="1333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省思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53AF3B8F-EDBA-C9CB-B6B6-D1453DD448BE}"/>
              </a:ext>
            </a:extLst>
          </p:cNvPr>
          <p:cNvSpPr/>
          <p:nvPr/>
        </p:nvSpPr>
        <p:spPr>
          <a:xfrm>
            <a:off x="1891194" y="2129441"/>
            <a:ext cx="10126635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457200" fontAlgn="auto">
              <a:lnSpc>
                <a:spcPts val="575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zh-TW" altLang="en-US" sz="7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薩拉特家發生什麼事？</a:t>
            </a:r>
            <a:endParaRPr kumimoji="0" lang="zh-TW" altLang="en-US" sz="7200" b="1" u="sng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93F5D7C1-6570-8E67-8717-C6F2F9E78F82}"/>
              </a:ext>
            </a:extLst>
          </p:cNvPr>
          <p:cNvSpPr txBox="1"/>
          <p:nvPr/>
        </p:nvSpPr>
        <p:spPr>
          <a:xfrm>
            <a:off x="3766378" y="3504634"/>
            <a:ext cx="274872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9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飢荒</a:t>
            </a:r>
          </a:p>
        </p:txBody>
      </p:sp>
      <p:sp>
        <p:nvSpPr>
          <p:cNvPr id="11" name="箭號: 向右 10">
            <a:extLst>
              <a:ext uri="{FF2B5EF4-FFF2-40B4-BE49-F238E27FC236}">
                <a16:creationId xmlns="" xmlns:a16="http://schemas.microsoft.com/office/drawing/2014/main" id="{1FAED327-8679-E36E-36F6-F0B02F984155}"/>
              </a:ext>
            </a:extLst>
          </p:cNvPr>
          <p:cNvSpPr/>
          <p:nvPr/>
        </p:nvSpPr>
        <p:spPr>
          <a:xfrm>
            <a:off x="2030895" y="3343058"/>
            <a:ext cx="1308951" cy="158226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62ABB64-BAAC-31B9-5CDF-92BD80E2F5AE}"/>
              </a:ext>
            </a:extLst>
          </p:cNvPr>
          <p:cNvSpPr txBox="1"/>
          <p:nvPr/>
        </p:nvSpPr>
        <p:spPr>
          <a:xfrm>
            <a:off x="2880320" y="5204338"/>
            <a:ext cx="796271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6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人和動物都沒東西吃</a:t>
            </a:r>
          </a:p>
        </p:txBody>
      </p:sp>
    </p:spTree>
    <p:extLst>
      <p:ext uri="{BB962C8B-B14F-4D97-AF65-F5344CB8AC3E}">
        <p14:creationId xmlns:p14="http://schemas.microsoft.com/office/powerpoint/2010/main" val="395363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047B4ED-932E-E0A1-125A-AC85D086DE89}"/>
              </a:ext>
            </a:extLst>
          </p:cNvPr>
          <p:cNvSpPr/>
          <p:nvPr/>
        </p:nvSpPr>
        <p:spPr>
          <a:xfrm>
            <a:off x="1803144" y="1208182"/>
            <a:ext cx="8255256" cy="885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ts val="575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8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8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他們餓到吃什麼？</a:t>
            </a:r>
          </a:p>
        </p:txBody>
      </p:sp>
      <p:sp>
        <p:nvSpPr>
          <p:cNvPr id="6" name="箭號: 向右 5">
            <a:extLst>
              <a:ext uri="{FF2B5EF4-FFF2-40B4-BE49-F238E27FC236}">
                <a16:creationId xmlns="" xmlns:a16="http://schemas.microsoft.com/office/drawing/2014/main" id="{D717E6F4-FE76-AEC9-5DD9-6B9163C345DB}"/>
              </a:ext>
            </a:extLst>
          </p:cNvPr>
          <p:cNvSpPr/>
          <p:nvPr/>
        </p:nvSpPr>
        <p:spPr>
          <a:xfrm>
            <a:off x="701022" y="2669602"/>
            <a:ext cx="1308951" cy="158226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8FB61208-4A91-BB8C-49B1-336D4A6C1525}"/>
              </a:ext>
            </a:extLst>
          </p:cNvPr>
          <p:cNvSpPr txBox="1"/>
          <p:nvPr/>
        </p:nvSpPr>
        <p:spPr>
          <a:xfrm>
            <a:off x="2596057" y="3020034"/>
            <a:ext cx="223432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8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樹根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882D474F-4821-1107-740D-A06906E58E49}"/>
              </a:ext>
            </a:extLst>
          </p:cNvPr>
          <p:cNvSpPr txBox="1"/>
          <p:nvPr/>
        </p:nvSpPr>
        <p:spPr>
          <a:xfrm>
            <a:off x="5416465" y="3020034"/>
            <a:ext cx="208209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樹皮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E3F19B47-417C-FF91-DBA2-B147562CFBE9}"/>
              </a:ext>
            </a:extLst>
          </p:cNvPr>
          <p:cNvSpPr txBox="1"/>
          <p:nvPr/>
        </p:nvSpPr>
        <p:spPr>
          <a:xfrm>
            <a:off x="8299649" y="3020034"/>
            <a:ext cx="129629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8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草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="" xmlns:a16="http://schemas.microsoft.com/office/drawing/2014/main" id="{CBBFFFF4-7BD9-35EF-D08B-5B94044CB2F7}"/>
              </a:ext>
            </a:extLst>
          </p:cNvPr>
          <p:cNvSpPr txBox="1"/>
          <p:nvPr/>
        </p:nvSpPr>
        <p:spPr>
          <a:xfrm>
            <a:off x="3903284" y="4763848"/>
            <a:ext cx="302636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8800" b="1" dirty="0">
                <a:solidFill>
                  <a:srgbClr val="FF9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皮鞋</a:t>
            </a:r>
          </a:p>
        </p:txBody>
      </p:sp>
      <p:sp>
        <p:nvSpPr>
          <p:cNvPr id="11" name="心形 10">
            <a:hlinkClick r:id="rId3" action="ppaction://hlinkfile"/>
            <a:extLst>
              <a:ext uri="{FF2B5EF4-FFF2-40B4-BE49-F238E27FC236}">
                <a16:creationId xmlns="" xmlns:a16="http://schemas.microsoft.com/office/drawing/2014/main" id="{EB9CE0DE-35A5-A602-77B7-6A6E7F7D06EF}"/>
              </a:ext>
            </a:extLst>
          </p:cNvPr>
          <p:cNvSpPr/>
          <p:nvPr/>
        </p:nvSpPr>
        <p:spPr>
          <a:xfrm>
            <a:off x="9503387" y="3289277"/>
            <a:ext cx="749473" cy="692619"/>
          </a:xfrm>
          <a:prstGeom prst="hear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314" name="Picture 2" descr="卡通男孩惊讶表情包头像元素PNG图片素材下载_卡通PNG_熊猫办公">
            <a:extLst>
              <a:ext uri="{FF2B5EF4-FFF2-40B4-BE49-F238E27FC236}">
                <a16:creationId xmlns="" xmlns:a16="http://schemas.microsoft.com/office/drawing/2014/main" id="{9585EEE6-3B09-FA8E-5837-E32E871B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36" y="4665602"/>
            <a:ext cx="1726049" cy="15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7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C21DCFD5-56D1-BFEF-F145-DFDED7689C22}"/>
              </a:ext>
            </a:extLst>
          </p:cNvPr>
          <p:cNvSpPr/>
          <p:nvPr/>
        </p:nvSpPr>
        <p:spPr>
          <a:xfrm>
            <a:off x="1197600" y="1027256"/>
            <a:ext cx="10653974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ts val="575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薩拉特家鄉飢餓</a:t>
            </a:r>
            <a:r>
              <a:rPr lang="zh-TW" alt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kumimoji="0" lang="zh-TW" alt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原因</a:t>
            </a:r>
            <a:r>
              <a:rPr kumimoji="0" lang="zh-TW" altLang="en-US" sz="6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6" name="箭號: 向右 5">
            <a:extLst>
              <a:ext uri="{FF2B5EF4-FFF2-40B4-BE49-F238E27FC236}">
                <a16:creationId xmlns="" xmlns:a16="http://schemas.microsoft.com/office/drawing/2014/main" id="{99E0E0F5-0F80-90A0-3E0F-1C4E51A21757}"/>
              </a:ext>
            </a:extLst>
          </p:cNvPr>
          <p:cNvSpPr/>
          <p:nvPr/>
        </p:nvSpPr>
        <p:spPr>
          <a:xfrm>
            <a:off x="1085110" y="2083871"/>
            <a:ext cx="1308951" cy="158226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D1DA8F4D-08EE-F3F0-99B0-9D4F20BC5940}"/>
              </a:ext>
            </a:extLst>
          </p:cNvPr>
          <p:cNvSpPr txBox="1"/>
          <p:nvPr/>
        </p:nvSpPr>
        <p:spPr>
          <a:xfrm>
            <a:off x="2792217" y="3481506"/>
            <a:ext cx="811543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烏克蘭戰爭</a:t>
            </a:r>
            <a:r>
              <a:rPr lang="en-US" altLang="zh-TW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原因</a:t>
            </a:r>
            <a:r>
              <a:rPr lang="en-US" altLang="zh-TW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3CE4B4CC-58B8-A465-545F-5AC38FFC09B8}"/>
              </a:ext>
            </a:extLst>
          </p:cNvPr>
          <p:cNvSpPr txBox="1"/>
          <p:nvPr/>
        </p:nvSpPr>
        <p:spPr>
          <a:xfrm>
            <a:off x="2792217" y="4722748"/>
            <a:ext cx="546789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7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氣候變遷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="" xmlns:a16="http://schemas.microsoft.com/office/drawing/2014/main" id="{0B9A0BB1-1E72-67D8-CDE9-0BB749D14D49}"/>
              </a:ext>
            </a:extLst>
          </p:cNvPr>
          <p:cNvSpPr txBox="1"/>
          <p:nvPr/>
        </p:nvSpPr>
        <p:spPr>
          <a:xfrm>
            <a:off x="2792217" y="2321004"/>
            <a:ext cx="288418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7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貧窮</a:t>
            </a:r>
          </a:p>
        </p:txBody>
      </p:sp>
    </p:spTree>
    <p:extLst>
      <p:ext uri="{BB962C8B-B14F-4D97-AF65-F5344CB8AC3E}">
        <p14:creationId xmlns:p14="http://schemas.microsoft.com/office/powerpoint/2010/main" val="230677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5B816884-7BBB-A9E1-B4B4-7B3B778B069E}"/>
              </a:ext>
            </a:extLst>
          </p:cNvPr>
          <p:cNvSpPr txBox="1"/>
          <p:nvPr/>
        </p:nvSpPr>
        <p:spPr>
          <a:xfrm>
            <a:off x="971558" y="819320"/>
            <a:ext cx="1022687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8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</a:t>
            </a:r>
            <a:r>
              <a:rPr lang="zh-TW" altLang="en-US" sz="80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變遷</a:t>
            </a:r>
            <a:endParaRPr lang="en-US" altLang="zh-TW" sz="8000" b="1" dirty="0" smtClean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71475" indent="-371475"/>
            <a:r>
              <a:rPr lang="en-US" altLang="zh-TW" sz="8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~~~</a:t>
            </a:r>
            <a:r>
              <a:rPr lang="zh-TW" altLang="en-US" sz="8000" b="1" dirty="0">
                <a:latin typeface="微軟正黑體" panose="020B0604030504040204" pitchFamily="34" charset="-120"/>
              </a:rPr>
              <a:t>跟飢荒什麼有關係？</a:t>
            </a:r>
          </a:p>
          <a:p>
            <a:pPr marL="371475" indent="-371475"/>
            <a:endParaRPr lang="zh-TW" altLang="en-US" sz="80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2A031EE3-F0EE-3390-9DF1-4447EF571495}"/>
              </a:ext>
            </a:extLst>
          </p:cNvPr>
          <p:cNvSpPr txBox="1"/>
          <p:nvPr/>
        </p:nvSpPr>
        <p:spPr>
          <a:xfrm>
            <a:off x="2314682" y="4281547"/>
            <a:ext cx="841417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1475" indent="-371475"/>
            <a:r>
              <a:rPr lang="zh-TW" altLang="en-US" sz="7200" b="1" dirty="0" smtClean="0">
                <a:solidFill>
                  <a:srgbClr val="FF9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地球暖化  造成乾旱</a:t>
            </a:r>
            <a:endParaRPr lang="zh-TW" altLang="en-US" sz="7200" b="1" dirty="0">
              <a:solidFill>
                <a:srgbClr val="FF99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19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印度自2022年3月以來，連日高溫及降水短缺，使土地乾涸、作物歉收，民生用水也陷入困難。">
            <a:extLst>
              <a:ext uri="{FF2B5EF4-FFF2-40B4-BE49-F238E27FC236}">
                <a16:creationId xmlns="" xmlns:a16="http://schemas.microsoft.com/office/drawing/2014/main" id="{C2EA18AF-CA21-9794-4973-BAFD9BFA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38" y="1470571"/>
            <a:ext cx="8712200" cy="53874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878BE22C-2F18-B415-C746-FB235494D51A}"/>
              </a:ext>
            </a:extLst>
          </p:cNvPr>
          <p:cNvSpPr txBox="1"/>
          <p:nvPr/>
        </p:nvSpPr>
        <p:spPr>
          <a:xfrm>
            <a:off x="1130300" y="5982255"/>
            <a:ext cx="993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印度自</a:t>
            </a:r>
            <a:r>
              <a:rPr lang="en-US" altLang="zh-TW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zh-TW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年</a:t>
            </a:r>
            <a:r>
              <a:rPr lang="en-US" altLang="zh-TW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zh-TW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月以來，連日高溫及降水短缺，使土地乾涸、作物歉收，民生用水也陷入困難。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613" y="201881"/>
            <a:ext cx="676105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50EA782E-853F-46D0-A033-B8AE5B6DD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88" y="494284"/>
            <a:ext cx="9603179" cy="61241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85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切割線">
  <a:themeElements>
    <a:clrScheme name="綠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507</Words>
  <Application>Microsoft Office PowerPoint</Application>
  <PresentationFormat>寬螢幕</PresentationFormat>
  <Paragraphs>106</Paragraphs>
  <Slides>27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27</vt:i4>
      </vt:variant>
    </vt:vector>
  </HeadingPairs>
  <TitlesOfParts>
    <vt:vector size="44" baseType="lpstr">
      <vt:lpstr>맑은 고딕</vt:lpstr>
      <vt:lpstr>맑은 고딕</vt:lpstr>
      <vt:lpstr>YouTube Sans</vt:lpstr>
      <vt:lpstr>微軟正黑體</vt:lpstr>
      <vt:lpstr>新細明體</vt:lpstr>
      <vt:lpstr>標楷體</vt:lpstr>
      <vt:lpstr>Arial</vt:lpstr>
      <vt:lpstr>Calibri</vt:lpstr>
      <vt:lpstr>Calibri Light</vt:lpstr>
      <vt:lpstr>Century Gothic</vt:lpstr>
      <vt:lpstr>Tahoma</vt:lpstr>
      <vt:lpstr>Wingdings</vt:lpstr>
      <vt:lpstr>Wingdings 3</vt:lpstr>
      <vt:lpstr>Office 佈景主題</vt:lpstr>
      <vt:lpstr>1_Office 테마</vt:lpstr>
      <vt:lpstr>3_Office 佈景主題</vt:lpstr>
      <vt:lpstr>切割線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需要一口活下去的生命糧</vt:lpstr>
      <vt:lpstr>PowerPoint 簡報</vt:lpstr>
      <vt:lpstr>PowerPoint 簡報</vt:lpstr>
      <vt:lpstr>遠方危機不再是遙遠的故事 更是你我共同搶救的未來</vt:lpstr>
      <vt:lpstr>PowerPoint 簡報</vt:lpstr>
      <vt:lpstr>PowerPoint 簡報</vt:lpstr>
      <vt:lpstr>PowerPoint 簡報</vt:lpstr>
      <vt:lpstr>PowerPoint 簡報</vt:lpstr>
      <vt:lpstr>呼應聯合國 永續發展目標  SDGS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永續發展目標SDGs～ 簡約綠生活行動家</dc:title>
  <dc:creator>慧鈴 蕭</dc:creator>
  <cp:lastModifiedBy>USER</cp:lastModifiedBy>
  <cp:revision>48</cp:revision>
  <dcterms:created xsi:type="dcterms:W3CDTF">2023-09-27T07:57:09Z</dcterms:created>
  <dcterms:modified xsi:type="dcterms:W3CDTF">2023-10-19T07:38:00Z</dcterms:modified>
</cp:coreProperties>
</file>