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x="6858000" cy="9144000"/>
  <p:embeddedFontLst>
    <p:embeddedFont>
      <p:font typeface="Cambria Math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ambriaMath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1.非完全平方數,先猜接近的數,讓學生感受到3的平方根確實存在,只是講不清楚,也粗略帶入十分逼近法概念</a:t>
            </a:r>
            <a:endParaRPr sz="1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2.將前面1/3和</a:t>
            </a:r>
            <a:r>
              <a:rPr i="0" lang="zh-TW" sz="1200">
                <a:latin typeface="Cambria Math"/>
                <a:ea typeface="Cambria Math"/>
                <a:cs typeface="Cambria Math"/>
                <a:sym typeface="Cambria Math"/>
              </a:rPr>
              <a:t>𝜋的</a:t>
            </a: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想法引入,進而帶出”根號”</a:t>
            </a:r>
            <a:endParaRPr/>
          </a:p>
        </p:txBody>
      </p:sp>
      <p:sp>
        <p:nvSpPr>
          <p:cNvPr id="157" name="Google Shape;15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1.非完全平方數,先猜接近的數,帶入十分逼近法概念</a:t>
            </a:r>
            <a:endParaRPr sz="1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2.將前面1/3和</a:t>
            </a:r>
            <a:r>
              <a:rPr i="0" lang="zh-TW" sz="1200">
                <a:latin typeface="Cambria Math"/>
                <a:ea typeface="Cambria Math"/>
                <a:cs typeface="Cambria Math"/>
                <a:sym typeface="Cambria Math"/>
              </a:rPr>
              <a:t>𝜋的</a:t>
            </a: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想法引入,進而帶出”根號”</a:t>
            </a:r>
            <a:endParaRPr/>
          </a:p>
        </p:txBody>
      </p:sp>
      <p:sp>
        <p:nvSpPr>
          <p:cNvPr id="200" name="Google Shape;20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b="0"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1.利用分解的方式化簡根號數</a:t>
            </a:r>
            <a:br>
              <a:rPr b="0"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2.理解</a:t>
            </a:r>
            <a:r>
              <a:rPr b="1" i="0" lang="zh-TW" sz="12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𝟑√𝟐=𝟑×√𝟐</a:t>
            </a:r>
            <a:endParaRPr b="1" sz="12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0" name="Google Shape;220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1.將完全平方數與根號結合,讓學生理解</a:t>
            </a:r>
            <a:r>
              <a:rPr i="0" lang="zh-TW" sz="1200">
                <a:latin typeface="Cambria Math"/>
                <a:ea typeface="Cambria Math"/>
                <a:cs typeface="Cambria Math"/>
                <a:sym typeface="Cambria Math"/>
              </a:rPr>
              <a:t>√</a:t>
            </a:r>
            <a:r>
              <a:rPr b="0" i="0" lang="zh-TW" sz="1200">
                <a:latin typeface="Cambria Math"/>
                <a:ea typeface="Cambria Math"/>
                <a:cs typeface="Cambria Math"/>
                <a:sym typeface="Cambria Math"/>
              </a:rPr>
              <a:t>9=3</a:t>
            </a: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,</a:t>
            </a:r>
            <a:r>
              <a:rPr b="0" i="0" lang="zh-TW" sz="1200">
                <a:latin typeface="Cambria Math"/>
                <a:ea typeface="Cambria Math"/>
                <a:cs typeface="Cambria Math"/>
                <a:sym typeface="Cambria Math"/>
              </a:rPr>
              <a:t>−√9=−3</a:t>
            </a:r>
            <a:endParaRPr b="0" sz="1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b="0"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br>
              <a:rPr b="0"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b="0" sz="1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2" name="Google Shape;252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1.將完全平方數與根號結合,讓學生理解</a:t>
            </a:r>
            <a:r>
              <a:rPr i="0" lang="zh-TW" sz="1200">
                <a:latin typeface="Cambria Math"/>
                <a:ea typeface="Cambria Math"/>
                <a:cs typeface="Cambria Math"/>
                <a:sym typeface="Cambria Math"/>
              </a:rPr>
              <a:t>√</a:t>
            </a:r>
            <a:r>
              <a:rPr b="0" i="0" lang="zh-TW" sz="1200">
                <a:latin typeface="Cambria Math"/>
                <a:ea typeface="Cambria Math"/>
                <a:cs typeface="Cambria Math"/>
                <a:sym typeface="Cambria Math"/>
              </a:rPr>
              <a:t>9=3</a:t>
            </a: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,</a:t>
            </a:r>
            <a:r>
              <a:rPr b="0" i="0" lang="zh-TW" sz="1200">
                <a:latin typeface="Cambria Math"/>
                <a:ea typeface="Cambria Math"/>
                <a:cs typeface="Cambria Math"/>
                <a:sym typeface="Cambria Math"/>
              </a:rPr>
              <a:t>−√9=−3</a:t>
            </a:r>
            <a:br>
              <a:rPr b="0"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2.理解根號數相乘是根號裡面的數直接相乘</a:t>
            </a:r>
            <a:endParaRPr b="0" sz="1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4" name="Google Shape;27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1" name="Google Shape;28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3" name="Google Shape;31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0" name="Google Shape;32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1.</a:t>
            </a:r>
            <a:endParaRPr/>
          </a:p>
        </p:txBody>
      </p:sp>
      <p:sp>
        <p:nvSpPr>
          <p:cNvPr id="348" name="Google Shape;348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5" name="Google Shape;355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zh-TW"/>
              <a:t>無法精準地用一個數來表示1/3,所以用分數來表示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AutoNum type="arabicPeriod"/>
            </a:pP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無法精準的圓周率，用</a:t>
            </a:r>
            <a:r>
              <a:rPr i="0" lang="zh-TW" sz="1200">
                <a:latin typeface="Cambria Math"/>
                <a:ea typeface="Cambria Math"/>
                <a:cs typeface="Cambria Math"/>
                <a:sym typeface="Cambria Math"/>
              </a:rPr>
              <a:t>𝜋</a:t>
            </a: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表示</a:t>
            </a:r>
            <a:endParaRPr sz="1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AutoNum type="arabicPeriod"/>
            </a:pP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埋伏筆,先談根號數再回來</a:t>
            </a:r>
            <a:endParaRPr sz="1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1.先用完全平方數舉幾個例子</a:t>
            </a:r>
            <a:endParaRPr sz="1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1.將完全平方數與根號結合,讓學生理解</a:t>
            </a:r>
            <a:r>
              <a:rPr i="0" lang="zh-TW" sz="1200">
                <a:latin typeface="Cambria Math"/>
                <a:ea typeface="Cambria Math"/>
                <a:cs typeface="Cambria Math"/>
                <a:sym typeface="Cambria Math"/>
              </a:rPr>
              <a:t>√</a:t>
            </a:r>
            <a:r>
              <a:rPr b="0" i="0" lang="zh-TW" sz="1200">
                <a:latin typeface="Cambria Math"/>
                <a:ea typeface="Cambria Math"/>
                <a:cs typeface="Cambria Math"/>
                <a:sym typeface="Cambria Math"/>
              </a:rPr>
              <a:t>9=3</a:t>
            </a: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,</a:t>
            </a:r>
            <a:r>
              <a:rPr b="0" i="0" lang="zh-TW" sz="1200">
                <a:latin typeface="Cambria Math"/>
                <a:ea typeface="Cambria Math"/>
                <a:cs typeface="Cambria Math"/>
                <a:sym typeface="Cambria Math"/>
              </a:rPr>
              <a:t>−√9=−3</a:t>
            </a:r>
            <a:br>
              <a:rPr b="0"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2.理解根號數相乘是根號裡面的數直接相乘</a:t>
            </a:r>
            <a:endParaRPr b="0" sz="1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0" name="Google Shape;15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3754755" y="2484122"/>
            <a:ext cx="5229225" cy="17449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4300537" y="4588511"/>
            <a:ext cx="4214813" cy="704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5986463" y="586486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28650" y="2445386"/>
            <a:ext cx="517207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20" Type="http://schemas.openxmlformats.org/officeDocument/2006/relationships/image" Target="../media/image38.png"/><Relationship Id="rId11" Type="http://schemas.openxmlformats.org/officeDocument/2006/relationships/image" Target="../media/image21.png"/><Relationship Id="rId22" Type="http://schemas.openxmlformats.org/officeDocument/2006/relationships/image" Target="../media/image30.png"/><Relationship Id="rId10" Type="http://schemas.openxmlformats.org/officeDocument/2006/relationships/image" Target="../media/image28.png"/><Relationship Id="rId21" Type="http://schemas.openxmlformats.org/officeDocument/2006/relationships/image" Target="../media/image29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Relationship Id="rId15" Type="http://schemas.openxmlformats.org/officeDocument/2006/relationships/image" Target="../media/image24.png"/><Relationship Id="rId14" Type="http://schemas.openxmlformats.org/officeDocument/2006/relationships/image" Target="../media/image20.png"/><Relationship Id="rId17" Type="http://schemas.openxmlformats.org/officeDocument/2006/relationships/image" Target="../media/image32.png"/><Relationship Id="rId16" Type="http://schemas.openxmlformats.org/officeDocument/2006/relationships/image" Target="../media/image26.png"/><Relationship Id="rId5" Type="http://schemas.openxmlformats.org/officeDocument/2006/relationships/image" Target="../media/image17.png"/><Relationship Id="rId19" Type="http://schemas.openxmlformats.org/officeDocument/2006/relationships/image" Target="../media/image27.png"/><Relationship Id="rId6" Type="http://schemas.openxmlformats.org/officeDocument/2006/relationships/image" Target="../media/image6.png"/><Relationship Id="rId18" Type="http://schemas.openxmlformats.org/officeDocument/2006/relationships/image" Target="../media/image25.png"/><Relationship Id="rId7" Type="http://schemas.openxmlformats.org/officeDocument/2006/relationships/image" Target="../media/image16.png"/><Relationship Id="rId8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43.png"/><Relationship Id="rId13" Type="http://schemas.openxmlformats.org/officeDocument/2006/relationships/image" Target="../media/image48.png"/><Relationship Id="rId1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33.png"/><Relationship Id="rId9" Type="http://schemas.openxmlformats.org/officeDocument/2006/relationships/image" Target="../media/image56.png"/><Relationship Id="rId15" Type="http://schemas.openxmlformats.org/officeDocument/2006/relationships/image" Target="../media/image45.png"/><Relationship Id="rId14" Type="http://schemas.openxmlformats.org/officeDocument/2006/relationships/image" Target="../media/image52.png"/><Relationship Id="rId5" Type="http://schemas.openxmlformats.org/officeDocument/2006/relationships/image" Target="../media/image31.png"/><Relationship Id="rId6" Type="http://schemas.openxmlformats.org/officeDocument/2006/relationships/image" Target="../media/image4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20" Type="http://schemas.openxmlformats.org/officeDocument/2006/relationships/image" Target="../media/image61.png"/><Relationship Id="rId11" Type="http://schemas.openxmlformats.org/officeDocument/2006/relationships/image" Target="../media/image53.png"/><Relationship Id="rId22" Type="http://schemas.openxmlformats.org/officeDocument/2006/relationships/image" Target="../media/image62.png"/><Relationship Id="rId10" Type="http://schemas.openxmlformats.org/officeDocument/2006/relationships/image" Target="../media/image50.png"/><Relationship Id="rId21" Type="http://schemas.openxmlformats.org/officeDocument/2006/relationships/image" Target="../media/image65.png"/><Relationship Id="rId13" Type="http://schemas.openxmlformats.org/officeDocument/2006/relationships/image" Target="../media/image57.png"/><Relationship Id="rId1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40.png"/><Relationship Id="rId9" Type="http://schemas.openxmlformats.org/officeDocument/2006/relationships/image" Target="../media/image51.png"/><Relationship Id="rId15" Type="http://schemas.openxmlformats.org/officeDocument/2006/relationships/image" Target="../media/image60.png"/><Relationship Id="rId14" Type="http://schemas.openxmlformats.org/officeDocument/2006/relationships/image" Target="../media/image55.png"/><Relationship Id="rId17" Type="http://schemas.openxmlformats.org/officeDocument/2006/relationships/image" Target="../media/image59.png"/><Relationship Id="rId16" Type="http://schemas.openxmlformats.org/officeDocument/2006/relationships/image" Target="../media/image58.png"/><Relationship Id="rId5" Type="http://schemas.openxmlformats.org/officeDocument/2006/relationships/image" Target="../media/image41.png"/><Relationship Id="rId19" Type="http://schemas.openxmlformats.org/officeDocument/2006/relationships/image" Target="../media/image64.png"/><Relationship Id="rId6" Type="http://schemas.openxmlformats.org/officeDocument/2006/relationships/image" Target="../media/image42.png"/><Relationship Id="rId18" Type="http://schemas.openxmlformats.org/officeDocument/2006/relationships/image" Target="../media/image66.png"/><Relationship Id="rId7" Type="http://schemas.openxmlformats.org/officeDocument/2006/relationships/image" Target="../media/image49.png"/><Relationship Id="rId8" Type="http://schemas.openxmlformats.org/officeDocument/2006/relationships/image" Target="../media/image4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6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6" Type="http://schemas.openxmlformats.org/officeDocument/2006/relationships/hyperlink" Target="about:blank" TargetMode="External"/><Relationship Id="rId7" Type="http://schemas.openxmlformats.org/officeDocument/2006/relationships/hyperlink" Target="about:blank" TargetMode="External"/><Relationship Id="rId8" Type="http://schemas.openxmlformats.org/officeDocument/2006/relationships/hyperlink" Target="about:blank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about:blank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2764465" y="2434856"/>
            <a:ext cx="6219516" cy="17942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國中教育會考</a:t>
            </a:r>
            <a:b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lang="zh-TW" sz="4400">
                <a:solidFill>
                  <a:srgbClr val="C55A1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教學策略分享</a:t>
            </a:r>
            <a:endParaRPr/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4693942" y="4599152"/>
            <a:ext cx="4214813" cy="103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永康國中  廖翠屏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583711" y="1588434"/>
            <a:ext cx="17224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110年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437264" y="2070174"/>
            <a:ext cx="862167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『平方根』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    →</a:t>
            </a: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經過相同倍率兩次縮放的數字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563526" y="680484"/>
            <a:ext cx="629447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有感</a:t>
            </a:r>
            <a:r>
              <a:rPr b="1" lang="zh-TW" sz="4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出發，算出</a:t>
            </a: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數學味</a:t>
            </a:r>
            <a:endParaRPr b="1" sz="4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161" name="Google Shape;161;p22"/>
          <p:cNvGrpSpPr/>
          <p:nvPr/>
        </p:nvGrpSpPr>
        <p:grpSpPr>
          <a:xfrm>
            <a:off x="1503418" y="3318855"/>
            <a:ext cx="6489367" cy="2858661"/>
            <a:chOff x="1503418" y="3318855"/>
            <a:chExt cx="6489367" cy="2858661"/>
          </a:xfrm>
        </p:grpSpPr>
        <p:pic>
          <p:nvPicPr>
            <p:cNvPr id="162" name="Google Shape;162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3418" y="3318855"/>
              <a:ext cx="6489367" cy="28586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22"/>
            <p:cNvSpPr txBox="1"/>
            <p:nvPr/>
          </p:nvSpPr>
          <p:spPr>
            <a:xfrm>
              <a:off x="7351295" y="4379495"/>
              <a:ext cx="336884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22"/>
          <p:cNvGrpSpPr/>
          <p:nvPr/>
        </p:nvGrpSpPr>
        <p:grpSpPr>
          <a:xfrm>
            <a:off x="2646324" y="3424201"/>
            <a:ext cx="6056592" cy="2484367"/>
            <a:chOff x="2646324" y="3424201"/>
            <a:chExt cx="6056592" cy="2484367"/>
          </a:xfrm>
        </p:grpSpPr>
        <p:sp>
          <p:nvSpPr>
            <p:cNvPr id="165" name="Google Shape;165;p22"/>
            <p:cNvSpPr txBox="1"/>
            <p:nvPr/>
          </p:nvSpPr>
          <p:spPr>
            <a:xfrm>
              <a:off x="2722592" y="3424201"/>
              <a:ext cx="6858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1.5</a:t>
              </a:r>
              <a:endParaRPr b="1" sz="3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2"/>
            <p:cNvSpPr txBox="1"/>
            <p:nvPr/>
          </p:nvSpPr>
          <p:spPr>
            <a:xfrm>
              <a:off x="4284105" y="3985405"/>
              <a:ext cx="6858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1.5</a:t>
              </a:r>
              <a:endParaRPr b="1" sz="3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2"/>
            <p:cNvSpPr txBox="1"/>
            <p:nvPr/>
          </p:nvSpPr>
          <p:spPr>
            <a:xfrm>
              <a:off x="5717751" y="3431407"/>
              <a:ext cx="6858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1.5</a:t>
              </a:r>
              <a:endParaRPr b="1" sz="3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2"/>
            <p:cNvSpPr txBox="1"/>
            <p:nvPr/>
          </p:nvSpPr>
          <p:spPr>
            <a:xfrm>
              <a:off x="2646324" y="5354570"/>
              <a:ext cx="88899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-1.5</a:t>
              </a:r>
              <a:endParaRPr b="1" sz="3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2"/>
            <p:cNvSpPr txBox="1"/>
            <p:nvPr/>
          </p:nvSpPr>
          <p:spPr>
            <a:xfrm>
              <a:off x="4237948" y="4790471"/>
              <a:ext cx="888995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-1.5</a:t>
              </a:r>
              <a:endParaRPr b="1" sz="3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2"/>
            <p:cNvSpPr txBox="1"/>
            <p:nvPr/>
          </p:nvSpPr>
          <p:spPr>
            <a:xfrm>
              <a:off x="5690994" y="5354570"/>
              <a:ext cx="888995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-1.5</a:t>
              </a:r>
              <a:endParaRPr b="1" sz="3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2"/>
            <p:cNvSpPr txBox="1"/>
            <p:nvPr/>
          </p:nvSpPr>
          <p:spPr>
            <a:xfrm>
              <a:off x="7684358" y="3543417"/>
              <a:ext cx="1018558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2.25</a:t>
              </a:r>
              <a:endParaRPr sz="3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22"/>
          <p:cNvGrpSpPr/>
          <p:nvPr/>
        </p:nvGrpSpPr>
        <p:grpSpPr>
          <a:xfrm>
            <a:off x="2622342" y="3470674"/>
            <a:ext cx="6080574" cy="2484367"/>
            <a:chOff x="1693769" y="4033582"/>
            <a:chExt cx="6080574" cy="2484367"/>
          </a:xfrm>
        </p:grpSpPr>
        <p:sp>
          <p:nvSpPr>
            <p:cNvPr id="173" name="Google Shape;173;p22"/>
            <p:cNvSpPr txBox="1"/>
            <p:nvPr/>
          </p:nvSpPr>
          <p:spPr>
            <a:xfrm>
              <a:off x="1770037" y="4033582"/>
              <a:ext cx="685800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C55A11"/>
                  </a:solidFill>
                  <a:latin typeface="Calibri"/>
                  <a:ea typeface="Calibri"/>
                  <a:cs typeface="Calibri"/>
                  <a:sym typeface="Calibri"/>
                </a:rPr>
                <a:t>1.6</a:t>
              </a:r>
              <a:endParaRPr b="1" sz="3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2"/>
            <p:cNvSpPr txBox="1"/>
            <p:nvPr/>
          </p:nvSpPr>
          <p:spPr>
            <a:xfrm>
              <a:off x="3331550" y="4594786"/>
              <a:ext cx="685800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C55A11"/>
                  </a:solidFill>
                  <a:latin typeface="Calibri"/>
                  <a:ea typeface="Calibri"/>
                  <a:cs typeface="Calibri"/>
                  <a:sym typeface="Calibri"/>
                </a:rPr>
                <a:t>1.6</a:t>
              </a:r>
              <a:endParaRPr b="1" sz="3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2"/>
            <p:cNvSpPr txBox="1"/>
            <p:nvPr/>
          </p:nvSpPr>
          <p:spPr>
            <a:xfrm>
              <a:off x="4765196" y="4040788"/>
              <a:ext cx="685800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C55A11"/>
                  </a:solidFill>
                  <a:latin typeface="Calibri"/>
                  <a:ea typeface="Calibri"/>
                  <a:cs typeface="Calibri"/>
                  <a:sym typeface="Calibri"/>
                </a:rPr>
                <a:t>1.6</a:t>
              </a:r>
              <a:endParaRPr b="1" sz="3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2"/>
            <p:cNvSpPr txBox="1"/>
            <p:nvPr/>
          </p:nvSpPr>
          <p:spPr>
            <a:xfrm>
              <a:off x="1693769" y="5963951"/>
              <a:ext cx="888996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C55A11"/>
                  </a:solidFill>
                  <a:latin typeface="Calibri"/>
                  <a:ea typeface="Calibri"/>
                  <a:cs typeface="Calibri"/>
                  <a:sym typeface="Calibri"/>
                </a:rPr>
                <a:t>-1.6</a:t>
              </a:r>
              <a:endParaRPr b="1" sz="3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2"/>
            <p:cNvSpPr txBox="1"/>
            <p:nvPr/>
          </p:nvSpPr>
          <p:spPr>
            <a:xfrm>
              <a:off x="3289897" y="5479040"/>
              <a:ext cx="888995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C55A11"/>
                  </a:solidFill>
                  <a:latin typeface="Calibri"/>
                  <a:ea typeface="Calibri"/>
                  <a:cs typeface="Calibri"/>
                  <a:sym typeface="Calibri"/>
                </a:rPr>
                <a:t>-1.6</a:t>
              </a:r>
              <a:endParaRPr b="1" sz="3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2"/>
            <p:cNvSpPr txBox="1"/>
            <p:nvPr/>
          </p:nvSpPr>
          <p:spPr>
            <a:xfrm>
              <a:off x="4742943" y="5963951"/>
              <a:ext cx="888995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C55A11"/>
                  </a:solidFill>
                  <a:latin typeface="Calibri"/>
                  <a:ea typeface="Calibri"/>
                  <a:cs typeface="Calibri"/>
                  <a:sym typeface="Calibri"/>
                </a:rPr>
                <a:t>-1.6</a:t>
              </a:r>
              <a:endParaRPr b="1" sz="3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2"/>
            <p:cNvSpPr txBox="1"/>
            <p:nvPr/>
          </p:nvSpPr>
          <p:spPr>
            <a:xfrm>
              <a:off x="6755786" y="4875918"/>
              <a:ext cx="1018557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>
                  <a:solidFill>
                    <a:srgbClr val="C55A11"/>
                  </a:solidFill>
                  <a:latin typeface="Calibri"/>
                  <a:ea typeface="Calibri"/>
                  <a:cs typeface="Calibri"/>
                  <a:sym typeface="Calibri"/>
                </a:rPr>
                <a:t>2.56</a:t>
              </a:r>
              <a:endParaRPr sz="3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22"/>
          <p:cNvGrpSpPr/>
          <p:nvPr/>
        </p:nvGrpSpPr>
        <p:grpSpPr>
          <a:xfrm>
            <a:off x="2622342" y="3417913"/>
            <a:ext cx="6036797" cy="2477161"/>
            <a:chOff x="2600600" y="3431407"/>
            <a:chExt cx="6036797" cy="2477161"/>
          </a:xfrm>
        </p:grpSpPr>
        <p:sp>
          <p:nvSpPr>
            <p:cNvPr id="181" name="Google Shape;181;p22"/>
            <p:cNvSpPr txBox="1"/>
            <p:nvPr/>
          </p:nvSpPr>
          <p:spPr>
            <a:xfrm>
              <a:off x="2693966" y="3431407"/>
              <a:ext cx="685800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1.7</a:t>
              </a:r>
              <a:endParaRPr b="1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2"/>
            <p:cNvSpPr txBox="1"/>
            <p:nvPr/>
          </p:nvSpPr>
          <p:spPr>
            <a:xfrm>
              <a:off x="4241404" y="3985405"/>
              <a:ext cx="685800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1.7</a:t>
              </a:r>
              <a:endParaRPr b="1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2"/>
            <p:cNvSpPr txBox="1"/>
            <p:nvPr/>
          </p:nvSpPr>
          <p:spPr>
            <a:xfrm>
              <a:off x="5675050" y="3431407"/>
              <a:ext cx="685800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1.7</a:t>
              </a:r>
              <a:endParaRPr b="1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2"/>
            <p:cNvSpPr txBox="1"/>
            <p:nvPr/>
          </p:nvSpPr>
          <p:spPr>
            <a:xfrm>
              <a:off x="2600600" y="5354570"/>
              <a:ext cx="888996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-1.7</a:t>
              </a:r>
              <a:endParaRPr b="1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2"/>
            <p:cNvSpPr txBox="1"/>
            <p:nvPr/>
          </p:nvSpPr>
          <p:spPr>
            <a:xfrm>
              <a:off x="4196728" y="4869659"/>
              <a:ext cx="888995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-1.7</a:t>
              </a:r>
              <a:endParaRPr b="1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2"/>
            <p:cNvSpPr txBox="1"/>
            <p:nvPr/>
          </p:nvSpPr>
          <p:spPr>
            <a:xfrm>
              <a:off x="5649774" y="5354570"/>
              <a:ext cx="888995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-1.7</a:t>
              </a:r>
              <a:endParaRPr b="1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2"/>
            <p:cNvSpPr txBox="1"/>
            <p:nvPr/>
          </p:nvSpPr>
          <p:spPr>
            <a:xfrm>
              <a:off x="7618840" y="4930717"/>
              <a:ext cx="1018557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2.89</a:t>
              </a:r>
              <a:endParaRPr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22"/>
          <p:cNvGrpSpPr/>
          <p:nvPr/>
        </p:nvGrpSpPr>
        <p:grpSpPr>
          <a:xfrm>
            <a:off x="2614046" y="3466898"/>
            <a:ext cx="6058383" cy="2634469"/>
            <a:chOff x="2614046" y="3466898"/>
            <a:chExt cx="6058383" cy="2634469"/>
          </a:xfrm>
        </p:grpSpPr>
        <p:sp>
          <p:nvSpPr>
            <p:cNvPr id="189" name="Google Shape;189;p22"/>
            <p:cNvSpPr txBox="1"/>
            <p:nvPr/>
          </p:nvSpPr>
          <p:spPr>
            <a:xfrm>
              <a:off x="2707412" y="3466898"/>
              <a:ext cx="685800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1.8</a:t>
              </a:r>
              <a:endParaRPr b="1" sz="3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2"/>
            <p:cNvSpPr txBox="1"/>
            <p:nvPr/>
          </p:nvSpPr>
          <p:spPr>
            <a:xfrm>
              <a:off x="4254850" y="4020896"/>
              <a:ext cx="685800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1.8</a:t>
              </a:r>
              <a:endParaRPr b="1" sz="3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2"/>
            <p:cNvSpPr txBox="1"/>
            <p:nvPr/>
          </p:nvSpPr>
          <p:spPr>
            <a:xfrm>
              <a:off x="5688496" y="3466898"/>
              <a:ext cx="685800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1.8</a:t>
              </a:r>
              <a:endParaRPr b="1" sz="3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2"/>
            <p:cNvSpPr txBox="1"/>
            <p:nvPr/>
          </p:nvSpPr>
          <p:spPr>
            <a:xfrm>
              <a:off x="2614046" y="5390061"/>
              <a:ext cx="888996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-1.8</a:t>
              </a:r>
              <a:endParaRPr b="1" sz="3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2"/>
            <p:cNvSpPr txBox="1"/>
            <p:nvPr/>
          </p:nvSpPr>
          <p:spPr>
            <a:xfrm>
              <a:off x="4210174" y="4905150"/>
              <a:ext cx="888995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-1.8</a:t>
              </a:r>
              <a:endParaRPr b="1" sz="3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2"/>
            <p:cNvSpPr txBox="1"/>
            <p:nvPr/>
          </p:nvSpPr>
          <p:spPr>
            <a:xfrm>
              <a:off x="5663220" y="5390061"/>
              <a:ext cx="888995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-1.8</a:t>
              </a:r>
              <a:endParaRPr b="1" sz="3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2"/>
            <p:cNvSpPr txBox="1"/>
            <p:nvPr/>
          </p:nvSpPr>
          <p:spPr>
            <a:xfrm>
              <a:off x="7653872" y="5547369"/>
              <a:ext cx="1018557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3.24</a:t>
              </a:r>
              <a:endParaRPr sz="3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22"/>
          <p:cNvSpPr/>
          <p:nvPr/>
        </p:nvSpPr>
        <p:spPr>
          <a:xfrm>
            <a:off x="7640582" y="4900953"/>
            <a:ext cx="1018557" cy="553998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3"/>
          <p:cNvGrpSpPr/>
          <p:nvPr/>
        </p:nvGrpSpPr>
        <p:grpSpPr>
          <a:xfrm>
            <a:off x="1528010" y="3306823"/>
            <a:ext cx="6489367" cy="2858661"/>
            <a:chOff x="1528010" y="3306823"/>
            <a:chExt cx="6489367" cy="2858661"/>
          </a:xfrm>
        </p:grpSpPr>
        <p:pic>
          <p:nvPicPr>
            <p:cNvPr id="203" name="Google Shape;203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28010" y="3306823"/>
              <a:ext cx="6489367" cy="28586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23"/>
            <p:cNvSpPr txBox="1"/>
            <p:nvPr/>
          </p:nvSpPr>
          <p:spPr>
            <a:xfrm>
              <a:off x="7351295" y="4379495"/>
              <a:ext cx="336884" cy="5539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23"/>
          <p:cNvSpPr txBox="1"/>
          <p:nvPr>
            <p:ph idx="1" type="body"/>
          </p:nvPr>
        </p:nvSpPr>
        <p:spPr>
          <a:xfrm>
            <a:off x="437264" y="2070174"/>
            <a:ext cx="862167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『平方根』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    →</a:t>
            </a: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經過相同倍率兩次縮放的數字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563526" y="680484"/>
            <a:ext cx="629447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有感</a:t>
            </a:r>
            <a:r>
              <a:rPr b="1" lang="zh-TW" sz="4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出發，算出</a:t>
            </a: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數學味</a:t>
            </a:r>
            <a:endParaRPr b="1" sz="4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7" name="Google Shape;207;p23"/>
          <p:cNvSpPr txBox="1"/>
          <p:nvPr/>
        </p:nvSpPr>
        <p:spPr>
          <a:xfrm>
            <a:off x="2702430" y="3407640"/>
            <a:ext cx="685800" cy="60843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8" name="Google Shape;208;p23"/>
          <p:cNvSpPr txBox="1"/>
          <p:nvPr/>
        </p:nvSpPr>
        <p:spPr>
          <a:xfrm>
            <a:off x="4263943" y="3968844"/>
            <a:ext cx="685800" cy="60843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9" name="Google Shape;209;p23"/>
          <p:cNvSpPr txBox="1"/>
          <p:nvPr/>
        </p:nvSpPr>
        <p:spPr>
          <a:xfrm>
            <a:off x="5697589" y="3414846"/>
            <a:ext cx="685800" cy="60843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0" name="Google Shape;210;p23"/>
          <p:cNvSpPr txBox="1"/>
          <p:nvPr/>
        </p:nvSpPr>
        <p:spPr>
          <a:xfrm>
            <a:off x="2626162" y="5338009"/>
            <a:ext cx="888996" cy="59747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1630" l="-16437" r="0" t="-51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1" name="Google Shape;211;p23"/>
          <p:cNvSpPr txBox="1"/>
          <p:nvPr/>
        </p:nvSpPr>
        <p:spPr>
          <a:xfrm>
            <a:off x="4222290" y="4773910"/>
            <a:ext cx="888995" cy="59747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1630" l="-16551" r="0" t="-51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2" name="Google Shape;212;p23"/>
          <p:cNvSpPr txBox="1"/>
          <p:nvPr/>
        </p:nvSpPr>
        <p:spPr>
          <a:xfrm>
            <a:off x="5675336" y="5338009"/>
            <a:ext cx="888995" cy="59747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1630" l="-16437" r="0" t="-51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13" name="Google Shape;213;p23"/>
          <p:cNvCxnSpPr/>
          <p:nvPr/>
        </p:nvCxnSpPr>
        <p:spPr>
          <a:xfrm>
            <a:off x="4596592" y="3306823"/>
            <a:ext cx="0" cy="2870693"/>
          </a:xfrm>
          <a:prstGeom prst="straightConnector1">
            <a:avLst/>
          </a:prstGeom>
          <a:noFill/>
          <a:ln cap="flat" cmpd="sng" w="76200">
            <a:solidFill>
              <a:srgbClr val="00B050"/>
            </a:solidFill>
            <a:prstDash val="dot"/>
            <a:miter lim="800000"/>
            <a:headEnd len="sm" w="sm" type="none"/>
            <a:tailEnd len="sm" w="sm" type="none"/>
          </a:ln>
        </p:spPr>
      </p:cxnSp>
      <p:grpSp>
        <p:nvGrpSpPr>
          <p:cNvPr id="214" name="Google Shape;214;p23"/>
          <p:cNvGrpSpPr/>
          <p:nvPr/>
        </p:nvGrpSpPr>
        <p:grpSpPr>
          <a:xfrm>
            <a:off x="2404179" y="3266120"/>
            <a:ext cx="5613198" cy="857347"/>
            <a:chOff x="2404179" y="3266120"/>
            <a:chExt cx="5613198" cy="857347"/>
          </a:xfrm>
        </p:grpSpPr>
        <p:sp>
          <p:nvSpPr>
            <p:cNvPr id="215" name="Google Shape;215;p23"/>
            <p:cNvSpPr/>
            <p:nvPr/>
          </p:nvSpPr>
          <p:spPr>
            <a:xfrm>
              <a:off x="2404179" y="3266120"/>
              <a:ext cx="5613198" cy="857347"/>
            </a:xfrm>
            <a:prstGeom prst="roundRect">
              <a:avLst>
                <a:gd fmla="val 16667" name="adj"/>
              </a:avLst>
            </a:prstGeom>
            <a:noFill/>
            <a:ln cap="flat" cmpd="sng" w="762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3"/>
            <p:cNvSpPr txBox="1"/>
            <p:nvPr/>
          </p:nvSpPr>
          <p:spPr>
            <a:xfrm>
              <a:off x="6809507" y="3407640"/>
              <a:ext cx="1131623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= 3</a:t>
              </a:r>
              <a:endParaRPr b="1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24"/>
          <p:cNvGrpSpPr/>
          <p:nvPr/>
        </p:nvGrpSpPr>
        <p:grpSpPr>
          <a:xfrm>
            <a:off x="910671" y="3324791"/>
            <a:ext cx="8118276" cy="2858661"/>
            <a:chOff x="1528010" y="3306823"/>
            <a:chExt cx="7916442" cy="2858661"/>
          </a:xfrm>
        </p:grpSpPr>
        <p:pic>
          <p:nvPicPr>
            <p:cNvPr id="223" name="Google Shape;223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28010" y="3306823"/>
              <a:ext cx="6497053" cy="28586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24"/>
            <p:cNvSpPr txBox="1"/>
            <p:nvPr/>
          </p:nvSpPr>
          <p:spPr>
            <a:xfrm>
              <a:off x="7363325" y="4361526"/>
              <a:ext cx="2081127" cy="56445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33330" l="-6570" r="0" t="-10751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25" name="Google Shape;225;p24"/>
          <p:cNvSpPr txBox="1"/>
          <p:nvPr>
            <p:ph idx="1" type="body"/>
          </p:nvPr>
        </p:nvSpPr>
        <p:spPr>
          <a:xfrm>
            <a:off x="437263" y="2070173"/>
            <a:ext cx="8591683" cy="4414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『平方根』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    →</a:t>
            </a: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經過相同倍率兩次縮放的數字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563526" y="680484"/>
            <a:ext cx="629447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有感</a:t>
            </a:r>
            <a:r>
              <a:rPr b="1" lang="zh-TW" sz="4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出發，算出</a:t>
            </a: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數學味</a:t>
            </a:r>
            <a:endParaRPr b="1" sz="4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227" name="Google Shape;227;p24"/>
          <p:cNvGrpSpPr/>
          <p:nvPr/>
        </p:nvGrpSpPr>
        <p:grpSpPr>
          <a:xfrm>
            <a:off x="1828800" y="3352312"/>
            <a:ext cx="4020981" cy="2522173"/>
            <a:chOff x="2080382" y="3414846"/>
            <a:chExt cx="3947439" cy="2522173"/>
          </a:xfrm>
        </p:grpSpPr>
        <p:sp>
          <p:nvSpPr>
            <p:cNvPr id="228" name="Google Shape;228;p24"/>
            <p:cNvSpPr txBox="1"/>
            <p:nvPr/>
          </p:nvSpPr>
          <p:spPr>
            <a:xfrm>
              <a:off x="3720342" y="3968844"/>
              <a:ext cx="691270" cy="60843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29" name="Google Shape;229;p24"/>
            <p:cNvSpPr txBox="1"/>
            <p:nvPr/>
          </p:nvSpPr>
          <p:spPr>
            <a:xfrm>
              <a:off x="5153988" y="3414846"/>
              <a:ext cx="691270" cy="60843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30" name="Google Shape;230;p24"/>
            <p:cNvSpPr txBox="1"/>
            <p:nvPr/>
          </p:nvSpPr>
          <p:spPr>
            <a:xfrm>
              <a:off x="2082560" y="5338009"/>
              <a:ext cx="896087" cy="59901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-30300" l="-15332" r="0" t="-504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31" name="Google Shape;231;p24"/>
            <p:cNvSpPr txBox="1"/>
            <p:nvPr/>
          </p:nvSpPr>
          <p:spPr>
            <a:xfrm>
              <a:off x="3678689" y="4773910"/>
              <a:ext cx="896086" cy="59901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-31630" l="-15332" r="0" t="-5101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32" name="Google Shape;232;p24"/>
            <p:cNvSpPr txBox="1"/>
            <p:nvPr/>
          </p:nvSpPr>
          <p:spPr>
            <a:xfrm>
              <a:off x="5131735" y="5338009"/>
              <a:ext cx="896086" cy="59901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-30300" l="-15999" r="0" t="-504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33" name="Google Shape;233;p24"/>
            <p:cNvSpPr txBox="1"/>
            <p:nvPr/>
          </p:nvSpPr>
          <p:spPr>
            <a:xfrm>
              <a:off x="2080382" y="3414846"/>
              <a:ext cx="691270" cy="608436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234" name="Google Shape;234;p24"/>
          <p:cNvGrpSpPr/>
          <p:nvPr/>
        </p:nvGrpSpPr>
        <p:grpSpPr>
          <a:xfrm>
            <a:off x="2556845" y="3383736"/>
            <a:ext cx="4203824" cy="2477161"/>
            <a:chOff x="2080381" y="3414846"/>
            <a:chExt cx="4203824" cy="2477161"/>
          </a:xfrm>
        </p:grpSpPr>
        <p:sp>
          <p:nvSpPr>
            <p:cNvPr id="235" name="Google Shape;235;p24"/>
            <p:cNvSpPr txBox="1"/>
            <p:nvPr/>
          </p:nvSpPr>
          <p:spPr>
            <a:xfrm>
              <a:off x="3720341" y="3968844"/>
              <a:ext cx="704149" cy="553998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36" name="Google Shape;236;p24"/>
            <p:cNvSpPr txBox="1"/>
            <p:nvPr/>
          </p:nvSpPr>
          <p:spPr>
            <a:xfrm>
              <a:off x="5153988" y="3414846"/>
              <a:ext cx="897320" cy="553998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37" name="Google Shape;237;p24"/>
            <p:cNvSpPr txBox="1"/>
            <p:nvPr/>
          </p:nvSpPr>
          <p:spPr>
            <a:xfrm>
              <a:off x="2082560" y="5338009"/>
              <a:ext cx="896087" cy="553998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38" name="Google Shape;238;p24"/>
            <p:cNvSpPr txBox="1"/>
            <p:nvPr/>
          </p:nvSpPr>
          <p:spPr>
            <a:xfrm>
              <a:off x="3758485" y="4773910"/>
              <a:ext cx="912778" cy="553998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39" name="Google Shape;239;p24"/>
            <p:cNvSpPr txBox="1"/>
            <p:nvPr/>
          </p:nvSpPr>
          <p:spPr>
            <a:xfrm>
              <a:off x="5113798" y="5325960"/>
              <a:ext cx="1170407" cy="553998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40" name="Google Shape;240;p24"/>
            <p:cNvSpPr txBox="1"/>
            <p:nvPr/>
          </p:nvSpPr>
          <p:spPr>
            <a:xfrm>
              <a:off x="2080381" y="3414846"/>
              <a:ext cx="941148" cy="553998"/>
            </a:xfrm>
            <a:prstGeom prst="rect">
              <a:avLst/>
            </a:pr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241" name="Google Shape;241;p24"/>
          <p:cNvGrpSpPr/>
          <p:nvPr/>
        </p:nvGrpSpPr>
        <p:grpSpPr>
          <a:xfrm>
            <a:off x="1826420" y="3361433"/>
            <a:ext cx="4817058" cy="2520634"/>
            <a:chOff x="2778561" y="3567246"/>
            <a:chExt cx="4817058" cy="2520634"/>
          </a:xfrm>
        </p:grpSpPr>
        <p:sp>
          <p:nvSpPr>
            <p:cNvPr id="242" name="Google Shape;242;p24"/>
            <p:cNvSpPr txBox="1"/>
            <p:nvPr/>
          </p:nvSpPr>
          <p:spPr>
            <a:xfrm>
              <a:off x="2778561" y="3567246"/>
              <a:ext cx="1791263" cy="608436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43" name="Google Shape;243;p24"/>
            <p:cNvSpPr txBox="1"/>
            <p:nvPr/>
          </p:nvSpPr>
          <p:spPr>
            <a:xfrm>
              <a:off x="4416342" y="4121244"/>
              <a:ext cx="1734208" cy="608436"/>
            </a:xfrm>
            <a:prstGeom prst="rect">
              <a:avLst/>
            </a:pr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44" name="Google Shape;244;p24"/>
            <p:cNvSpPr txBox="1"/>
            <p:nvPr/>
          </p:nvSpPr>
          <p:spPr>
            <a:xfrm>
              <a:off x="5849988" y="3567246"/>
              <a:ext cx="1745631" cy="608436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45" name="Google Shape;245;p24"/>
            <p:cNvSpPr txBox="1"/>
            <p:nvPr/>
          </p:nvSpPr>
          <p:spPr>
            <a:xfrm>
              <a:off x="2778561" y="5490409"/>
              <a:ext cx="1626849" cy="597471"/>
            </a:xfrm>
            <a:prstGeom prst="rect">
              <a:avLst/>
            </a:prstGeom>
            <a:blipFill rotWithShape="1">
              <a:blip r:embed="rId20">
                <a:alphaModFix/>
              </a:blip>
              <a:stretch>
                <a:fillRect b="-31630" l="-9022" r="0" t="-5101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46" name="Google Shape;246;p24"/>
            <p:cNvSpPr txBox="1"/>
            <p:nvPr/>
          </p:nvSpPr>
          <p:spPr>
            <a:xfrm>
              <a:off x="4362658" y="4926310"/>
              <a:ext cx="1626852" cy="597471"/>
            </a:xfrm>
            <a:prstGeom prst="rect">
              <a:avLst/>
            </a:prstGeom>
            <a:blipFill rotWithShape="1">
              <a:blip r:embed="rId21">
                <a:alphaModFix/>
              </a:blip>
              <a:stretch>
                <a:fillRect b="-31630" l="-8613" r="0" t="-5101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47" name="Google Shape;247;p24"/>
            <p:cNvSpPr txBox="1"/>
            <p:nvPr/>
          </p:nvSpPr>
          <p:spPr>
            <a:xfrm>
              <a:off x="5827736" y="5490409"/>
              <a:ext cx="1626852" cy="597471"/>
            </a:xfrm>
            <a:prstGeom prst="rect">
              <a:avLst/>
            </a:prstGeom>
            <a:blipFill rotWithShape="1">
              <a:blip r:embed="rId22">
                <a:alphaModFix/>
              </a:blip>
              <a:stretch>
                <a:fillRect b="-31630" l="-8988" r="0" t="-5101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cxnSp>
        <p:nvCxnSpPr>
          <p:cNvPr id="248" name="Google Shape;248;p24"/>
          <p:cNvCxnSpPr/>
          <p:nvPr/>
        </p:nvCxnSpPr>
        <p:spPr>
          <a:xfrm>
            <a:off x="4226672" y="3194668"/>
            <a:ext cx="0" cy="2870693"/>
          </a:xfrm>
          <a:prstGeom prst="straightConnector1">
            <a:avLst/>
          </a:prstGeom>
          <a:noFill/>
          <a:ln cap="flat" cmpd="sng" w="76200">
            <a:solidFill>
              <a:srgbClr val="00B050"/>
            </a:solidFill>
            <a:prstDash val="dot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 txBox="1"/>
          <p:nvPr>
            <p:ph idx="1" type="body"/>
          </p:nvPr>
        </p:nvSpPr>
        <p:spPr>
          <a:xfrm>
            <a:off x="437264" y="2070174"/>
            <a:ext cx="862167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『平方根』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    →</a:t>
            </a: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經過相同倍率兩次縮放的數字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5" name="Google Shape;255;p25"/>
          <p:cNvSpPr txBox="1"/>
          <p:nvPr/>
        </p:nvSpPr>
        <p:spPr>
          <a:xfrm>
            <a:off x="563526" y="680484"/>
            <a:ext cx="629447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有感</a:t>
            </a:r>
            <a:r>
              <a:rPr b="1" lang="zh-TW" sz="4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出發，算出</a:t>
            </a: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數學味</a:t>
            </a:r>
            <a:endParaRPr b="1" sz="4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56" name="Google Shape;25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8010" y="3306823"/>
            <a:ext cx="6497053" cy="28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5"/>
          <p:cNvSpPr txBox="1"/>
          <p:nvPr/>
        </p:nvSpPr>
        <p:spPr>
          <a:xfrm>
            <a:off x="2626162" y="3414846"/>
            <a:ext cx="685800" cy="60843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8" name="Google Shape;258;p25"/>
          <p:cNvSpPr txBox="1"/>
          <p:nvPr/>
        </p:nvSpPr>
        <p:spPr>
          <a:xfrm>
            <a:off x="4263943" y="3968844"/>
            <a:ext cx="685800" cy="60843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9" name="Google Shape;259;p25"/>
          <p:cNvSpPr txBox="1"/>
          <p:nvPr/>
        </p:nvSpPr>
        <p:spPr>
          <a:xfrm>
            <a:off x="5697589" y="3414846"/>
            <a:ext cx="685800" cy="60843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0" name="Google Shape;260;p25"/>
          <p:cNvSpPr txBox="1"/>
          <p:nvPr/>
        </p:nvSpPr>
        <p:spPr>
          <a:xfrm>
            <a:off x="2626162" y="5338009"/>
            <a:ext cx="888996" cy="59747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1630" l="-16437" r="0" t="-51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1" name="Google Shape;261;p25"/>
          <p:cNvSpPr txBox="1"/>
          <p:nvPr/>
        </p:nvSpPr>
        <p:spPr>
          <a:xfrm>
            <a:off x="4222290" y="4773910"/>
            <a:ext cx="888995" cy="59747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1630" l="-16551" r="0" t="-51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2" name="Google Shape;262;p25"/>
          <p:cNvSpPr txBox="1"/>
          <p:nvPr/>
        </p:nvSpPr>
        <p:spPr>
          <a:xfrm>
            <a:off x="5675336" y="5338009"/>
            <a:ext cx="888995" cy="59747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1630" l="-16437" r="0" t="-51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63" name="Google Shape;263;p25"/>
          <p:cNvCxnSpPr/>
          <p:nvPr/>
        </p:nvCxnSpPr>
        <p:spPr>
          <a:xfrm>
            <a:off x="4596592" y="3306823"/>
            <a:ext cx="0" cy="2870693"/>
          </a:xfrm>
          <a:prstGeom prst="straightConnector1">
            <a:avLst/>
          </a:prstGeom>
          <a:noFill/>
          <a:ln cap="flat" cmpd="sng" w="76200">
            <a:solidFill>
              <a:srgbClr val="00B050"/>
            </a:solidFill>
            <a:prstDash val="dot"/>
            <a:miter lim="800000"/>
            <a:headEnd len="sm" w="sm" type="none"/>
            <a:tailEnd len="sm" w="sm" type="none"/>
          </a:ln>
        </p:spPr>
      </p:cxnSp>
      <p:grpSp>
        <p:nvGrpSpPr>
          <p:cNvPr id="264" name="Google Shape;264;p25"/>
          <p:cNvGrpSpPr/>
          <p:nvPr/>
        </p:nvGrpSpPr>
        <p:grpSpPr>
          <a:xfrm>
            <a:off x="2362440" y="3359054"/>
            <a:ext cx="4676027" cy="2520634"/>
            <a:chOff x="2778561" y="3567246"/>
            <a:chExt cx="4676027" cy="2520634"/>
          </a:xfrm>
        </p:grpSpPr>
        <p:sp>
          <p:nvSpPr>
            <p:cNvPr id="265" name="Google Shape;265;p25"/>
            <p:cNvSpPr txBox="1"/>
            <p:nvPr/>
          </p:nvSpPr>
          <p:spPr>
            <a:xfrm>
              <a:off x="2778561" y="3567246"/>
              <a:ext cx="1284631" cy="608436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66" name="Google Shape;266;p25"/>
            <p:cNvSpPr txBox="1"/>
            <p:nvPr/>
          </p:nvSpPr>
          <p:spPr>
            <a:xfrm>
              <a:off x="4416342" y="4121244"/>
              <a:ext cx="1284629" cy="608436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67" name="Google Shape;267;p25"/>
            <p:cNvSpPr txBox="1"/>
            <p:nvPr/>
          </p:nvSpPr>
          <p:spPr>
            <a:xfrm>
              <a:off x="5849988" y="3567246"/>
              <a:ext cx="1424127" cy="608436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68" name="Google Shape;268;p25"/>
            <p:cNvSpPr txBox="1"/>
            <p:nvPr/>
          </p:nvSpPr>
          <p:spPr>
            <a:xfrm>
              <a:off x="2778561" y="5490409"/>
              <a:ext cx="1626849" cy="597471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-31630" l="-9022" r="0" t="-5101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69" name="Google Shape;269;p25"/>
            <p:cNvSpPr txBox="1"/>
            <p:nvPr/>
          </p:nvSpPr>
          <p:spPr>
            <a:xfrm>
              <a:off x="4362658" y="4926310"/>
              <a:ext cx="1626852" cy="597471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 b="-31630" l="-8613" r="0" t="-5101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70" name="Google Shape;270;p25"/>
            <p:cNvSpPr txBox="1"/>
            <p:nvPr/>
          </p:nvSpPr>
          <p:spPr>
            <a:xfrm>
              <a:off x="5827736" y="5490409"/>
              <a:ext cx="1626852" cy="597471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 b="-31630" l="-8988" r="0" t="-5101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/>
          <p:nvPr>
            <p:ph idx="1" type="body"/>
          </p:nvPr>
        </p:nvSpPr>
        <p:spPr>
          <a:xfrm>
            <a:off x="437264" y="2070174"/>
            <a:ext cx="8621676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908" r="0" t="-35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zh-TW"/>
              <a:t> </a:t>
            </a:r>
            <a:endParaRPr/>
          </a:p>
        </p:txBody>
      </p:sp>
      <p:sp>
        <p:nvSpPr>
          <p:cNvPr id="277" name="Google Shape;277;p26"/>
          <p:cNvSpPr txBox="1"/>
          <p:nvPr/>
        </p:nvSpPr>
        <p:spPr>
          <a:xfrm>
            <a:off x="563526" y="680484"/>
            <a:ext cx="629447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有感</a:t>
            </a:r>
            <a:r>
              <a:rPr b="1" lang="zh-TW" sz="4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出發，算出</a:t>
            </a: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數學味</a:t>
            </a:r>
            <a:endParaRPr b="1" sz="4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27"/>
          <p:cNvGrpSpPr/>
          <p:nvPr/>
        </p:nvGrpSpPr>
        <p:grpSpPr>
          <a:xfrm>
            <a:off x="910671" y="3324791"/>
            <a:ext cx="7940003" cy="2858661"/>
            <a:chOff x="1528010" y="3306823"/>
            <a:chExt cx="7742601" cy="2858661"/>
          </a:xfrm>
        </p:grpSpPr>
        <p:pic>
          <p:nvPicPr>
            <p:cNvPr id="284" name="Google Shape;284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28010" y="3306823"/>
              <a:ext cx="6497053" cy="28586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" name="Google Shape;285;p27"/>
            <p:cNvSpPr txBox="1"/>
            <p:nvPr/>
          </p:nvSpPr>
          <p:spPr>
            <a:xfrm>
              <a:off x="7363326" y="4343400"/>
              <a:ext cx="1907285" cy="55399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86" name="Google Shape;286;p27"/>
          <p:cNvSpPr txBox="1"/>
          <p:nvPr>
            <p:ph idx="1" type="body"/>
          </p:nvPr>
        </p:nvSpPr>
        <p:spPr>
          <a:xfrm>
            <a:off x="437264" y="2070174"/>
            <a:ext cx="862167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『四則運算』--乘法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    →</a:t>
            </a: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經過相同倍率兩次縮放的數字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7" name="Google Shape;287;p27"/>
          <p:cNvSpPr txBox="1"/>
          <p:nvPr/>
        </p:nvSpPr>
        <p:spPr>
          <a:xfrm>
            <a:off x="563526" y="680484"/>
            <a:ext cx="629447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有感</a:t>
            </a:r>
            <a:r>
              <a:rPr b="1" lang="zh-TW" sz="4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出發，算出</a:t>
            </a: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數學味</a:t>
            </a:r>
            <a:endParaRPr b="1" sz="4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288" name="Google Shape;288;p27"/>
          <p:cNvGrpSpPr/>
          <p:nvPr/>
        </p:nvGrpSpPr>
        <p:grpSpPr>
          <a:xfrm>
            <a:off x="1828800" y="3352312"/>
            <a:ext cx="4020981" cy="2522173"/>
            <a:chOff x="2080382" y="3414846"/>
            <a:chExt cx="3947439" cy="2522173"/>
          </a:xfrm>
        </p:grpSpPr>
        <p:sp>
          <p:nvSpPr>
            <p:cNvPr id="289" name="Google Shape;289;p27"/>
            <p:cNvSpPr txBox="1"/>
            <p:nvPr/>
          </p:nvSpPr>
          <p:spPr>
            <a:xfrm>
              <a:off x="3720342" y="3968844"/>
              <a:ext cx="691270" cy="60843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90" name="Google Shape;290;p27"/>
            <p:cNvSpPr txBox="1"/>
            <p:nvPr/>
          </p:nvSpPr>
          <p:spPr>
            <a:xfrm>
              <a:off x="5153988" y="3414846"/>
              <a:ext cx="691270" cy="60843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91" name="Google Shape;291;p27"/>
            <p:cNvSpPr txBox="1"/>
            <p:nvPr/>
          </p:nvSpPr>
          <p:spPr>
            <a:xfrm>
              <a:off x="2082560" y="5338009"/>
              <a:ext cx="896087" cy="59901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-30300" l="-15332" r="0" t="-504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92" name="Google Shape;292;p27"/>
            <p:cNvSpPr txBox="1"/>
            <p:nvPr/>
          </p:nvSpPr>
          <p:spPr>
            <a:xfrm>
              <a:off x="3678689" y="4773910"/>
              <a:ext cx="896086" cy="59901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-31630" l="-15332" r="0" t="-5101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93" name="Google Shape;293;p27"/>
            <p:cNvSpPr txBox="1"/>
            <p:nvPr/>
          </p:nvSpPr>
          <p:spPr>
            <a:xfrm>
              <a:off x="5131735" y="5338009"/>
              <a:ext cx="896086" cy="59901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-30300" l="-15999" r="0" t="-504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94" name="Google Shape;294;p27"/>
            <p:cNvSpPr txBox="1"/>
            <p:nvPr/>
          </p:nvSpPr>
          <p:spPr>
            <a:xfrm>
              <a:off x="2080382" y="3414846"/>
              <a:ext cx="691270" cy="608436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295" name="Google Shape;295;p27"/>
          <p:cNvGrpSpPr/>
          <p:nvPr/>
        </p:nvGrpSpPr>
        <p:grpSpPr>
          <a:xfrm>
            <a:off x="2532949" y="3352312"/>
            <a:ext cx="4221760" cy="2531599"/>
            <a:chOff x="2080381" y="3414846"/>
            <a:chExt cx="4221760" cy="2531599"/>
          </a:xfrm>
        </p:grpSpPr>
        <p:sp>
          <p:nvSpPr>
            <p:cNvPr id="296" name="Google Shape;296;p27"/>
            <p:cNvSpPr txBox="1"/>
            <p:nvPr/>
          </p:nvSpPr>
          <p:spPr>
            <a:xfrm>
              <a:off x="3720341" y="3968844"/>
              <a:ext cx="704149" cy="608436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-32173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97" name="Google Shape;297;p27"/>
            <p:cNvSpPr txBox="1"/>
            <p:nvPr/>
          </p:nvSpPr>
          <p:spPr>
            <a:xfrm>
              <a:off x="5153988" y="3414846"/>
              <a:ext cx="897320" cy="608436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-340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98" name="Google Shape;298;p27"/>
            <p:cNvSpPr txBox="1"/>
            <p:nvPr/>
          </p:nvSpPr>
          <p:spPr>
            <a:xfrm>
              <a:off x="2082560" y="5338009"/>
              <a:ext cx="896087" cy="608436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0" l="0" r="-340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99" name="Google Shape;299;p27"/>
            <p:cNvSpPr txBox="1"/>
            <p:nvPr/>
          </p:nvSpPr>
          <p:spPr>
            <a:xfrm>
              <a:off x="3758485" y="4773910"/>
              <a:ext cx="912778" cy="608436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 b="0" l="0" r="-1331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300" name="Google Shape;300;p27"/>
            <p:cNvSpPr txBox="1"/>
            <p:nvPr/>
          </p:nvSpPr>
          <p:spPr>
            <a:xfrm>
              <a:off x="5131734" y="5338009"/>
              <a:ext cx="1170407" cy="608436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301" name="Google Shape;301;p27"/>
            <p:cNvSpPr txBox="1"/>
            <p:nvPr/>
          </p:nvSpPr>
          <p:spPr>
            <a:xfrm>
              <a:off x="2080381" y="3414846"/>
              <a:ext cx="941148" cy="608436"/>
            </a:xfrm>
            <a:prstGeom prst="rect">
              <a:avLst/>
            </a:pr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302" name="Google Shape;302;p27"/>
          <p:cNvGrpSpPr/>
          <p:nvPr/>
        </p:nvGrpSpPr>
        <p:grpSpPr>
          <a:xfrm>
            <a:off x="1873039" y="3363277"/>
            <a:ext cx="4817058" cy="2520634"/>
            <a:chOff x="2778561" y="3567246"/>
            <a:chExt cx="4817058" cy="2520634"/>
          </a:xfrm>
        </p:grpSpPr>
        <p:sp>
          <p:nvSpPr>
            <p:cNvPr id="303" name="Google Shape;303;p27"/>
            <p:cNvSpPr txBox="1"/>
            <p:nvPr/>
          </p:nvSpPr>
          <p:spPr>
            <a:xfrm>
              <a:off x="2778561" y="3567246"/>
              <a:ext cx="1791263" cy="608436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304" name="Google Shape;304;p27"/>
            <p:cNvSpPr txBox="1"/>
            <p:nvPr/>
          </p:nvSpPr>
          <p:spPr>
            <a:xfrm>
              <a:off x="4416342" y="4121244"/>
              <a:ext cx="1734208" cy="608436"/>
            </a:xfrm>
            <a:prstGeom prst="rect">
              <a:avLst/>
            </a:pr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305" name="Google Shape;305;p27"/>
            <p:cNvSpPr txBox="1"/>
            <p:nvPr/>
          </p:nvSpPr>
          <p:spPr>
            <a:xfrm>
              <a:off x="5849988" y="3567246"/>
              <a:ext cx="1745631" cy="608436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306" name="Google Shape;306;p27"/>
            <p:cNvSpPr txBox="1"/>
            <p:nvPr/>
          </p:nvSpPr>
          <p:spPr>
            <a:xfrm>
              <a:off x="2778561" y="5490409"/>
              <a:ext cx="1626849" cy="597471"/>
            </a:xfrm>
            <a:prstGeom prst="rect">
              <a:avLst/>
            </a:prstGeom>
            <a:blipFill rotWithShape="1">
              <a:blip r:embed="rId20">
                <a:alphaModFix/>
              </a:blip>
              <a:stretch>
                <a:fillRect b="-31630" l="-8613" r="0" t="-5101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307" name="Google Shape;307;p27"/>
            <p:cNvSpPr txBox="1"/>
            <p:nvPr/>
          </p:nvSpPr>
          <p:spPr>
            <a:xfrm>
              <a:off x="4362658" y="4926310"/>
              <a:ext cx="1626852" cy="597471"/>
            </a:xfrm>
            <a:prstGeom prst="rect">
              <a:avLst/>
            </a:prstGeom>
            <a:blipFill rotWithShape="1">
              <a:blip r:embed="rId21">
                <a:alphaModFix/>
              </a:blip>
              <a:stretch>
                <a:fillRect b="-31630" l="-8613" r="0" t="-5101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308" name="Google Shape;308;p27"/>
            <p:cNvSpPr txBox="1"/>
            <p:nvPr/>
          </p:nvSpPr>
          <p:spPr>
            <a:xfrm>
              <a:off x="5827736" y="5490409"/>
              <a:ext cx="1626852" cy="597471"/>
            </a:xfrm>
            <a:prstGeom prst="rect">
              <a:avLst/>
            </a:prstGeom>
            <a:blipFill rotWithShape="1">
              <a:blip r:embed="rId22">
                <a:alphaModFix/>
              </a:blip>
              <a:stretch>
                <a:fillRect b="-31630" l="-8613" r="0" t="-5101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cxnSp>
        <p:nvCxnSpPr>
          <p:cNvPr id="309" name="Google Shape;309;p27"/>
          <p:cNvCxnSpPr/>
          <p:nvPr/>
        </p:nvCxnSpPr>
        <p:spPr>
          <a:xfrm>
            <a:off x="4382224" y="3090364"/>
            <a:ext cx="0" cy="2870693"/>
          </a:xfrm>
          <a:prstGeom prst="straightConnector1">
            <a:avLst/>
          </a:prstGeom>
          <a:noFill/>
          <a:ln cap="flat" cmpd="sng" w="76200">
            <a:solidFill>
              <a:srgbClr val="00B050"/>
            </a:solidFill>
            <a:prstDash val="dot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"/>
          <p:cNvSpPr txBox="1"/>
          <p:nvPr>
            <p:ph idx="1" type="body"/>
          </p:nvPr>
        </p:nvSpPr>
        <p:spPr>
          <a:xfrm>
            <a:off x="437264" y="2070174"/>
            <a:ext cx="8621676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047" l="-1908" r="0" t="-350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zh-TW"/>
              <a:t> </a:t>
            </a:r>
            <a:endParaRPr/>
          </a:p>
        </p:txBody>
      </p:sp>
      <p:sp>
        <p:nvSpPr>
          <p:cNvPr id="316" name="Google Shape;316;p28"/>
          <p:cNvSpPr txBox="1"/>
          <p:nvPr/>
        </p:nvSpPr>
        <p:spPr>
          <a:xfrm>
            <a:off x="563526" y="680484"/>
            <a:ext cx="629447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有感</a:t>
            </a:r>
            <a:r>
              <a:rPr b="1" lang="zh-TW" sz="4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出發，算出</a:t>
            </a: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數學味</a:t>
            </a:r>
            <a:endParaRPr b="1" sz="4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"/>
          <p:cNvSpPr txBox="1"/>
          <p:nvPr>
            <p:ph idx="1" type="body"/>
          </p:nvPr>
        </p:nvSpPr>
        <p:spPr>
          <a:xfrm>
            <a:off x="437264" y="2070174"/>
            <a:ext cx="8621676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190" r="0" t="-35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zh-TW"/>
              <a:t> </a:t>
            </a:r>
            <a:endParaRPr/>
          </a:p>
        </p:txBody>
      </p:sp>
      <p:sp>
        <p:nvSpPr>
          <p:cNvPr id="323" name="Google Shape;323;p29"/>
          <p:cNvSpPr txBox="1"/>
          <p:nvPr/>
        </p:nvSpPr>
        <p:spPr>
          <a:xfrm>
            <a:off x="563526" y="680484"/>
            <a:ext cx="629447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有感</a:t>
            </a:r>
            <a:r>
              <a:rPr b="1" lang="zh-TW" sz="4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出發，算出</a:t>
            </a: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數學味</a:t>
            </a:r>
            <a:endParaRPr b="1" sz="4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"/>
          <p:cNvSpPr txBox="1"/>
          <p:nvPr>
            <p:ph idx="1" type="body"/>
          </p:nvPr>
        </p:nvSpPr>
        <p:spPr>
          <a:xfrm>
            <a:off x="437264" y="2070174"/>
            <a:ext cx="8621676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908" r="0" t="-35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zh-TW"/>
              <a:t> </a:t>
            </a:r>
            <a:endParaRPr/>
          </a:p>
        </p:txBody>
      </p:sp>
      <p:sp>
        <p:nvSpPr>
          <p:cNvPr id="330" name="Google Shape;330;p30"/>
          <p:cNvSpPr txBox="1"/>
          <p:nvPr/>
        </p:nvSpPr>
        <p:spPr>
          <a:xfrm>
            <a:off x="563526" y="680484"/>
            <a:ext cx="629447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有感</a:t>
            </a:r>
            <a:r>
              <a:rPr b="1" lang="zh-TW" sz="4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出發，算出</a:t>
            </a: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數學味</a:t>
            </a:r>
            <a:endParaRPr b="1" sz="4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處理關鍵的三個手法</a:t>
            </a:r>
            <a:endParaRPr/>
          </a:p>
        </p:txBody>
      </p:sp>
      <p:sp>
        <p:nvSpPr>
          <p:cNvPr id="337" name="Google Shape;337;p31"/>
          <p:cNvSpPr txBox="1"/>
          <p:nvPr>
            <p:ph idx="1" type="body"/>
          </p:nvPr>
        </p:nvSpPr>
        <p:spPr>
          <a:xfrm>
            <a:off x="713710" y="2009274"/>
            <a:ext cx="7886700" cy="3693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增加師與生、生與生的對話。</a:t>
            </a:r>
            <a:endParaRPr b="1"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累積</a:t>
            </a:r>
            <a:r>
              <a:rPr b="1" lang="zh-TW" sz="36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『生活經驗』，</a:t>
            </a: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融入分享或對話</a:t>
            </a: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提高課程、試題的友善度。</a:t>
            </a:r>
            <a:endParaRPr b="1" sz="3600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527539" y="1690555"/>
            <a:ext cx="8095956" cy="4008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會考題目的難易度如何？</a:t>
            </a:r>
            <a:b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 有沒有鑑別度？</a:t>
            </a:r>
            <a:endParaRPr b="1"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如何提高通過率及</a:t>
            </a:r>
            <a:b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 非選擇題的作答意願？</a:t>
            </a:r>
            <a:endParaRPr b="1"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520505" y="38867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b="1" lang="zh-TW" sz="4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會考之後~</a:t>
            </a:r>
            <a:endParaRPr b="1" sz="4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icrosoft JhengHei"/>
              <a:buNone/>
            </a:pPr>
            <a:r>
              <a:rPr b="1" lang="zh-TW" sz="4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110會考非選第二題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3" name="Google Shape;343;p32"/>
          <p:cNvSpPr txBox="1"/>
          <p:nvPr>
            <p:ph idx="1" type="body"/>
          </p:nvPr>
        </p:nvSpPr>
        <p:spPr>
          <a:xfrm>
            <a:off x="421105" y="1690690"/>
            <a:ext cx="6436895" cy="49988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65" l="-1704" r="-4543" t="-8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zh-TW"/>
              <a:t> </a:t>
            </a:r>
            <a:endParaRPr/>
          </a:p>
        </p:txBody>
      </p:sp>
      <p:pic>
        <p:nvPicPr>
          <p:cNvPr id="344" name="Google Shape;344;p32"/>
          <p:cNvPicPr preferRelativeResize="0"/>
          <p:nvPr/>
        </p:nvPicPr>
        <p:blipFill rotWithShape="1">
          <a:blip r:embed="rId4">
            <a:alphaModFix/>
          </a:blip>
          <a:srcRect b="0" l="26038" r="26243" t="0"/>
          <a:stretch/>
        </p:blipFill>
        <p:spPr>
          <a:xfrm>
            <a:off x="6858000" y="1798971"/>
            <a:ext cx="2217320" cy="419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110會考非選第二題</a:t>
            </a:r>
            <a:endParaRPr sz="2800"/>
          </a:p>
        </p:txBody>
      </p:sp>
      <p:sp>
        <p:nvSpPr>
          <p:cNvPr id="351" name="Google Shape;351;p33"/>
          <p:cNvSpPr txBox="1"/>
          <p:nvPr>
            <p:ph idx="1" type="body"/>
          </p:nvPr>
        </p:nvSpPr>
        <p:spPr>
          <a:xfrm>
            <a:off x="778487" y="1690689"/>
            <a:ext cx="7736863" cy="4617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zh-TW" sz="3000"/>
              <a:t> </a:t>
            </a:r>
            <a:r>
              <a:rPr 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t>最吸引你的資訊是  </a:t>
            </a:r>
            <a:endParaRPr sz="3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t>       □總共切成幾塊                          </a:t>
            </a:r>
            <a:endParaRPr sz="3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t>       □總共切幾刀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t>       □所有側面都不焦脆的有幾塊  </a:t>
            </a:r>
            <a:endParaRPr sz="3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t>       □側面焦脆的有幾塊</a:t>
            </a:r>
            <a:endParaRPr sz="3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t>       □橫切和縱切和總塊數的關係  </a:t>
            </a:r>
            <a:endParaRPr sz="3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t>       □其他 </a:t>
            </a:r>
            <a:r>
              <a:rPr lang="zh-TW" sz="3000" u="sng">
                <a:latin typeface="Microsoft JhengHei"/>
                <a:ea typeface="Microsoft JhengHei"/>
                <a:cs typeface="Microsoft JhengHei"/>
                <a:sym typeface="Microsoft JhengHei"/>
              </a:rPr>
              <a:t>           </a:t>
            </a:r>
            <a:endParaRPr sz="3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t>上述的資訊，讓你聯想到什麼經驗？</a:t>
            </a:r>
            <a:endParaRPr sz="3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110會考非選第二題</a:t>
            </a:r>
            <a:endParaRPr sz="2800"/>
          </a:p>
        </p:txBody>
      </p:sp>
      <p:sp>
        <p:nvSpPr>
          <p:cNvPr id="358" name="Google Shape;358;p34"/>
          <p:cNvSpPr txBox="1"/>
          <p:nvPr>
            <p:ph idx="1" type="body"/>
          </p:nvPr>
        </p:nvSpPr>
        <p:spPr>
          <a:xfrm>
            <a:off x="683690" y="1875168"/>
            <a:ext cx="8460310" cy="4617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t>總共切1刀，你會怎麼切?什麼原因讓你那樣切? </a:t>
            </a:r>
            <a:endParaRPr sz="3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t>總共切2刀，你會怎麼切?什麼原因讓你那樣切?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t>總共切3刀，你會怎麼切?什麼原因讓你那樣切?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t>總共切4刀，你會怎麼切?什麼原因讓你那樣切?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t>總刀數固定，想切出最多塊，你會怎麼切呢？</a:t>
            </a:r>
            <a:endParaRPr sz="3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r>
              <a:t/>
            </a:r>
            <a:endParaRPr sz="3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t>不要邊側面焦脆要怎麼切?</a:t>
            </a:r>
            <a:endParaRPr/>
          </a:p>
          <a:p>
            <a:pPr indent="-38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r>
              <a:t/>
            </a:r>
            <a:endParaRPr sz="3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處理關鍵的三個手法</a:t>
            </a:r>
            <a:endParaRPr/>
          </a:p>
        </p:txBody>
      </p:sp>
      <p:sp>
        <p:nvSpPr>
          <p:cNvPr id="365" name="Google Shape;365;p35"/>
          <p:cNvSpPr txBox="1"/>
          <p:nvPr>
            <p:ph idx="1" type="body"/>
          </p:nvPr>
        </p:nvSpPr>
        <p:spPr>
          <a:xfrm>
            <a:off x="628650" y="2264735"/>
            <a:ext cx="7886700" cy="3891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Noto Sans Symbols"/>
              <a:buChar char="⮚"/>
            </a:pPr>
            <a:r>
              <a:rPr b="1" lang="zh-TW" sz="360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動手操作，具體觀察印象更深刻</a:t>
            </a:r>
            <a:endParaRPr b="1" sz="360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zh-TW" sz="3600">
                <a:latin typeface="DFKai-SB"/>
                <a:ea typeface="DFKai-SB"/>
                <a:cs typeface="DFKai-SB"/>
                <a:sym typeface="DFKai-SB"/>
              </a:rPr>
              <a:t>  很必要，可再藉由摺紙或動態軟體呈現與學生進行探討。</a:t>
            </a:r>
            <a:endParaRPr b="1" sz="36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3200"/>
              <a:buNone/>
            </a:pPr>
            <a:r>
              <a:rPr lang="zh-TW" sz="320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→選擇第19題GGB展示</a:t>
            </a:r>
            <a:endParaRPr sz="3200">
              <a:solidFill>
                <a:srgbClr val="7030A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/>
          <p:nvPr>
            <p:ph type="title"/>
          </p:nvPr>
        </p:nvSpPr>
        <p:spPr>
          <a:xfrm>
            <a:off x="97022" y="56714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icrosoft JhengHei"/>
              <a:buNone/>
            </a:pPr>
            <a:r>
              <a:rPr b="1" lang="zh-TW" sz="4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選擇第19題的啟示━幾何動態教學</a:t>
            </a:r>
            <a:endParaRPr/>
          </a:p>
        </p:txBody>
      </p:sp>
      <p:pic>
        <p:nvPicPr>
          <p:cNvPr id="371" name="Google Shape;371;p36">
            <a:hlinkClick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181" y="1816443"/>
            <a:ext cx="8801638" cy="484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7"/>
          <p:cNvSpPr txBox="1"/>
          <p:nvPr>
            <p:ph type="title"/>
          </p:nvPr>
        </p:nvSpPr>
        <p:spPr>
          <a:xfrm>
            <a:off x="628650" y="2445386"/>
            <a:ext cx="59210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JhengHei"/>
              <a:buNone/>
            </a:pPr>
            <a:r>
              <a:rPr b="1" lang="zh-TW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改變就會有感，有感就會改變!</a:t>
            </a:r>
            <a:endParaRPr b="1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618018" y="2152872"/>
            <a:ext cx="7886700" cy="366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我努力”教完”了，但是…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t/>
            </a:r>
            <a:endParaRPr b="1"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關鍵問題    </a:t>
            </a:r>
            <a:r>
              <a:rPr lang="zh-TW" sz="1400" u="sng">
                <a:solidFill>
                  <a:schemeClr val="hlink"/>
                </a:solidFill>
                <a:hlinkClick r:id="rId3"/>
              </a:rPr>
              <a:t>&lt;&lt;</a:t>
            </a:r>
            <a:r>
              <a:rPr i="1" lang="zh-TW" sz="1400" u="sng">
                <a:solidFill>
                  <a:schemeClr val="hlink"/>
                </a:solidFill>
                <a:hlinkClick r:id="rId4"/>
              </a:rPr>
              <a:t>死背的笑話</a:t>
            </a:r>
            <a:r>
              <a:rPr lang="zh-TW" sz="1400" u="sng">
                <a:solidFill>
                  <a:schemeClr val="hlink"/>
                </a:solidFill>
                <a:hlinkClick r:id="rId5"/>
              </a:rPr>
              <a:t>&gt;&gt;</a:t>
            </a:r>
            <a:endParaRPr b="1" sz="1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關鍵中關鍵   </a:t>
            </a:r>
            <a:r>
              <a:rPr lang="zh-TW" sz="1400" u="sng">
                <a:solidFill>
                  <a:schemeClr val="hlink"/>
                </a:solidFill>
                <a:hlinkClick r:id="rId6"/>
              </a:rPr>
              <a:t>&lt;&lt;</a:t>
            </a:r>
            <a:r>
              <a:rPr i="1" lang="zh-TW" sz="1400" u="sng">
                <a:solidFill>
                  <a:schemeClr val="hlink"/>
                </a:solidFill>
                <a:hlinkClick r:id="rId7"/>
              </a:rPr>
              <a:t>定義讓人不懂</a:t>
            </a:r>
            <a:r>
              <a:rPr lang="zh-TW" sz="1400" u="sng">
                <a:solidFill>
                  <a:schemeClr val="hlink"/>
                </a:solidFill>
                <a:hlinkClick r:id="rId8"/>
              </a:rPr>
              <a:t>&gt;&gt;</a:t>
            </a:r>
            <a:endParaRPr b="1" sz="1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3" name="Google Shape;103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自我省思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數學老師常說…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649915" y="2445488"/>
            <a:ext cx="7886700" cy="3434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學數學不要死背，要先</a:t>
            </a: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理解</a:t>
            </a: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endParaRPr b="1" sz="4400">
              <a:solidFill>
                <a:srgbClr val="C55A1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4400"/>
              <a:buNone/>
            </a:pP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怎樣教</a:t>
            </a: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才能讓學生理解？</a:t>
            </a:r>
            <a:b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lang="zh-TW" sz="12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&lt;&lt;聽寫.mp4&gt;&gt;</a:t>
            </a:r>
            <a:endParaRPr b="1" sz="1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處理關鍵的三個手法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618017" y="2133970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Noto Sans Symbols"/>
              <a:buChar char="⮚"/>
            </a:pP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有感</a:t>
            </a: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出發，算出</a:t>
            </a: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數學味</a:t>
            </a:r>
            <a:endParaRPr b="1" sz="4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   →打算用什麼</a:t>
            </a:r>
            <a:r>
              <a:rPr b="1" lang="zh-TW" sz="440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觀點(角度)看</a:t>
            </a: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？</a:t>
            </a:r>
            <a:endParaRPr b="1" sz="4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   →由</a:t>
            </a:r>
            <a:r>
              <a:rPr b="1" lang="zh-TW" sz="440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需求著手</a:t>
            </a: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取代直接下定義</a:t>
            </a:r>
            <a:endParaRPr b="1" sz="4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437264" y="2070174"/>
            <a:ext cx="8621676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524" l="-1908" r="0" t="-350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zh-TW"/>
              <a:t> </a:t>
            </a:r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563526" y="680484"/>
            <a:ext cx="629447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有感</a:t>
            </a:r>
            <a:r>
              <a:rPr b="1" lang="zh-TW" sz="4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出發，算出</a:t>
            </a: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數學味</a:t>
            </a:r>
            <a:endParaRPr b="1" sz="4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437264" y="2070174"/>
            <a:ext cx="8621676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645" l="-1908" r="0" t="-19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zh-TW"/>
              <a:t> </a:t>
            </a: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563526" y="680484"/>
            <a:ext cx="629447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有感</a:t>
            </a:r>
            <a:r>
              <a:rPr b="1" lang="zh-TW" sz="4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出發，算出</a:t>
            </a: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數學味</a:t>
            </a:r>
            <a:endParaRPr b="1" sz="4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437264" y="2070174"/>
            <a:ext cx="862167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『平方根』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    →</a:t>
            </a: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經過相同倍率兩次縮放的數字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563526" y="680484"/>
            <a:ext cx="629447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有感</a:t>
            </a:r>
            <a:r>
              <a:rPr b="1" lang="zh-TW" sz="4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出發，算出</a:t>
            </a: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數學味</a:t>
            </a:r>
            <a:endParaRPr b="1" sz="4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8010" y="3306823"/>
            <a:ext cx="6489367" cy="28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2905626" y="3416968"/>
            <a:ext cx="6858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3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4429793" y="3968844"/>
            <a:ext cx="6858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3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5825456" y="3414846"/>
            <a:ext cx="6858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3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2905626" y="5338009"/>
            <a:ext cx="6858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b="1" sz="3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4339272" y="4895832"/>
            <a:ext cx="6858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b="1" sz="3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5867566" y="5338009"/>
            <a:ext cx="6858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b="1" sz="3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p20"/>
          <p:cNvCxnSpPr/>
          <p:nvPr/>
        </p:nvCxnSpPr>
        <p:spPr>
          <a:xfrm>
            <a:off x="4596592" y="3212432"/>
            <a:ext cx="0" cy="2965084"/>
          </a:xfrm>
          <a:prstGeom prst="straightConnector1">
            <a:avLst/>
          </a:prstGeom>
          <a:noFill/>
          <a:ln cap="flat" cmpd="sng" w="76200">
            <a:solidFill>
              <a:srgbClr val="00B050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45" name="Google Shape;145;p20"/>
          <p:cNvSpPr/>
          <p:nvPr/>
        </p:nvSpPr>
        <p:spPr>
          <a:xfrm>
            <a:off x="2454442" y="3212432"/>
            <a:ext cx="6252294" cy="84221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6867731" y="3403734"/>
            <a:ext cx="167042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9</a:t>
            </a:r>
            <a:endParaRPr b="1" sz="3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idx="1" type="body"/>
          </p:nvPr>
        </p:nvSpPr>
        <p:spPr>
          <a:xfrm>
            <a:off x="437264" y="2070174"/>
            <a:ext cx="8621676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908" r="0" t="-35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zh-TW"/>
              <a:t> </a:t>
            </a:r>
            <a:endParaRPr/>
          </a:p>
        </p:txBody>
      </p:sp>
      <p:sp>
        <p:nvSpPr>
          <p:cNvPr id="153" name="Google Shape;153;p21"/>
          <p:cNvSpPr txBox="1"/>
          <p:nvPr/>
        </p:nvSpPr>
        <p:spPr>
          <a:xfrm>
            <a:off x="563526" y="680484"/>
            <a:ext cx="629447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有感</a:t>
            </a:r>
            <a:r>
              <a:rPr b="1" lang="zh-TW" sz="4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出發，算出</a:t>
            </a:r>
            <a:r>
              <a:rPr b="1" lang="zh-TW" sz="4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數學味</a:t>
            </a:r>
            <a:endParaRPr b="1" sz="4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