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6" r:id="rId1"/>
    <p:sldMasterId id="2147483978" r:id="rId2"/>
  </p:sldMasterIdLst>
  <p:notesMasterIdLst>
    <p:notesMasterId r:id="rId37"/>
  </p:notesMasterIdLst>
  <p:handoutMasterIdLst>
    <p:handoutMasterId r:id="rId38"/>
  </p:handoutMasterIdLst>
  <p:sldIdLst>
    <p:sldId id="1171" r:id="rId3"/>
    <p:sldId id="1412" r:id="rId4"/>
    <p:sldId id="1485" r:id="rId5"/>
    <p:sldId id="1542" r:id="rId6"/>
    <p:sldId id="1502" r:id="rId7"/>
    <p:sldId id="1489" r:id="rId8"/>
    <p:sldId id="1511" r:id="rId9"/>
    <p:sldId id="1512" r:id="rId10"/>
    <p:sldId id="1513" r:id="rId11"/>
    <p:sldId id="1514" r:id="rId12"/>
    <p:sldId id="1334" r:id="rId13"/>
    <p:sldId id="1335" r:id="rId14"/>
    <p:sldId id="1336" r:id="rId15"/>
    <p:sldId id="1515" r:id="rId16"/>
    <p:sldId id="1338" r:id="rId17"/>
    <p:sldId id="1339" r:id="rId18"/>
    <p:sldId id="1516" r:id="rId19"/>
    <p:sldId id="1517" r:id="rId20"/>
    <p:sldId id="1488" r:id="rId21"/>
    <p:sldId id="1430" r:id="rId22"/>
    <p:sldId id="1296" r:id="rId23"/>
    <p:sldId id="1297" r:id="rId24"/>
    <p:sldId id="1298" r:id="rId25"/>
    <p:sldId id="1299" r:id="rId26"/>
    <p:sldId id="1302" r:id="rId27"/>
    <p:sldId id="1303" r:id="rId28"/>
    <p:sldId id="1463" r:id="rId29"/>
    <p:sldId id="1328" r:id="rId30"/>
    <p:sldId id="1464" r:id="rId31"/>
    <p:sldId id="1441" r:id="rId32"/>
    <p:sldId id="1476" r:id="rId33"/>
    <p:sldId id="1501" r:id="rId34"/>
    <p:sldId id="1540" r:id="rId35"/>
    <p:sldId id="1541" r:id="rId36"/>
  </p:sldIdLst>
  <p:sldSz cx="9144000" cy="6858000" type="screen4x3"/>
  <p:notesSz cx="6808788" cy="9942513"/>
  <p:defaultTex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guide id="3" orient="horz" pos="3131">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B4E"/>
    <a:srgbClr val="F6FFEF"/>
    <a:srgbClr val="A1D981"/>
    <a:srgbClr val="EBF1DE"/>
    <a:srgbClr val="F97978"/>
    <a:srgbClr val="EC6C76"/>
    <a:srgbClr val="7DADE5"/>
    <a:srgbClr val="F1D357"/>
    <a:srgbClr val="4678D5"/>
    <a:srgbClr val="4789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25" autoAdjust="0"/>
    <p:restoredTop sz="84856" autoAdjust="0"/>
  </p:normalViewPr>
  <p:slideViewPr>
    <p:cSldViewPr>
      <p:cViewPr varScale="1">
        <p:scale>
          <a:sx n="67" d="100"/>
          <a:sy n="67" d="100"/>
        </p:scale>
        <p:origin x="1408" y="60"/>
      </p:cViewPr>
      <p:guideLst>
        <p:guide orient="horz" pos="2160"/>
        <p:guide pos="2880"/>
      </p:guideLst>
    </p:cSldViewPr>
  </p:slideViewPr>
  <p:outlineViewPr>
    <p:cViewPr>
      <p:scale>
        <a:sx n="33" d="100"/>
        <a:sy n="33" d="100"/>
      </p:scale>
      <p:origin x="0" y="2969"/>
    </p:cViewPr>
  </p:outlineViewPr>
  <p:notesTextViewPr>
    <p:cViewPr>
      <p:scale>
        <a:sx n="200" d="100"/>
        <a:sy n="200" d="100"/>
      </p:scale>
      <p:origin x="0" y="0"/>
    </p:cViewPr>
  </p:notesTextViewPr>
  <p:sorterViewPr>
    <p:cViewPr varScale="1">
      <p:scale>
        <a:sx n="1" d="1"/>
        <a:sy n="1" d="1"/>
      </p:scale>
      <p:origin x="0" y="-8260"/>
    </p:cViewPr>
  </p:sorterViewPr>
  <p:notesViewPr>
    <p:cSldViewPr>
      <p:cViewPr varScale="1">
        <p:scale>
          <a:sx n="50" d="100"/>
          <a:sy n="50" d="100"/>
        </p:scale>
        <p:origin x="-2623" y="-89"/>
      </p:cViewPr>
      <p:guideLst>
        <p:guide orient="horz" pos="3130"/>
        <p:guide pos="2144"/>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12D8D-D307-4ACF-8C30-400AD5D92F64}"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zh-TW" altLang="en-US"/>
        </a:p>
      </dgm:t>
    </dgm:pt>
    <dgm:pt modelId="{F44A6442-4D35-4C91-B89F-43B1A98C883E}">
      <dgm:prSet phldrT="[文字]"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3600" b="1" dirty="0">
              <a:latin typeface="微軟正黑體" panose="020B0604030504040204" pitchFamily="34" charset="-120"/>
              <a:ea typeface="微軟正黑體" panose="020B0604030504040204" pitchFamily="34" charset="-120"/>
            </a:rPr>
            <a:t>學習重點分兩部，表現內容須兼顧</a:t>
          </a:r>
        </a:p>
      </dgm:t>
    </dgm:pt>
    <dgm:pt modelId="{9DD7BD89-7681-4074-AD92-2A02A90E9BED}" type="parTrans" cxnId="{661F34B3-D871-4B88-8E29-F69CFDA1BFC9}">
      <dgm:prSet/>
      <dgm:spPr/>
      <dgm:t>
        <a:bodyPr/>
        <a:lstStyle/>
        <a:p>
          <a:pPr algn="ctr"/>
          <a:endParaRPr lang="zh-TW" altLang="en-US" sz="2400">
            <a:latin typeface="微軟正黑體" panose="020B0604030504040204" pitchFamily="34" charset="-120"/>
            <a:ea typeface="微軟正黑體" panose="020B0604030504040204" pitchFamily="34" charset="-120"/>
          </a:endParaRPr>
        </a:p>
      </dgm:t>
    </dgm:pt>
    <dgm:pt modelId="{C331004D-E9B8-4054-BF3E-9C729B33E8AD}" type="sibTrans" cxnId="{661F34B3-D871-4B88-8E29-F69CFDA1BFC9}">
      <dgm:prSet/>
      <dgm:spPr/>
      <dgm:t>
        <a:bodyPr/>
        <a:lstStyle/>
        <a:p>
          <a:pPr algn="ctr"/>
          <a:endParaRPr lang="zh-TW" altLang="en-US" sz="2400">
            <a:latin typeface="微軟正黑體" panose="020B0604030504040204" pitchFamily="34" charset="-120"/>
            <a:ea typeface="微軟正黑體" panose="020B0604030504040204" pitchFamily="34" charset="-120"/>
          </a:endParaRPr>
        </a:p>
      </dgm:t>
    </dgm:pt>
    <dgm:pt modelId="{DF803BA7-EDFA-4BC4-9872-B81C07FC72B6}">
      <dgm:prSet phldrT="[文字]"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3600" b="1" dirty="0">
              <a:latin typeface="微軟正黑體" panose="020B0604030504040204" pitchFamily="34" charset="-120"/>
              <a:ea typeface="微軟正黑體" panose="020B0604030504040204" pitchFamily="34" charset="-120"/>
            </a:rPr>
            <a:t>表現四類十六項，知情技外有行為</a:t>
          </a:r>
        </a:p>
      </dgm:t>
    </dgm:pt>
    <dgm:pt modelId="{CB31BE79-C47F-4155-B936-014F07C776C4}" type="parTrans" cxnId="{584B66F7-B066-4765-BEF4-9F7568BB30E9}">
      <dgm:prSet/>
      <dgm:spPr/>
      <dgm:t>
        <a:bodyPr/>
        <a:lstStyle/>
        <a:p>
          <a:pPr algn="ctr"/>
          <a:endParaRPr lang="zh-TW" altLang="en-US" sz="2400">
            <a:latin typeface="微軟正黑體" panose="020B0604030504040204" pitchFamily="34" charset="-120"/>
            <a:ea typeface="微軟正黑體" panose="020B0604030504040204" pitchFamily="34" charset="-120"/>
          </a:endParaRPr>
        </a:p>
      </dgm:t>
    </dgm:pt>
    <dgm:pt modelId="{B0492E59-5E06-4691-BFA1-D0B99FD25382}" type="sibTrans" cxnId="{584B66F7-B066-4765-BEF4-9F7568BB30E9}">
      <dgm:prSet/>
      <dgm:spPr/>
      <dgm:t>
        <a:bodyPr/>
        <a:lstStyle/>
        <a:p>
          <a:pPr algn="ctr"/>
          <a:endParaRPr lang="zh-TW" altLang="en-US" sz="2400">
            <a:latin typeface="微軟正黑體" panose="020B0604030504040204" pitchFamily="34" charset="-120"/>
            <a:ea typeface="微軟正黑體" panose="020B0604030504040204" pitchFamily="34" charset="-120"/>
          </a:endParaRPr>
        </a:p>
      </dgm:t>
    </dgm:pt>
    <dgm:pt modelId="{C9904914-DAA5-4F80-9926-C74700497AB2}">
      <dgm:prSet phldrT="[文字]"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3600" b="1" dirty="0">
              <a:latin typeface="微軟正黑體" panose="020B0604030504040204" pitchFamily="34" charset="-120"/>
              <a:ea typeface="微軟正黑體" panose="020B0604030504040204" pitchFamily="34" charset="-120"/>
            </a:rPr>
            <a:t>內容九類二六項，前三融合後各表</a:t>
          </a:r>
        </a:p>
      </dgm:t>
    </dgm:pt>
    <dgm:pt modelId="{60B0DF59-F0BB-4852-B56D-E0148C3CE99D}" type="parTrans" cxnId="{E2022E04-021F-47F3-A09F-3942D41C320F}">
      <dgm:prSet/>
      <dgm:spPr/>
      <dgm:t>
        <a:bodyPr/>
        <a:lstStyle/>
        <a:p>
          <a:pPr algn="ctr"/>
          <a:endParaRPr lang="zh-TW" altLang="en-US" sz="2400">
            <a:latin typeface="微軟正黑體" panose="020B0604030504040204" pitchFamily="34" charset="-120"/>
            <a:ea typeface="微軟正黑體" panose="020B0604030504040204" pitchFamily="34" charset="-120"/>
          </a:endParaRPr>
        </a:p>
      </dgm:t>
    </dgm:pt>
    <dgm:pt modelId="{E576239B-6406-467F-AFD0-551EFB793014}" type="sibTrans" cxnId="{E2022E04-021F-47F3-A09F-3942D41C320F}">
      <dgm:prSet/>
      <dgm:spPr/>
      <dgm:t>
        <a:bodyPr/>
        <a:lstStyle/>
        <a:p>
          <a:pPr algn="ctr"/>
          <a:endParaRPr lang="zh-TW" altLang="en-US" sz="2400">
            <a:latin typeface="微軟正黑體" panose="020B0604030504040204" pitchFamily="34" charset="-120"/>
            <a:ea typeface="微軟正黑體" panose="020B0604030504040204" pitchFamily="34" charset="-120"/>
          </a:endParaRPr>
        </a:p>
      </dgm:t>
    </dgm:pt>
    <dgm:pt modelId="{8EFEDDBF-FF4B-45F6-896F-AC1647450815}">
      <dgm:prSet phldrT="[文字]"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3600" b="1" dirty="0">
              <a:latin typeface="微軟正黑體" panose="020B0604030504040204" pitchFamily="34" charset="-120"/>
              <a:ea typeface="微軟正黑體" panose="020B0604030504040204" pitchFamily="34" charset="-120"/>
            </a:rPr>
            <a:t>健體目標九素養，成就孩子自動好</a:t>
          </a:r>
        </a:p>
      </dgm:t>
    </dgm:pt>
    <dgm:pt modelId="{942D919F-E2AB-405C-B419-F69424D0ED8A}" type="parTrans" cxnId="{E5AC1877-070B-4557-8FEC-B534F0DD9B03}">
      <dgm:prSet/>
      <dgm:spPr/>
      <dgm:t>
        <a:bodyPr/>
        <a:lstStyle/>
        <a:p>
          <a:pPr algn="ctr"/>
          <a:endParaRPr lang="zh-TW" altLang="en-US" sz="2400">
            <a:latin typeface="微軟正黑體" panose="020B0604030504040204" pitchFamily="34" charset="-120"/>
            <a:ea typeface="微軟正黑體" panose="020B0604030504040204" pitchFamily="34" charset="-120"/>
          </a:endParaRPr>
        </a:p>
      </dgm:t>
    </dgm:pt>
    <dgm:pt modelId="{8B432760-4346-4FEB-B9AC-B72AD316AD05}" type="sibTrans" cxnId="{E5AC1877-070B-4557-8FEC-B534F0DD9B03}">
      <dgm:prSet/>
      <dgm:spPr/>
      <dgm:t>
        <a:bodyPr/>
        <a:lstStyle/>
        <a:p>
          <a:pPr algn="ctr"/>
          <a:endParaRPr lang="zh-TW" altLang="en-US" sz="2400">
            <a:latin typeface="微軟正黑體" panose="020B0604030504040204" pitchFamily="34" charset="-120"/>
            <a:ea typeface="微軟正黑體" panose="020B0604030504040204" pitchFamily="34" charset="-120"/>
          </a:endParaRPr>
        </a:p>
      </dgm:t>
    </dgm:pt>
    <dgm:pt modelId="{873B7CD0-0380-4541-ACA7-A98628A1A1DA}" type="pres">
      <dgm:prSet presAssocID="{F9D12D8D-D307-4ACF-8C30-400AD5D92F64}" presName="linear" presStyleCnt="0">
        <dgm:presLayoutVars>
          <dgm:animLvl val="lvl"/>
          <dgm:resizeHandles val="exact"/>
        </dgm:presLayoutVars>
      </dgm:prSet>
      <dgm:spPr/>
    </dgm:pt>
    <dgm:pt modelId="{C28E0DE6-CC72-4769-A51D-D37D96B2F687}" type="pres">
      <dgm:prSet presAssocID="{F44A6442-4D35-4C91-B89F-43B1A98C883E}" presName="parentText" presStyleLbl="node1" presStyleIdx="0" presStyleCnt="4">
        <dgm:presLayoutVars>
          <dgm:chMax val="0"/>
          <dgm:bulletEnabled val="1"/>
        </dgm:presLayoutVars>
      </dgm:prSet>
      <dgm:spPr/>
    </dgm:pt>
    <dgm:pt modelId="{746F8ED5-B626-45C2-81D2-DD2671AD9668}" type="pres">
      <dgm:prSet presAssocID="{C331004D-E9B8-4054-BF3E-9C729B33E8AD}" presName="spacer" presStyleCnt="0"/>
      <dgm:spPr/>
    </dgm:pt>
    <dgm:pt modelId="{98901878-944C-4574-8BEA-23A8C1F344A2}" type="pres">
      <dgm:prSet presAssocID="{DF803BA7-EDFA-4BC4-9872-B81C07FC72B6}" presName="parentText" presStyleLbl="node1" presStyleIdx="1" presStyleCnt="4">
        <dgm:presLayoutVars>
          <dgm:chMax val="0"/>
          <dgm:bulletEnabled val="1"/>
        </dgm:presLayoutVars>
      </dgm:prSet>
      <dgm:spPr/>
    </dgm:pt>
    <dgm:pt modelId="{FB6BCB62-AD39-49DE-8CF5-A820AC35EB47}" type="pres">
      <dgm:prSet presAssocID="{B0492E59-5E06-4691-BFA1-D0B99FD25382}" presName="spacer" presStyleCnt="0"/>
      <dgm:spPr/>
    </dgm:pt>
    <dgm:pt modelId="{B1EE33C8-F722-4CDD-913C-A430D73D71C0}" type="pres">
      <dgm:prSet presAssocID="{C9904914-DAA5-4F80-9926-C74700497AB2}" presName="parentText" presStyleLbl="node1" presStyleIdx="2" presStyleCnt="4">
        <dgm:presLayoutVars>
          <dgm:chMax val="0"/>
          <dgm:bulletEnabled val="1"/>
        </dgm:presLayoutVars>
      </dgm:prSet>
      <dgm:spPr/>
    </dgm:pt>
    <dgm:pt modelId="{96976350-CA6A-4EBF-B95B-B9268A203C17}" type="pres">
      <dgm:prSet presAssocID="{E576239B-6406-467F-AFD0-551EFB793014}" presName="spacer" presStyleCnt="0"/>
      <dgm:spPr/>
    </dgm:pt>
    <dgm:pt modelId="{7DA1938F-5FA5-4060-AF34-B0511CBB6F89}" type="pres">
      <dgm:prSet presAssocID="{8EFEDDBF-FF4B-45F6-896F-AC1647450815}" presName="parentText" presStyleLbl="node1" presStyleIdx="3" presStyleCnt="4">
        <dgm:presLayoutVars>
          <dgm:chMax val="0"/>
          <dgm:bulletEnabled val="1"/>
        </dgm:presLayoutVars>
      </dgm:prSet>
      <dgm:spPr/>
    </dgm:pt>
  </dgm:ptLst>
  <dgm:cxnLst>
    <dgm:cxn modelId="{E2022E04-021F-47F3-A09F-3942D41C320F}" srcId="{F9D12D8D-D307-4ACF-8C30-400AD5D92F64}" destId="{C9904914-DAA5-4F80-9926-C74700497AB2}" srcOrd="2" destOrd="0" parTransId="{60B0DF59-F0BB-4852-B56D-E0148C3CE99D}" sibTransId="{E576239B-6406-467F-AFD0-551EFB793014}"/>
    <dgm:cxn modelId="{E9574C0C-6992-49CA-890F-1133AEC146CA}" type="presOf" srcId="{F9D12D8D-D307-4ACF-8C30-400AD5D92F64}" destId="{873B7CD0-0380-4541-ACA7-A98628A1A1DA}" srcOrd="0" destOrd="0" presId="urn:microsoft.com/office/officeart/2005/8/layout/vList2"/>
    <dgm:cxn modelId="{6C400522-C8F6-4A89-ABC1-48ED7D7505B2}" type="presOf" srcId="{F44A6442-4D35-4C91-B89F-43B1A98C883E}" destId="{C28E0DE6-CC72-4769-A51D-D37D96B2F687}" srcOrd="0" destOrd="0" presId="urn:microsoft.com/office/officeart/2005/8/layout/vList2"/>
    <dgm:cxn modelId="{108A6730-A256-4131-B7D9-B05E27827E52}" type="presOf" srcId="{8EFEDDBF-FF4B-45F6-896F-AC1647450815}" destId="{7DA1938F-5FA5-4060-AF34-B0511CBB6F89}" srcOrd="0" destOrd="0" presId="urn:microsoft.com/office/officeart/2005/8/layout/vList2"/>
    <dgm:cxn modelId="{E5AC1877-070B-4557-8FEC-B534F0DD9B03}" srcId="{F9D12D8D-D307-4ACF-8C30-400AD5D92F64}" destId="{8EFEDDBF-FF4B-45F6-896F-AC1647450815}" srcOrd="3" destOrd="0" parTransId="{942D919F-E2AB-405C-B419-F69424D0ED8A}" sibTransId="{8B432760-4346-4FEB-B9AC-B72AD316AD05}"/>
    <dgm:cxn modelId="{661F34B3-D871-4B88-8E29-F69CFDA1BFC9}" srcId="{F9D12D8D-D307-4ACF-8C30-400AD5D92F64}" destId="{F44A6442-4D35-4C91-B89F-43B1A98C883E}" srcOrd="0" destOrd="0" parTransId="{9DD7BD89-7681-4074-AD92-2A02A90E9BED}" sibTransId="{C331004D-E9B8-4054-BF3E-9C729B33E8AD}"/>
    <dgm:cxn modelId="{E18E30C2-D7CC-4EF0-9D50-76BD7EAF0259}" type="presOf" srcId="{C9904914-DAA5-4F80-9926-C74700497AB2}" destId="{B1EE33C8-F722-4CDD-913C-A430D73D71C0}" srcOrd="0" destOrd="0" presId="urn:microsoft.com/office/officeart/2005/8/layout/vList2"/>
    <dgm:cxn modelId="{66A774D1-F42D-404F-9F92-4D1D4445EABC}" type="presOf" srcId="{DF803BA7-EDFA-4BC4-9872-B81C07FC72B6}" destId="{98901878-944C-4574-8BEA-23A8C1F344A2}" srcOrd="0" destOrd="0" presId="urn:microsoft.com/office/officeart/2005/8/layout/vList2"/>
    <dgm:cxn modelId="{584B66F7-B066-4765-BEF4-9F7568BB30E9}" srcId="{F9D12D8D-D307-4ACF-8C30-400AD5D92F64}" destId="{DF803BA7-EDFA-4BC4-9872-B81C07FC72B6}" srcOrd="1" destOrd="0" parTransId="{CB31BE79-C47F-4155-B936-014F07C776C4}" sibTransId="{B0492E59-5E06-4691-BFA1-D0B99FD25382}"/>
    <dgm:cxn modelId="{E37D3705-E35B-4F0C-AE92-8FAED46599A5}" type="presParOf" srcId="{873B7CD0-0380-4541-ACA7-A98628A1A1DA}" destId="{C28E0DE6-CC72-4769-A51D-D37D96B2F687}" srcOrd="0" destOrd="0" presId="urn:microsoft.com/office/officeart/2005/8/layout/vList2"/>
    <dgm:cxn modelId="{52229CA3-F944-4BFC-B10E-B5C04094427A}" type="presParOf" srcId="{873B7CD0-0380-4541-ACA7-A98628A1A1DA}" destId="{746F8ED5-B626-45C2-81D2-DD2671AD9668}" srcOrd="1" destOrd="0" presId="urn:microsoft.com/office/officeart/2005/8/layout/vList2"/>
    <dgm:cxn modelId="{8277F97B-8330-4679-BA7D-05A95D53F537}" type="presParOf" srcId="{873B7CD0-0380-4541-ACA7-A98628A1A1DA}" destId="{98901878-944C-4574-8BEA-23A8C1F344A2}" srcOrd="2" destOrd="0" presId="urn:microsoft.com/office/officeart/2005/8/layout/vList2"/>
    <dgm:cxn modelId="{DF00BC50-3AE5-44BF-9CBA-EA8CD09C43A9}" type="presParOf" srcId="{873B7CD0-0380-4541-ACA7-A98628A1A1DA}" destId="{FB6BCB62-AD39-49DE-8CF5-A820AC35EB47}" srcOrd="3" destOrd="0" presId="urn:microsoft.com/office/officeart/2005/8/layout/vList2"/>
    <dgm:cxn modelId="{3FB90EDA-0AC2-4F25-8668-714C04B74AE7}" type="presParOf" srcId="{873B7CD0-0380-4541-ACA7-A98628A1A1DA}" destId="{B1EE33C8-F722-4CDD-913C-A430D73D71C0}" srcOrd="4" destOrd="0" presId="urn:microsoft.com/office/officeart/2005/8/layout/vList2"/>
    <dgm:cxn modelId="{7EB6E7AB-4F2C-43D3-832F-DF034B3EDE35}" type="presParOf" srcId="{873B7CD0-0380-4541-ACA7-A98628A1A1DA}" destId="{96976350-CA6A-4EBF-B95B-B9268A203C17}" srcOrd="5" destOrd="0" presId="urn:microsoft.com/office/officeart/2005/8/layout/vList2"/>
    <dgm:cxn modelId="{C9E7A344-957B-4FB5-A0B6-93489EFE4AE3}" type="presParOf" srcId="{873B7CD0-0380-4541-ACA7-A98628A1A1DA}" destId="{7DA1938F-5FA5-4060-AF34-B0511CBB6F8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E0DE6-CC72-4769-A51D-D37D96B2F687}">
      <dsp:nvSpPr>
        <dsp:cNvPr id="0" name=""/>
        <dsp:cNvSpPr/>
      </dsp:nvSpPr>
      <dsp:spPr>
        <a:xfrm>
          <a:off x="0" y="402"/>
          <a:ext cx="7787208" cy="1121143"/>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600" b="1" kern="1200" dirty="0">
              <a:latin typeface="微軟正黑體" panose="020B0604030504040204" pitchFamily="34" charset="-120"/>
              <a:ea typeface="微軟正黑體" panose="020B0604030504040204" pitchFamily="34" charset="-120"/>
            </a:rPr>
            <a:t>學習重點分兩部，表現內容須兼顧</a:t>
          </a:r>
        </a:p>
      </dsp:txBody>
      <dsp:txXfrm>
        <a:off x="54730" y="55132"/>
        <a:ext cx="7677748" cy="1011683"/>
      </dsp:txXfrm>
    </dsp:sp>
    <dsp:sp modelId="{98901878-944C-4574-8BEA-23A8C1F344A2}">
      <dsp:nvSpPr>
        <dsp:cNvPr id="0" name=""/>
        <dsp:cNvSpPr/>
      </dsp:nvSpPr>
      <dsp:spPr>
        <a:xfrm>
          <a:off x="0" y="1135074"/>
          <a:ext cx="7787208" cy="1121143"/>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600" b="1" kern="1200" dirty="0">
              <a:latin typeface="微軟正黑體" panose="020B0604030504040204" pitchFamily="34" charset="-120"/>
              <a:ea typeface="微軟正黑體" panose="020B0604030504040204" pitchFamily="34" charset="-120"/>
            </a:rPr>
            <a:t>表現四類十六項，知情技外有行為</a:t>
          </a:r>
        </a:p>
      </dsp:txBody>
      <dsp:txXfrm>
        <a:off x="54730" y="1189804"/>
        <a:ext cx="7677748" cy="1011683"/>
      </dsp:txXfrm>
    </dsp:sp>
    <dsp:sp modelId="{B1EE33C8-F722-4CDD-913C-A430D73D71C0}">
      <dsp:nvSpPr>
        <dsp:cNvPr id="0" name=""/>
        <dsp:cNvSpPr/>
      </dsp:nvSpPr>
      <dsp:spPr>
        <a:xfrm>
          <a:off x="0" y="2269745"/>
          <a:ext cx="7787208" cy="1121143"/>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600" b="1" kern="1200" dirty="0">
              <a:latin typeface="微軟正黑體" panose="020B0604030504040204" pitchFamily="34" charset="-120"/>
              <a:ea typeface="微軟正黑體" panose="020B0604030504040204" pitchFamily="34" charset="-120"/>
            </a:rPr>
            <a:t>內容九類二六項，前三融合後各表</a:t>
          </a:r>
        </a:p>
      </dsp:txBody>
      <dsp:txXfrm>
        <a:off x="54730" y="2324475"/>
        <a:ext cx="7677748" cy="1011683"/>
      </dsp:txXfrm>
    </dsp:sp>
    <dsp:sp modelId="{7DA1938F-5FA5-4060-AF34-B0511CBB6F89}">
      <dsp:nvSpPr>
        <dsp:cNvPr id="0" name=""/>
        <dsp:cNvSpPr/>
      </dsp:nvSpPr>
      <dsp:spPr>
        <a:xfrm>
          <a:off x="0" y="3404417"/>
          <a:ext cx="7787208" cy="1121143"/>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600" b="1" kern="1200" dirty="0">
              <a:latin typeface="微軟正黑體" panose="020B0604030504040204" pitchFamily="34" charset="-120"/>
              <a:ea typeface="微軟正黑體" panose="020B0604030504040204" pitchFamily="34" charset="-120"/>
            </a:rPr>
            <a:t>健體目標九素養，成就孩子自動好</a:t>
          </a:r>
        </a:p>
      </dsp:txBody>
      <dsp:txXfrm>
        <a:off x="54730" y="3459147"/>
        <a:ext cx="7677748" cy="10116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0"/>
            <a:ext cx="2950263" cy="497047"/>
          </a:xfrm>
          <a:prstGeom prst="rect">
            <a:avLst/>
          </a:prstGeom>
          <a:noFill/>
          <a:ln w="9525">
            <a:noFill/>
            <a:miter lim="800000"/>
            <a:headEnd/>
            <a:tailEnd/>
          </a:ln>
          <a:effectLst/>
        </p:spPr>
        <p:txBody>
          <a:bodyPr vert="horz" wrap="square" lIns="91376" tIns="45687" rIns="91376" bIns="45687" numCol="1" anchor="t"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59" name="Rectangle 3"/>
          <p:cNvSpPr>
            <a:spLocks noGrp="1" noChangeArrowheads="1"/>
          </p:cNvSpPr>
          <p:nvPr>
            <p:ph type="dt" sz="quarter" idx="1"/>
          </p:nvPr>
        </p:nvSpPr>
        <p:spPr bwMode="auto">
          <a:xfrm>
            <a:off x="3856938" y="0"/>
            <a:ext cx="2950263" cy="497047"/>
          </a:xfrm>
          <a:prstGeom prst="rect">
            <a:avLst/>
          </a:prstGeom>
          <a:noFill/>
          <a:ln w="9525">
            <a:noFill/>
            <a:miter lim="800000"/>
            <a:headEnd/>
            <a:tailEnd/>
          </a:ln>
          <a:effectLst/>
        </p:spPr>
        <p:txBody>
          <a:bodyPr vert="horz" wrap="square" lIns="91376" tIns="45687" rIns="91376" bIns="45687" numCol="1" anchor="t"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F867CF5B-37EF-4CD2-86B0-935199A0F907}" type="datetimeFigureOut">
              <a:rPr lang="zh-TW" altLang="en-US"/>
              <a:pPr>
                <a:defRPr/>
              </a:pPr>
              <a:t>2019/12/7</a:t>
            </a:fld>
            <a:endParaRPr lang="en-US" altLang="zh-TW" dirty="0"/>
          </a:p>
        </p:txBody>
      </p:sp>
      <p:sp>
        <p:nvSpPr>
          <p:cNvPr id="45060" name="Rectangle 4"/>
          <p:cNvSpPr>
            <a:spLocks noGrp="1" noChangeArrowheads="1"/>
          </p:cNvSpPr>
          <p:nvPr>
            <p:ph type="ftr" sz="quarter" idx="2"/>
          </p:nvPr>
        </p:nvSpPr>
        <p:spPr bwMode="auto">
          <a:xfrm>
            <a:off x="1" y="9443879"/>
            <a:ext cx="2950263" cy="497046"/>
          </a:xfrm>
          <a:prstGeom prst="rect">
            <a:avLst/>
          </a:prstGeom>
          <a:noFill/>
          <a:ln w="9525">
            <a:noFill/>
            <a:miter lim="800000"/>
            <a:headEnd/>
            <a:tailEnd/>
          </a:ln>
          <a:effectLst/>
        </p:spPr>
        <p:txBody>
          <a:bodyPr vert="horz" wrap="square" lIns="91376" tIns="45687" rIns="91376" bIns="45687" numCol="1" anchor="b"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61" name="Rectangle 5"/>
          <p:cNvSpPr>
            <a:spLocks noGrp="1" noChangeArrowheads="1"/>
          </p:cNvSpPr>
          <p:nvPr>
            <p:ph type="sldNum" sz="quarter" idx="3"/>
          </p:nvPr>
        </p:nvSpPr>
        <p:spPr bwMode="auto">
          <a:xfrm>
            <a:off x="3856938" y="9443879"/>
            <a:ext cx="2950263" cy="497046"/>
          </a:xfrm>
          <a:prstGeom prst="rect">
            <a:avLst/>
          </a:prstGeom>
          <a:noFill/>
          <a:ln w="9525">
            <a:noFill/>
            <a:miter lim="800000"/>
            <a:headEnd/>
            <a:tailEnd/>
          </a:ln>
          <a:effectLst/>
        </p:spPr>
        <p:txBody>
          <a:bodyPr vert="horz" wrap="square" lIns="91376" tIns="45687" rIns="91376" bIns="45687" numCol="1" anchor="b" anchorCtr="0" compatLnSpc="1">
            <a:prstTxWarp prst="textNoShape">
              <a:avLst/>
            </a:prstTxWarp>
          </a:bodyPr>
          <a:lstStyle>
            <a:lvl1pPr algn="r">
              <a:defRPr sz="1200"/>
            </a:lvl1pPr>
          </a:lstStyle>
          <a:p>
            <a:fld id="{FE040DD4-481D-4389-9B48-569B355984AC}" type="slidenum">
              <a:rPr lang="zh-TW" altLang="en-US"/>
              <a:pPr/>
              <a:t>‹#›</a:t>
            </a:fld>
            <a:endParaRPr lang="en-US" altLang="zh-TW"/>
          </a:p>
        </p:txBody>
      </p:sp>
    </p:spTree>
    <p:extLst>
      <p:ext uri="{BB962C8B-B14F-4D97-AF65-F5344CB8AC3E}">
        <p14:creationId xmlns:p14="http://schemas.microsoft.com/office/powerpoint/2010/main" val="2809664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1" y="1"/>
            <a:ext cx="2950263" cy="498634"/>
          </a:xfrm>
          <a:prstGeom prst="rect">
            <a:avLst/>
          </a:prstGeom>
          <a:noFill/>
          <a:ln>
            <a:noFill/>
          </a:ln>
        </p:spPr>
        <p:txBody>
          <a:bodyPr vert="horz" wrap="square" lIns="91559" tIns="45778" rIns="91559" bIns="45778" numCol="1" anchor="t" anchorCtr="0" compatLnSpc="1">
            <a:prstTxWarp prst="textNoShape">
              <a:avLst/>
            </a:prstTxWarp>
          </a:bodyPr>
          <a:lstStyle>
            <a:lvl1pPr defTabSz="915345"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6938" y="1"/>
            <a:ext cx="2950263" cy="498634"/>
          </a:xfrm>
          <a:prstGeom prst="rect">
            <a:avLst/>
          </a:prstGeom>
          <a:noFill/>
          <a:ln>
            <a:noFill/>
          </a:ln>
        </p:spPr>
        <p:txBody>
          <a:bodyPr vert="horz" wrap="square" lIns="91559" tIns="45778" rIns="91559" bIns="45778" numCol="1" anchor="t" anchorCtr="0" compatLnSpc="1">
            <a:prstTxWarp prst="textNoShape">
              <a:avLst/>
            </a:prstTxWarp>
          </a:bodyPr>
          <a:lstStyle>
            <a:lvl1pPr algn="r" defTabSz="915345" eaLnBrk="1" hangingPunct="1">
              <a:defRPr kumimoji="0" sz="1200">
                <a:latin typeface="Calibri" pitchFamily="34" charset="0"/>
                <a:ea typeface="新細明體" pitchFamily="18" charset="-120"/>
              </a:defRPr>
            </a:lvl1pPr>
          </a:lstStyle>
          <a:p>
            <a:pPr>
              <a:defRPr/>
            </a:pPr>
            <a:fld id="{2E210058-7136-4B57-A940-4A5582CF9F4F}" type="datetimeFigureOut">
              <a:rPr lang="zh-TW" altLang="en-US"/>
              <a:pPr>
                <a:defRPr/>
              </a:pPr>
              <a:t>2019/12/7</a:t>
            </a:fld>
            <a:endParaRPr lang="en-US" altLang="zh-TW" dirty="0"/>
          </a:p>
        </p:txBody>
      </p:sp>
      <p:sp>
        <p:nvSpPr>
          <p:cNvPr id="4" name="投影片圖像版面配置區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376" tIns="45687" rIns="91376" bIns="45687" rtlCol="0" anchor="ctr"/>
          <a:lstStyle/>
          <a:p>
            <a:pPr lvl="0"/>
            <a:endParaRPr lang="zh-TW" altLang="en-US" noProof="0"/>
          </a:p>
        </p:txBody>
      </p:sp>
      <p:sp>
        <p:nvSpPr>
          <p:cNvPr id="5" name="備忘稿版面配置區 4"/>
          <p:cNvSpPr>
            <a:spLocks noGrp="1"/>
          </p:cNvSpPr>
          <p:nvPr>
            <p:ph type="body" sz="quarter" idx="3"/>
          </p:nvPr>
        </p:nvSpPr>
        <p:spPr bwMode="auto">
          <a:xfrm>
            <a:off x="681198" y="4722733"/>
            <a:ext cx="5446395" cy="4473417"/>
          </a:xfrm>
          <a:prstGeom prst="rect">
            <a:avLst/>
          </a:prstGeom>
          <a:noFill/>
          <a:ln>
            <a:noFill/>
          </a:ln>
        </p:spPr>
        <p:txBody>
          <a:bodyPr vert="horz" wrap="square" lIns="91559" tIns="45778" rIns="91559" bIns="45778"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1" y="9442291"/>
            <a:ext cx="2950263" cy="498634"/>
          </a:xfrm>
          <a:prstGeom prst="rect">
            <a:avLst/>
          </a:prstGeom>
          <a:noFill/>
          <a:ln>
            <a:noFill/>
          </a:ln>
        </p:spPr>
        <p:txBody>
          <a:bodyPr vert="horz" wrap="square" lIns="91559" tIns="45778" rIns="91559" bIns="45778" numCol="1" anchor="b" anchorCtr="0" compatLnSpc="1">
            <a:prstTxWarp prst="textNoShape">
              <a:avLst/>
            </a:prstTxWarp>
          </a:bodyPr>
          <a:lstStyle>
            <a:lvl1pPr defTabSz="915345"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6938" y="9442291"/>
            <a:ext cx="2950263" cy="498634"/>
          </a:xfrm>
          <a:prstGeom prst="rect">
            <a:avLst/>
          </a:prstGeom>
          <a:noFill/>
          <a:ln>
            <a:noFill/>
          </a:ln>
        </p:spPr>
        <p:txBody>
          <a:bodyPr vert="horz" wrap="square" lIns="91559" tIns="45778" rIns="91559" bIns="45778" numCol="1" anchor="b" anchorCtr="0" compatLnSpc="1">
            <a:prstTxWarp prst="textNoShape">
              <a:avLst/>
            </a:prstTxWarp>
          </a:bodyPr>
          <a:lstStyle>
            <a:lvl1pPr algn="r" eaLnBrk="1" hangingPunct="1">
              <a:defRPr kumimoji="0" sz="1200">
                <a:latin typeface="Calibri" pitchFamily="34" charset="0"/>
              </a:defRPr>
            </a:lvl1pPr>
          </a:lstStyle>
          <a:p>
            <a:fld id="{D2CC8605-3E19-4A7E-82CF-7E05D7B5143C}" type="slidenum">
              <a:rPr lang="zh-TW" altLang="en-US"/>
              <a:pPr/>
              <a:t>‹#›</a:t>
            </a:fld>
            <a:endParaRPr lang="en-US" altLang="zh-TW"/>
          </a:p>
        </p:txBody>
      </p:sp>
    </p:spTree>
    <p:extLst>
      <p:ext uri="{BB962C8B-B14F-4D97-AF65-F5344CB8AC3E}">
        <p14:creationId xmlns:p14="http://schemas.microsoft.com/office/powerpoint/2010/main" val="2126983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a:p>
        </p:txBody>
      </p:sp>
      <p:sp>
        <p:nvSpPr>
          <p:cNvPr id="922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3099" indent="-285807">
              <a:spcBef>
                <a:spcPct val="30000"/>
              </a:spcBef>
              <a:defRPr kumimoji="1" sz="1200">
                <a:solidFill>
                  <a:schemeClr val="tx1"/>
                </a:solidFill>
                <a:latin typeface="Calibri" pitchFamily="34" charset="0"/>
                <a:ea typeface="新細明體" pitchFamily="18" charset="-120"/>
              </a:defRPr>
            </a:lvl2pPr>
            <a:lvl3pPr marL="1143229" indent="-228646">
              <a:spcBef>
                <a:spcPct val="30000"/>
              </a:spcBef>
              <a:defRPr kumimoji="1" sz="1200">
                <a:solidFill>
                  <a:schemeClr val="tx1"/>
                </a:solidFill>
                <a:latin typeface="Calibri" pitchFamily="34" charset="0"/>
                <a:ea typeface="新細明體" pitchFamily="18" charset="-120"/>
              </a:defRPr>
            </a:lvl3pPr>
            <a:lvl4pPr marL="1600520" indent="-228646">
              <a:spcBef>
                <a:spcPct val="30000"/>
              </a:spcBef>
              <a:defRPr kumimoji="1" sz="1200">
                <a:solidFill>
                  <a:schemeClr val="tx1"/>
                </a:solidFill>
                <a:latin typeface="Calibri" pitchFamily="34" charset="0"/>
                <a:ea typeface="新細明體" pitchFamily="18" charset="-120"/>
              </a:defRPr>
            </a:lvl4pPr>
            <a:lvl5pPr marL="2057811" indent="-228646">
              <a:spcBef>
                <a:spcPct val="30000"/>
              </a:spcBef>
              <a:defRPr kumimoji="1" sz="1200">
                <a:solidFill>
                  <a:schemeClr val="tx1"/>
                </a:solidFill>
                <a:latin typeface="Calibri" pitchFamily="34" charset="0"/>
                <a:ea typeface="新細明體" pitchFamily="18" charset="-120"/>
              </a:defRPr>
            </a:lvl5pPr>
            <a:lvl6pPr marL="2515103" indent="-228646"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2394" indent="-228646"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686" indent="-228646"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977" indent="-228646"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8C826D1F-5DF9-4FF2-9E90-E69419341509}" type="slidenum">
              <a:rPr kumimoji="0" lang="zh-TW" altLang="en-US"/>
              <a:pPr>
                <a:spcBef>
                  <a:spcPct val="0"/>
                </a:spcBef>
              </a:pPr>
              <a:t>0</a:t>
            </a:fld>
            <a:endParaRPr kumimoji="0" lang="en-US" altLang="zh-TW"/>
          </a:p>
        </p:txBody>
      </p:sp>
    </p:spTree>
    <p:extLst>
      <p:ext uri="{BB962C8B-B14F-4D97-AF65-F5344CB8AC3E}">
        <p14:creationId xmlns:p14="http://schemas.microsoft.com/office/powerpoint/2010/main" val="247744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引自十二年國民基本教育健康與體育領域國民中小學暨普通型高級中等學校課程綱要 </a:t>
            </a:r>
          </a:p>
          <a:p>
            <a:r>
              <a:rPr lang="zh-TW" altLang="en-US" dirty="0"/>
              <a:t>為促進社會健康發展及國民健康生活，「十二年國民基本教育健康與體育課程」應提供所有學生充分的學習機會，以達成下列九項目標。 </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22</a:t>
            </a:fld>
            <a:endParaRPr lang="en-US" altLang="zh-TW"/>
          </a:p>
        </p:txBody>
      </p:sp>
    </p:spTree>
    <p:extLst>
      <p:ext uri="{BB962C8B-B14F-4D97-AF65-F5344CB8AC3E}">
        <p14:creationId xmlns:p14="http://schemas.microsoft.com/office/powerpoint/2010/main" val="1565085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引自十二年國民基本教育健康與體育領域國民中小學暨普通型高級中等學校課程綱要 </a:t>
            </a:r>
          </a:p>
          <a:p>
            <a:r>
              <a:rPr lang="zh-TW" altLang="en-US" dirty="0"/>
              <a:t>為促進社會健康發展及國民健康生活，「十二年國民基本教育健康與體育課程」應提供所有學生充分的學習機會，以達成下列九項目標。 </a:t>
            </a:r>
          </a:p>
          <a:p>
            <a:endParaRPr lang="zh-TW" altLang="en-US" dirty="0"/>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23</a:t>
            </a:fld>
            <a:endParaRPr lang="en-US" altLang="zh-TW"/>
          </a:p>
        </p:txBody>
      </p:sp>
    </p:spTree>
    <p:extLst>
      <p:ext uri="{BB962C8B-B14F-4D97-AF65-F5344CB8AC3E}">
        <p14:creationId xmlns:p14="http://schemas.microsoft.com/office/powerpoint/2010/main" val="3440204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學習重點分兩部</a:t>
            </a:r>
            <a:endParaRPr lang="en-US" altLang="zh-TW" dirty="0"/>
          </a:p>
          <a:p>
            <a:r>
              <a:rPr lang="zh-TW" altLang="en-US" dirty="0"/>
              <a:t>表現內容須兼顧</a:t>
            </a:r>
            <a:endParaRPr lang="en-US" altLang="zh-TW" dirty="0"/>
          </a:p>
          <a:p>
            <a:r>
              <a:rPr lang="zh-TW" altLang="en-US" dirty="0"/>
              <a:t>學習重點由「學習表現」和「學習內容」開展組成。「生長、發展與體適能」、「安全生活與運動防護」、「群體健康與運動參與」、「個人衛生與性教育」、「人、食物與健康消費」、「身心健康與疾病預防」、「挑戰類型運動」、「競爭類型運動」、「表現類型運動」的九個學習內容主題範疇，均透過認知、情意、技能、行為四種學習表現類別，發展學習歷程，顯現學習成效。</a:t>
            </a:r>
          </a:p>
          <a:p>
            <a:r>
              <a:rPr lang="zh-TW" altLang="en-US" dirty="0"/>
              <a:t>可用以下順口溜幫助記憶與理解</a:t>
            </a:r>
          </a:p>
          <a:p>
            <a:r>
              <a:rPr lang="zh-TW" altLang="en-US" dirty="0"/>
              <a:t>學習重點分兩部</a:t>
            </a:r>
          </a:p>
          <a:p>
            <a:r>
              <a:rPr lang="zh-TW" altLang="en-US" dirty="0"/>
              <a:t>表現內容須兼顧</a:t>
            </a:r>
          </a:p>
          <a:p>
            <a:r>
              <a:rPr lang="zh-TW" altLang="en-US" dirty="0"/>
              <a:t>表現四類十六項</a:t>
            </a:r>
          </a:p>
          <a:p>
            <a:r>
              <a:rPr lang="zh-TW" altLang="en-US" dirty="0"/>
              <a:t>知情技外有行為</a:t>
            </a:r>
          </a:p>
          <a:p>
            <a:r>
              <a:rPr lang="zh-TW" altLang="en-US" dirty="0"/>
              <a:t>內容九類二六項</a:t>
            </a:r>
          </a:p>
          <a:p>
            <a:r>
              <a:rPr lang="zh-TW" altLang="en-US" dirty="0"/>
              <a:t>前三融合後各表</a:t>
            </a:r>
          </a:p>
          <a:p>
            <a:r>
              <a:rPr lang="zh-TW" altLang="en-US" dirty="0"/>
              <a:t>健體目標九素養</a:t>
            </a:r>
          </a:p>
          <a:p>
            <a:r>
              <a:rPr lang="zh-TW" altLang="en-US" dirty="0"/>
              <a:t>成就孩子自動好</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24</a:t>
            </a:fld>
            <a:endParaRPr lang="en-US" altLang="zh-TW"/>
          </a:p>
        </p:txBody>
      </p:sp>
    </p:spTree>
    <p:extLst>
      <p:ext uri="{BB962C8B-B14F-4D97-AF65-F5344CB8AC3E}">
        <p14:creationId xmlns:p14="http://schemas.microsoft.com/office/powerpoint/2010/main" val="250234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（一）學習表現分為</a:t>
            </a:r>
            <a:r>
              <a:rPr lang="en-US" altLang="zh-TW" dirty="0"/>
              <a:t>4</a:t>
            </a:r>
            <a:r>
              <a:rPr lang="zh-TW" altLang="en-US" dirty="0"/>
              <a:t>項類別，分別為： </a:t>
            </a:r>
          </a:p>
          <a:p>
            <a:r>
              <a:rPr lang="en-US" altLang="zh-TW" dirty="0"/>
              <a:t>1.</a:t>
            </a:r>
            <a:r>
              <a:rPr lang="zh-TW" altLang="en-US" dirty="0"/>
              <a:t>認知：含「健康知識」 、 「技能概念」、「運動知識」、「技能原理」</a:t>
            </a:r>
            <a:r>
              <a:rPr lang="en-US" altLang="zh-TW" dirty="0"/>
              <a:t>4</a:t>
            </a:r>
            <a:r>
              <a:rPr lang="zh-TW" altLang="en-US" dirty="0"/>
              <a:t>個次項目； </a:t>
            </a:r>
          </a:p>
          <a:p>
            <a:r>
              <a:rPr lang="en-US" altLang="zh-TW" dirty="0"/>
              <a:t>2.</a:t>
            </a:r>
            <a:r>
              <a:rPr lang="zh-TW" altLang="en-US" dirty="0"/>
              <a:t>情意：含「健康覺察」 、 「健康正向態度」 、 「體育學習態度」 、 「運動欣賞」</a:t>
            </a:r>
            <a:r>
              <a:rPr lang="en-US" altLang="zh-TW" dirty="0"/>
              <a:t>4</a:t>
            </a:r>
            <a:r>
              <a:rPr lang="zh-TW" altLang="en-US" dirty="0"/>
              <a:t>個次項目； </a:t>
            </a:r>
          </a:p>
          <a:p>
            <a:r>
              <a:rPr lang="en-US" altLang="zh-TW" dirty="0"/>
              <a:t>3.</a:t>
            </a:r>
            <a:r>
              <a:rPr lang="zh-TW" altLang="en-US" dirty="0"/>
              <a:t>技能：含「健康技能」 、 「生活技能」、「技能表現」、「策略運用」</a:t>
            </a:r>
            <a:r>
              <a:rPr lang="en-US" altLang="zh-TW" dirty="0"/>
              <a:t>4</a:t>
            </a:r>
            <a:r>
              <a:rPr lang="zh-TW" altLang="en-US" dirty="0"/>
              <a:t>個次項目； </a:t>
            </a:r>
          </a:p>
          <a:p>
            <a:r>
              <a:rPr lang="en-US" altLang="zh-TW" dirty="0"/>
              <a:t>4.</a:t>
            </a:r>
            <a:r>
              <a:rPr lang="zh-TW" altLang="en-US" dirty="0"/>
              <a:t>行為：含「自我健康管理」 、 「健康倡議宣導」 、 「運動計畫」 、 「運動實踐」</a:t>
            </a:r>
            <a:r>
              <a:rPr lang="en-US" altLang="zh-TW" dirty="0"/>
              <a:t>4</a:t>
            </a:r>
            <a:r>
              <a:rPr lang="zh-TW" altLang="en-US" dirty="0"/>
              <a:t>個次項目。 </a:t>
            </a:r>
          </a:p>
          <a:p>
            <a:endParaRPr lang="zh-TW" altLang="en-US" dirty="0"/>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25</a:t>
            </a:fld>
            <a:endParaRPr lang="en-US" altLang="zh-TW"/>
          </a:p>
        </p:txBody>
      </p:sp>
    </p:spTree>
    <p:extLst>
      <p:ext uri="{BB962C8B-B14F-4D97-AF65-F5344CB8AC3E}">
        <p14:creationId xmlns:p14="http://schemas.microsoft.com/office/powerpoint/2010/main" val="1887942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5ECC7-DDF9-4DE9-9867-51E4D85623D8}"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4163912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（二）學習內容分為</a:t>
            </a:r>
            <a:r>
              <a:rPr lang="en-US" altLang="zh-TW" dirty="0"/>
              <a:t>9</a:t>
            </a:r>
            <a:r>
              <a:rPr lang="zh-TW" altLang="en-US" dirty="0"/>
              <a:t>項主題，分別為： </a:t>
            </a:r>
          </a:p>
          <a:p>
            <a:r>
              <a:rPr lang="en-US" altLang="zh-TW" dirty="0"/>
              <a:t>1.</a:t>
            </a:r>
            <a:r>
              <a:rPr lang="zh-TW" altLang="en-US" dirty="0"/>
              <a:t>生長、發展與體適能：含「生長、發育、老化與死亡」與「體適能」</a:t>
            </a:r>
            <a:r>
              <a:rPr lang="en-US" altLang="zh-TW" dirty="0"/>
              <a:t>2</a:t>
            </a:r>
            <a:r>
              <a:rPr lang="zh-TW" altLang="en-US" dirty="0"/>
              <a:t>個次項目； </a:t>
            </a:r>
          </a:p>
          <a:p>
            <a:r>
              <a:rPr lang="en-US" altLang="zh-TW" dirty="0"/>
              <a:t>2.</a:t>
            </a:r>
            <a:r>
              <a:rPr lang="zh-TW" altLang="en-US" dirty="0"/>
              <a:t>安全生活與運動防護：含「安全教育與急救」、「藥物教育」、「運動傷害與防護」與「防衛性運動」</a:t>
            </a:r>
            <a:r>
              <a:rPr lang="en-US" altLang="zh-TW" dirty="0"/>
              <a:t>4</a:t>
            </a:r>
            <a:r>
              <a:rPr lang="zh-TW" altLang="en-US" dirty="0"/>
              <a:t>個次項目； </a:t>
            </a:r>
          </a:p>
          <a:p>
            <a:r>
              <a:rPr lang="en-US" altLang="zh-TW" dirty="0"/>
              <a:t>3.</a:t>
            </a:r>
            <a:r>
              <a:rPr lang="zh-TW" altLang="en-US" dirty="0"/>
              <a:t>群體健康與運動參與：含「健康環境」、「運動知識」、「水域休閒運動」、「戶外休閒運動」與「其他休閒運動」</a:t>
            </a:r>
            <a:r>
              <a:rPr lang="en-US" altLang="zh-TW" dirty="0"/>
              <a:t>5</a:t>
            </a:r>
            <a:r>
              <a:rPr lang="zh-TW" altLang="en-US" dirty="0"/>
              <a:t>個次項目； </a:t>
            </a:r>
          </a:p>
          <a:p>
            <a:r>
              <a:rPr lang="en-US" altLang="zh-TW" dirty="0"/>
              <a:t>4.</a:t>
            </a:r>
            <a:r>
              <a:rPr lang="zh-TW" altLang="en-US" dirty="0"/>
              <a:t>個人衛生與性教育：含「個人衛生與保健」與「性教育」</a:t>
            </a:r>
            <a:r>
              <a:rPr lang="en-US" altLang="zh-TW" dirty="0"/>
              <a:t>2</a:t>
            </a:r>
            <a:r>
              <a:rPr lang="zh-TW" altLang="en-US" dirty="0"/>
              <a:t>個次項目； </a:t>
            </a:r>
          </a:p>
          <a:p>
            <a:r>
              <a:rPr lang="en-US" altLang="zh-TW" dirty="0"/>
              <a:t>5.</a:t>
            </a:r>
            <a:r>
              <a:rPr lang="zh-TW" altLang="en-US" dirty="0"/>
              <a:t>人、食物與健康消費：含「人與食物」與「健康消費」</a:t>
            </a:r>
            <a:r>
              <a:rPr lang="en-US" altLang="zh-TW" dirty="0"/>
              <a:t>2</a:t>
            </a:r>
            <a:r>
              <a:rPr lang="zh-TW" altLang="en-US" dirty="0"/>
              <a:t>個次項目； </a:t>
            </a:r>
          </a:p>
          <a:p>
            <a:r>
              <a:rPr lang="en-US" altLang="zh-TW" dirty="0"/>
              <a:t>6.</a:t>
            </a:r>
            <a:r>
              <a:rPr lang="zh-TW" altLang="en-US" dirty="0"/>
              <a:t>身心健康與疾病預防：含「健康心理」與「健康促進與疾病預防」</a:t>
            </a:r>
            <a:r>
              <a:rPr lang="en-US" altLang="zh-TW" dirty="0"/>
              <a:t>2</a:t>
            </a:r>
            <a:r>
              <a:rPr lang="zh-TW" altLang="en-US" dirty="0"/>
              <a:t>個次項目； </a:t>
            </a:r>
          </a:p>
          <a:p>
            <a:r>
              <a:rPr lang="en-US" altLang="zh-TW" dirty="0"/>
              <a:t>7.</a:t>
            </a:r>
            <a:r>
              <a:rPr lang="zh-TW" altLang="en-US" dirty="0"/>
              <a:t>挑戰類型運動：含「田徑」與「游泳」</a:t>
            </a:r>
            <a:r>
              <a:rPr lang="en-US" altLang="zh-TW" dirty="0"/>
              <a:t>2</a:t>
            </a:r>
            <a:r>
              <a:rPr lang="zh-TW" altLang="en-US" dirty="0"/>
              <a:t>個次項目； </a:t>
            </a:r>
          </a:p>
          <a:p>
            <a:r>
              <a:rPr lang="en-US" altLang="zh-TW" dirty="0"/>
              <a:t>8.</a:t>
            </a:r>
            <a:r>
              <a:rPr lang="zh-TW" altLang="en-US" dirty="0"/>
              <a:t>競爭類型運動：含「網∕牆性球類運動」、「陣地攻守性球類運動」、「標的性球類運動」與「守備∕跑分性球類運動」</a:t>
            </a:r>
            <a:r>
              <a:rPr lang="en-US" altLang="zh-TW" dirty="0"/>
              <a:t>4</a:t>
            </a:r>
            <a:r>
              <a:rPr lang="zh-TW" altLang="en-US" dirty="0"/>
              <a:t>個次項目； </a:t>
            </a:r>
          </a:p>
          <a:p>
            <a:r>
              <a:rPr lang="en-US" altLang="zh-TW" dirty="0"/>
              <a:t>9.</a:t>
            </a:r>
            <a:r>
              <a:rPr lang="zh-TW" altLang="en-US" dirty="0"/>
              <a:t>表現類型運動：含「體操」、「舞蹈」與「民俗運動」</a:t>
            </a:r>
            <a:r>
              <a:rPr lang="en-US" altLang="zh-TW" dirty="0"/>
              <a:t>3</a:t>
            </a:r>
            <a:r>
              <a:rPr lang="zh-TW" altLang="en-US" dirty="0"/>
              <a:t>個次項目。 </a:t>
            </a:r>
          </a:p>
          <a:p>
            <a:endParaRPr lang="zh-TW" altLang="en-US" dirty="0"/>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27</a:t>
            </a:fld>
            <a:endParaRPr lang="en-US" altLang="zh-TW"/>
          </a:p>
        </p:txBody>
      </p:sp>
    </p:spTree>
    <p:extLst>
      <p:ext uri="{BB962C8B-B14F-4D97-AF65-F5344CB8AC3E}">
        <p14:creationId xmlns:p14="http://schemas.microsoft.com/office/powerpoint/2010/main" val="307989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5ECC7-DDF9-4DE9-9867-51E4D85623D8}"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4163912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摘自領綱十二年國民基本教育健康與體育領域學習重點的編碼，分為二個部分，說明如下。 </a:t>
            </a:r>
          </a:p>
          <a:p>
            <a:r>
              <a:rPr lang="zh-TW" altLang="en-US" dirty="0"/>
              <a:t>（一）學習表現：第</a:t>
            </a:r>
            <a:r>
              <a:rPr lang="en-US" altLang="zh-TW" dirty="0"/>
              <a:t>1</a:t>
            </a:r>
            <a:r>
              <a:rPr lang="zh-TW" altLang="en-US" dirty="0"/>
              <a:t>碼為表現的類別，從</a:t>
            </a:r>
            <a:r>
              <a:rPr lang="en-US" altLang="zh-TW" dirty="0"/>
              <a:t>1-4</a:t>
            </a:r>
            <a:r>
              <a:rPr lang="zh-TW" altLang="en-US" dirty="0"/>
              <a:t>共分為</a:t>
            </a:r>
            <a:r>
              <a:rPr lang="en-US" altLang="zh-TW" dirty="0"/>
              <a:t>4</a:t>
            </a:r>
            <a:r>
              <a:rPr lang="zh-TW" altLang="en-US" dirty="0"/>
              <a:t>項類別，</a:t>
            </a:r>
            <a:r>
              <a:rPr lang="en-US" altLang="zh-TW" dirty="0"/>
              <a:t>1-4</a:t>
            </a:r>
            <a:r>
              <a:rPr lang="zh-TW" altLang="en-US" dirty="0"/>
              <a:t>類別增列次項目（</a:t>
            </a:r>
            <a:r>
              <a:rPr lang="en-US" altLang="zh-TW" dirty="0"/>
              <a:t>a</a:t>
            </a:r>
            <a:r>
              <a:rPr lang="zh-TW" altLang="en-US" dirty="0"/>
              <a:t>、</a:t>
            </a:r>
            <a:r>
              <a:rPr lang="en-US" altLang="zh-TW" dirty="0"/>
              <a:t>b</a:t>
            </a:r>
            <a:r>
              <a:rPr lang="zh-TW" altLang="en-US" dirty="0"/>
              <a:t>、</a:t>
            </a:r>
            <a:r>
              <a:rPr lang="en-US" altLang="zh-TW" dirty="0"/>
              <a:t>c</a:t>
            </a:r>
            <a:r>
              <a:rPr lang="zh-TW" altLang="en-US" dirty="0"/>
              <a:t>、</a:t>
            </a:r>
            <a:r>
              <a:rPr lang="en-US" altLang="zh-TW" dirty="0"/>
              <a:t>d</a:t>
            </a:r>
            <a:r>
              <a:rPr lang="zh-TW" altLang="en-US" dirty="0"/>
              <a:t>）的編碼；第</a:t>
            </a:r>
            <a:r>
              <a:rPr lang="en-US" altLang="zh-TW" dirty="0"/>
              <a:t>2</a:t>
            </a:r>
            <a:r>
              <a:rPr lang="zh-TW" altLang="en-US" dirty="0"/>
              <a:t>碼為學習階段別，依序為</a:t>
            </a:r>
            <a:r>
              <a:rPr lang="en-US" altLang="zh-TW" dirty="0"/>
              <a:t>Ⅰ</a:t>
            </a:r>
            <a:r>
              <a:rPr lang="zh-TW" altLang="en-US" dirty="0"/>
              <a:t>代表第一學習階段（國民小學</a:t>
            </a:r>
            <a:r>
              <a:rPr lang="en-US" altLang="zh-TW" dirty="0"/>
              <a:t>1-2</a:t>
            </a:r>
            <a:r>
              <a:rPr lang="zh-TW" altLang="en-US" dirty="0"/>
              <a:t>年級）、</a:t>
            </a:r>
            <a:r>
              <a:rPr lang="en-US" altLang="zh-TW" dirty="0"/>
              <a:t>Ⅱ</a:t>
            </a:r>
            <a:r>
              <a:rPr lang="zh-TW" altLang="en-US" dirty="0"/>
              <a:t>代表第二學習階段（國民小學</a:t>
            </a:r>
            <a:r>
              <a:rPr lang="en-US" altLang="zh-TW" dirty="0"/>
              <a:t>3-4</a:t>
            </a:r>
            <a:r>
              <a:rPr lang="zh-TW" altLang="en-US" dirty="0"/>
              <a:t>年級）、</a:t>
            </a:r>
            <a:r>
              <a:rPr lang="en-US" altLang="zh-TW" dirty="0"/>
              <a:t>Ⅲ</a:t>
            </a:r>
            <a:r>
              <a:rPr lang="zh-TW" altLang="en-US" dirty="0"/>
              <a:t>代表第三學習階段（國民小學</a:t>
            </a:r>
            <a:r>
              <a:rPr lang="en-US" altLang="zh-TW" dirty="0"/>
              <a:t>5-6</a:t>
            </a:r>
            <a:r>
              <a:rPr lang="zh-TW" altLang="en-US" dirty="0"/>
              <a:t>年級）、</a:t>
            </a:r>
            <a:r>
              <a:rPr lang="en-US" altLang="zh-TW" dirty="0"/>
              <a:t>Ⅳ</a:t>
            </a:r>
            <a:r>
              <a:rPr lang="zh-TW" altLang="en-US" dirty="0"/>
              <a:t>代表第四學習階段（國民中學</a:t>
            </a:r>
            <a:r>
              <a:rPr lang="en-US" altLang="zh-TW" dirty="0"/>
              <a:t>7-9</a:t>
            </a:r>
            <a:r>
              <a:rPr lang="zh-TW" altLang="en-US" dirty="0"/>
              <a:t>年級）、</a:t>
            </a:r>
            <a:r>
              <a:rPr lang="en-US" altLang="zh-TW" dirty="0"/>
              <a:t>Ⅴ</a:t>
            </a:r>
            <a:r>
              <a:rPr lang="zh-TW" altLang="en-US" dirty="0"/>
              <a:t>代表第五學習階段（高級中等學校</a:t>
            </a:r>
            <a:r>
              <a:rPr lang="en-US" altLang="zh-TW" dirty="0"/>
              <a:t>10-12</a:t>
            </a:r>
            <a:r>
              <a:rPr lang="zh-TW" altLang="en-US" dirty="0"/>
              <a:t>年級）；第</a:t>
            </a:r>
            <a:r>
              <a:rPr lang="en-US" altLang="zh-TW" dirty="0"/>
              <a:t>3</a:t>
            </a:r>
            <a:r>
              <a:rPr lang="zh-TW" altLang="en-US" dirty="0"/>
              <a:t>碼為流水號。 </a:t>
            </a:r>
          </a:p>
          <a:p>
            <a:r>
              <a:rPr lang="zh-TW" altLang="en-US" dirty="0"/>
              <a:t>（二）學習內容：第</a:t>
            </a:r>
            <a:r>
              <a:rPr lang="en-US" altLang="zh-TW" dirty="0"/>
              <a:t>1</a:t>
            </a:r>
            <a:r>
              <a:rPr lang="zh-TW" altLang="en-US" dirty="0"/>
              <a:t>碼為內容的主題，必修課程從</a:t>
            </a:r>
            <a:r>
              <a:rPr lang="en-US" altLang="zh-TW" dirty="0"/>
              <a:t>A-I</a:t>
            </a:r>
            <a:r>
              <a:rPr lang="zh-TW" altLang="en-US" dirty="0"/>
              <a:t>共分為</a:t>
            </a:r>
            <a:r>
              <a:rPr lang="en-US" altLang="zh-TW" dirty="0"/>
              <a:t>9</a:t>
            </a:r>
            <a:r>
              <a:rPr lang="zh-TW" altLang="en-US" dirty="0"/>
              <a:t>項主題、普通型高級中等學校加深加廣選修課程的主題為第</a:t>
            </a:r>
            <a:r>
              <a:rPr lang="en-US" altLang="zh-TW" dirty="0"/>
              <a:t>10</a:t>
            </a:r>
            <a:r>
              <a:rPr lang="zh-TW" altLang="en-US" dirty="0"/>
              <a:t>項</a:t>
            </a:r>
            <a:r>
              <a:rPr lang="en-US" altLang="zh-TW" dirty="0"/>
              <a:t>J</a:t>
            </a:r>
            <a:r>
              <a:rPr lang="zh-TW" altLang="en-US" dirty="0"/>
              <a:t>，</a:t>
            </a:r>
            <a:r>
              <a:rPr lang="en-US" altLang="zh-TW" dirty="0"/>
              <a:t>A-J</a:t>
            </a:r>
            <a:r>
              <a:rPr lang="zh-TW" altLang="en-US" dirty="0"/>
              <a:t>主題增列次項目（</a:t>
            </a:r>
            <a:r>
              <a:rPr lang="en-US" altLang="zh-TW" dirty="0"/>
              <a:t>a</a:t>
            </a:r>
            <a:r>
              <a:rPr lang="zh-TW" altLang="en-US" dirty="0"/>
              <a:t>、</a:t>
            </a:r>
            <a:r>
              <a:rPr lang="en-US" altLang="zh-TW" dirty="0"/>
              <a:t>b</a:t>
            </a:r>
            <a:r>
              <a:rPr lang="zh-TW" altLang="en-US" dirty="0"/>
              <a:t>、</a:t>
            </a:r>
            <a:r>
              <a:rPr lang="en-US" altLang="zh-TW" dirty="0"/>
              <a:t>c…</a:t>
            </a:r>
            <a:r>
              <a:rPr lang="zh-TW" altLang="en-US" dirty="0"/>
              <a:t>）的編碼；第</a:t>
            </a:r>
            <a:r>
              <a:rPr lang="en-US" altLang="zh-TW" dirty="0"/>
              <a:t>2</a:t>
            </a:r>
            <a:r>
              <a:rPr lang="zh-TW" altLang="en-US" dirty="0"/>
              <a:t>碼為學習階段別，依序為</a:t>
            </a:r>
            <a:r>
              <a:rPr lang="en-US" altLang="zh-TW" dirty="0"/>
              <a:t>Ⅰ</a:t>
            </a:r>
            <a:r>
              <a:rPr lang="zh-TW" altLang="en-US" dirty="0"/>
              <a:t>代表第一學習階段（國民小學</a:t>
            </a:r>
            <a:r>
              <a:rPr lang="en-US" altLang="zh-TW" dirty="0"/>
              <a:t>1-2</a:t>
            </a:r>
            <a:r>
              <a:rPr lang="zh-TW" altLang="en-US" dirty="0"/>
              <a:t>年級）、</a:t>
            </a:r>
            <a:r>
              <a:rPr lang="en-US" altLang="zh-TW" dirty="0"/>
              <a:t>Ⅱ</a:t>
            </a:r>
            <a:r>
              <a:rPr lang="zh-TW" altLang="en-US" dirty="0"/>
              <a:t>代表第二學習階段（國民小學</a:t>
            </a:r>
            <a:r>
              <a:rPr lang="en-US" altLang="zh-TW" dirty="0"/>
              <a:t>3-4</a:t>
            </a:r>
            <a:r>
              <a:rPr lang="zh-TW" altLang="en-US" dirty="0"/>
              <a:t>年級）、</a:t>
            </a:r>
            <a:r>
              <a:rPr lang="en-US" altLang="zh-TW" dirty="0"/>
              <a:t>Ⅲ</a:t>
            </a:r>
            <a:r>
              <a:rPr lang="zh-TW" altLang="en-US" dirty="0"/>
              <a:t>代表第三學習階段（國民小學</a:t>
            </a:r>
            <a:r>
              <a:rPr lang="en-US" altLang="zh-TW" dirty="0"/>
              <a:t>5-6</a:t>
            </a:r>
            <a:r>
              <a:rPr lang="zh-TW" altLang="en-US" dirty="0"/>
              <a:t>年級）、</a:t>
            </a:r>
            <a:r>
              <a:rPr lang="en-US" altLang="zh-TW" dirty="0"/>
              <a:t>Ⅳ</a:t>
            </a:r>
            <a:r>
              <a:rPr lang="zh-TW" altLang="en-US" dirty="0"/>
              <a:t>代表第四學習階段（國民中學</a:t>
            </a:r>
            <a:r>
              <a:rPr lang="en-US" altLang="zh-TW" dirty="0"/>
              <a:t>7-9</a:t>
            </a:r>
            <a:r>
              <a:rPr lang="zh-TW" altLang="en-US" dirty="0"/>
              <a:t>年級）、</a:t>
            </a:r>
            <a:r>
              <a:rPr lang="en-US" altLang="zh-TW" dirty="0"/>
              <a:t>Ⅴ</a:t>
            </a:r>
            <a:r>
              <a:rPr lang="zh-TW" altLang="en-US" dirty="0"/>
              <a:t>代表第五學習階段（高級中等學校</a:t>
            </a:r>
            <a:r>
              <a:rPr lang="en-US" altLang="zh-TW" dirty="0"/>
              <a:t>10-12</a:t>
            </a:r>
            <a:r>
              <a:rPr lang="zh-TW" altLang="en-US" dirty="0"/>
              <a:t>年級）；第</a:t>
            </a:r>
            <a:r>
              <a:rPr lang="en-US" altLang="zh-TW" dirty="0"/>
              <a:t>3</a:t>
            </a:r>
            <a:r>
              <a:rPr lang="zh-TW" altLang="en-US" dirty="0"/>
              <a:t>碼為流水號。 </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29</a:t>
            </a:fld>
            <a:endParaRPr lang="en-US" altLang="zh-TW"/>
          </a:p>
        </p:txBody>
      </p:sp>
    </p:spTree>
    <p:extLst>
      <p:ext uri="{BB962C8B-B14F-4D97-AF65-F5344CB8AC3E}">
        <p14:creationId xmlns:p14="http://schemas.microsoft.com/office/powerpoint/2010/main" val="3471586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5ECC7-DDF9-4DE9-9867-51E4D85623D8}"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4163912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2CC8605-3E19-4A7E-82CF-7E05D7B5143C}" type="slidenum">
              <a:rPr lang="zh-TW" altLang="en-US" smtClean="0"/>
              <a:pPr/>
              <a:t>31</a:t>
            </a:fld>
            <a:endParaRPr lang="en-US" altLang="zh-TW"/>
          </a:p>
        </p:txBody>
      </p:sp>
    </p:spTree>
    <p:extLst>
      <p:ext uri="{BB962C8B-B14F-4D97-AF65-F5344CB8AC3E}">
        <p14:creationId xmlns:p14="http://schemas.microsoft.com/office/powerpoint/2010/main" val="198556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2CC8605-3E19-4A7E-82CF-7E05D7B5143C}" type="slidenum">
              <a:rPr lang="zh-TW" altLang="en-US" smtClean="0"/>
              <a:pPr/>
              <a:t>1</a:t>
            </a:fld>
            <a:endParaRPr lang="en-US" altLang="zh-TW"/>
          </a:p>
        </p:txBody>
      </p:sp>
    </p:spTree>
    <p:extLst>
      <p:ext uri="{BB962C8B-B14F-4D97-AF65-F5344CB8AC3E}">
        <p14:creationId xmlns:p14="http://schemas.microsoft.com/office/powerpoint/2010/main" val="197793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5ECC7-DDF9-4DE9-9867-51E4D85623D8}"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416391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0" y="746125"/>
            <a:ext cx="4967288" cy="3727450"/>
          </a:xfrm>
        </p:spPr>
      </p:sp>
      <p:sp>
        <p:nvSpPr>
          <p:cNvPr id="3" name="備忘稿版面配置區 2"/>
          <p:cNvSpPr>
            <a:spLocks noGrp="1"/>
          </p:cNvSpPr>
          <p:nvPr>
            <p:ph type="body" idx="1"/>
          </p:nvPr>
        </p:nvSpPr>
        <p:spPr/>
        <p:txBody>
          <a:bodyPr>
            <a:normAutofit/>
          </a:bodyPr>
          <a:lstStyle/>
          <a:p>
            <a:pPr defTabSz="914583">
              <a:defRPr/>
            </a:pPr>
            <a:r>
              <a:rPr lang="zh-TW" altLang="en-US" u="none" dirty="0"/>
              <a:t>引自十二年國民基本教育課程綱要總綱</a:t>
            </a:r>
            <a:endParaRPr lang="en-US" altLang="zh-TW" dirty="0"/>
          </a:p>
          <a:p>
            <a:r>
              <a:rPr lang="zh-TW" altLang="en-US" dirty="0"/>
              <a:t>本張簡報說明</a:t>
            </a:r>
            <a:r>
              <a:rPr lang="en-US" altLang="zh-TW" dirty="0"/>
              <a:t>-</a:t>
            </a:r>
            <a:r>
              <a:rPr lang="zh-TW" altLang="en-US" dirty="0"/>
              <a:t>課綱理念與目標的整體觀</a:t>
            </a: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CC8605-3E19-4A7E-82CF-7E05D7B5143C}"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240872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5ECC7-DDF9-4DE9-9867-51E4D85623D8}"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264813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5ECC7-DDF9-4DE9-9867-51E4D85623D8}"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4163912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922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3099" indent="-285807">
              <a:spcBef>
                <a:spcPct val="30000"/>
              </a:spcBef>
              <a:defRPr kumimoji="1" sz="1200">
                <a:solidFill>
                  <a:schemeClr val="tx1"/>
                </a:solidFill>
                <a:latin typeface="Calibri" pitchFamily="34" charset="0"/>
                <a:ea typeface="新細明體" pitchFamily="18" charset="-120"/>
              </a:defRPr>
            </a:lvl2pPr>
            <a:lvl3pPr marL="1143229" indent="-228646">
              <a:spcBef>
                <a:spcPct val="30000"/>
              </a:spcBef>
              <a:defRPr kumimoji="1" sz="1200">
                <a:solidFill>
                  <a:schemeClr val="tx1"/>
                </a:solidFill>
                <a:latin typeface="Calibri" pitchFamily="34" charset="0"/>
                <a:ea typeface="新細明體" pitchFamily="18" charset="-120"/>
              </a:defRPr>
            </a:lvl3pPr>
            <a:lvl4pPr marL="1600520" indent="-228646">
              <a:spcBef>
                <a:spcPct val="30000"/>
              </a:spcBef>
              <a:defRPr kumimoji="1" sz="1200">
                <a:solidFill>
                  <a:schemeClr val="tx1"/>
                </a:solidFill>
                <a:latin typeface="Calibri" pitchFamily="34" charset="0"/>
                <a:ea typeface="新細明體" pitchFamily="18" charset="-120"/>
              </a:defRPr>
            </a:lvl4pPr>
            <a:lvl5pPr marL="2057811" indent="-228646">
              <a:spcBef>
                <a:spcPct val="30000"/>
              </a:spcBef>
              <a:defRPr kumimoji="1" sz="1200">
                <a:solidFill>
                  <a:schemeClr val="tx1"/>
                </a:solidFill>
                <a:latin typeface="Calibri" pitchFamily="34" charset="0"/>
                <a:ea typeface="新細明體" pitchFamily="18" charset="-120"/>
              </a:defRPr>
            </a:lvl5pPr>
            <a:lvl6pPr marL="2515103" indent="-228646"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2394" indent="-228646"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686" indent="-228646"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977" indent="-228646"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826D1F-5DF9-4FF2-9E90-E69419341509}" type="slidenum">
              <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2094534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引自十二年國民基本教育健康與體育領域國民中小學暨普通型高級中等學校課程綱要 </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20</a:t>
            </a:fld>
            <a:endParaRPr lang="en-US" altLang="zh-TW"/>
          </a:p>
        </p:txBody>
      </p:sp>
    </p:spTree>
    <p:extLst>
      <p:ext uri="{BB962C8B-B14F-4D97-AF65-F5344CB8AC3E}">
        <p14:creationId xmlns:p14="http://schemas.microsoft.com/office/powerpoint/2010/main" val="414359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引自十二年國民基本教育健康與體育領域國民中小學暨普通型高級中等學校課程綱要 </a:t>
            </a:r>
          </a:p>
          <a:p>
            <a:r>
              <a:rPr lang="zh-TW" altLang="en-US" dirty="0"/>
              <a:t>一、以學生為主體及全人健康之教育方針，結合生活情境的整合性學習，確保人人參與身體活動。 </a:t>
            </a:r>
          </a:p>
          <a:p>
            <a:r>
              <a:rPr lang="zh-TW" altLang="en-US" dirty="0"/>
              <a:t>二、運用生活技能以探究與解決問題，發展適合其年齡應有的健康與體育認知、情意、技能與行為，讓學生身心潛能得以適性開展，成為終身學習者。 </a:t>
            </a:r>
          </a:p>
          <a:p>
            <a:r>
              <a:rPr lang="zh-TW" altLang="en-US" dirty="0"/>
              <a:t>三、建立健康生活型態，培養日常生活中之各種身體活動能力並具國際觀、欣賞能力等運動文化素養，以鍛鍊身心，培養競爭力。 </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21</a:t>
            </a:fld>
            <a:endParaRPr lang="en-US" altLang="zh-TW"/>
          </a:p>
        </p:txBody>
      </p:sp>
    </p:spTree>
    <p:extLst>
      <p:ext uri="{BB962C8B-B14F-4D97-AF65-F5344CB8AC3E}">
        <p14:creationId xmlns:p14="http://schemas.microsoft.com/office/powerpoint/2010/main" val="333288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448CA90-9AA0-4A7A-A6A5-42334BF331D1}" type="slidenum">
              <a:rPr lang="zh-TW" altLang="en-US"/>
              <a:pPr/>
              <a:t>‹#›</a:t>
            </a:fld>
            <a:endParaRPr lang="zh-TW" altLang="en-US"/>
          </a:p>
        </p:txBody>
      </p:sp>
    </p:spTree>
    <p:extLst>
      <p:ext uri="{BB962C8B-B14F-4D97-AF65-F5344CB8AC3E}">
        <p14:creationId xmlns:p14="http://schemas.microsoft.com/office/powerpoint/2010/main" val="291142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7052C3F-88EF-4B69-AFEC-61D2C9F3B07C}" type="slidenum">
              <a:rPr lang="zh-TW" altLang="en-US"/>
              <a:pPr/>
              <a:t>‹#›</a:t>
            </a:fld>
            <a:endParaRPr lang="zh-TW" altLang="en-US"/>
          </a:p>
        </p:txBody>
      </p:sp>
    </p:spTree>
    <p:extLst>
      <p:ext uri="{BB962C8B-B14F-4D97-AF65-F5344CB8AC3E}">
        <p14:creationId xmlns:p14="http://schemas.microsoft.com/office/powerpoint/2010/main" val="3149743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33035915-7841-413E-9BD6-C90F3CCE966F}" type="slidenum">
              <a:rPr lang="zh-TW" altLang="en-US"/>
              <a:pPr/>
              <a:t>‹#›</a:t>
            </a:fld>
            <a:endParaRPr lang="zh-TW" altLang="en-US"/>
          </a:p>
        </p:txBody>
      </p:sp>
    </p:spTree>
    <p:extLst>
      <p:ext uri="{BB962C8B-B14F-4D97-AF65-F5344CB8AC3E}">
        <p14:creationId xmlns:p14="http://schemas.microsoft.com/office/powerpoint/2010/main" val="2494878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3"/>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fld id="{84C8F695-C7E2-4771-896D-578314FC5B6A}" type="datetimeFigureOut">
              <a:rPr lang="zh-TW" altLang="en-US" smtClean="0">
                <a:solidFill>
                  <a:prstClr val="black">
                    <a:tint val="75000"/>
                  </a:prstClr>
                </a:solidFill>
              </a:rPr>
              <a:pPr/>
              <a:t>2019/12/7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7B83EF40-B5B1-4485-A470-E02D46259FD4}" type="slidenum">
              <a:rPr lang="zh-TW" altLang="en-US" smtClean="0"/>
              <a:pPr/>
              <a:t>‹#›</a:t>
            </a:fld>
            <a:endParaRPr lang="zh-TW" altLang="en-US"/>
          </a:p>
        </p:txBody>
      </p:sp>
    </p:spTree>
    <p:extLst>
      <p:ext uri="{BB962C8B-B14F-4D97-AF65-F5344CB8AC3E}">
        <p14:creationId xmlns:p14="http://schemas.microsoft.com/office/powerpoint/2010/main" val="89678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日期版面配置區 3"/>
          <p:cNvSpPr>
            <a:spLocks noGrp="1"/>
          </p:cNvSpPr>
          <p:nvPr>
            <p:ph type="dt" sz="half" idx="10"/>
          </p:nvPr>
        </p:nvSpPr>
        <p:spPr/>
        <p:txBody>
          <a:bodyPr/>
          <a:lstStyle>
            <a:lvl1pPr>
              <a:defRPr/>
            </a:lvl1pPr>
          </a:lstStyle>
          <a:p>
            <a:fld id="{84C8F695-C7E2-4771-896D-578314FC5B6A}" type="datetimeFigureOut">
              <a:rPr lang="zh-TW" altLang="en-US" smtClean="0">
                <a:solidFill>
                  <a:prstClr val="black">
                    <a:tint val="75000"/>
                  </a:prstClr>
                </a:solidFill>
              </a:rPr>
              <a:pPr/>
              <a:t>2019/12/7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7B83EF40-B5B1-4485-A470-E02D46259FD4}" type="slidenum">
              <a:rPr lang="zh-TW" altLang="en-US" smtClean="0"/>
              <a:pPr/>
              <a:t>‹#›</a:t>
            </a:fld>
            <a:endParaRPr lang="zh-TW" altLang="en-US"/>
          </a:p>
        </p:txBody>
      </p:sp>
    </p:spTree>
    <p:extLst>
      <p:ext uri="{BB962C8B-B14F-4D97-AF65-F5344CB8AC3E}">
        <p14:creationId xmlns:p14="http://schemas.microsoft.com/office/powerpoint/2010/main" val="2476514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8"/>
            <a:ext cx="7772400" cy="1362075"/>
          </a:xfrm>
        </p:spPr>
        <p:txBody>
          <a:bodyPr anchor="t"/>
          <a:lstStyle>
            <a:lvl1pPr algn="l">
              <a:defRPr sz="3000" b="1" cap="all">
                <a:latin typeface="微軟正黑體" pitchFamily="34" charset="-120"/>
                <a:ea typeface="微軟正黑體" pitchFamily="34" charset="-120"/>
              </a:defRPr>
            </a:lvl1pPr>
          </a:lstStyle>
          <a:p>
            <a:r>
              <a:rPr lang="zh-TW" altLang="en-US"/>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latin typeface="微軟正黑體" pitchFamily="34" charset="-120"/>
                <a:ea typeface="微軟正黑體" pitchFamily="34" charset="-12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fld id="{84C8F695-C7E2-4771-896D-578314FC5B6A}" type="datetimeFigureOut">
              <a:rPr lang="zh-TW" altLang="en-US" smtClean="0">
                <a:solidFill>
                  <a:prstClr val="black">
                    <a:tint val="75000"/>
                  </a:prstClr>
                </a:solidFill>
              </a:rPr>
              <a:pPr/>
              <a:t>2019/12/7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7B83EF40-B5B1-4485-A470-E02D46259FD4}" type="slidenum">
              <a:rPr lang="zh-TW" altLang="en-US" smtClean="0"/>
              <a:pPr/>
              <a:t>‹#›</a:t>
            </a:fld>
            <a:endParaRPr lang="zh-TW" altLang="en-US"/>
          </a:p>
        </p:txBody>
      </p:sp>
    </p:spTree>
    <p:extLst>
      <p:ext uri="{BB962C8B-B14F-4D97-AF65-F5344CB8AC3E}">
        <p14:creationId xmlns:p14="http://schemas.microsoft.com/office/powerpoint/2010/main" val="18678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fld id="{84C8F695-C7E2-4771-896D-578314FC5B6A}" type="datetimeFigureOut">
              <a:rPr lang="zh-TW" altLang="en-US" smtClean="0">
                <a:solidFill>
                  <a:prstClr val="black">
                    <a:tint val="75000"/>
                  </a:prstClr>
                </a:solidFill>
              </a:rPr>
              <a:pPr/>
              <a:t>2019/12/7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fld id="{7B83EF40-B5B1-4485-A470-E02D46259FD4}" type="slidenum">
              <a:rPr lang="zh-TW" altLang="en-US" smtClean="0"/>
              <a:pPr/>
              <a:t>‹#›</a:t>
            </a:fld>
            <a:endParaRPr lang="zh-TW" altLang="en-US"/>
          </a:p>
        </p:txBody>
      </p:sp>
    </p:spTree>
    <p:extLst>
      <p:ext uri="{BB962C8B-B14F-4D97-AF65-F5344CB8AC3E}">
        <p14:creationId xmlns:p14="http://schemas.microsoft.com/office/powerpoint/2010/main" val="296647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fld id="{84C8F695-C7E2-4771-896D-578314FC5B6A}" type="datetimeFigureOut">
              <a:rPr lang="zh-TW" altLang="en-US" smtClean="0">
                <a:solidFill>
                  <a:prstClr val="black">
                    <a:tint val="75000"/>
                  </a:prstClr>
                </a:solidFill>
              </a:rPr>
              <a:pPr/>
              <a:t>2019/12/7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fld id="{7B83EF40-B5B1-4485-A470-E02D46259FD4}" type="slidenum">
              <a:rPr lang="zh-TW" altLang="en-US" smtClean="0"/>
              <a:pPr/>
              <a:t>‹#›</a:t>
            </a:fld>
            <a:endParaRPr lang="zh-TW" altLang="en-US"/>
          </a:p>
        </p:txBody>
      </p:sp>
    </p:spTree>
    <p:extLst>
      <p:ext uri="{BB962C8B-B14F-4D97-AF65-F5344CB8AC3E}">
        <p14:creationId xmlns:p14="http://schemas.microsoft.com/office/powerpoint/2010/main" val="191905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fld id="{84C8F695-C7E2-4771-896D-578314FC5B6A}" type="datetimeFigureOut">
              <a:rPr lang="zh-TW" altLang="en-US" smtClean="0">
                <a:solidFill>
                  <a:prstClr val="black">
                    <a:tint val="75000"/>
                  </a:prstClr>
                </a:solidFill>
              </a:rPr>
              <a:pPr/>
              <a:t>2019/12/7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fld id="{7B83EF40-B5B1-4485-A470-E02D46259FD4}" type="slidenum">
              <a:rPr lang="zh-TW" altLang="en-US" smtClean="0"/>
              <a:pPr/>
              <a:t>‹#›</a:t>
            </a:fld>
            <a:endParaRPr lang="zh-TW" altLang="en-US"/>
          </a:p>
        </p:txBody>
      </p:sp>
    </p:spTree>
    <p:extLst>
      <p:ext uri="{BB962C8B-B14F-4D97-AF65-F5344CB8AC3E}">
        <p14:creationId xmlns:p14="http://schemas.microsoft.com/office/powerpoint/2010/main" val="361729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fld id="{84C8F695-C7E2-4771-896D-578314FC5B6A}" type="datetimeFigureOut">
              <a:rPr lang="zh-TW" altLang="en-US" smtClean="0">
                <a:solidFill>
                  <a:prstClr val="black">
                    <a:tint val="75000"/>
                  </a:prstClr>
                </a:solidFill>
              </a:rPr>
              <a:pPr/>
              <a:t>2019/12/7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fld id="{7B83EF40-B5B1-4485-A470-E02D46259FD4}" type="slidenum">
              <a:rPr lang="zh-TW" altLang="en-US" smtClean="0"/>
              <a:pPr/>
              <a:t>‹#›</a:t>
            </a:fld>
            <a:endParaRPr lang="zh-TW" altLang="en-US"/>
          </a:p>
        </p:txBody>
      </p:sp>
    </p:spTree>
    <p:extLst>
      <p:ext uri="{BB962C8B-B14F-4D97-AF65-F5344CB8AC3E}">
        <p14:creationId xmlns:p14="http://schemas.microsoft.com/office/powerpoint/2010/main" val="4180711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fld id="{84C8F695-C7E2-4771-896D-578314FC5B6A}" type="datetimeFigureOut">
              <a:rPr lang="zh-TW" altLang="en-US" smtClean="0">
                <a:solidFill>
                  <a:prstClr val="black">
                    <a:tint val="75000"/>
                  </a:prstClr>
                </a:solidFill>
              </a:rPr>
              <a:pPr/>
              <a:t>2019/12/7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fld id="{7B83EF40-B5B1-4485-A470-E02D46259FD4}" type="slidenum">
              <a:rPr lang="zh-TW" altLang="en-US" smtClean="0"/>
              <a:pPr/>
              <a:t>‹#›</a:t>
            </a:fld>
            <a:endParaRPr lang="zh-TW" altLang="en-US"/>
          </a:p>
        </p:txBody>
      </p:sp>
    </p:spTree>
    <p:extLst>
      <p:ext uri="{BB962C8B-B14F-4D97-AF65-F5344CB8AC3E}">
        <p14:creationId xmlns:p14="http://schemas.microsoft.com/office/powerpoint/2010/main" val="413386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877719EC-D75B-4B17-9C97-C8B9AFC69699}" type="slidenum">
              <a:rPr lang="zh-TW" altLang="en-US"/>
              <a:pPr/>
              <a:t>‹#›</a:t>
            </a:fld>
            <a:endParaRPr lang="zh-TW" altLang="en-US"/>
          </a:p>
        </p:txBody>
      </p:sp>
    </p:spTree>
    <p:extLst>
      <p:ext uri="{BB962C8B-B14F-4D97-AF65-F5344CB8AC3E}">
        <p14:creationId xmlns:p14="http://schemas.microsoft.com/office/powerpoint/2010/main" val="518373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fld id="{84C8F695-C7E2-4771-896D-578314FC5B6A}" type="datetimeFigureOut">
              <a:rPr lang="zh-TW" altLang="en-US" smtClean="0">
                <a:solidFill>
                  <a:prstClr val="black">
                    <a:tint val="75000"/>
                  </a:prstClr>
                </a:solidFill>
              </a:rPr>
              <a:pPr/>
              <a:t>2019/12/7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fld id="{7B83EF40-B5B1-4485-A470-E02D46259FD4}" type="slidenum">
              <a:rPr lang="zh-TW" altLang="en-US" smtClean="0"/>
              <a:pPr/>
              <a:t>‹#›</a:t>
            </a:fld>
            <a:endParaRPr lang="zh-TW" altLang="en-US"/>
          </a:p>
        </p:txBody>
      </p:sp>
    </p:spTree>
    <p:extLst>
      <p:ext uri="{BB962C8B-B14F-4D97-AF65-F5344CB8AC3E}">
        <p14:creationId xmlns:p14="http://schemas.microsoft.com/office/powerpoint/2010/main" val="2147327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84C8F695-C7E2-4771-896D-578314FC5B6A}" type="datetimeFigureOut">
              <a:rPr lang="zh-TW" altLang="en-US" smtClean="0">
                <a:solidFill>
                  <a:prstClr val="black">
                    <a:tint val="75000"/>
                  </a:prstClr>
                </a:solidFill>
              </a:rPr>
              <a:pPr/>
              <a:t>2019/12/7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7B83EF40-B5B1-4485-A470-E02D46259FD4}" type="slidenum">
              <a:rPr lang="zh-TW" altLang="en-US" smtClean="0"/>
              <a:pPr/>
              <a:t>‹#›</a:t>
            </a:fld>
            <a:endParaRPr lang="zh-TW" altLang="en-US"/>
          </a:p>
        </p:txBody>
      </p:sp>
    </p:spTree>
    <p:extLst>
      <p:ext uri="{BB962C8B-B14F-4D97-AF65-F5344CB8AC3E}">
        <p14:creationId xmlns:p14="http://schemas.microsoft.com/office/powerpoint/2010/main" val="61668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6"/>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6"/>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84C8F695-C7E2-4771-896D-578314FC5B6A}" type="datetimeFigureOut">
              <a:rPr lang="zh-TW" altLang="en-US" smtClean="0">
                <a:solidFill>
                  <a:prstClr val="black">
                    <a:tint val="75000"/>
                  </a:prstClr>
                </a:solidFill>
              </a:rPr>
              <a:pPr/>
              <a:t>2019/12/7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7B83EF40-B5B1-4485-A470-E02D46259FD4}" type="slidenum">
              <a:rPr lang="zh-TW" altLang="en-US" smtClean="0"/>
              <a:pPr/>
              <a:t>‹#›</a:t>
            </a:fld>
            <a:endParaRPr lang="zh-TW" altLang="en-US"/>
          </a:p>
        </p:txBody>
      </p:sp>
    </p:spTree>
    <p:extLst>
      <p:ext uri="{BB962C8B-B14F-4D97-AF65-F5344CB8AC3E}">
        <p14:creationId xmlns:p14="http://schemas.microsoft.com/office/powerpoint/2010/main" val="51421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DC43126-EA51-42B3-B6D8-E17F47B59943}" type="slidenum">
              <a:rPr lang="zh-TW" altLang="en-US"/>
              <a:pPr/>
              <a:t>‹#›</a:t>
            </a:fld>
            <a:endParaRPr lang="zh-TW" altLang="en-US"/>
          </a:p>
        </p:txBody>
      </p:sp>
    </p:spTree>
    <p:extLst>
      <p:ext uri="{BB962C8B-B14F-4D97-AF65-F5344CB8AC3E}">
        <p14:creationId xmlns:p14="http://schemas.microsoft.com/office/powerpoint/2010/main" val="35731706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0093E89E-4797-4916-81E5-F4A83A023AF3}" type="slidenum">
              <a:rPr lang="zh-TW" altLang="en-US"/>
              <a:pPr/>
              <a:t>‹#›</a:t>
            </a:fld>
            <a:endParaRPr lang="zh-TW" altLang="en-US"/>
          </a:p>
        </p:txBody>
      </p:sp>
    </p:spTree>
    <p:extLst>
      <p:ext uri="{BB962C8B-B14F-4D97-AF65-F5344CB8AC3E}">
        <p14:creationId xmlns:p14="http://schemas.microsoft.com/office/powerpoint/2010/main" val="411775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C8B1FC36-A9F5-4680-AF16-87A00A258836}" type="slidenum">
              <a:rPr lang="zh-TW" altLang="en-US"/>
              <a:pPr/>
              <a:t>‹#›</a:t>
            </a:fld>
            <a:endParaRPr lang="zh-TW" altLang="en-US"/>
          </a:p>
        </p:txBody>
      </p:sp>
    </p:spTree>
    <p:extLst>
      <p:ext uri="{BB962C8B-B14F-4D97-AF65-F5344CB8AC3E}">
        <p14:creationId xmlns:p14="http://schemas.microsoft.com/office/powerpoint/2010/main" val="355128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DB2C7FFA-2F16-45F2-958E-C3F0771A81A5}" type="slidenum">
              <a:rPr lang="zh-TW" altLang="en-US"/>
              <a:pPr/>
              <a:t>‹#›</a:t>
            </a:fld>
            <a:endParaRPr lang="zh-TW" altLang="en-US"/>
          </a:p>
        </p:txBody>
      </p:sp>
    </p:spTree>
    <p:extLst>
      <p:ext uri="{BB962C8B-B14F-4D97-AF65-F5344CB8AC3E}">
        <p14:creationId xmlns:p14="http://schemas.microsoft.com/office/powerpoint/2010/main" val="100361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7D182796-0936-4FEA-B428-AC2FE5485436}" type="slidenum">
              <a:rPr lang="zh-TW" altLang="en-US"/>
              <a:pPr/>
              <a:t>‹#›</a:t>
            </a:fld>
            <a:endParaRPr lang="zh-TW" altLang="en-US"/>
          </a:p>
        </p:txBody>
      </p:sp>
    </p:spTree>
    <p:extLst>
      <p:ext uri="{BB962C8B-B14F-4D97-AF65-F5344CB8AC3E}">
        <p14:creationId xmlns:p14="http://schemas.microsoft.com/office/powerpoint/2010/main" val="354017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22BABA8-0F22-4166-A283-27FDA4098906}" type="slidenum">
              <a:rPr lang="zh-TW" altLang="en-US"/>
              <a:pPr/>
              <a:t>‹#›</a:t>
            </a:fld>
            <a:endParaRPr lang="zh-TW" altLang="en-US"/>
          </a:p>
        </p:txBody>
      </p:sp>
    </p:spTree>
    <p:extLst>
      <p:ext uri="{BB962C8B-B14F-4D97-AF65-F5344CB8AC3E}">
        <p14:creationId xmlns:p14="http://schemas.microsoft.com/office/powerpoint/2010/main" val="88258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A3C3BA50-2581-4F37-A810-928673936688}" type="slidenum">
              <a:rPr lang="zh-TW" altLang="en-US"/>
              <a:pPr/>
              <a:t>‹#›</a:t>
            </a:fld>
            <a:endParaRPr lang="zh-TW" altLang="en-US"/>
          </a:p>
        </p:txBody>
      </p:sp>
    </p:spTree>
    <p:extLst>
      <p:ext uri="{BB962C8B-B14F-4D97-AF65-F5344CB8AC3E}">
        <p14:creationId xmlns:p14="http://schemas.microsoft.com/office/powerpoint/2010/main" val="46414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AEAF5B3-7F16-4588-A235-801927F1B983}"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文字版面配置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新細明體" charset="-120"/>
              </a:defRPr>
            </a:lvl1pPr>
          </a:lstStyle>
          <a:p>
            <a:pPr fontAlgn="auto">
              <a:spcBef>
                <a:spcPts val="0"/>
              </a:spcBef>
              <a:spcAft>
                <a:spcPts val="0"/>
              </a:spcAft>
            </a:pPr>
            <a:fld id="{84C8F695-C7E2-4771-896D-578314FC5B6A}" type="datetimeFigureOut">
              <a:rPr kumimoji="0" lang="zh-TW" altLang="en-US" smtClean="0">
                <a:solidFill>
                  <a:prstClr val="black">
                    <a:tint val="75000"/>
                  </a:prstClr>
                </a:solidFill>
              </a:rPr>
              <a:pPr fontAlgn="auto">
                <a:spcBef>
                  <a:spcPts val="0"/>
                </a:spcBef>
                <a:spcAft>
                  <a:spcPts val="0"/>
                </a:spcAft>
              </a:pPr>
              <a:t>2019/12/7</a:t>
            </a:fld>
            <a:endParaRPr kumimoji="0" lang="zh-TW" altLang="en-US">
              <a:solidFill>
                <a:prstClr val="black">
                  <a:tint val="75000"/>
                </a:prstClr>
              </a:solidFill>
            </a:endParaRPr>
          </a:p>
        </p:txBody>
      </p:sp>
      <p:sp>
        <p:nvSpPr>
          <p:cNvPr id="5" name="頁尾版面配置區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新細明體" charset="-120"/>
              </a:defRPr>
            </a:lvl1pPr>
          </a:lstStyle>
          <a:p>
            <a:pPr fontAlgn="auto">
              <a:spcBef>
                <a:spcPts val="0"/>
              </a:spcBef>
              <a:spcAft>
                <a:spcPts val="0"/>
              </a:spcAft>
            </a:pPr>
            <a:endParaRPr kumimoji="0"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auto">
              <a:spcBef>
                <a:spcPts val="0"/>
              </a:spcBef>
              <a:spcAft>
                <a:spcPts val="0"/>
              </a:spcAft>
            </a:pPr>
            <a:fld id="{7B83EF40-B5B1-4485-A470-E02D46259FD4}" type="slidenum">
              <a:rPr kumimoji="0" lang="zh-TW" altLang="en-US" smtClean="0">
                <a:latin typeface="Calibri"/>
                <a:ea typeface="新細明體"/>
              </a:rPr>
              <a:pPr fontAlgn="auto">
                <a:spcBef>
                  <a:spcPts val="0"/>
                </a:spcBef>
                <a:spcAft>
                  <a:spcPts val="0"/>
                </a:spcAft>
              </a:pPr>
              <a:t>‹#›</a:t>
            </a:fld>
            <a:endParaRPr kumimoji="0" lang="zh-TW" altLang="en-US">
              <a:latin typeface="Calibri"/>
              <a:ea typeface="新細明體"/>
            </a:endParaRPr>
          </a:p>
        </p:txBody>
      </p:sp>
    </p:spTree>
    <p:extLst>
      <p:ext uri="{BB962C8B-B14F-4D97-AF65-F5344CB8AC3E}">
        <p14:creationId xmlns:p14="http://schemas.microsoft.com/office/powerpoint/2010/main" val="1324309786"/>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ctr" rtl="0" eaLnBrk="1" fontAlgn="base" hangingPunct="1">
        <a:spcBef>
          <a:spcPct val="0"/>
        </a:spcBef>
        <a:spcAft>
          <a:spcPct val="0"/>
        </a:spcAft>
        <a:defRPr sz="3300"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3300">
          <a:solidFill>
            <a:schemeClr val="tx1"/>
          </a:solidFill>
          <a:latin typeface="Calibri" panose="020F0502020204030204" pitchFamily="34" charset="0"/>
          <a:ea typeface="新細明體" panose="02020500000000000000" pitchFamily="18" charset="-120"/>
        </a:defRPr>
      </a:lvl2pPr>
      <a:lvl3pPr algn="ctr" rtl="0" eaLnBrk="1" fontAlgn="base" hangingPunct="1">
        <a:spcBef>
          <a:spcPct val="0"/>
        </a:spcBef>
        <a:spcAft>
          <a:spcPct val="0"/>
        </a:spcAft>
        <a:defRPr sz="3300">
          <a:solidFill>
            <a:schemeClr val="tx1"/>
          </a:solidFill>
          <a:latin typeface="Calibri" panose="020F0502020204030204" pitchFamily="34" charset="0"/>
          <a:ea typeface="新細明體" panose="02020500000000000000" pitchFamily="18" charset="-120"/>
        </a:defRPr>
      </a:lvl3pPr>
      <a:lvl4pPr algn="ctr" rtl="0" eaLnBrk="1" fontAlgn="base" hangingPunct="1">
        <a:spcBef>
          <a:spcPct val="0"/>
        </a:spcBef>
        <a:spcAft>
          <a:spcPct val="0"/>
        </a:spcAft>
        <a:defRPr sz="3300">
          <a:solidFill>
            <a:schemeClr val="tx1"/>
          </a:solidFill>
          <a:latin typeface="Calibri" panose="020F0502020204030204" pitchFamily="34" charset="0"/>
          <a:ea typeface="新細明體" panose="02020500000000000000" pitchFamily="18" charset="-120"/>
        </a:defRPr>
      </a:lvl4pPr>
      <a:lvl5pPr algn="ctr" rtl="0" eaLnBrk="1" fontAlgn="base" hangingPunct="1">
        <a:spcBef>
          <a:spcPct val="0"/>
        </a:spcBef>
        <a:spcAft>
          <a:spcPct val="0"/>
        </a:spcAft>
        <a:defRPr sz="3300">
          <a:solidFill>
            <a:schemeClr val="tx1"/>
          </a:solidFill>
          <a:latin typeface="Calibri" panose="020F0502020204030204" pitchFamily="34" charset="0"/>
          <a:ea typeface="新細明體" panose="02020500000000000000" pitchFamily="18" charset="-120"/>
        </a:defRPr>
      </a:lvl5pPr>
      <a:lvl6pPr marL="342892" algn="ctr" rtl="0" eaLnBrk="1" fontAlgn="base" hangingPunct="1">
        <a:spcBef>
          <a:spcPct val="0"/>
        </a:spcBef>
        <a:spcAft>
          <a:spcPct val="0"/>
        </a:spcAft>
        <a:defRPr sz="3300">
          <a:solidFill>
            <a:schemeClr val="tx1"/>
          </a:solidFill>
          <a:latin typeface="Calibri" panose="020F0502020204030204" pitchFamily="34" charset="0"/>
          <a:ea typeface="新細明體" panose="02020500000000000000" pitchFamily="18" charset="-120"/>
        </a:defRPr>
      </a:lvl6pPr>
      <a:lvl7pPr marL="685783" algn="ctr" rtl="0" eaLnBrk="1" fontAlgn="base" hangingPunct="1">
        <a:spcBef>
          <a:spcPct val="0"/>
        </a:spcBef>
        <a:spcAft>
          <a:spcPct val="0"/>
        </a:spcAft>
        <a:defRPr sz="3300">
          <a:solidFill>
            <a:schemeClr val="tx1"/>
          </a:solidFill>
          <a:latin typeface="Calibri" panose="020F0502020204030204" pitchFamily="34" charset="0"/>
          <a:ea typeface="新細明體" panose="02020500000000000000" pitchFamily="18" charset="-120"/>
        </a:defRPr>
      </a:lvl7pPr>
      <a:lvl8pPr marL="1028675" algn="ctr" rtl="0" eaLnBrk="1" fontAlgn="base" hangingPunct="1">
        <a:spcBef>
          <a:spcPct val="0"/>
        </a:spcBef>
        <a:spcAft>
          <a:spcPct val="0"/>
        </a:spcAft>
        <a:defRPr sz="3300">
          <a:solidFill>
            <a:schemeClr val="tx1"/>
          </a:solidFill>
          <a:latin typeface="Calibri" panose="020F0502020204030204" pitchFamily="34" charset="0"/>
          <a:ea typeface="新細明體" panose="02020500000000000000" pitchFamily="18" charset="-120"/>
        </a:defRPr>
      </a:lvl8pPr>
      <a:lvl9pPr marL="1371566" algn="ctr" rtl="0" eaLnBrk="1" fontAlgn="base" hangingPunct="1">
        <a:spcBef>
          <a:spcPct val="0"/>
        </a:spcBef>
        <a:spcAft>
          <a:spcPct val="0"/>
        </a:spcAft>
        <a:defRPr sz="3300">
          <a:solidFill>
            <a:schemeClr val="tx1"/>
          </a:solidFill>
          <a:latin typeface="Calibri" panose="020F0502020204030204" pitchFamily="34" charset="0"/>
          <a:ea typeface="新細明體" panose="02020500000000000000" pitchFamily="18" charset="-120"/>
        </a:defRPr>
      </a:lvl9pPr>
    </p:titleStyle>
    <p:bodyStyle>
      <a:lvl1pPr marL="257168" indent="-257168" algn="l" rtl="0" eaLnBrk="1" fontAlgn="base" hangingPunct="1">
        <a:spcBef>
          <a:spcPct val="20000"/>
        </a:spcBef>
        <a:spcAft>
          <a:spcPct val="0"/>
        </a:spcAft>
        <a:buFont typeface="Arial" pitchFamily="34" charset="0"/>
        <a:buChar char="•"/>
        <a:defRPr sz="2400" kern="1200">
          <a:solidFill>
            <a:schemeClr val="tx1"/>
          </a:solidFill>
          <a:latin typeface="微軟正黑體" pitchFamily="34" charset="-120"/>
          <a:ea typeface="微軟正黑體" pitchFamily="34" charset="-120"/>
          <a:cs typeface="+mn-cs"/>
        </a:defRPr>
      </a:lvl1pPr>
      <a:lvl2pPr marL="557199" indent="-214308" algn="l" rtl="0" eaLnBrk="1" fontAlgn="base" hangingPunct="1">
        <a:spcBef>
          <a:spcPct val="20000"/>
        </a:spcBef>
        <a:spcAft>
          <a:spcPct val="0"/>
        </a:spcAft>
        <a:buFont typeface="Arial" pitchFamily="34" charset="0"/>
        <a:buChar char="–"/>
        <a:defRPr sz="2100" kern="1200">
          <a:solidFill>
            <a:schemeClr val="tx1"/>
          </a:solidFill>
          <a:latin typeface="微軟正黑體" pitchFamily="34" charset="-120"/>
          <a:ea typeface="微軟正黑體" pitchFamily="34" charset="-120"/>
          <a:cs typeface="+mn-cs"/>
        </a:defRPr>
      </a:lvl2pPr>
      <a:lvl3pPr marL="857228" indent="-171446" algn="l" rtl="0" eaLnBrk="1" fontAlgn="base" hangingPunct="1">
        <a:spcBef>
          <a:spcPct val="20000"/>
        </a:spcBef>
        <a:spcAft>
          <a:spcPct val="0"/>
        </a:spcAft>
        <a:buFont typeface="Arial" pitchFamily="34" charset="0"/>
        <a:buChar char="•"/>
        <a:defRPr sz="1800" kern="1200">
          <a:solidFill>
            <a:schemeClr val="tx1"/>
          </a:solidFill>
          <a:latin typeface="微軟正黑體" pitchFamily="34" charset="-120"/>
          <a:ea typeface="微軟正黑體" pitchFamily="34" charset="-120"/>
          <a:cs typeface="+mn-cs"/>
        </a:defRPr>
      </a:lvl3pPr>
      <a:lvl4pPr marL="1200120" indent="-171446" algn="l" rtl="0" eaLnBrk="1" fontAlgn="base" hangingPunct="1">
        <a:spcBef>
          <a:spcPct val="20000"/>
        </a:spcBef>
        <a:spcAft>
          <a:spcPct val="0"/>
        </a:spcAft>
        <a:buFont typeface="Arial" pitchFamily="34" charset="0"/>
        <a:buChar char="–"/>
        <a:defRPr sz="1500" kern="1200">
          <a:solidFill>
            <a:schemeClr val="tx1"/>
          </a:solidFill>
          <a:latin typeface="微軟正黑體" pitchFamily="34" charset="-120"/>
          <a:ea typeface="微軟正黑體" pitchFamily="34" charset="-120"/>
          <a:cs typeface="+mn-cs"/>
        </a:defRPr>
      </a:lvl4pPr>
      <a:lvl5pPr marL="1543012" indent="-171446" algn="l" rtl="0" eaLnBrk="1" fontAlgn="base" hangingPunct="1">
        <a:spcBef>
          <a:spcPct val="20000"/>
        </a:spcBef>
        <a:spcAft>
          <a:spcPct val="0"/>
        </a:spcAft>
        <a:buFont typeface="Arial" pitchFamily="34" charset="0"/>
        <a:buChar char="»"/>
        <a:defRPr sz="1500" kern="1200">
          <a:solidFill>
            <a:schemeClr val="tx1"/>
          </a:solidFill>
          <a:latin typeface="微軟正黑體" pitchFamily="34" charset="-120"/>
          <a:ea typeface="微軟正黑體" pitchFamily="34" charset="-12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mailto:qm4602@ntsu.edu.tw" TargetMode="Externa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2" name="矩形 41"/>
          <p:cNvSpPr/>
          <p:nvPr/>
        </p:nvSpPr>
        <p:spPr>
          <a:xfrm rot="1812996">
            <a:off x="5383409" y="4259512"/>
            <a:ext cx="2004445" cy="1655824"/>
          </a:xfrm>
          <a:prstGeom prst="rect">
            <a:avLst/>
          </a:prstGeom>
          <a:solidFill>
            <a:srgbClr val="FFC000"/>
          </a:solidFill>
          <a:ln w="76200">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38" name="直線接點 37"/>
          <p:cNvCxnSpPr/>
          <p:nvPr/>
        </p:nvCxnSpPr>
        <p:spPr>
          <a:xfrm flipH="1">
            <a:off x="5889019" y="3035917"/>
            <a:ext cx="2842359" cy="4929587"/>
          </a:xfrm>
          <a:prstGeom prst="line">
            <a:avLst/>
          </a:prstGeom>
          <a:ln w="76200">
            <a:solidFill>
              <a:srgbClr val="EEEEEE"/>
            </a:solidFill>
          </a:ln>
        </p:spPr>
        <p:style>
          <a:lnRef idx="1">
            <a:schemeClr val="accent1"/>
          </a:lnRef>
          <a:fillRef idx="0">
            <a:schemeClr val="accent1"/>
          </a:fillRef>
          <a:effectRef idx="0">
            <a:schemeClr val="accent1"/>
          </a:effectRef>
          <a:fontRef idx="minor">
            <a:schemeClr val="tx1"/>
          </a:fontRef>
        </p:style>
      </p:cxnSp>
      <p:sp>
        <p:nvSpPr>
          <p:cNvPr id="37" name="橢圓 36"/>
          <p:cNvSpPr/>
          <p:nvPr/>
        </p:nvSpPr>
        <p:spPr>
          <a:xfrm>
            <a:off x="4297220" y="2658665"/>
            <a:ext cx="5963619" cy="5963619"/>
          </a:xfrm>
          <a:prstGeom prst="ellipse">
            <a:avLst/>
          </a:prstGeom>
          <a:noFill/>
          <a:ln w="76200">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橢圓 26"/>
          <p:cNvSpPr/>
          <p:nvPr/>
        </p:nvSpPr>
        <p:spPr>
          <a:xfrm>
            <a:off x="35496" y="1124744"/>
            <a:ext cx="2447668" cy="2447668"/>
          </a:xfrm>
          <a:prstGeom prst="ellipse">
            <a:avLst/>
          </a:prstGeom>
          <a:solidFill>
            <a:srgbClr val="FFC000"/>
          </a:solidFill>
          <a:ln w="76200">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23" name="直線接點 22"/>
          <p:cNvCxnSpPr/>
          <p:nvPr/>
        </p:nvCxnSpPr>
        <p:spPr>
          <a:xfrm flipH="1">
            <a:off x="-565974" y="188640"/>
            <a:ext cx="3291172" cy="4752528"/>
          </a:xfrm>
          <a:prstGeom prst="line">
            <a:avLst/>
          </a:prstGeom>
          <a:ln w="76200">
            <a:solidFill>
              <a:srgbClr val="EEEEEE"/>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2051720" y="-97842"/>
            <a:ext cx="5925364" cy="2572855"/>
          </a:xfrm>
          <a:prstGeom prst="line">
            <a:avLst/>
          </a:prstGeom>
          <a:ln w="57150">
            <a:solidFill>
              <a:srgbClr val="EEEEEE"/>
            </a:solidFill>
          </a:ln>
        </p:spPr>
        <p:style>
          <a:lnRef idx="1">
            <a:schemeClr val="accent1"/>
          </a:lnRef>
          <a:fillRef idx="0">
            <a:schemeClr val="accent1"/>
          </a:fillRef>
          <a:effectRef idx="0">
            <a:schemeClr val="accent1"/>
          </a:effectRef>
          <a:fontRef idx="minor">
            <a:schemeClr val="tx1"/>
          </a:fontRef>
        </p:style>
      </p:cxnSp>
      <p:pic>
        <p:nvPicPr>
          <p:cNvPr id="2" name="圖片 1"/>
          <p:cNvPicPr>
            <a:picLocks noChangeAspect="1"/>
          </p:cNvPicPr>
          <p:nvPr/>
        </p:nvPicPr>
        <p:blipFill>
          <a:blip r:embed="rId4"/>
          <a:stretch>
            <a:fillRect/>
          </a:stretch>
        </p:blipFill>
        <p:spPr>
          <a:xfrm>
            <a:off x="611560" y="1653089"/>
            <a:ext cx="7956376" cy="3504103"/>
          </a:xfrm>
          <a:prstGeom prst="rect">
            <a:avLst/>
          </a:prstGeom>
        </p:spPr>
      </p:pic>
      <p:sp>
        <p:nvSpPr>
          <p:cNvPr id="8" name="矩形 7"/>
          <p:cNvSpPr/>
          <p:nvPr/>
        </p:nvSpPr>
        <p:spPr>
          <a:xfrm>
            <a:off x="884784" y="2373169"/>
            <a:ext cx="7704856" cy="1538883"/>
          </a:xfrm>
          <a:prstGeom prst="rect">
            <a:avLst/>
          </a:prstGeom>
          <a:noFill/>
          <a:effectLst/>
        </p:spPr>
        <p:txBody>
          <a:bodyPr wrap="square" lIns="91440" tIns="45720" rIns="91440" bIns="45720">
            <a:spAutoFit/>
          </a:bodyPr>
          <a:lstStyle/>
          <a:p>
            <a:pPr algn="ctr"/>
            <a:r>
              <a:rPr lang="zh-TW" altLang="en-US" sz="4000" b="1" dirty="0">
                <a:ln w="1905">
                  <a:noFill/>
                </a:ln>
                <a:effectLst>
                  <a:innerShdw blurRad="69850" dist="43180" dir="5400000">
                    <a:srgbClr val="000000">
                      <a:alpha val="65000"/>
                    </a:srgbClr>
                  </a:innerShdw>
                </a:effectLst>
                <a:latin typeface="微軟正黑體" pitchFamily="34" charset="-120"/>
                <a:ea typeface="微軟正黑體" pitchFamily="34" charset="-120"/>
              </a:rPr>
              <a:t>十二年國民基本教育</a:t>
            </a:r>
            <a:endParaRPr lang="en-US" altLang="zh-TW" sz="4000" b="1" dirty="0">
              <a:ln w="1905">
                <a:noFill/>
              </a:ln>
              <a:effectLst>
                <a:innerShdw blurRad="69850" dist="43180" dir="5400000">
                  <a:srgbClr val="000000">
                    <a:alpha val="65000"/>
                  </a:srgbClr>
                </a:innerShdw>
              </a:effectLst>
              <a:latin typeface="微軟正黑體" pitchFamily="34" charset="-120"/>
              <a:ea typeface="微軟正黑體" pitchFamily="34" charset="-120"/>
            </a:endParaRPr>
          </a:p>
          <a:p>
            <a:pPr algn="ctr">
              <a:spcBef>
                <a:spcPts val="1200"/>
              </a:spcBef>
            </a:pPr>
            <a:r>
              <a:rPr lang="zh-TW" altLang="en-US" sz="4400" b="1" dirty="0">
                <a:ln w="1905">
                  <a:noFill/>
                </a:ln>
                <a:solidFill>
                  <a:srgbClr val="098E40"/>
                </a:solidFill>
                <a:latin typeface="微軟正黑體" pitchFamily="34" charset="-120"/>
                <a:ea typeface="微軟正黑體" pitchFamily="34" charset="-120"/>
              </a:rPr>
              <a:t>健康與體育領域課程綱要</a:t>
            </a:r>
            <a:endParaRPr lang="zh-TW" altLang="en-US" sz="4400" b="1" dirty="0">
              <a:ln w="1905">
                <a:noFill/>
              </a:ln>
              <a:solidFill>
                <a:srgbClr val="098E40"/>
              </a:solidFill>
            </a:endParaRPr>
          </a:p>
        </p:txBody>
      </p:sp>
      <p:cxnSp>
        <p:nvCxnSpPr>
          <p:cNvPr id="19" name="直線接點 18"/>
          <p:cNvCxnSpPr/>
          <p:nvPr/>
        </p:nvCxnSpPr>
        <p:spPr>
          <a:xfrm>
            <a:off x="-468560" y="5157192"/>
            <a:ext cx="4104456" cy="1782198"/>
          </a:xfrm>
          <a:prstGeom prst="line">
            <a:avLst/>
          </a:prstGeom>
          <a:ln w="76200">
            <a:solidFill>
              <a:srgbClr val="EEEEEE"/>
            </a:solidFill>
          </a:ln>
        </p:spPr>
        <p:style>
          <a:lnRef idx="1">
            <a:schemeClr val="accent1"/>
          </a:lnRef>
          <a:fillRef idx="0">
            <a:schemeClr val="accent1"/>
          </a:fillRef>
          <a:effectRef idx="0">
            <a:schemeClr val="accent1"/>
          </a:effectRef>
          <a:fontRef idx="minor">
            <a:schemeClr val="tx1"/>
          </a:fontRef>
        </p:style>
      </p:cxnSp>
      <p:sp>
        <p:nvSpPr>
          <p:cNvPr id="31" name="橢圓 30"/>
          <p:cNvSpPr/>
          <p:nvPr/>
        </p:nvSpPr>
        <p:spPr>
          <a:xfrm>
            <a:off x="5525852" y="6064917"/>
            <a:ext cx="576064" cy="175050"/>
          </a:xfrm>
          <a:prstGeom prst="ellipse">
            <a:avLst/>
          </a:prstGeom>
          <a:solidFill>
            <a:srgbClr val="24A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44" name="群組 43"/>
          <p:cNvGrpSpPr/>
          <p:nvPr/>
        </p:nvGrpSpPr>
        <p:grpSpPr>
          <a:xfrm>
            <a:off x="4428681" y="4869160"/>
            <a:ext cx="2122135" cy="1697161"/>
            <a:chOff x="4433840" y="4926629"/>
            <a:chExt cx="2122135" cy="1697161"/>
          </a:xfrm>
        </p:grpSpPr>
        <p:sp>
          <p:nvSpPr>
            <p:cNvPr id="30" name="橢圓 29"/>
            <p:cNvSpPr/>
            <p:nvPr/>
          </p:nvSpPr>
          <p:spPr>
            <a:xfrm>
              <a:off x="5525852" y="5319557"/>
              <a:ext cx="576064" cy="576064"/>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2" name="弧線 31"/>
            <p:cNvSpPr/>
            <p:nvPr/>
          </p:nvSpPr>
          <p:spPr>
            <a:xfrm rot="11918451">
              <a:off x="5835895" y="5108533"/>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34" name="弧線 33"/>
            <p:cNvSpPr/>
            <p:nvPr/>
          </p:nvSpPr>
          <p:spPr>
            <a:xfrm rot="900000">
              <a:off x="5096996" y="5481235"/>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35" name="弧線 34"/>
            <p:cNvSpPr/>
            <p:nvPr/>
          </p:nvSpPr>
          <p:spPr>
            <a:xfrm rot="6184650">
              <a:off x="5234581" y="4965473"/>
              <a:ext cx="806626" cy="72893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36" name="弧線 35"/>
            <p:cNvSpPr/>
            <p:nvPr/>
          </p:nvSpPr>
          <p:spPr>
            <a:xfrm rot="1224715">
              <a:off x="4433840" y="5254199"/>
              <a:ext cx="1515558" cy="1369591"/>
            </a:xfrm>
            <a:prstGeom prst="arc">
              <a:avLst>
                <a:gd name="adj1" fmla="val 17384238"/>
                <a:gd name="adj2" fmla="val 2006573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grpSp>
      <p:sp>
        <p:nvSpPr>
          <p:cNvPr id="40" name="矩形 39"/>
          <p:cNvSpPr/>
          <p:nvPr/>
        </p:nvSpPr>
        <p:spPr>
          <a:xfrm rot="1726128">
            <a:off x="8881024" y="2334274"/>
            <a:ext cx="887356" cy="1282719"/>
          </a:xfrm>
          <a:prstGeom prst="rect">
            <a:avLst/>
          </a:prstGeom>
          <a:solidFill>
            <a:srgbClr val="8FC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文字方塊 2"/>
          <p:cNvSpPr txBox="1"/>
          <p:nvPr/>
        </p:nvSpPr>
        <p:spPr>
          <a:xfrm>
            <a:off x="1300408" y="5146767"/>
            <a:ext cx="4185761" cy="1446550"/>
          </a:xfrm>
          <a:prstGeom prst="rect">
            <a:avLst/>
          </a:prstGeom>
          <a:noFill/>
        </p:spPr>
        <p:txBody>
          <a:bodyPr wrap="none" rtlCol="0">
            <a:spAutoFit/>
          </a:bodyPr>
          <a:lstStyle/>
          <a:p>
            <a:pPr algn="ctr"/>
            <a:endParaRPr kumimoji="1" lang="zh-TW" altLang="en-US" sz="1600" dirty="0">
              <a:solidFill>
                <a:srgbClr val="C00000"/>
              </a:solidFill>
              <a:latin typeface="Microsoft JhengHei" charset="0"/>
              <a:ea typeface="Microsoft JhengHei" charset="0"/>
              <a:cs typeface="Microsoft JhengHei" charset="0"/>
            </a:endParaRPr>
          </a:p>
          <a:p>
            <a:pPr algn="ctr"/>
            <a:r>
              <a:rPr lang="zh-TW" altLang="en-US" sz="2400" b="1" dirty="0">
                <a:solidFill>
                  <a:srgbClr val="C00000"/>
                </a:solidFill>
                <a:latin typeface="Microsoft JhengHei" charset="0"/>
                <a:ea typeface="Microsoft JhengHei" charset="0"/>
                <a:cs typeface="Microsoft JhengHei" charset="0"/>
              </a:rPr>
              <a:t>臺</a:t>
            </a:r>
            <a:r>
              <a:rPr kumimoji="1" lang="zh-TW" altLang="en-US" sz="2400" b="1" dirty="0">
                <a:solidFill>
                  <a:srgbClr val="C00000"/>
                </a:solidFill>
                <a:latin typeface="Microsoft JhengHei" charset="0"/>
                <a:ea typeface="Microsoft JhengHei" charset="0"/>
                <a:cs typeface="Microsoft JhengHei" charset="0"/>
              </a:rPr>
              <a:t>北市長安國中    程  峻  老師</a:t>
            </a:r>
            <a:endParaRPr kumimoji="1" lang="en-US" altLang="zh-TW" sz="2400" b="1" dirty="0">
              <a:solidFill>
                <a:srgbClr val="C00000"/>
              </a:solidFill>
              <a:latin typeface="Microsoft JhengHei" charset="0"/>
              <a:ea typeface="Microsoft JhengHei" charset="0"/>
              <a:cs typeface="Microsoft JhengHei" charset="0"/>
            </a:endParaRPr>
          </a:p>
          <a:p>
            <a:pPr algn="ctr"/>
            <a:r>
              <a:rPr kumimoji="1" lang="en-US" altLang="zh-TW" sz="2400" b="1" dirty="0">
                <a:solidFill>
                  <a:srgbClr val="C00000"/>
                </a:solidFill>
                <a:latin typeface="Microsoft JhengHei" charset="0"/>
                <a:ea typeface="Microsoft JhengHei" charset="0"/>
                <a:cs typeface="Microsoft JhengHei" charset="0"/>
                <a:hlinkClick r:id="rId5"/>
              </a:rPr>
              <a:t>qm4602@ntsu.edu.tw</a:t>
            </a:r>
            <a:endParaRPr kumimoji="1" lang="en-US" altLang="zh-TW" sz="2400" b="1" dirty="0">
              <a:solidFill>
                <a:srgbClr val="C00000"/>
              </a:solidFill>
              <a:latin typeface="Microsoft JhengHei" charset="0"/>
              <a:ea typeface="Microsoft JhengHei" charset="0"/>
              <a:cs typeface="Microsoft JhengHei" charset="0"/>
            </a:endParaRPr>
          </a:p>
          <a:p>
            <a:pPr algn="ctr"/>
            <a:r>
              <a:rPr lang="en-US" altLang="zh-TW" sz="2400" b="1" dirty="0">
                <a:solidFill>
                  <a:srgbClr val="C00000"/>
                </a:solidFill>
                <a:latin typeface="Microsoft JhengHei" charset="0"/>
                <a:ea typeface="Microsoft JhengHei" charset="0"/>
                <a:cs typeface="Microsoft JhengHei" charset="0"/>
              </a:rPr>
              <a:t>0916-763695</a:t>
            </a:r>
            <a:endParaRPr kumimoji="1" lang="zh-TW" altLang="en-US" sz="2400" b="1" dirty="0">
              <a:solidFill>
                <a:srgbClr val="C00000"/>
              </a:solidFill>
              <a:latin typeface="Microsoft JhengHei" charset="0"/>
              <a:ea typeface="Microsoft JhengHei" charset="0"/>
              <a:cs typeface="Microsoft JhengHei" charset="0"/>
            </a:endParaRPr>
          </a:p>
        </p:txBody>
      </p:sp>
      <p:pic>
        <p:nvPicPr>
          <p:cNvPr id="5" name="圖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57621">
            <a:off x="5487633" y="300814"/>
            <a:ext cx="3185805" cy="2042434"/>
          </a:xfrm>
          <a:prstGeom prst="rect">
            <a:avLst/>
          </a:prstGeom>
        </p:spPr>
      </p:pic>
    </p:spTree>
    <p:extLst>
      <p:ext uri="{BB962C8B-B14F-4D97-AF65-F5344CB8AC3E}">
        <p14:creationId xmlns:p14="http://schemas.microsoft.com/office/powerpoint/2010/main" val="245217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60DA8-43B6-4522-9FD3-91AEFA8EA617}"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zh-TW" altLang="en-US" sz="1200" b="0" i="0" u="none" strike="noStrike" kern="1200" cap="none" spc="0" normalizeH="0" baseline="0" noProof="0" dirty="0">
              <a:ln>
                <a:noFill/>
              </a:ln>
              <a:solidFill>
                <a:srgbClr val="898989"/>
              </a:solidFill>
              <a:effectLst/>
              <a:uLnTx/>
              <a:uFillTx/>
              <a:latin typeface="Arial" pitchFamily="34" charset="0"/>
              <a:ea typeface="新細明體" pitchFamily="18" charset="-120"/>
              <a:cs typeface="+mn-cs"/>
            </a:endParaRPr>
          </a:p>
        </p:txBody>
      </p:sp>
      <p:sp>
        <p:nvSpPr>
          <p:cNvPr id="6" name="內容版面配置區 2"/>
          <p:cNvSpPr txBox="1"/>
          <p:nvPr/>
        </p:nvSpPr>
        <p:spPr bwMode="auto">
          <a:xfrm>
            <a:off x="1403648" y="2030082"/>
            <a:ext cx="7200800" cy="341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三階</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國小一～三、四～六</a:t>
            </a: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國中七～九年級</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a:t>
            </a: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五階</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國小低</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I</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、中</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II</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、高</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III</a:t>
            </a:r>
            <a:endPar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國中 </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IV</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、高中</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V)</a:t>
            </a:r>
            <a:endPar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p:txBody>
      </p:sp>
      <p:sp>
        <p:nvSpPr>
          <p:cNvPr id="14" name="標題 1"/>
          <p:cNvSpPr>
            <a:spLocks noGrp="1"/>
          </p:cNvSpPr>
          <p:nvPr>
            <p:ph type="title"/>
          </p:nvPr>
        </p:nvSpPr>
        <p:spPr>
          <a:xfrm>
            <a:off x="961256" y="692696"/>
            <a:ext cx="4618856" cy="1143000"/>
          </a:xfrm>
        </p:spPr>
        <p:txBody>
          <a:bodyPr/>
          <a:lstStyle/>
          <a:p>
            <a:r>
              <a:rPr lang="zh-TW" altLang="en-US" sz="4000" b="1" dirty="0">
                <a:solidFill>
                  <a:srgbClr val="00B050"/>
                </a:solidFill>
              </a:rPr>
              <a:t>四、教育階段</a:t>
            </a:r>
          </a:p>
        </p:txBody>
      </p:sp>
      <p:sp>
        <p:nvSpPr>
          <p:cNvPr id="3" name="箭號: 向下 2">
            <a:extLst>
              <a:ext uri="{FF2B5EF4-FFF2-40B4-BE49-F238E27FC236}">
                <a16:creationId xmlns:a16="http://schemas.microsoft.com/office/drawing/2014/main" id="{46B7CA7C-BE68-47DF-98D5-74092F5F8353}"/>
              </a:ext>
            </a:extLst>
          </p:cNvPr>
          <p:cNvSpPr/>
          <p:nvPr/>
        </p:nvSpPr>
        <p:spPr>
          <a:xfrm>
            <a:off x="4427984" y="3431502"/>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156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60DA8-43B6-4522-9FD3-91AEFA8EA617}"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zh-TW" altLang="en-US" sz="1200" b="0" i="0" u="none" strike="noStrike" kern="1200" cap="none" spc="0" normalizeH="0" baseline="0" noProof="0" dirty="0">
              <a:ln>
                <a:noFill/>
              </a:ln>
              <a:solidFill>
                <a:srgbClr val="898989"/>
              </a:solidFill>
              <a:effectLst/>
              <a:uLnTx/>
              <a:uFillTx/>
              <a:latin typeface="Arial" pitchFamily="34" charset="0"/>
              <a:ea typeface="新細明體" pitchFamily="18" charset="-120"/>
              <a:cs typeface="+mn-cs"/>
            </a:endParaRPr>
          </a:p>
        </p:txBody>
      </p:sp>
      <p:sp>
        <p:nvSpPr>
          <p:cNvPr id="6" name="內容版面配置區 2"/>
          <p:cNvSpPr txBox="1"/>
          <p:nvPr/>
        </p:nvSpPr>
        <p:spPr bwMode="auto">
          <a:xfrm>
            <a:off x="1619672" y="2030082"/>
            <a:ext cx="6912768" cy="363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各自獨立設綱，適切地融入</a:t>
            </a: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不獨立設綱，領域教學中性別、人權、環境、海洋</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4</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大議題及其他</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15</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項相關議題適切地融入</a:t>
            </a:r>
            <a:endPar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p:txBody>
      </p:sp>
      <p:sp>
        <p:nvSpPr>
          <p:cNvPr id="14" name="標題 1"/>
          <p:cNvSpPr>
            <a:spLocks noGrp="1"/>
          </p:cNvSpPr>
          <p:nvPr>
            <p:ph type="title"/>
          </p:nvPr>
        </p:nvSpPr>
        <p:spPr>
          <a:xfrm>
            <a:off x="961256" y="692696"/>
            <a:ext cx="4618856" cy="1143000"/>
          </a:xfrm>
        </p:spPr>
        <p:txBody>
          <a:bodyPr/>
          <a:lstStyle/>
          <a:p>
            <a:r>
              <a:rPr lang="zh-TW" altLang="en-US" sz="4000" b="1" dirty="0">
                <a:solidFill>
                  <a:srgbClr val="00B050"/>
                </a:solidFill>
              </a:rPr>
              <a:t>五、議題融入</a:t>
            </a:r>
          </a:p>
        </p:txBody>
      </p:sp>
      <p:sp>
        <p:nvSpPr>
          <p:cNvPr id="2" name="箭號: 向下 1">
            <a:extLst>
              <a:ext uri="{FF2B5EF4-FFF2-40B4-BE49-F238E27FC236}">
                <a16:creationId xmlns:a16="http://schemas.microsoft.com/office/drawing/2014/main" id="{75FC3EB7-422B-410B-B5CE-341CC5D63B6B}"/>
              </a:ext>
            </a:extLst>
          </p:cNvPr>
          <p:cNvSpPr/>
          <p:nvPr/>
        </p:nvSpPr>
        <p:spPr>
          <a:xfrm>
            <a:off x="4499992" y="2780928"/>
            <a:ext cx="14401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0842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60DA8-43B6-4522-9FD3-91AEFA8EA617}"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zh-TW" altLang="en-US" sz="1200" b="0" i="0" u="none" strike="noStrike" kern="1200" cap="none" spc="0" normalizeH="0" baseline="0" noProof="0" dirty="0">
              <a:ln>
                <a:noFill/>
              </a:ln>
              <a:solidFill>
                <a:srgbClr val="898989"/>
              </a:solidFill>
              <a:effectLst/>
              <a:uLnTx/>
              <a:uFillTx/>
              <a:latin typeface="Arial" pitchFamily="34" charset="0"/>
              <a:ea typeface="新細明體" pitchFamily="18" charset="-120"/>
              <a:cs typeface="+mn-cs"/>
            </a:endParaRPr>
          </a:p>
        </p:txBody>
      </p:sp>
      <p:sp>
        <p:nvSpPr>
          <p:cNvPr id="6" name="內容版面配置區 2"/>
          <p:cNvSpPr txBox="1"/>
          <p:nvPr/>
        </p:nvSpPr>
        <p:spPr bwMode="auto">
          <a:xfrm>
            <a:off x="1331640" y="2030082"/>
            <a:ext cx="6984776" cy="363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1-9</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年級採</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10-15%</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比例融合教學原則</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~3</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節課</a:t>
            </a: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1-9</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年級健體採融合或分科教學</a:t>
            </a: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(1</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2</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原則</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3</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節課</a:t>
            </a: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p:txBody>
      </p:sp>
      <p:sp>
        <p:nvSpPr>
          <p:cNvPr id="14" name="標題 1"/>
          <p:cNvSpPr>
            <a:spLocks noGrp="1"/>
          </p:cNvSpPr>
          <p:nvPr>
            <p:ph type="title"/>
          </p:nvPr>
        </p:nvSpPr>
        <p:spPr>
          <a:xfrm>
            <a:off x="961256" y="692696"/>
            <a:ext cx="4618856" cy="1143000"/>
          </a:xfrm>
        </p:spPr>
        <p:txBody>
          <a:bodyPr/>
          <a:lstStyle/>
          <a:p>
            <a:r>
              <a:rPr lang="zh-TW" altLang="en-US" sz="4000" b="1" dirty="0">
                <a:solidFill>
                  <a:srgbClr val="00B050"/>
                </a:solidFill>
              </a:rPr>
              <a:t>六、授課時數</a:t>
            </a:r>
          </a:p>
        </p:txBody>
      </p:sp>
      <p:sp>
        <p:nvSpPr>
          <p:cNvPr id="2" name="箭號: 向下 1">
            <a:extLst>
              <a:ext uri="{FF2B5EF4-FFF2-40B4-BE49-F238E27FC236}">
                <a16:creationId xmlns:a16="http://schemas.microsoft.com/office/drawing/2014/main" id="{D79B7B91-E050-442E-826A-6467B06AA37B}"/>
              </a:ext>
            </a:extLst>
          </p:cNvPr>
          <p:cNvSpPr/>
          <p:nvPr/>
        </p:nvSpPr>
        <p:spPr>
          <a:xfrm>
            <a:off x="4572000" y="3316992"/>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96973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60DA8-43B6-4522-9FD3-91AEFA8EA617}"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zh-TW" altLang="en-US" sz="1200" b="0" i="0" u="none" strike="noStrike" kern="1200" cap="none" spc="0" normalizeH="0" baseline="0" noProof="0" dirty="0">
              <a:ln>
                <a:noFill/>
              </a:ln>
              <a:solidFill>
                <a:srgbClr val="898989"/>
              </a:solidFill>
              <a:effectLst/>
              <a:uLnTx/>
              <a:uFillTx/>
              <a:latin typeface="Arial" pitchFamily="34" charset="0"/>
              <a:ea typeface="新細明體" pitchFamily="18" charset="-120"/>
              <a:cs typeface="+mn-cs"/>
            </a:endParaRPr>
          </a:p>
        </p:txBody>
      </p:sp>
      <p:sp>
        <p:nvSpPr>
          <p:cNvPr id="6" name="內容版面配置區 2"/>
          <p:cNvSpPr txBox="1"/>
          <p:nvPr/>
        </p:nvSpPr>
        <p:spPr bwMode="auto">
          <a:xfrm>
            <a:off x="1187624" y="2030082"/>
            <a:ext cx="7344816" cy="384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部定課程</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分科或領域融合教學</a:t>
            </a: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分科、領域融合</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zh-TW" altLang="en-US"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九</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類主題必教</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p>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跨領域統整教學</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素養導向教學</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p>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ü"/>
              <a:tabLst/>
              <a:defRPr/>
            </a:pPr>
            <a:r>
              <a:rPr kumimoji="0" lang="zh-TW" altLang="en-US"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重組部定課程</a:t>
            </a:r>
            <a:r>
              <a:rPr kumimoji="0" lang="en-US" altLang="zh-TW"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zh-TW" altLang="en-US"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如每周總節數</a:t>
            </a:r>
            <a:r>
              <a:rPr kumimoji="0" lang="en-US" altLang="zh-TW"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(29)≤1/5</a:t>
            </a:r>
            <a:r>
              <a:rPr kumimoji="0" lang="zh-TW" altLang="en-US"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en-US" altLang="zh-TW"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5</a:t>
            </a:r>
            <a:r>
              <a:rPr kumimoji="0" lang="zh-TW" altLang="en-US"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節</a:t>
            </a:r>
            <a:r>
              <a:rPr kumimoji="0" lang="en-US" altLang="zh-TW"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zh-TW" altLang="en-US" sz="28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p:txBody>
      </p:sp>
      <p:sp>
        <p:nvSpPr>
          <p:cNvPr id="14" name="標題 1"/>
          <p:cNvSpPr>
            <a:spLocks noGrp="1"/>
          </p:cNvSpPr>
          <p:nvPr>
            <p:ph type="title"/>
          </p:nvPr>
        </p:nvSpPr>
        <p:spPr>
          <a:xfrm>
            <a:off x="961256" y="692696"/>
            <a:ext cx="4618856" cy="1143000"/>
          </a:xfrm>
        </p:spPr>
        <p:txBody>
          <a:bodyPr/>
          <a:lstStyle/>
          <a:p>
            <a:r>
              <a:rPr lang="zh-TW" altLang="en-US" sz="4000" b="1" dirty="0">
                <a:solidFill>
                  <a:srgbClr val="00B050"/>
                </a:solidFill>
              </a:rPr>
              <a:t>七、授課方式</a:t>
            </a:r>
          </a:p>
        </p:txBody>
      </p:sp>
      <p:sp>
        <p:nvSpPr>
          <p:cNvPr id="2" name="箭號: 向下 1">
            <a:extLst>
              <a:ext uri="{FF2B5EF4-FFF2-40B4-BE49-F238E27FC236}">
                <a16:creationId xmlns:a16="http://schemas.microsoft.com/office/drawing/2014/main" id="{93F9F62E-E6E6-493B-955F-0F796C276044}"/>
              </a:ext>
            </a:extLst>
          </p:cNvPr>
          <p:cNvSpPr/>
          <p:nvPr/>
        </p:nvSpPr>
        <p:spPr>
          <a:xfrm>
            <a:off x="4355976" y="2636912"/>
            <a:ext cx="7200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13017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60DA8-43B6-4522-9FD3-91AEFA8EA617}"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zh-TW" altLang="en-US" sz="1200" b="0" i="0" u="none" strike="noStrike" kern="1200" cap="none" spc="0" normalizeH="0" baseline="0" noProof="0" dirty="0">
              <a:ln>
                <a:noFill/>
              </a:ln>
              <a:solidFill>
                <a:srgbClr val="898989"/>
              </a:solidFill>
              <a:effectLst/>
              <a:uLnTx/>
              <a:uFillTx/>
              <a:latin typeface="Arial" pitchFamily="34" charset="0"/>
              <a:ea typeface="新細明體" pitchFamily="18" charset="-120"/>
              <a:cs typeface="+mn-cs"/>
            </a:endParaRPr>
          </a:p>
        </p:txBody>
      </p:sp>
      <p:sp>
        <p:nvSpPr>
          <p:cNvPr id="6" name="內容版面配置區 2"/>
          <p:cNvSpPr txBox="1"/>
          <p:nvPr/>
        </p:nvSpPr>
        <p:spPr bwMode="auto">
          <a:xfrm>
            <a:off x="1187624" y="1340768"/>
            <a:ext cx="7697180" cy="319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彈性學習時數</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不分類，低</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2-4</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節、中</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3-6</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節、高</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3-6</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節、七、八年級</a:t>
            </a: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ts val="4200"/>
              </a:lnSpc>
              <a:spcBef>
                <a:spcPts val="0"/>
              </a:spcBef>
              <a:spcAft>
                <a:spcPct val="0"/>
              </a:spcAft>
              <a:buClr>
                <a:srgbClr val="3491C4"/>
              </a:buClr>
              <a:buSzTx/>
              <a:buNone/>
              <a:tabLst/>
              <a:defRPr/>
            </a:pPr>
            <a:r>
              <a:rPr kumimoji="0" lang="zh-TW" altLang="en-US" sz="3600" dirty="0">
                <a:ln w="1905"/>
                <a:solidFill>
                  <a:prstClr val="black"/>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   </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4-6</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節</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PMingLiU" panose="02020500000000000000" pitchFamily="18" charset="-120"/>
                <a:ea typeface="PMingLiU" panose="02020500000000000000" pitchFamily="18" charset="-120"/>
              </a:rPr>
              <a:t>、</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九年級</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3-5</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節</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a:t>
            </a: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en-US" altLang="zh-TW" sz="28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彈性學習課程</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低中維持、高</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4-7</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節四階均</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3-6</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節</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四大類別</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a:t>
            </a: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a:t>
            </a:r>
            <a:r>
              <a:rPr kumimoji="0" lang="en-US" altLang="zh-TW"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1.</a:t>
            </a:r>
            <a:r>
              <a:rPr kumimoji="0" lang="zh-TW" altLang="en-US"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統整性主題</a:t>
            </a:r>
            <a:r>
              <a:rPr kumimoji="0" lang="en-US" altLang="zh-TW"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專題</a:t>
            </a:r>
            <a:r>
              <a:rPr kumimoji="0" lang="en-US" altLang="zh-TW"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議題探究課程</a:t>
            </a: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a:t>
            </a:r>
            <a:r>
              <a:rPr kumimoji="0" lang="en-US" altLang="zh-TW"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2.</a:t>
            </a:r>
            <a:r>
              <a:rPr kumimoji="0" lang="zh-TW" altLang="en-US"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社團活動與技藝課程</a:t>
            </a: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a:t>
            </a:r>
            <a:r>
              <a:rPr kumimoji="0" lang="en-US" altLang="zh-TW"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3.</a:t>
            </a:r>
            <a:r>
              <a:rPr kumimoji="0" lang="zh-TW" altLang="en-US"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特殊需求領域課程</a:t>
            </a: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a:t>
            </a:r>
            <a:r>
              <a:rPr kumimoji="0" lang="en-US" altLang="zh-TW"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4.</a:t>
            </a:r>
            <a:r>
              <a:rPr kumimoji="0" lang="zh-TW" altLang="en-US" sz="28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其他類課程</a:t>
            </a: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zh-TW" altLang="en-US" sz="28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p:txBody>
      </p:sp>
      <p:sp>
        <p:nvSpPr>
          <p:cNvPr id="14" name="標題 1"/>
          <p:cNvSpPr>
            <a:spLocks noGrp="1"/>
          </p:cNvSpPr>
          <p:nvPr>
            <p:ph type="title"/>
          </p:nvPr>
        </p:nvSpPr>
        <p:spPr>
          <a:xfrm>
            <a:off x="827584" y="332656"/>
            <a:ext cx="4618856" cy="1143000"/>
          </a:xfrm>
        </p:spPr>
        <p:txBody>
          <a:bodyPr/>
          <a:lstStyle/>
          <a:p>
            <a:r>
              <a:rPr lang="zh-TW" altLang="en-US" sz="4000" b="1" dirty="0">
                <a:solidFill>
                  <a:srgbClr val="00B050"/>
                </a:solidFill>
              </a:rPr>
              <a:t>八、校訂課程</a:t>
            </a:r>
          </a:p>
        </p:txBody>
      </p:sp>
      <p:sp>
        <p:nvSpPr>
          <p:cNvPr id="2" name="箭號: 向下 1">
            <a:extLst>
              <a:ext uri="{FF2B5EF4-FFF2-40B4-BE49-F238E27FC236}">
                <a16:creationId xmlns:a16="http://schemas.microsoft.com/office/drawing/2014/main" id="{CA4A18D9-0829-4458-BADB-E678B284D5B8}"/>
              </a:ext>
            </a:extLst>
          </p:cNvPr>
          <p:cNvSpPr/>
          <p:nvPr/>
        </p:nvSpPr>
        <p:spPr>
          <a:xfrm>
            <a:off x="4355976" y="3068960"/>
            <a:ext cx="72008" cy="306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48424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60DA8-43B6-4522-9FD3-91AEFA8EA617}"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zh-TW" altLang="en-US" sz="1200" b="0" i="0" u="none" strike="noStrike" kern="1200" cap="none" spc="0" normalizeH="0" baseline="0" noProof="0" dirty="0">
              <a:ln>
                <a:noFill/>
              </a:ln>
              <a:solidFill>
                <a:srgbClr val="898989"/>
              </a:solidFill>
              <a:effectLst/>
              <a:uLnTx/>
              <a:uFillTx/>
              <a:latin typeface="Arial" pitchFamily="34" charset="0"/>
              <a:ea typeface="新細明體" pitchFamily="18" charset="-120"/>
              <a:cs typeface="+mn-cs"/>
            </a:endParaRPr>
          </a:p>
        </p:txBody>
      </p:sp>
      <p:sp>
        <p:nvSpPr>
          <p:cNvPr id="6" name="內容版面配置區 2"/>
          <p:cNvSpPr txBox="1"/>
          <p:nvPr/>
        </p:nvSpPr>
        <p:spPr bwMode="auto">
          <a:xfrm>
            <a:off x="1619672" y="1628800"/>
            <a:ext cx="6912768" cy="30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ts val="4200"/>
              </a:lnSpc>
              <a:spcBef>
                <a:spcPts val="0"/>
              </a:spcBef>
              <a:spcAft>
                <a:spcPct val="0"/>
              </a:spcAft>
              <a:buClr>
                <a:srgbClr val="3491C4"/>
              </a:buClr>
              <a:buSzTx/>
              <a:buFont typeface="Arial" panose="020B0604020202020204" pitchFamily="34" charset="0"/>
              <a:buChar char="•"/>
              <a:tabLst/>
              <a:defRPr/>
            </a:pPr>
            <a:r>
              <a:rPr kumimoji="0" lang="zh-TW" altLang="en-US" sz="36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多元評量</a:t>
            </a:r>
            <a:endParaRPr kumimoji="0" lang="en-US" altLang="zh-TW" sz="36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r>
              <a:rPr kumimoji="0" lang="en-US" altLang="zh-TW" sz="32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1-100</a:t>
            </a:r>
            <a:r>
              <a:rPr kumimoji="0" lang="zh-TW" altLang="en-US" sz="32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分之百分制</a:t>
            </a:r>
            <a:endParaRPr kumimoji="0" lang="en-US" altLang="zh-TW" sz="32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2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無統一評分指引</a:t>
            </a:r>
            <a:endParaRPr kumimoji="0" lang="en-US" altLang="zh-TW" sz="32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2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能力導向之教學評量</a:t>
            </a:r>
            <a:endParaRPr kumimoji="0" lang="en-US" altLang="zh-TW" sz="32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en-US" altLang="zh-TW" sz="28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r>
              <a:rPr kumimoji="0" lang="zh-TW" altLang="en-US"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新增</a:t>
            </a:r>
            <a:r>
              <a:rPr kumimoji="0" lang="en-US" altLang="zh-TW"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A~E</a:t>
            </a:r>
            <a:r>
              <a:rPr kumimoji="0" lang="zh-TW" altLang="en-US"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五等級制之標準本位參照</a:t>
            </a:r>
            <a:endParaRPr kumimoji="0" lang="en-US" altLang="zh-TW"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PMingLiU" panose="02020500000000000000" pitchFamily="18" charset="-120"/>
              <a:ea typeface="PMingLiU" panose="02020500000000000000" pitchFamily="18"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PMingLiU" panose="02020500000000000000" pitchFamily="18" charset="-120"/>
                <a:ea typeface="PMingLiU" panose="02020500000000000000" pitchFamily="18" charset="-120"/>
                <a:cs typeface="+mn-cs"/>
              </a:rPr>
              <a:t>   </a:t>
            </a:r>
            <a:r>
              <a:rPr kumimoji="0" lang="zh-TW" altLang="en-US"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統一且一致之評分指引</a:t>
            </a: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2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朝向素養導向之教學評量</a:t>
            </a:r>
          </a:p>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endParaRPr kumimoji="0" lang="zh-TW" altLang="en-US" sz="28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p:txBody>
      </p:sp>
      <p:sp>
        <p:nvSpPr>
          <p:cNvPr id="14" name="標題 1"/>
          <p:cNvSpPr>
            <a:spLocks noGrp="1"/>
          </p:cNvSpPr>
          <p:nvPr>
            <p:ph type="title"/>
          </p:nvPr>
        </p:nvSpPr>
        <p:spPr>
          <a:xfrm>
            <a:off x="971600" y="476672"/>
            <a:ext cx="4618856" cy="1143000"/>
          </a:xfrm>
        </p:spPr>
        <p:txBody>
          <a:bodyPr/>
          <a:lstStyle/>
          <a:p>
            <a:r>
              <a:rPr lang="zh-TW" altLang="en-US" sz="4000" b="1" dirty="0">
                <a:solidFill>
                  <a:srgbClr val="00B050"/>
                </a:solidFill>
              </a:rPr>
              <a:t>九、評量方式</a:t>
            </a:r>
          </a:p>
        </p:txBody>
      </p:sp>
      <p:sp>
        <p:nvSpPr>
          <p:cNvPr id="2" name="箭號: 向下 1">
            <a:extLst>
              <a:ext uri="{FF2B5EF4-FFF2-40B4-BE49-F238E27FC236}">
                <a16:creationId xmlns:a16="http://schemas.microsoft.com/office/drawing/2014/main" id="{A8DBA9D9-2B9E-4D69-87EE-77DB91039A08}"/>
              </a:ext>
            </a:extLst>
          </p:cNvPr>
          <p:cNvSpPr/>
          <p:nvPr/>
        </p:nvSpPr>
        <p:spPr>
          <a:xfrm>
            <a:off x="3779912" y="3861048"/>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171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60DA8-43B6-4522-9FD3-91AEFA8EA617}"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zh-TW" altLang="en-US" sz="1200" b="0" i="0" u="none" strike="noStrike" kern="1200" cap="none" spc="0" normalizeH="0" baseline="0" noProof="0" dirty="0">
              <a:ln>
                <a:noFill/>
              </a:ln>
              <a:solidFill>
                <a:srgbClr val="898989"/>
              </a:solidFill>
              <a:effectLst/>
              <a:uLnTx/>
              <a:uFillTx/>
              <a:latin typeface="Arial" pitchFamily="34" charset="0"/>
              <a:ea typeface="新細明體" pitchFamily="18" charset="-120"/>
              <a:cs typeface="+mn-cs"/>
            </a:endParaRPr>
          </a:p>
        </p:txBody>
      </p:sp>
      <p:sp>
        <p:nvSpPr>
          <p:cNvPr id="6" name="內容版面配置區 2"/>
          <p:cNvSpPr txBox="1"/>
          <p:nvPr/>
        </p:nvSpPr>
        <p:spPr bwMode="auto">
          <a:xfrm>
            <a:off x="1619672" y="2030082"/>
            <a:ext cx="6912768" cy="30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無相關規定</a:t>
            </a: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規定從校長到教師每學年均必須公開授課至少一次</a:t>
            </a:r>
          </a:p>
        </p:txBody>
      </p:sp>
      <p:sp>
        <p:nvSpPr>
          <p:cNvPr id="14" name="標題 1"/>
          <p:cNvSpPr>
            <a:spLocks noGrp="1"/>
          </p:cNvSpPr>
          <p:nvPr>
            <p:ph type="title"/>
          </p:nvPr>
        </p:nvSpPr>
        <p:spPr>
          <a:xfrm>
            <a:off x="961256" y="692696"/>
            <a:ext cx="4618856" cy="1143000"/>
          </a:xfrm>
        </p:spPr>
        <p:txBody>
          <a:bodyPr/>
          <a:lstStyle/>
          <a:p>
            <a:r>
              <a:rPr lang="zh-TW" altLang="en-US" sz="4000" b="1" dirty="0">
                <a:solidFill>
                  <a:srgbClr val="00B050"/>
                </a:solidFill>
              </a:rPr>
              <a:t>十、公開授課</a:t>
            </a:r>
          </a:p>
        </p:txBody>
      </p:sp>
      <p:sp>
        <p:nvSpPr>
          <p:cNvPr id="2" name="箭號: 向下 1">
            <a:extLst>
              <a:ext uri="{FF2B5EF4-FFF2-40B4-BE49-F238E27FC236}">
                <a16:creationId xmlns:a16="http://schemas.microsoft.com/office/drawing/2014/main" id="{4E13B771-D5BF-4314-9252-244F84C54311}"/>
              </a:ext>
            </a:extLst>
          </p:cNvPr>
          <p:cNvSpPr/>
          <p:nvPr/>
        </p:nvSpPr>
        <p:spPr>
          <a:xfrm>
            <a:off x="3347864" y="2708920"/>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04880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60DA8-43B6-4522-9FD3-91AEFA8EA617}"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zh-TW" altLang="en-US" sz="1200" b="0" i="0" u="none" strike="noStrike" kern="1200" cap="none" spc="0" normalizeH="0" baseline="0" noProof="0" dirty="0">
              <a:ln>
                <a:noFill/>
              </a:ln>
              <a:solidFill>
                <a:srgbClr val="898989"/>
              </a:solidFill>
              <a:effectLst/>
              <a:uLnTx/>
              <a:uFillTx/>
              <a:latin typeface="Arial" pitchFamily="34" charset="0"/>
              <a:ea typeface="新細明體" pitchFamily="18" charset="-120"/>
              <a:cs typeface="+mn-cs"/>
            </a:endParaRPr>
          </a:p>
        </p:txBody>
      </p:sp>
      <p:sp>
        <p:nvSpPr>
          <p:cNvPr id="6" name="內容版面配置區 2"/>
          <p:cNvSpPr txBox="1"/>
          <p:nvPr/>
        </p:nvSpPr>
        <p:spPr bwMode="auto">
          <a:xfrm>
            <a:off x="1619672" y="2030082"/>
            <a:ext cx="6912768" cy="30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4200"/>
              </a:lnSpc>
              <a:spcBef>
                <a:spcPts val="0"/>
              </a:spcBef>
              <a:buClr>
                <a:srgbClr val="3491C4"/>
              </a:buClr>
              <a:buFont typeface="Wingdings" panose="05000000000000000000" pitchFamily="2" charset="2"/>
              <a:buChar char="Ø"/>
              <a:defRPr/>
            </a:pPr>
            <a:r>
              <a:rPr kumimoji="0" lang="zh-TW" altLang="en-US" sz="3600" dirty="0">
                <a:ln w="1905"/>
                <a:solidFill>
                  <a:prstClr val="black"/>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沒有「教師專業發展」與「家長及民間參與」之規定</a:t>
            </a:r>
            <a:endParaRPr kumimoji="0" lang="en-US" altLang="zh-TW" sz="3600" dirty="0">
              <a:ln w="1905"/>
              <a:solidFill>
                <a:prstClr val="black"/>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pPr lvl="0">
              <a:lnSpc>
                <a:spcPts val="4200"/>
              </a:lnSpc>
              <a:spcBef>
                <a:spcPts val="0"/>
              </a:spcBef>
              <a:buClr>
                <a:srgbClr val="3491C4"/>
              </a:buClr>
              <a:buFont typeface="Wingdings" panose="05000000000000000000" pitchFamily="2" charset="2"/>
              <a:buChar char="Ø"/>
              <a:defRPr/>
            </a:pPr>
            <a:endParaRPr kumimoji="0" lang="en-US" altLang="zh-TW" sz="3600" dirty="0">
              <a:ln w="1905"/>
              <a:solidFill>
                <a:prstClr val="black"/>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pPr lvl="0">
              <a:lnSpc>
                <a:spcPts val="4200"/>
              </a:lnSpc>
              <a:spcBef>
                <a:spcPts val="0"/>
              </a:spcBef>
              <a:buClr>
                <a:srgbClr val="3491C4"/>
              </a:buClr>
              <a:buFont typeface="Wingdings" panose="05000000000000000000" pitchFamily="2" charset="2"/>
              <a:buChar char="Ø"/>
              <a:defRPr/>
            </a:pPr>
            <a:r>
              <a:rPr kumimoji="0" lang="zh-TW" altLang="en-US"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有「教師專業發展」與「家長及民間參與」之規定</a:t>
            </a:r>
          </a:p>
          <a:p>
            <a:pPr lvl="0">
              <a:lnSpc>
                <a:spcPts val="4200"/>
              </a:lnSpc>
              <a:spcBef>
                <a:spcPts val="0"/>
              </a:spcBef>
              <a:buClr>
                <a:srgbClr val="3491C4"/>
              </a:buClr>
              <a:buFont typeface="Wingdings" panose="05000000000000000000" pitchFamily="2" charset="2"/>
              <a:buChar char="Ø"/>
              <a:defRPr/>
            </a:pPr>
            <a:endParaRPr kumimoji="0" lang="zh-TW" altLang="en-US" sz="3600" dirty="0">
              <a:ln w="1905"/>
              <a:solidFill>
                <a:prstClr val="black"/>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p:txBody>
      </p:sp>
      <p:sp>
        <p:nvSpPr>
          <p:cNvPr id="14" name="標題 1"/>
          <p:cNvSpPr>
            <a:spLocks noGrp="1"/>
          </p:cNvSpPr>
          <p:nvPr>
            <p:ph type="title"/>
          </p:nvPr>
        </p:nvSpPr>
        <p:spPr>
          <a:xfrm>
            <a:off x="961256" y="692696"/>
            <a:ext cx="4618856" cy="1143000"/>
          </a:xfrm>
        </p:spPr>
        <p:txBody>
          <a:bodyPr/>
          <a:lstStyle/>
          <a:p>
            <a:r>
              <a:rPr lang="zh-TW" altLang="en-US" sz="4000" b="1" dirty="0">
                <a:solidFill>
                  <a:srgbClr val="00B050"/>
                </a:solidFill>
              </a:rPr>
              <a:t>十一、內外資源</a:t>
            </a:r>
          </a:p>
        </p:txBody>
      </p:sp>
      <p:sp>
        <p:nvSpPr>
          <p:cNvPr id="2" name="箭號: 向下 1">
            <a:extLst>
              <a:ext uri="{FF2B5EF4-FFF2-40B4-BE49-F238E27FC236}">
                <a16:creationId xmlns:a16="http://schemas.microsoft.com/office/drawing/2014/main" id="{4E13B771-D5BF-4314-9252-244F84C54311}"/>
              </a:ext>
            </a:extLst>
          </p:cNvPr>
          <p:cNvSpPr/>
          <p:nvPr/>
        </p:nvSpPr>
        <p:spPr>
          <a:xfrm>
            <a:off x="4355976" y="3330552"/>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96169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60DA8-43B6-4522-9FD3-91AEFA8EA617}"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zh-TW" altLang="en-US" sz="1200" b="0" i="0" u="none" strike="noStrike" kern="1200" cap="none" spc="0" normalizeH="0" baseline="0" noProof="0" dirty="0">
              <a:ln>
                <a:noFill/>
              </a:ln>
              <a:solidFill>
                <a:srgbClr val="898989"/>
              </a:solidFill>
              <a:effectLst/>
              <a:uLnTx/>
              <a:uFillTx/>
              <a:latin typeface="Arial" pitchFamily="34" charset="0"/>
              <a:ea typeface="新細明體" pitchFamily="18" charset="-120"/>
              <a:cs typeface="+mn-cs"/>
            </a:endParaRPr>
          </a:p>
        </p:txBody>
      </p:sp>
      <p:sp>
        <p:nvSpPr>
          <p:cNvPr id="6" name="內容版面配置區 2"/>
          <p:cNvSpPr txBox="1"/>
          <p:nvPr/>
        </p:nvSpPr>
        <p:spPr bwMode="auto">
          <a:xfrm>
            <a:off x="1619672" y="2030082"/>
            <a:ext cx="6912768" cy="30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4200"/>
              </a:lnSpc>
              <a:spcBef>
                <a:spcPts val="0"/>
              </a:spcBef>
              <a:buClr>
                <a:srgbClr val="3491C4"/>
              </a:buClr>
              <a:buFont typeface="Wingdings" panose="05000000000000000000" pitchFamily="2" charset="2"/>
              <a:buChar char="Ø"/>
              <a:defRPr/>
            </a:pPr>
            <a:r>
              <a:rPr kumimoji="0" lang="zh-TW" altLang="en-US" sz="3600" dirty="0">
                <a:ln w="1905"/>
                <a:solidFill>
                  <a:prstClr val="black"/>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「健康與體育」</a:t>
            </a: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lvl="0">
              <a:lnSpc>
                <a:spcPts val="4200"/>
              </a:lnSpc>
              <a:spcBef>
                <a:spcPts val="0"/>
              </a:spcBef>
              <a:buClr>
                <a:srgbClr val="3491C4"/>
              </a:buClr>
              <a:buFont typeface="Wingdings" panose="05000000000000000000" pitchFamily="2" charset="2"/>
              <a:buChar char="Ø"/>
              <a:defRPr/>
            </a:pPr>
            <a:r>
              <a:rPr kumimoji="0" lang="zh-TW" altLang="en-US"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「健康教育與體育」</a:t>
            </a:r>
            <a:endPar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endParaRPr>
          </a:p>
        </p:txBody>
      </p:sp>
      <p:sp>
        <p:nvSpPr>
          <p:cNvPr id="14" name="標題 1"/>
          <p:cNvSpPr>
            <a:spLocks noGrp="1"/>
          </p:cNvSpPr>
          <p:nvPr>
            <p:ph type="title"/>
          </p:nvPr>
        </p:nvSpPr>
        <p:spPr>
          <a:xfrm>
            <a:off x="961256" y="692696"/>
            <a:ext cx="4618856" cy="1143000"/>
          </a:xfrm>
        </p:spPr>
        <p:txBody>
          <a:bodyPr/>
          <a:lstStyle/>
          <a:p>
            <a:r>
              <a:rPr lang="zh-TW" altLang="en-US" sz="4000" b="1" dirty="0">
                <a:solidFill>
                  <a:srgbClr val="00B050"/>
                </a:solidFill>
              </a:rPr>
              <a:t>十二、學科名稱</a:t>
            </a:r>
          </a:p>
        </p:txBody>
      </p:sp>
      <p:sp>
        <p:nvSpPr>
          <p:cNvPr id="2" name="箭號: 向下 1">
            <a:extLst>
              <a:ext uri="{FF2B5EF4-FFF2-40B4-BE49-F238E27FC236}">
                <a16:creationId xmlns:a16="http://schemas.microsoft.com/office/drawing/2014/main" id="{4E13B771-D5BF-4314-9252-244F84C54311}"/>
              </a:ext>
            </a:extLst>
          </p:cNvPr>
          <p:cNvSpPr/>
          <p:nvPr/>
        </p:nvSpPr>
        <p:spPr>
          <a:xfrm>
            <a:off x="3347864" y="2708920"/>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59006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 name="矩形 20"/>
          <p:cNvSpPr/>
          <p:nvPr/>
        </p:nvSpPr>
        <p:spPr>
          <a:xfrm rot="1812996">
            <a:off x="5608430" y="3606196"/>
            <a:ext cx="1994069" cy="2239268"/>
          </a:xfrm>
          <a:prstGeom prst="rect">
            <a:avLst/>
          </a:prstGeom>
          <a:solidFill>
            <a:srgbClr val="FFC000"/>
          </a:solidFill>
          <a:ln w="76200">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cxnSp>
        <p:nvCxnSpPr>
          <p:cNvPr id="22" name="直線接點 21"/>
          <p:cNvCxnSpPr/>
          <p:nvPr/>
        </p:nvCxnSpPr>
        <p:spPr>
          <a:xfrm flipH="1">
            <a:off x="5889021" y="2895735"/>
            <a:ext cx="2923184" cy="5069769"/>
          </a:xfrm>
          <a:prstGeom prst="line">
            <a:avLst/>
          </a:prstGeom>
          <a:ln w="76200">
            <a:solidFill>
              <a:srgbClr val="EEEEEE"/>
            </a:solidFill>
          </a:ln>
        </p:spPr>
        <p:style>
          <a:lnRef idx="1">
            <a:schemeClr val="accent1"/>
          </a:lnRef>
          <a:fillRef idx="0">
            <a:schemeClr val="accent1"/>
          </a:fillRef>
          <a:effectRef idx="0">
            <a:schemeClr val="accent1"/>
          </a:effectRef>
          <a:fontRef idx="minor">
            <a:schemeClr val="tx1"/>
          </a:fontRef>
        </p:style>
      </p:cxnSp>
      <p:sp>
        <p:nvSpPr>
          <p:cNvPr id="24" name="橢圓 23"/>
          <p:cNvSpPr/>
          <p:nvPr/>
        </p:nvSpPr>
        <p:spPr>
          <a:xfrm>
            <a:off x="4297220" y="2420888"/>
            <a:ext cx="5891193" cy="5963619"/>
          </a:xfrm>
          <a:prstGeom prst="ellipse">
            <a:avLst/>
          </a:prstGeom>
          <a:noFill/>
          <a:ln w="76200">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25" name="橢圓 24"/>
          <p:cNvSpPr/>
          <p:nvPr/>
        </p:nvSpPr>
        <p:spPr>
          <a:xfrm>
            <a:off x="35496" y="1124744"/>
            <a:ext cx="2447668" cy="2447668"/>
          </a:xfrm>
          <a:prstGeom prst="ellipse">
            <a:avLst/>
          </a:prstGeom>
          <a:solidFill>
            <a:srgbClr val="FFC000"/>
          </a:solidFill>
          <a:ln w="76200">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cxnSp>
        <p:nvCxnSpPr>
          <p:cNvPr id="26" name="直線接點 25"/>
          <p:cNvCxnSpPr/>
          <p:nvPr/>
        </p:nvCxnSpPr>
        <p:spPr>
          <a:xfrm flipH="1">
            <a:off x="-565974" y="188640"/>
            <a:ext cx="3291172" cy="4752528"/>
          </a:xfrm>
          <a:prstGeom prst="line">
            <a:avLst/>
          </a:prstGeom>
          <a:ln w="76200">
            <a:solidFill>
              <a:srgbClr val="EEEEEE"/>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2051720" y="-97842"/>
            <a:ext cx="6588521" cy="2860805"/>
          </a:xfrm>
          <a:prstGeom prst="line">
            <a:avLst/>
          </a:prstGeom>
          <a:ln w="76200">
            <a:solidFill>
              <a:srgbClr val="EEEEEE"/>
            </a:solidFill>
          </a:ln>
        </p:spPr>
        <p:style>
          <a:lnRef idx="1">
            <a:schemeClr val="accent1"/>
          </a:lnRef>
          <a:fillRef idx="0">
            <a:schemeClr val="accent1"/>
          </a:fillRef>
          <a:effectRef idx="0">
            <a:schemeClr val="accent1"/>
          </a:effectRef>
          <a:fontRef idx="minor">
            <a:schemeClr val="tx1"/>
          </a:fontRef>
        </p:style>
      </p:cxnSp>
      <p:pic>
        <p:nvPicPr>
          <p:cNvPr id="29" name="圖片 28"/>
          <p:cNvPicPr>
            <a:picLocks noChangeAspect="1"/>
          </p:cNvPicPr>
          <p:nvPr/>
        </p:nvPicPr>
        <p:blipFill>
          <a:blip r:embed="rId4"/>
          <a:stretch>
            <a:fillRect/>
          </a:stretch>
        </p:blipFill>
        <p:spPr>
          <a:xfrm>
            <a:off x="1403437" y="2001798"/>
            <a:ext cx="6696955" cy="2949437"/>
          </a:xfrm>
          <a:prstGeom prst="rect">
            <a:avLst/>
          </a:prstGeom>
        </p:spPr>
      </p:pic>
      <p:sp>
        <p:nvSpPr>
          <p:cNvPr id="33" name="矩形 32"/>
          <p:cNvSpPr/>
          <p:nvPr/>
        </p:nvSpPr>
        <p:spPr>
          <a:xfrm>
            <a:off x="892364" y="2801136"/>
            <a:ext cx="7704856" cy="1446550"/>
          </a:xfrm>
          <a:prstGeom prst="rect">
            <a:avLst/>
          </a:prstGeom>
          <a:noFill/>
          <a:effectLst/>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4400" b="1" i="0" u="none" strike="noStrike" kern="1200" cap="none" spc="0" normalizeH="0" baseline="0" noProof="0" dirty="0">
                <a:ln>
                  <a:noFill/>
                </a:ln>
                <a:solidFill>
                  <a:srgbClr val="098E40"/>
                </a:solidFill>
                <a:effectLst/>
                <a:uLnTx/>
                <a:uFillTx/>
                <a:latin typeface="Microsoft JhengHei" charset="-120"/>
                <a:ea typeface="Microsoft JhengHei" charset="-120"/>
                <a:cs typeface="Microsoft JhengHei" charset="-120"/>
              </a:rPr>
              <a:t>貳、</a:t>
            </a:r>
            <a:r>
              <a:rPr kumimoji="1" lang="zh-TW" altLang="en-US" sz="4400" b="1" i="0" u="none" strike="noStrike" kern="1200" cap="none" spc="0" normalizeH="0" baseline="0" noProof="0" dirty="0">
                <a:ln>
                  <a:noFill/>
                </a:ln>
                <a:solidFill>
                  <a:srgbClr val="098E40"/>
                </a:solidFill>
                <a:effectLst/>
                <a:uLnTx/>
                <a:uFillTx/>
                <a:latin typeface="Microsoft JhengHei" charset="-120"/>
                <a:ea typeface="Microsoft JhengHei" charset="-120"/>
                <a:cs typeface="Microsoft JhengHei" charset="-120"/>
                <a:sym typeface="Times New Roman"/>
              </a:rPr>
              <a:t>健康與體育領域</a:t>
            </a:r>
            <a:endParaRPr kumimoji="1" lang="en-US" altLang="zh-TW" sz="4400" b="1" i="0" u="none" strike="noStrike" kern="1200" cap="none" spc="0" normalizeH="0" baseline="0" noProof="0" dirty="0">
              <a:ln>
                <a:noFill/>
              </a:ln>
              <a:solidFill>
                <a:srgbClr val="098E40"/>
              </a:solidFill>
              <a:effectLst/>
              <a:uLnTx/>
              <a:uFillTx/>
              <a:latin typeface="Microsoft JhengHei" charset="-120"/>
              <a:ea typeface="Microsoft JhengHei" charset="-120"/>
              <a:cs typeface="Microsoft JhengHei" charset="-120"/>
              <a:sym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4400" b="1" i="0" u="none" strike="noStrike" kern="1200" cap="none" spc="0" normalizeH="0" baseline="0" noProof="0" dirty="0">
                <a:ln>
                  <a:noFill/>
                </a:ln>
                <a:solidFill>
                  <a:srgbClr val="098E40"/>
                </a:solidFill>
                <a:effectLst/>
                <a:uLnTx/>
                <a:uFillTx/>
                <a:latin typeface="Microsoft JhengHei" charset="-120"/>
                <a:ea typeface="Microsoft JhengHei" charset="-120"/>
                <a:cs typeface="Microsoft JhengHei" charset="-120"/>
                <a:sym typeface="Times New Roman"/>
              </a:rPr>
              <a:t>                 課綱特色</a:t>
            </a:r>
            <a:endParaRPr kumimoji="1" lang="en-US" altLang="zh-TW" sz="4400" b="1" i="0" u="none" strike="noStrike" kern="1200" cap="none" spc="0" normalizeH="0" baseline="0" noProof="0" dirty="0">
              <a:ln w="1905">
                <a:noFill/>
              </a:ln>
              <a:solidFill>
                <a:srgbClr val="098E40"/>
              </a:solidFill>
              <a:effectLst/>
              <a:uLnTx/>
              <a:uFillTx/>
              <a:latin typeface="Microsoft JhengHei" charset="-120"/>
              <a:ea typeface="Microsoft JhengHei" charset="-120"/>
              <a:cs typeface="Microsoft JhengHei" charset="-120"/>
            </a:endParaRPr>
          </a:p>
        </p:txBody>
      </p:sp>
      <p:cxnSp>
        <p:nvCxnSpPr>
          <p:cNvPr id="41" name="直線接點 40"/>
          <p:cNvCxnSpPr/>
          <p:nvPr/>
        </p:nvCxnSpPr>
        <p:spPr>
          <a:xfrm>
            <a:off x="-468560" y="5157192"/>
            <a:ext cx="4104456" cy="1782198"/>
          </a:xfrm>
          <a:prstGeom prst="line">
            <a:avLst/>
          </a:prstGeom>
          <a:ln w="76200">
            <a:solidFill>
              <a:srgbClr val="EEEEEE"/>
            </a:solidFill>
          </a:ln>
        </p:spPr>
        <p:style>
          <a:lnRef idx="1">
            <a:schemeClr val="accent1"/>
          </a:lnRef>
          <a:fillRef idx="0">
            <a:schemeClr val="accent1"/>
          </a:fillRef>
          <a:effectRef idx="0">
            <a:schemeClr val="accent1"/>
          </a:effectRef>
          <a:fontRef idx="minor">
            <a:schemeClr val="tx1"/>
          </a:fontRef>
        </p:style>
      </p:cxnSp>
      <p:sp>
        <p:nvSpPr>
          <p:cNvPr id="43" name="橢圓 42"/>
          <p:cNvSpPr/>
          <p:nvPr/>
        </p:nvSpPr>
        <p:spPr>
          <a:xfrm>
            <a:off x="5525852" y="6064917"/>
            <a:ext cx="576064" cy="175050"/>
          </a:xfrm>
          <a:prstGeom prst="ellipse">
            <a:avLst/>
          </a:prstGeom>
          <a:solidFill>
            <a:srgbClr val="24A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nvGrpSpPr>
          <p:cNvPr id="46" name="群組 45"/>
          <p:cNvGrpSpPr/>
          <p:nvPr/>
        </p:nvGrpSpPr>
        <p:grpSpPr>
          <a:xfrm>
            <a:off x="4428681" y="4869160"/>
            <a:ext cx="2122135" cy="1697161"/>
            <a:chOff x="4433840" y="4926629"/>
            <a:chExt cx="2122135" cy="1697161"/>
          </a:xfrm>
        </p:grpSpPr>
        <p:sp>
          <p:nvSpPr>
            <p:cNvPr id="47" name="橢圓 46"/>
            <p:cNvSpPr/>
            <p:nvPr/>
          </p:nvSpPr>
          <p:spPr>
            <a:xfrm>
              <a:off x="5525852" y="5319557"/>
              <a:ext cx="576064" cy="576064"/>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48" name="弧線 47"/>
            <p:cNvSpPr/>
            <p:nvPr/>
          </p:nvSpPr>
          <p:spPr>
            <a:xfrm rot="11918451">
              <a:off x="5835895" y="5108533"/>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49" name="弧線 48"/>
            <p:cNvSpPr/>
            <p:nvPr/>
          </p:nvSpPr>
          <p:spPr>
            <a:xfrm rot="900000">
              <a:off x="5096996" y="5481235"/>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50" name="弧線 49"/>
            <p:cNvSpPr/>
            <p:nvPr/>
          </p:nvSpPr>
          <p:spPr>
            <a:xfrm rot="6184650">
              <a:off x="5234581" y="4965473"/>
              <a:ext cx="806626" cy="72893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51" name="弧線 50"/>
            <p:cNvSpPr/>
            <p:nvPr/>
          </p:nvSpPr>
          <p:spPr>
            <a:xfrm rot="1224715">
              <a:off x="4433840" y="5254199"/>
              <a:ext cx="1515558" cy="1369591"/>
            </a:xfrm>
            <a:prstGeom prst="arc">
              <a:avLst>
                <a:gd name="adj1" fmla="val 17384238"/>
                <a:gd name="adj2" fmla="val 2006573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grpSp>
      <p:sp>
        <p:nvSpPr>
          <p:cNvPr id="52" name="矩形 51"/>
          <p:cNvSpPr/>
          <p:nvPr/>
        </p:nvSpPr>
        <p:spPr>
          <a:xfrm rot="1726128">
            <a:off x="8881024" y="2334274"/>
            <a:ext cx="887356" cy="1282719"/>
          </a:xfrm>
          <a:prstGeom prst="rect">
            <a:avLst/>
          </a:prstGeom>
          <a:solidFill>
            <a:srgbClr val="8FC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pic>
        <p:nvPicPr>
          <p:cNvPr id="20" name="圖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57621">
            <a:off x="5487633" y="300814"/>
            <a:ext cx="3185805" cy="2042434"/>
          </a:xfrm>
          <a:prstGeom prst="rect">
            <a:avLst/>
          </a:prstGeom>
        </p:spPr>
      </p:pic>
    </p:spTree>
    <p:extLst>
      <p:ext uri="{BB962C8B-B14F-4D97-AF65-F5344CB8AC3E}">
        <p14:creationId xmlns:p14="http://schemas.microsoft.com/office/powerpoint/2010/main" val="142054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F245123D-C2BE-4AF2-A5C3-959B81BC3587}"/>
              </a:ext>
            </a:extLst>
          </p:cNvPr>
          <p:cNvSpPr txBox="1">
            <a:spLocks noChangeArrowheads="1"/>
          </p:cNvSpPr>
          <p:nvPr/>
        </p:nvSpPr>
        <p:spPr bwMode="auto">
          <a:xfrm>
            <a:off x="1258888" y="1196975"/>
            <a:ext cx="72009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lnSpc>
                <a:spcPct val="135000"/>
              </a:lnSpc>
              <a:spcBef>
                <a:spcPct val="50000"/>
              </a:spcBef>
              <a:buFontTx/>
              <a:buNone/>
            </a:pPr>
            <a:endParaRPr kumimoji="0" lang="en-US" altLang="zh-CN" sz="1800">
              <a:solidFill>
                <a:srgbClr val="000000"/>
              </a:solidFill>
              <a:latin typeface="Microsoft YaHei" panose="020B0503020204020204" pitchFamily="34" charset="-122"/>
              <a:ea typeface="Microsoft YaHei" panose="020B0503020204020204" pitchFamily="34" charset="-122"/>
            </a:endParaRPr>
          </a:p>
          <a:p>
            <a:pPr eaLnBrk="1" hangingPunct="1">
              <a:lnSpc>
                <a:spcPct val="135000"/>
              </a:lnSpc>
              <a:spcBef>
                <a:spcPct val="50000"/>
              </a:spcBef>
              <a:buFontTx/>
              <a:buNone/>
            </a:pPr>
            <a:endParaRPr kumimoji="0" lang="en-US" altLang="zh-CN" sz="1800">
              <a:solidFill>
                <a:srgbClr val="000000"/>
              </a:solidFill>
              <a:latin typeface="Arial" panose="020B0604020202020204" pitchFamily="34" charset="0"/>
              <a:ea typeface="Microsoft YaHei" panose="020B0503020204020204" pitchFamily="34" charset="-122"/>
            </a:endParaRPr>
          </a:p>
        </p:txBody>
      </p:sp>
      <p:sp>
        <p:nvSpPr>
          <p:cNvPr id="7171" name="矩形 5">
            <a:extLst>
              <a:ext uri="{FF2B5EF4-FFF2-40B4-BE49-F238E27FC236}">
                <a16:creationId xmlns:a16="http://schemas.microsoft.com/office/drawing/2014/main" id="{B1663E55-59F7-4A47-A00C-75B40812B1A4}"/>
              </a:ext>
            </a:extLst>
          </p:cNvPr>
          <p:cNvSpPr>
            <a:spLocks noChangeArrowheads="1"/>
          </p:cNvSpPr>
          <p:nvPr/>
        </p:nvSpPr>
        <p:spPr bwMode="auto">
          <a:xfrm>
            <a:off x="3239294" y="281097"/>
            <a:ext cx="32400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kumimoji="0" lang="zh-TW" altLang="en-US" sz="4400" b="1" dirty="0">
                <a:solidFill>
                  <a:srgbClr val="0000FF"/>
                </a:solidFill>
                <a:latin typeface="微軟正黑體" panose="020B0604030504040204" pitchFamily="34" charset="-120"/>
                <a:ea typeface="微軟正黑體" panose="020B0604030504040204" pitchFamily="34" charset="-120"/>
              </a:rPr>
              <a:t>講師簡介</a:t>
            </a:r>
          </a:p>
        </p:txBody>
      </p:sp>
      <p:sp>
        <p:nvSpPr>
          <p:cNvPr id="7172" name="矩形 6">
            <a:extLst>
              <a:ext uri="{FF2B5EF4-FFF2-40B4-BE49-F238E27FC236}">
                <a16:creationId xmlns:a16="http://schemas.microsoft.com/office/drawing/2014/main" id="{51DB4FB1-5C55-48C9-9A54-EFD891CF70F4}"/>
              </a:ext>
            </a:extLst>
          </p:cNvPr>
          <p:cNvSpPr>
            <a:spLocks noChangeArrowheads="1"/>
          </p:cNvSpPr>
          <p:nvPr/>
        </p:nvSpPr>
        <p:spPr bwMode="auto">
          <a:xfrm>
            <a:off x="817737" y="1324103"/>
            <a:ext cx="6768752" cy="46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lnSpc>
                <a:spcPts val="4000"/>
              </a:lnSpc>
              <a:spcBef>
                <a:spcPct val="0"/>
              </a:spcBef>
            </a:pP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臺北市長安國中體育教師兼導師</a:t>
            </a:r>
            <a:endParaRPr kumimoji="0" lang="zh-TW"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ts val="4000"/>
              </a:lnSpc>
              <a:spcBef>
                <a:spcPct val="0"/>
              </a:spcBef>
            </a:pP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國立體育大學師培中心兼任講師</a:t>
            </a:r>
            <a:r>
              <a:rPr kumimoji="0" lang="en-US"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endParaRPr kumimoji="0" lang="zh-TW"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ts val="4000"/>
              </a:lnSpc>
              <a:spcBef>
                <a:spcPct val="0"/>
              </a:spcBef>
            </a:pPr>
            <a:r>
              <a:rPr kumimoji="0" lang="en-US"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年國教</a:t>
            </a:r>
            <a:r>
              <a:rPr kumimoji="0"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健體領域課綱</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研修委員</a:t>
            </a:r>
            <a:endParaRPr kumimoji="0" lang="en-US"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ts val="4000"/>
              </a:lnSpc>
              <a:spcBef>
                <a:spcPct val="0"/>
              </a:spcBef>
            </a:pPr>
            <a:r>
              <a:rPr kumimoji="0" lang="en-US"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年國教</a:t>
            </a:r>
            <a:r>
              <a:rPr kumimoji="0"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體育班課綱</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審查委員</a:t>
            </a:r>
            <a:endParaRPr kumimoji="0" lang="zh-TW"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ts val="4000"/>
              </a:lnSpc>
              <a:spcBef>
                <a:spcPct val="0"/>
              </a:spcBef>
            </a:pPr>
            <a:r>
              <a:rPr kumimoji="0" lang="en-US"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年國教</a:t>
            </a:r>
            <a:r>
              <a:rPr kumimoji="0"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總綱</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領綱</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種子培訓講師</a:t>
            </a:r>
            <a:endParaRPr kumimoji="0" lang="en-US"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ts val="4000"/>
              </a:lnSpc>
              <a:spcBef>
                <a:spcPct val="0"/>
              </a:spcBef>
            </a:pPr>
            <a:r>
              <a:rPr kumimoji="0" lang="en-US"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年國教</a:t>
            </a:r>
            <a:r>
              <a:rPr kumimoji="0"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總綱</a:t>
            </a:r>
            <a:r>
              <a:rPr kumimoji="0" lang="en-US" altLang="zh-TW"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Q&amp;A</a:t>
            </a:r>
            <a:r>
              <a:rPr kumimoji="0"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專輯</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編撰小組</a:t>
            </a:r>
          </a:p>
          <a:p>
            <a:pPr eaLnBrk="1" hangingPunct="1">
              <a:lnSpc>
                <a:spcPts val="4000"/>
              </a:lnSpc>
              <a:spcBef>
                <a:spcPct val="0"/>
              </a:spcBef>
            </a:pPr>
            <a:r>
              <a:rPr kumimoji="0" lang="en-US"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年國教</a:t>
            </a:r>
            <a:r>
              <a:rPr kumimoji="0"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健體領綱學習手冊</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編撰委員</a:t>
            </a:r>
            <a:endParaRPr kumimoji="0" lang="en-US"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ts val="4000"/>
              </a:lnSpc>
              <a:spcBef>
                <a:spcPct val="0"/>
              </a:spcBef>
            </a:pP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師大心測中心</a:t>
            </a:r>
            <a:r>
              <a:rPr kumimoji="0"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體育標準本位評量</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諮詢教師</a:t>
            </a:r>
            <a:endParaRPr kumimoji="0" lang="en-US"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ts val="4000"/>
              </a:lnSpc>
              <a:spcBef>
                <a:spcPct val="0"/>
              </a:spcBef>
            </a:pP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新課綱</a:t>
            </a:r>
            <a:r>
              <a:rPr kumimoji="0"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體育教材教法專書</a:t>
            </a:r>
            <a:r>
              <a:rPr kumimoji="0" lang="zh-TW" altLang="en-US"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編撰委員</a:t>
            </a:r>
            <a:endParaRPr kumimoji="0" lang="zh-TW" altLang="zh-TW" sz="2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6150" name="內容版面配置區 8" descr="DSC_2008.JPG">
            <a:extLst>
              <a:ext uri="{FF2B5EF4-FFF2-40B4-BE49-F238E27FC236}">
                <a16:creationId xmlns:a16="http://schemas.microsoft.com/office/drawing/2014/main" id="{CEC563F3-0C25-4947-BAED-A1DAADE2BE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7" y="905095"/>
            <a:ext cx="2305050" cy="3457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投影片編號版面配置區 1">
            <a:extLst>
              <a:ext uri="{FF2B5EF4-FFF2-40B4-BE49-F238E27FC236}">
                <a16:creationId xmlns:a16="http://schemas.microsoft.com/office/drawing/2014/main" id="{C196A2BD-6303-47C0-8656-6355B96A8BA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28A6007B-221B-4C6D-AA60-BFAEC7345DC1}" type="slidenum">
              <a:rPr kumimoji="0" lang="en-US" altLang="zh-CN" sz="1400" smtClean="0">
                <a:solidFill>
                  <a:srgbClr val="000000"/>
                </a:solidFill>
                <a:latin typeface="Arial" panose="020B0604020202020204" pitchFamily="34" charset="0"/>
                <a:ea typeface="SimSun" panose="02010600030101010101" pitchFamily="2" charset="-122"/>
              </a:rPr>
              <a:pPr>
                <a:spcBef>
                  <a:spcPct val="0"/>
                </a:spcBef>
                <a:buFontTx/>
                <a:buNone/>
              </a:pPr>
              <a:t>1</a:t>
            </a:fld>
            <a:endParaRPr kumimoji="0" lang="en-US" altLang="zh-CN" sz="1400">
              <a:solidFill>
                <a:srgbClr val="000000"/>
              </a:solidFill>
              <a:latin typeface="Arial" panose="020B0604020202020204" pitchFamily="34" charset="0"/>
              <a:ea typeface="SimSun"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甜甜圈 6"/>
          <p:cNvSpPr/>
          <p:nvPr/>
        </p:nvSpPr>
        <p:spPr>
          <a:xfrm>
            <a:off x="683568" y="980728"/>
            <a:ext cx="1224136" cy="1224136"/>
          </a:xfrm>
          <a:prstGeom prst="don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TW" altLang="en-US">
              <a:solidFill>
                <a:prstClr val="black"/>
              </a:solidFill>
            </a:endParaRPr>
          </a:p>
        </p:txBody>
      </p:sp>
      <p:sp>
        <p:nvSpPr>
          <p:cNvPr id="3" name="內容版面配置區 2"/>
          <p:cNvSpPr>
            <a:spLocks noGrp="1"/>
          </p:cNvSpPr>
          <p:nvPr>
            <p:ph idx="1"/>
          </p:nvPr>
        </p:nvSpPr>
        <p:spPr>
          <a:xfrm>
            <a:off x="683568" y="1592796"/>
            <a:ext cx="8686800" cy="1080120"/>
          </a:xfrm>
        </p:spPr>
        <p:txBody>
          <a:bodyPr/>
          <a:lstStyle/>
          <a:p>
            <a:pPr marL="0" indent="0">
              <a:buNone/>
            </a:pPr>
            <a:r>
              <a:rPr lang="zh-TW" altLang="en-US" sz="4800" b="1" dirty="0">
                <a:solidFill>
                  <a:srgbClr val="A50021"/>
                </a:solidFill>
              </a:rPr>
              <a:t>        </a:t>
            </a:r>
            <a:r>
              <a:rPr lang="zh-TW" altLang="en-US" sz="4400" b="1" dirty="0">
                <a:solidFill>
                  <a:srgbClr val="A50021"/>
                </a:solidFill>
              </a:rPr>
              <a:t>貳、健體領域課綱特色</a:t>
            </a:r>
          </a:p>
        </p:txBody>
      </p:sp>
      <p:sp>
        <p:nvSpPr>
          <p:cNvPr id="4" name="投影片編號版面配置區 3"/>
          <p:cNvSpPr>
            <a:spLocks noGrp="1"/>
          </p:cNvSpPr>
          <p:nvPr>
            <p:ph type="sldNum" sz="quarter" idx="12"/>
          </p:nvPr>
        </p:nvSpPr>
        <p:spPr/>
        <p:txBody>
          <a:bodyPr/>
          <a:lstStyle/>
          <a:p>
            <a:fld id="{877719EC-D75B-4B17-9C97-C8B9AFC69699}" type="slidenum">
              <a:rPr lang="zh-TW" altLang="en-US" smtClean="0"/>
              <a:pPr/>
              <a:t>19</a:t>
            </a:fld>
            <a:endParaRPr lang="zh-TW" altLang="en-US"/>
          </a:p>
        </p:txBody>
      </p:sp>
      <p:sp>
        <p:nvSpPr>
          <p:cNvPr id="2" name="矩形 1"/>
          <p:cNvSpPr/>
          <p:nvPr/>
        </p:nvSpPr>
        <p:spPr>
          <a:xfrm>
            <a:off x="1691680" y="2852936"/>
            <a:ext cx="6174432" cy="2308324"/>
          </a:xfrm>
          <a:prstGeom prst="rect">
            <a:avLst/>
          </a:prstGeom>
        </p:spPr>
        <p:txBody>
          <a:bodyPr wrap="square">
            <a:spAutoFit/>
          </a:bodyPr>
          <a:lstStyle/>
          <a:p>
            <a:pPr eaLnBrk="0" fontAlgn="base" hangingPunct="0">
              <a:spcBef>
                <a:spcPct val="0"/>
              </a:spcBef>
              <a:spcAft>
                <a:spcPct val="0"/>
              </a:spcAft>
            </a:pPr>
            <a:r>
              <a:rPr kumimoji="1" lang="zh-TW" altLang="en-US" sz="3600" b="1" dirty="0">
                <a:solidFill>
                  <a:prstClr val="black"/>
                </a:solidFill>
                <a:latin typeface="微軟正黑體" panose="020B0604030504040204" pitchFamily="34" charset="-120"/>
                <a:ea typeface="微軟正黑體" panose="020B0604030504040204" pitchFamily="34" charset="-120"/>
              </a:rPr>
              <a:t>一、基本理念</a:t>
            </a:r>
          </a:p>
          <a:p>
            <a:pPr eaLnBrk="0" fontAlgn="base" hangingPunct="0">
              <a:spcBef>
                <a:spcPct val="0"/>
              </a:spcBef>
              <a:spcAft>
                <a:spcPct val="0"/>
              </a:spcAft>
            </a:pPr>
            <a:r>
              <a:rPr kumimoji="1" lang="zh-TW" altLang="en-US" sz="3600" b="1" dirty="0">
                <a:solidFill>
                  <a:prstClr val="black"/>
                </a:solidFill>
                <a:latin typeface="微軟正黑體" panose="020B0604030504040204" pitchFamily="34" charset="-120"/>
                <a:ea typeface="微軟正黑體" panose="020B0604030504040204" pitchFamily="34" charset="-120"/>
              </a:rPr>
              <a:t>二、重要內涵</a:t>
            </a:r>
          </a:p>
          <a:p>
            <a:pPr eaLnBrk="0" fontAlgn="base" hangingPunct="0">
              <a:spcBef>
                <a:spcPct val="0"/>
              </a:spcBef>
              <a:spcAft>
                <a:spcPct val="0"/>
              </a:spcAft>
            </a:pPr>
            <a:r>
              <a:rPr kumimoji="1" lang="zh-TW" altLang="en-US" sz="3600" b="1" dirty="0">
                <a:solidFill>
                  <a:prstClr val="black"/>
                </a:solidFill>
                <a:latin typeface="微軟正黑體" panose="020B0604030504040204" pitchFamily="34" charset="-120"/>
                <a:ea typeface="微軟正黑體" panose="020B0604030504040204" pitchFamily="34" charset="-120"/>
              </a:rPr>
              <a:t>三、課程目標</a:t>
            </a:r>
          </a:p>
          <a:p>
            <a:pPr eaLnBrk="0" fontAlgn="base" hangingPunct="0">
              <a:spcBef>
                <a:spcPct val="0"/>
              </a:spcBef>
              <a:spcAft>
                <a:spcPct val="0"/>
              </a:spcAft>
            </a:pPr>
            <a:r>
              <a:rPr kumimoji="1" lang="zh-TW" altLang="en-US" sz="3600" b="1" dirty="0">
                <a:solidFill>
                  <a:prstClr val="black"/>
                </a:solidFill>
                <a:latin typeface="微軟正黑體" panose="020B0604030504040204" pitchFamily="34" charset="-120"/>
                <a:ea typeface="微軟正黑體" panose="020B0604030504040204" pitchFamily="34" charset="-120"/>
              </a:rPr>
              <a:t>四、時間分配與科目組合</a:t>
            </a:r>
          </a:p>
        </p:txBody>
      </p:sp>
      <p:cxnSp>
        <p:nvCxnSpPr>
          <p:cNvPr id="9" name="直線接點 8"/>
          <p:cNvCxnSpPr/>
          <p:nvPr/>
        </p:nvCxnSpPr>
        <p:spPr>
          <a:xfrm>
            <a:off x="1295636" y="2204864"/>
            <a:ext cx="0" cy="331236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橢圓 10"/>
          <p:cNvSpPr/>
          <p:nvPr/>
        </p:nvSpPr>
        <p:spPr>
          <a:xfrm>
            <a:off x="1187624" y="3068960"/>
            <a:ext cx="216024" cy="21602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TW" altLang="en-US">
              <a:solidFill>
                <a:prstClr val="white"/>
              </a:solidFill>
            </a:endParaRPr>
          </a:p>
        </p:txBody>
      </p:sp>
      <p:sp>
        <p:nvSpPr>
          <p:cNvPr id="12" name="橢圓 11"/>
          <p:cNvSpPr/>
          <p:nvPr/>
        </p:nvSpPr>
        <p:spPr>
          <a:xfrm>
            <a:off x="1187624" y="3642398"/>
            <a:ext cx="216024" cy="21602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TW" altLang="en-US">
              <a:solidFill>
                <a:prstClr val="white"/>
              </a:solidFill>
            </a:endParaRPr>
          </a:p>
        </p:txBody>
      </p:sp>
      <p:sp>
        <p:nvSpPr>
          <p:cNvPr id="13" name="橢圓 12"/>
          <p:cNvSpPr/>
          <p:nvPr/>
        </p:nvSpPr>
        <p:spPr>
          <a:xfrm>
            <a:off x="1187624" y="4200337"/>
            <a:ext cx="216024" cy="21602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TW" altLang="en-US">
              <a:solidFill>
                <a:prstClr val="white"/>
              </a:solidFill>
            </a:endParaRPr>
          </a:p>
        </p:txBody>
      </p:sp>
      <p:sp>
        <p:nvSpPr>
          <p:cNvPr id="14" name="橢圓 13"/>
          <p:cNvSpPr/>
          <p:nvPr/>
        </p:nvSpPr>
        <p:spPr>
          <a:xfrm>
            <a:off x="1187624" y="4773774"/>
            <a:ext cx="216024" cy="21602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TW" altLang="en-US">
              <a:solidFill>
                <a:prstClr val="white"/>
              </a:solidFill>
            </a:endParaRPr>
          </a:p>
        </p:txBody>
      </p:sp>
    </p:spTree>
    <p:extLst>
      <p:ext uri="{BB962C8B-B14F-4D97-AF65-F5344CB8AC3E}">
        <p14:creationId xmlns:p14="http://schemas.microsoft.com/office/powerpoint/2010/main" val="95450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fld id="{A5D60DA8-43B6-4522-9FD3-91AEFA8EA617}" type="slidenum">
              <a:rPr lang="zh-TW" altLang="en-US" smtClean="0"/>
              <a:t>20</a:t>
            </a:fld>
            <a:endParaRPr lang="zh-TW" altLang="en-US" dirty="0"/>
          </a:p>
        </p:txBody>
      </p:sp>
      <p:sp>
        <p:nvSpPr>
          <p:cNvPr id="6" name="內容版面配置區 2"/>
          <p:cNvSpPr txBox="1"/>
          <p:nvPr/>
        </p:nvSpPr>
        <p:spPr bwMode="auto">
          <a:xfrm>
            <a:off x="1546256" y="1772816"/>
            <a:ext cx="7597744" cy="30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4200"/>
              </a:lnSpc>
              <a:spcBef>
                <a:spcPts val="0"/>
              </a:spcBef>
              <a:buClr>
                <a:srgbClr val="3491C4"/>
              </a:buClr>
              <a:buNone/>
              <a:defRPr/>
            </a:pPr>
            <a:r>
              <a:rPr lang="zh-TW" altLang="en-US" sz="3200" dirty="0">
                <a:ln w="1905"/>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主要在於培養具備</a:t>
            </a:r>
            <a:r>
              <a:rPr lang="zh-TW" altLang="en-US" sz="32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健康生活與終身運動 知識、能力與態度</a:t>
            </a:r>
            <a:r>
              <a:rPr lang="zh-TW" altLang="en-US" sz="3200" dirty="0">
                <a:ln w="1905"/>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的健全國民，以呼應 十二年國民基本教育「</a:t>
            </a:r>
            <a:r>
              <a:rPr lang="zh-TW" altLang="en-US" sz="32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成就每一個孩子</a:t>
            </a:r>
            <a:r>
              <a:rPr lang="zh-TW" altLang="en-US" sz="3200" dirty="0">
                <a:ln w="1905"/>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」的願景。</a:t>
            </a:r>
            <a:endParaRPr kumimoji="0" lang="zh-TW" altLang="en-US" sz="3200" i="0" u="none" strike="noStrike" kern="1200" normalizeH="0" baseline="0" noProof="0" dirty="0">
              <a:ln w="1905"/>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endParaRPr>
          </a:p>
        </p:txBody>
      </p:sp>
      <p:sp>
        <p:nvSpPr>
          <p:cNvPr id="14" name="標題 1"/>
          <p:cNvSpPr>
            <a:spLocks noGrp="1"/>
          </p:cNvSpPr>
          <p:nvPr>
            <p:ph type="title"/>
          </p:nvPr>
        </p:nvSpPr>
        <p:spPr>
          <a:xfrm>
            <a:off x="961256" y="692696"/>
            <a:ext cx="4618856" cy="1143000"/>
          </a:xfrm>
        </p:spPr>
        <p:txBody>
          <a:bodyPr/>
          <a:lstStyle/>
          <a:p>
            <a:pPr algn="l" defTabSz="1955800">
              <a:lnSpc>
                <a:spcPct val="90000"/>
              </a:lnSpc>
              <a:spcAft>
                <a:spcPct val="35000"/>
              </a:spcAft>
            </a:pPr>
            <a:r>
              <a:rPr kumimoji="1" lang="zh-TW" altLang="en-US" sz="4000" b="1" dirty="0">
                <a:solidFill>
                  <a:srgbClr val="098E40"/>
                </a:solidFill>
                <a:effectLst>
                  <a:outerShdw blurRad="38100" dist="38100" dir="2700000" algn="tl">
                    <a:srgbClr val="000000">
                      <a:alpha val="18000"/>
                    </a:srgbClr>
                  </a:outerShdw>
                </a:effectLst>
                <a:cs typeface="+mn-cs"/>
              </a:rPr>
              <a:t>一、基本理念</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7441">
            <a:off x="1428183" y="3869623"/>
            <a:ext cx="3687248" cy="264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18604">
            <a:off x="5206529" y="3892353"/>
            <a:ext cx="3298070" cy="226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hape 630"/>
          <p:cNvSpPr txBox="1">
            <a:spLocks noChangeArrowheads="1"/>
          </p:cNvSpPr>
          <p:nvPr/>
        </p:nvSpPr>
        <p:spPr bwMode="auto">
          <a:xfrm>
            <a:off x="1854523" y="6108312"/>
            <a:ext cx="322153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1600" b="1" dirty="0" err="1">
                <a:solidFill>
                  <a:prstClr val="black"/>
                </a:solidFill>
                <a:latin typeface="Microsoft JhengHei" charset="-120"/>
                <a:ea typeface="Microsoft JhengHei" charset="-120"/>
                <a:cs typeface="Microsoft JhengHei" charset="-120"/>
                <a:sym typeface="Calibri" pitchFamily="34" charset="0"/>
              </a:rPr>
              <a:t>圖片來源</a:t>
            </a:r>
            <a:r>
              <a:rPr lang="en-US" altLang="zh-TW" sz="1600" b="1" dirty="0">
                <a:solidFill>
                  <a:prstClr val="black"/>
                </a:solidFill>
                <a:latin typeface="Microsoft JhengHei" charset="-120"/>
                <a:ea typeface="Microsoft JhengHei" charset="-120"/>
                <a:cs typeface="Microsoft JhengHei" charset="-120"/>
                <a:sym typeface="Calibri" pitchFamily="34" charset="0"/>
              </a:rPr>
              <a:t>：</a:t>
            </a:r>
            <a:r>
              <a:rPr lang="zh-TW" altLang="en-US" sz="1600" b="1" dirty="0">
                <a:solidFill>
                  <a:prstClr val="black"/>
                </a:solidFill>
                <a:latin typeface="Microsoft JhengHei" charset="-120"/>
                <a:ea typeface="Microsoft JhengHei" charset="-120"/>
                <a:cs typeface="Microsoft JhengHei" charset="-120"/>
                <a:sym typeface="Calibri" pitchFamily="34" charset="0"/>
              </a:rPr>
              <a:t>有效教學公播版簡報</a:t>
            </a:r>
            <a:endParaRPr lang="en-US" altLang="zh-TW" sz="1600" b="1" dirty="0">
              <a:solidFill>
                <a:prstClr val="black"/>
              </a:solidFill>
              <a:latin typeface="Microsoft JhengHei" charset="-120"/>
              <a:ea typeface="Microsoft JhengHei" charset="-120"/>
              <a:cs typeface="Microsoft JhengHei" charset="-120"/>
              <a:sym typeface="Calibri" pitchFamily="34" charset="0"/>
            </a:endParaRPr>
          </a:p>
        </p:txBody>
      </p:sp>
    </p:spTree>
    <p:extLst>
      <p:ext uri="{BB962C8B-B14F-4D97-AF65-F5344CB8AC3E}">
        <p14:creationId xmlns:p14="http://schemas.microsoft.com/office/powerpoint/2010/main" val="8029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2066" y="1700808"/>
            <a:ext cx="7776864" cy="3618939"/>
          </a:xfrm>
          <a:prstGeom prst="rect">
            <a:avLst/>
          </a:prstGeom>
        </p:spPr>
        <p:txBody>
          <a:bodyPr wrap="square">
            <a:spAutoFit/>
          </a:bodyPr>
          <a:lstStyle/>
          <a:p>
            <a:pPr>
              <a:lnSpc>
                <a:spcPts val="5500"/>
              </a:lnSpc>
            </a:pPr>
            <a:r>
              <a:rPr lang="zh-TW" altLang="en-US" sz="3200" dirty="0">
                <a:latin typeface="微軟正黑體" panose="020B0604030504040204" pitchFamily="34" charset="-120"/>
                <a:ea typeface="微軟正黑體" panose="020B0604030504040204" pitchFamily="34" charset="-120"/>
              </a:rPr>
              <a:t>健康與體育領域包括三項重要內涵：</a:t>
            </a:r>
            <a:endParaRPr lang="en-US" altLang="zh-TW" sz="3200" dirty="0">
              <a:latin typeface="微軟正黑體" panose="020B0604030504040204" pitchFamily="34" charset="-120"/>
              <a:ea typeface="微軟正黑體" panose="020B0604030504040204" pitchFamily="34" charset="-120"/>
            </a:endParaRPr>
          </a:p>
          <a:p>
            <a:pPr marL="457200" indent="-457200">
              <a:lnSpc>
                <a:spcPts val="5500"/>
              </a:lnSpc>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以學生為主體，整合生活情境</a:t>
            </a:r>
            <a:endParaRPr lang="en-US" altLang="zh-TW" sz="3200" dirty="0">
              <a:latin typeface="微軟正黑體" panose="020B0604030504040204" pitchFamily="34" charset="-120"/>
              <a:ea typeface="微軟正黑體" panose="020B0604030504040204" pitchFamily="34" charset="-120"/>
            </a:endParaRPr>
          </a:p>
          <a:p>
            <a:pPr marL="457200" indent="-457200">
              <a:lnSpc>
                <a:spcPts val="5500"/>
              </a:lnSpc>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運用生活技能、適齡發展、終身學習</a:t>
            </a:r>
          </a:p>
          <a:p>
            <a:pPr marL="457200" indent="-457200">
              <a:lnSpc>
                <a:spcPts val="5500"/>
              </a:lnSpc>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建立健康生活型態，培養身體活動能力以鍛鍊身心，培養競爭力。</a:t>
            </a:r>
          </a:p>
        </p:txBody>
      </p:sp>
      <p:grpSp>
        <p:nvGrpSpPr>
          <p:cNvPr id="5" name="群組 4"/>
          <p:cNvGrpSpPr/>
          <p:nvPr/>
        </p:nvGrpSpPr>
        <p:grpSpPr>
          <a:xfrm>
            <a:off x="4179444" y="4869160"/>
            <a:ext cx="4214537" cy="2954757"/>
            <a:chOff x="1163979" y="4558185"/>
            <a:chExt cx="4214537" cy="295475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39570">
              <a:off x="4192852" y="4558185"/>
              <a:ext cx="1185664" cy="119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弧形 2"/>
            <p:cNvSpPr/>
            <p:nvPr/>
          </p:nvSpPr>
          <p:spPr>
            <a:xfrm rot="18948265">
              <a:off x="1163979" y="5667825"/>
              <a:ext cx="2214140" cy="1845117"/>
            </a:xfrm>
            <a:prstGeom prst="arc">
              <a:avLst>
                <a:gd name="adj1" fmla="val 16200000"/>
                <a:gd name="adj2" fmla="val 21100345"/>
              </a:avLst>
            </a:prstGeom>
            <a:ln w="28575">
              <a:solidFill>
                <a:srgbClr val="F8730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chemeClr val="accent6">
                    <a:lumMod val="75000"/>
                  </a:schemeClr>
                </a:solidFill>
              </a:endParaRPr>
            </a:p>
          </p:txBody>
        </p:sp>
        <p:sp>
          <p:nvSpPr>
            <p:cNvPr id="8" name="橢圓 7"/>
            <p:cNvSpPr/>
            <p:nvPr/>
          </p:nvSpPr>
          <p:spPr>
            <a:xfrm rot="18948265">
              <a:off x="2789242" y="5822706"/>
              <a:ext cx="432048" cy="432048"/>
            </a:xfrm>
            <a:prstGeom prst="ellipse">
              <a:avLst/>
            </a:prstGeom>
            <a:noFill/>
            <a:ln>
              <a:solidFill>
                <a:srgbClr val="F8730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弧形 8"/>
            <p:cNvSpPr/>
            <p:nvPr/>
          </p:nvSpPr>
          <p:spPr>
            <a:xfrm rot="18837821">
              <a:off x="2361528" y="5660201"/>
              <a:ext cx="1898424" cy="868118"/>
            </a:xfrm>
            <a:prstGeom prst="arc">
              <a:avLst/>
            </a:prstGeom>
            <a:ln w="28575">
              <a:solidFill>
                <a:srgbClr val="F8730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4" name="投影片編號版面配置區 3"/>
          <p:cNvSpPr>
            <a:spLocks noGrp="1"/>
          </p:cNvSpPr>
          <p:nvPr>
            <p:ph type="sldNum" sz="quarter" idx="12"/>
          </p:nvPr>
        </p:nvSpPr>
        <p:spPr/>
        <p:txBody>
          <a:bodyPr/>
          <a:lstStyle/>
          <a:p>
            <a:fld id="{877719EC-D75B-4B17-9C97-C8B9AFC69699}" type="slidenum">
              <a:rPr lang="zh-TW" altLang="en-US" smtClean="0"/>
              <a:pPr/>
              <a:t>21</a:t>
            </a:fld>
            <a:endParaRPr lang="zh-TW" altLang="en-US"/>
          </a:p>
        </p:txBody>
      </p:sp>
      <p:sp>
        <p:nvSpPr>
          <p:cNvPr id="6" name="標題 1"/>
          <p:cNvSpPr>
            <a:spLocks noGrp="1"/>
          </p:cNvSpPr>
          <p:nvPr>
            <p:ph type="title"/>
          </p:nvPr>
        </p:nvSpPr>
        <p:spPr>
          <a:xfrm>
            <a:off x="899592" y="530920"/>
            <a:ext cx="4618856" cy="1143000"/>
          </a:xfrm>
        </p:spPr>
        <p:txBody>
          <a:bodyPr/>
          <a:lstStyle/>
          <a:p>
            <a:pPr algn="l" defTabSz="1955800">
              <a:lnSpc>
                <a:spcPct val="90000"/>
              </a:lnSpc>
              <a:spcAft>
                <a:spcPct val="35000"/>
              </a:spcAft>
            </a:pPr>
            <a:r>
              <a:rPr kumimoji="1" lang="zh-TW" altLang="en-US" sz="4000" b="1" dirty="0">
                <a:solidFill>
                  <a:srgbClr val="098E40"/>
                </a:solidFill>
                <a:effectLst>
                  <a:outerShdw blurRad="38100" dist="38100" dir="2700000" algn="tl">
                    <a:srgbClr val="000000">
                      <a:alpha val="18000"/>
                    </a:srgbClr>
                  </a:outerShdw>
                </a:effectLst>
                <a:cs typeface="+mn-cs"/>
              </a:rPr>
              <a:t>二、重要內涵</a:t>
            </a:r>
          </a:p>
        </p:txBody>
      </p:sp>
    </p:spTree>
    <p:extLst>
      <p:ext uri="{BB962C8B-B14F-4D97-AF65-F5344CB8AC3E}">
        <p14:creationId xmlns:p14="http://schemas.microsoft.com/office/powerpoint/2010/main" val="16361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15132" y="584856"/>
            <a:ext cx="4906888" cy="1143000"/>
          </a:xfrm>
        </p:spPr>
        <p:txBody>
          <a:bodyPr/>
          <a:lstStyle/>
          <a:p>
            <a:pPr algn="l" defTabSz="1955800">
              <a:lnSpc>
                <a:spcPct val="90000"/>
              </a:lnSpc>
              <a:spcAft>
                <a:spcPct val="35000"/>
              </a:spcAft>
            </a:pPr>
            <a:r>
              <a:rPr kumimoji="1" lang="zh-TW" altLang="en-US" sz="4000" b="1" dirty="0">
                <a:solidFill>
                  <a:srgbClr val="098E40"/>
                </a:solidFill>
                <a:effectLst>
                  <a:outerShdw blurRad="38100" dist="38100" dir="2700000" algn="tl">
                    <a:srgbClr val="000000">
                      <a:alpha val="18000"/>
                    </a:srgbClr>
                  </a:outerShdw>
                </a:effectLst>
                <a:cs typeface="+mn-cs"/>
              </a:rPr>
              <a:t>三、課程目標</a:t>
            </a:r>
            <a:r>
              <a:rPr kumimoji="1" lang="en-US" altLang="zh-TW" sz="4000" b="1" dirty="0">
                <a:solidFill>
                  <a:srgbClr val="098E40"/>
                </a:solidFill>
                <a:effectLst>
                  <a:outerShdw blurRad="38100" dist="38100" dir="2700000" algn="tl">
                    <a:srgbClr val="000000">
                      <a:alpha val="18000"/>
                    </a:srgbClr>
                  </a:outerShdw>
                </a:effectLst>
                <a:cs typeface="+mn-cs"/>
              </a:rPr>
              <a:t>(1/2)</a:t>
            </a:r>
            <a:endParaRPr kumimoji="1" lang="zh-TW" altLang="en-US" sz="4000" b="1" dirty="0">
              <a:solidFill>
                <a:srgbClr val="098E40"/>
              </a:solidFill>
              <a:effectLst>
                <a:outerShdw blurRad="38100" dist="38100" dir="2700000" algn="tl">
                  <a:srgbClr val="000000">
                    <a:alpha val="18000"/>
                  </a:srgbClr>
                </a:outerShdw>
              </a:effectLst>
              <a:cs typeface="+mn-cs"/>
            </a:endParaRPr>
          </a:p>
        </p:txBody>
      </p:sp>
      <p:sp>
        <p:nvSpPr>
          <p:cNvPr id="4" name="投影片編號版面配置區 3"/>
          <p:cNvSpPr>
            <a:spLocks noGrp="1"/>
          </p:cNvSpPr>
          <p:nvPr>
            <p:ph type="sldNum" sz="quarter" idx="12"/>
          </p:nvPr>
        </p:nvSpPr>
        <p:spPr/>
        <p:txBody>
          <a:bodyPr/>
          <a:lstStyle/>
          <a:p>
            <a:fld id="{877719EC-D75B-4B17-9C97-C8B9AFC69699}" type="slidenum">
              <a:rPr lang="zh-TW" altLang="en-US" smtClean="0"/>
              <a:pPr/>
              <a:t>22</a:t>
            </a:fld>
            <a:endParaRPr lang="zh-TW" altLang="en-US" dirty="0"/>
          </a:p>
        </p:txBody>
      </p:sp>
      <p:sp>
        <p:nvSpPr>
          <p:cNvPr id="3" name="矩形 2"/>
          <p:cNvSpPr/>
          <p:nvPr/>
        </p:nvSpPr>
        <p:spPr>
          <a:xfrm>
            <a:off x="815132" y="1772816"/>
            <a:ext cx="7848872" cy="4537524"/>
          </a:xfrm>
          <a:prstGeom prst="rect">
            <a:avLst/>
          </a:prstGeom>
        </p:spPr>
        <p:txBody>
          <a:bodyPr wrap="square">
            <a:spAutoFit/>
          </a:bodyPr>
          <a:lstStyle/>
          <a:p>
            <a:pPr marL="514350" indent="-514350">
              <a:lnSpc>
                <a:spcPct val="150000"/>
              </a:lnSpc>
              <a:buFont typeface="+mj-lt"/>
              <a:buAutoNum type="arabicPeriod"/>
            </a:pPr>
            <a:r>
              <a:rPr lang="zh-TW" altLang="en-US" sz="2800" dirty="0">
                <a:latin typeface="微軟正黑體" panose="020B0604030504040204" pitchFamily="34" charset="-120"/>
                <a:ea typeface="微軟正黑體" panose="020B0604030504040204" pitchFamily="34" charset="-120"/>
              </a:rPr>
              <a:t>培養具備健康生活與體育運動的知識、態度與技能，增進健康與體育的素養。</a:t>
            </a:r>
            <a:endParaRPr lang="en-US" altLang="zh-TW" sz="2800" dirty="0">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eriod"/>
            </a:pPr>
            <a:r>
              <a:rPr lang="zh-TW" altLang="en-US" sz="2800" dirty="0">
                <a:latin typeface="微軟正黑體" panose="020B0604030504040204" pitchFamily="34" charset="-120"/>
                <a:ea typeface="微軟正黑體" panose="020B0604030504040204" pitchFamily="34" charset="-120"/>
              </a:rPr>
              <a:t>養成規律運動與健康生活的習慣。 </a:t>
            </a:r>
            <a:endParaRPr lang="en-US" altLang="zh-TW" sz="2800" dirty="0">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eriod"/>
            </a:pPr>
            <a:r>
              <a:rPr lang="zh-TW" altLang="en-US" sz="2800" dirty="0">
                <a:latin typeface="微軟正黑體" panose="020B0604030504040204" pitchFamily="34" charset="-120"/>
                <a:ea typeface="微軟正黑體" panose="020B0604030504040204" pitchFamily="34" charset="-120"/>
              </a:rPr>
              <a:t>培養健康與體育問題解決及規劃執行的能力</a:t>
            </a:r>
            <a:endParaRPr lang="en-US" altLang="zh-TW" sz="2800" dirty="0">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eriod"/>
            </a:pPr>
            <a:r>
              <a:rPr lang="zh-TW" altLang="en-US" sz="2800" dirty="0">
                <a:latin typeface="微軟正黑體" panose="020B0604030504040204" pitchFamily="34" charset="-120"/>
                <a:ea typeface="微軟正黑體" panose="020B0604030504040204" pitchFamily="34" charset="-120"/>
              </a:rPr>
              <a:t>培養獨立生活的自我照護能力。 </a:t>
            </a:r>
            <a:endParaRPr lang="en-US" altLang="zh-TW" sz="2800" dirty="0">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eriod"/>
            </a:pPr>
            <a:r>
              <a:rPr lang="zh-TW" altLang="en-US" sz="2800" dirty="0">
                <a:latin typeface="微軟正黑體" panose="020B0604030504040204" pitchFamily="34" charset="-120"/>
                <a:ea typeface="微軟正黑體" panose="020B0604030504040204" pitchFamily="34" charset="-120"/>
              </a:rPr>
              <a:t>培養思辨與善用健康生活與體育運動的相關     資訊、產品和服務的素養。 </a:t>
            </a:r>
          </a:p>
        </p:txBody>
      </p:sp>
      <p:pic>
        <p:nvPicPr>
          <p:cNvPr id="1331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7409" y="-8632"/>
            <a:ext cx="2403723" cy="192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140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77719EC-D75B-4B17-9C97-C8B9AFC69699}" type="slidenum">
              <a:rPr lang="zh-TW" altLang="en-US" smtClean="0"/>
              <a:pPr/>
              <a:t>23</a:t>
            </a:fld>
            <a:endParaRPr lang="zh-TW" altLang="en-US" dirty="0"/>
          </a:p>
        </p:txBody>
      </p:sp>
      <p:sp>
        <p:nvSpPr>
          <p:cNvPr id="2" name="矩形 1"/>
          <p:cNvSpPr/>
          <p:nvPr/>
        </p:nvSpPr>
        <p:spPr>
          <a:xfrm>
            <a:off x="971600" y="1916831"/>
            <a:ext cx="7920880" cy="3970318"/>
          </a:xfrm>
          <a:prstGeom prst="rect">
            <a:avLst/>
          </a:prstGeom>
        </p:spPr>
        <p:txBody>
          <a:bodyPr wrap="square">
            <a:spAutoFit/>
          </a:bodyPr>
          <a:lstStyle/>
          <a:p>
            <a:pPr marL="514350" indent="-514350">
              <a:buFont typeface="+mj-lt"/>
              <a:buAutoNum type="arabicPeriod" startAt="6"/>
            </a:pPr>
            <a:r>
              <a:rPr lang="zh-TW" altLang="en-US" sz="2800" dirty="0">
                <a:latin typeface="微軟正黑體" panose="020B0604030504040204" pitchFamily="34" charset="-120"/>
                <a:ea typeface="微軟正黑體" panose="020B0604030504040204" pitchFamily="34" charset="-120"/>
              </a:rPr>
              <a:t>建構運動與健康的美學欣賞能力及職涯準備   所需之素養，豐富休閒生活品質與全人健康。</a:t>
            </a:r>
            <a:endParaRPr lang="en-US" altLang="zh-TW" sz="2800" dirty="0">
              <a:latin typeface="微軟正黑體" panose="020B0604030504040204" pitchFamily="34" charset="-120"/>
              <a:ea typeface="微軟正黑體" panose="020B0604030504040204" pitchFamily="34" charset="-120"/>
            </a:endParaRPr>
          </a:p>
          <a:p>
            <a:pPr marL="514350" indent="-514350">
              <a:buFont typeface="+mj-lt"/>
              <a:buAutoNum type="arabicPeriod" startAt="6"/>
            </a:pPr>
            <a:endParaRPr lang="zh-TW" altLang="en-US" sz="2800" dirty="0">
              <a:latin typeface="微軟正黑體" panose="020B0604030504040204" pitchFamily="34" charset="-120"/>
              <a:ea typeface="微軟正黑體" panose="020B0604030504040204" pitchFamily="34" charset="-120"/>
            </a:endParaRPr>
          </a:p>
          <a:p>
            <a:pPr marL="514350" indent="-514350">
              <a:buFont typeface="+mj-lt"/>
              <a:buAutoNum type="arabicPeriod" startAt="6"/>
            </a:pPr>
            <a:r>
              <a:rPr lang="zh-TW" altLang="en-US" sz="2800" dirty="0">
                <a:latin typeface="微軟正黑體" panose="020B0604030504040204" pitchFamily="34" charset="-120"/>
                <a:ea typeface="微軟正黑體" panose="020B0604030504040204" pitchFamily="34" charset="-120"/>
              </a:rPr>
              <a:t>培養關懷生活、社會與環境的道德意識和公民   責任感，營造健康與運動社區。</a:t>
            </a:r>
            <a:endParaRPr lang="en-US" altLang="zh-TW" sz="2800" dirty="0">
              <a:latin typeface="微軟正黑體" panose="020B0604030504040204" pitchFamily="34" charset="-120"/>
              <a:ea typeface="微軟正黑體" panose="020B0604030504040204" pitchFamily="34" charset="-120"/>
            </a:endParaRPr>
          </a:p>
          <a:p>
            <a:pPr marL="514350" indent="-514350">
              <a:buFont typeface="+mj-lt"/>
              <a:buAutoNum type="arabicPeriod" startAt="6"/>
            </a:pPr>
            <a:endParaRPr lang="zh-TW" altLang="en-US" sz="2800" dirty="0">
              <a:latin typeface="微軟正黑體" panose="020B0604030504040204" pitchFamily="34" charset="-120"/>
              <a:ea typeface="微軟正黑體" panose="020B0604030504040204" pitchFamily="34" charset="-120"/>
            </a:endParaRPr>
          </a:p>
          <a:p>
            <a:pPr marL="514350" indent="-514350">
              <a:buFont typeface="+mj-lt"/>
              <a:buAutoNum type="arabicPeriod" startAt="6"/>
            </a:pPr>
            <a:r>
              <a:rPr lang="zh-TW" altLang="en-US" sz="2800" dirty="0">
                <a:latin typeface="微軟正黑體" panose="020B0604030504040204" pitchFamily="34" charset="-120"/>
                <a:ea typeface="微軟正黑體" panose="020B0604030504040204" pitchFamily="34" charset="-120"/>
              </a:rPr>
              <a:t>培養良好人際關係與團隊合作精神。</a:t>
            </a:r>
            <a:endParaRPr lang="en-US" altLang="zh-TW" sz="2800" dirty="0">
              <a:latin typeface="微軟正黑體" panose="020B0604030504040204" pitchFamily="34" charset="-120"/>
              <a:ea typeface="微軟正黑體" panose="020B0604030504040204" pitchFamily="34" charset="-120"/>
            </a:endParaRPr>
          </a:p>
          <a:p>
            <a:endParaRPr lang="zh-TW" altLang="en-US" sz="2800" dirty="0">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rPr>
              <a:t>9.   </a:t>
            </a:r>
            <a:r>
              <a:rPr lang="zh-TW" altLang="en-US" sz="2800" dirty="0">
                <a:latin typeface="微軟正黑體" panose="020B0604030504040204" pitchFamily="34" charset="-120"/>
                <a:ea typeface="微軟正黑體" panose="020B0604030504040204" pitchFamily="34" charset="-120"/>
              </a:rPr>
              <a:t>發展健康與體育相關之文化素養與國際觀。</a:t>
            </a:r>
          </a:p>
        </p:txBody>
      </p:sp>
      <p:sp>
        <p:nvSpPr>
          <p:cNvPr id="6" name="標題 1"/>
          <p:cNvSpPr txBox="1">
            <a:spLocks/>
          </p:cNvSpPr>
          <p:nvPr/>
        </p:nvSpPr>
        <p:spPr bwMode="auto">
          <a:xfrm>
            <a:off x="815132" y="584856"/>
            <a:ext cx="49068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defTabSz="1955800">
              <a:lnSpc>
                <a:spcPct val="90000"/>
              </a:lnSpc>
              <a:spcAft>
                <a:spcPct val="35000"/>
              </a:spcAft>
            </a:pPr>
            <a:r>
              <a:rPr lang="zh-TW" altLang="en-US" sz="4000" b="1" dirty="0">
                <a:solidFill>
                  <a:srgbClr val="098E40"/>
                </a:solidFill>
                <a:effectLst>
                  <a:outerShdw blurRad="38100" dist="38100" dir="2700000" algn="tl">
                    <a:srgbClr val="000000">
                      <a:alpha val="18000"/>
                    </a:srgbClr>
                  </a:outerShdw>
                </a:effectLst>
                <a:cs typeface="+mn-cs"/>
              </a:rPr>
              <a:t>三、課程目標</a:t>
            </a:r>
            <a:r>
              <a:rPr lang="en-US" altLang="zh-TW" sz="4000" b="1" dirty="0">
                <a:solidFill>
                  <a:srgbClr val="098E40"/>
                </a:solidFill>
                <a:effectLst>
                  <a:outerShdw blurRad="38100" dist="38100" dir="2700000" algn="tl">
                    <a:srgbClr val="000000">
                      <a:alpha val="18000"/>
                    </a:srgbClr>
                  </a:outerShdw>
                </a:effectLst>
                <a:cs typeface="+mn-cs"/>
              </a:rPr>
              <a:t>(2/2)</a:t>
            </a:r>
            <a:endParaRPr lang="zh-TW" altLang="en-US" sz="4000" b="1" dirty="0">
              <a:solidFill>
                <a:srgbClr val="098E40"/>
              </a:solidFill>
              <a:effectLst>
                <a:outerShdw blurRad="38100" dist="38100" dir="2700000" algn="tl">
                  <a:srgbClr val="000000">
                    <a:alpha val="18000"/>
                  </a:srgbClr>
                </a:outerShdw>
              </a:effectLst>
              <a:cs typeface="+mn-cs"/>
            </a:endParaRPr>
          </a:p>
        </p:txBody>
      </p:sp>
      <p:pic>
        <p:nvPicPr>
          <p:cNvPr id="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7409" y="-8632"/>
            <a:ext cx="2403723" cy="192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978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9C43862D-E695-4545-88C2-9979944A62DB}" type="slidenum">
              <a:rPr lang="zh-TW" altLang="en-US" smtClean="0"/>
              <a:pPr>
                <a:defRPr/>
              </a:pPr>
              <a:t>24</a:t>
            </a:fld>
            <a:endParaRPr lang="zh-TW" altLang="en-US"/>
          </a:p>
        </p:txBody>
      </p:sp>
      <p:sp>
        <p:nvSpPr>
          <p:cNvPr id="10" name="標題 5"/>
          <p:cNvSpPr txBox="1">
            <a:spLocks/>
          </p:cNvSpPr>
          <p:nvPr/>
        </p:nvSpPr>
        <p:spPr bwMode="auto">
          <a:xfrm>
            <a:off x="827584" y="435440"/>
            <a:ext cx="68690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defTabSz="1955800">
              <a:lnSpc>
                <a:spcPct val="90000"/>
              </a:lnSpc>
              <a:spcAft>
                <a:spcPct val="35000"/>
              </a:spcAft>
            </a:pPr>
            <a:r>
              <a:rPr lang="zh-TW" altLang="en-US" sz="4000" b="1" dirty="0">
                <a:solidFill>
                  <a:srgbClr val="098E40"/>
                </a:solidFill>
                <a:effectLst>
                  <a:outerShdw blurRad="38100" dist="38100" dir="2700000" algn="tl">
                    <a:srgbClr val="000000">
                      <a:alpha val="18000"/>
                    </a:srgbClr>
                  </a:outerShdw>
                </a:effectLst>
                <a:cs typeface="+mn-cs"/>
              </a:rPr>
              <a:t>二、健體領域學習重點</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626" y="1298104"/>
            <a:ext cx="72056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830" y="2334816"/>
            <a:ext cx="26302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1500" y="2334816"/>
            <a:ext cx="42560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1668" y="3344483"/>
            <a:ext cx="1384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0409" y="3344483"/>
            <a:ext cx="1384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4709" y="3344483"/>
            <a:ext cx="1384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7297" y="3345361"/>
            <a:ext cx="27924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5017" y="4293096"/>
            <a:ext cx="1384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4408" y="4293096"/>
            <a:ext cx="1384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2" name="Picture 12"/>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323412" y="4411283"/>
            <a:ext cx="2250328" cy="2253790"/>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80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24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196752"/>
            <a:ext cx="8229600" cy="4857403"/>
          </a:xfrm>
        </p:spPr>
        <p:txBody>
          <a:bodyPr/>
          <a:lstStyle/>
          <a:p>
            <a:pPr marL="0" indent="0">
              <a:buNone/>
            </a:pPr>
            <a:r>
              <a:rPr lang="zh-TW" altLang="en-US" dirty="0"/>
              <a:t>                </a:t>
            </a:r>
            <a:endParaRPr lang="zh-TW" altLang="en-US" sz="2400" b="1" dirty="0"/>
          </a:p>
        </p:txBody>
      </p:sp>
      <p:sp>
        <p:nvSpPr>
          <p:cNvPr id="45" name="矩形 44"/>
          <p:cNvSpPr/>
          <p:nvPr/>
        </p:nvSpPr>
        <p:spPr>
          <a:xfrm>
            <a:off x="4607496" y="766514"/>
            <a:ext cx="4536504" cy="769441"/>
          </a:xfrm>
          <a:prstGeom prst="rect">
            <a:avLst/>
          </a:prstGeom>
        </p:spPr>
        <p:txBody>
          <a:bodyPr wrap="square">
            <a:spAutoFit/>
          </a:bodyPr>
          <a:lstStyle/>
          <a:p>
            <a:pPr algn="ctr"/>
            <a:r>
              <a:rPr lang="en-US" altLang="zh-TW" sz="4400" b="1" dirty="0">
                <a:solidFill>
                  <a:srgbClr val="A50021"/>
                </a:solidFill>
                <a:latin typeface="微軟正黑體" panose="020B0604030504040204" pitchFamily="34" charset="-120"/>
                <a:ea typeface="微軟正黑體" panose="020B0604030504040204" pitchFamily="34" charset="-120"/>
              </a:rPr>
              <a:t>4</a:t>
            </a:r>
            <a:r>
              <a:rPr lang="zh-TW" altLang="en-US" sz="2800" b="1" dirty="0">
                <a:solidFill>
                  <a:srgbClr val="A50021"/>
                </a:solidFill>
                <a:latin typeface="微軟正黑體" panose="020B0604030504040204" pitchFamily="34" charset="-120"/>
                <a:ea typeface="微軟正黑體" panose="020B0604030504040204" pitchFamily="34" charset="-120"/>
              </a:rPr>
              <a:t>個類別及</a:t>
            </a:r>
            <a:r>
              <a:rPr lang="en-US" altLang="zh-TW" sz="4400" b="1" dirty="0">
                <a:solidFill>
                  <a:srgbClr val="A50021"/>
                </a:solidFill>
                <a:latin typeface="微軟正黑體" panose="020B0604030504040204" pitchFamily="34" charset="-120"/>
                <a:ea typeface="微軟正黑體" panose="020B0604030504040204" pitchFamily="34" charset="-120"/>
              </a:rPr>
              <a:t>16</a:t>
            </a:r>
            <a:r>
              <a:rPr lang="zh-TW" altLang="en-US" sz="2800" b="1" dirty="0">
                <a:solidFill>
                  <a:srgbClr val="A50021"/>
                </a:solidFill>
                <a:latin typeface="微軟正黑體" panose="020B0604030504040204" pitchFamily="34" charset="-120"/>
                <a:ea typeface="微軟正黑體" panose="020B0604030504040204" pitchFamily="34" charset="-120"/>
              </a:rPr>
              <a:t>個次項目</a:t>
            </a:r>
            <a:endParaRPr lang="zh-TW" altLang="en-US" sz="2800" dirty="0">
              <a:solidFill>
                <a:srgbClr val="A50021"/>
              </a:solidFill>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897010" y="1623314"/>
            <a:ext cx="8067478" cy="4670703"/>
            <a:chOff x="107504" y="637104"/>
            <a:chExt cx="8783678" cy="5709896"/>
          </a:xfrm>
        </p:grpSpPr>
        <p:sp>
          <p:nvSpPr>
            <p:cNvPr id="34" name="手繪多邊形 33"/>
            <p:cNvSpPr/>
            <p:nvPr/>
          </p:nvSpPr>
          <p:spPr>
            <a:xfrm>
              <a:off x="4519465" y="4007000"/>
              <a:ext cx="4348396" cy="2340000"/>
            </a:xfrm>
            <a:custGeom>
              <a:avLst/>
              <a:gdLst>
                <a:gd name="connsiteX0" fmla="*/ 0 w 3484254"/>
                <a:gd name="connsiteY0" fmla="*/ 185603 h 1856026"/>
                <a:gd name="connsiteX1" fmla="*/ 185603 w 3484254"/>
                <a:gd name="connsiteY1" fmla="*/ 0 h 1856026"/>
                <a:gd name="connsiteX2" fmla="*/ 3298651 w 3484254"/>
                <a:gd name="connsiteY2" fmla="*/ 0 h 1856026"/>
                <a:gd name="connsiteX3" fmla="*/ 3484254 w 3484254"/>
                <a:gd name="connsiteY3" fmla="*/ 185603 h 1856026"/>
                <a:gd name="connsiteX4" fmla="*/ 3484254 w 3484254"/>
                <a:gd name="connsiteY4" fmla="*/ 1670423 h 1856026"/>
                <a:gd name="connsiteX5" fmla="*/ 3298651 w 3484254"/>
                <a:gd name="connsiteY5" fmla="*/ 1856026 h 1856026"/>
                <a:gd name="connsiteX6" fmla="*/ 185603 w 3484254"/>
                <a:gd name="connsiteY6" fmla="*/ 1856026 h 1856026"/>
                <a:gd name="connsiteX7" fmla="*/ 0 w 3484254"/>
                <a:gd name="connsiteY7" fmla="*/ 1670423 h 1856026"/>
                <a:gd name="connsiteX8" fmla="*/ 0 w 3484254"/>
                <a:gd name="connsiteY8" fmla="*/ 185603 h 185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4254" h="1856026">
                  <a:moveTo>
                    <a:pt x="0" y="185603"/>
                  </a:moveTo>
                  <a:cubicBezTo>
                    <a:pt x="0" y="83097"/>
                    <a:pt x="83097" y="0"/>
                    <a:pt x="185603" y="0"/>
                  </a:cubicBezTo>
                  <a:lnTo>
                    <a:pt x="3298651" y="0"/>
                  </a:lnTo>
                  <a:cubicBezTo>
                    <a:pt x="3401157" y="0"/>
                    <a:pt x="3484254" y="83097"/>
                    <a:pt x="3484254" y="185603"/>
                  </a:cubicBezTo>
                  <a:lnTo>
                    <a:pt x="3484254" y="1670423"/>
                  </a:lnTo>
                  <a:cubicBezTo>
                    <a:pt x="3484254" y="1772929"/>
                    <a:pt x="3401157" y="1856026"/>
                    <a:pt x="3298651" y="1856026"/>
                  </a:cubicBezTo>
                  <a:lnTo>
                    <a:pt x="185603" y="1856026"/>
                  </a:lnTo>
                  <a:cubicBezTo>
                    <a:pt x="83097" y="1856026"/>
                    <a:pt x="0" y="1772929"/>
                    <a:pt x="0" y="1670423"/>
                  </a:cubicBezTo>
                  <a:lnTo>
                    <a:pt x="0" y="185603"/>
                  </a:lnTo>
                  <a:close/>
                </a:path>
              </a:pathLst>
            </a:custGeom>
            <a:ln>
              <a:solidFill>
                <a:srgbClr val="FFC00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2727" tIns="611458" rIns="147452" bIns="147451" numCol="1" spcCol="1270" anchor="t" anchorCtr="0">
              <a:noAutofit/>
            </a:bodyPr>
            <a:lstStyle/>
            <a:p>
              <a:pPr marL="285750" lvl="1" indent="-285750" algn="r" defTabSz="1244600">
                <a:lnSpc>
                  <a:spcPct val="90000"/>
                </a:lnSpc>
                <a:spcBef>
                  <a:spcPct val="0"/>
                </a:spcBef>
                <a:spcAft>
                  <a:spcPct val="15000"/>
                </a:spcAft>
                <a:buChar char="••"/>
              </a:pPr>
              <a:endParaRPr lang="zh-TW" altLang="en-US" sz="2800" kern="1200" dirty="0">
                <a:latin typeface="微軟正黑體" panose="020B0604030504040204" pitchFamily="34" charset="-120"/>
                <a:ea typeface="微軟正黑體" panose="020B0604030504040204" pitchFamily="34" charset="-120"/>
              </a:endParaRPr>
            </a:p>
          </p:txBody>
        </p:sp>
        <p:sp>
          <p:nvSpPr>
            <p:cNvPr id="38" name="手繪多邊形 37"/>
            <p:cNvSpPr/>
            <p:nvPr/>
          </p:nvSpPr>
          <p:spPr>
            <a:xfrm>
              <a:off x="107504" y="4007000"/>
              <a:ext cx="4301006" cy="2340000"/>
            </a:xfrm>
            <a:custGeom>
              <a:avLst/>
              <a:gdLst>
                <a:gd name="connsiteX0" fmla="*/ 0 w 3433772"/>
                <a:gd name="connsiteY0" fmla="*/ 182798 h 1827977"/>
                <a:gd name="connsiteX1" fmla="*/ 182798 w 3433772"/>
                <a:gd name="connsiteY1" fmla="*/ 0 h 1827977"/>
                <a:gd name="connsiteX2" fmla="*/ 3250974 w 3433772"/>
                <a:gd name="connsiteY2" fmla="*/ 0 h 1827977"/>
                <a:gd name="connsiteX3" fmla="*/ 3433772 w 3433772"/>
                <a:gd name="connsiteY3" fmla="*/ 182798 h 1827977"/>
                <a:gd name="connsiteX4" fmla="*/ 3433772 w 3433772"/>
                <a:gd name="connsiteY4" fmla="*/ 1645179 h 1827977"/>
                <a:gd name="connsiteX5" fmla="*/ 3250974 w 3433772"/>
                <a:gd name="connsiteY5" fmla="*/ 1827977 h 1827977"/>
                <a:gd name="connsiteX6" fmla="*/ 182798 w 3433772"/>
                <a:gd name="connsiteY6" fmla="*/ 1827977 h 1827977"/>
                <a:gd name="connsiteX7" fmla="*/ 0 w 3433772"/>
                <a:gd name="connsiteY7" fmla="*/ 1645179 h 1827977"/>
                <a:gd name="connsiteX8" fmla="*/ 0 w 3433772"/>
                <a:gd name="connsiteY8" fmla="*/ 182798 h 18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3772" h="1827977">
                  <a:moveTo>
                    <a:pt x="0" y="182798"/>
                  </a:moveTo>
                  <a:cubicBezTo>
                    <a:pt x="0" y="81841"/>
                    <a:pt x="81841" y="0"/>
                    <a:pt x="182798" y="0"/>
                  </a:cubicBezTo>
                  <a:lnTo>
                    <a:pt x="3250974" y="0"/>
                  </a:lnTo>
                  <a:cubicBezTo>
                    <a:pt x="3351931" y="0"/>
                    <a:pt x="3433772" y="81841"/>
                    <a:pt x="3433772" y="182798"/>
                  </a:cubicBezTo>
                  <a:lnTo>
                    <a:pt x="3433772" y="1645179"/>
                  </a:lnTo>
                  <a:cubicBezTo>
                    <a:pt x="3433772" y="1746136"/>
                    <a:pt x="3351931" y="1827977"/>
                    <a:pt x="3250974" y="1827977"/>
                  </a:cubicBezTo>
                  <a:lnTo>
                    <a:pt x="182798" y="1827977"/>
                  </a:lnTo>
                  <a:cubicBezTo>
                    <a:pt x="81841" y="1827977"/>
                    <a:pt x="0" y="1746136"/>
                    <a:pt x="0" y="1645179"/>
                  </a:cubicBezTo>
                  <a:lnTo>
                    <a:pt x="0" y="182798"/>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835" tIns="603829" rIns="1176967" bIns="146836" numCol="1" spcCol="1270" anchor="t" anchorCtr="0">
              <a:noAutofit/>
            </a:bodyPr>
            <a:lstStyle/>
            <a:p>
              <a:pPr marL="0" lvl="1" defTabSz="1244600">
                <a:lnSpc>
                  <a:spcPct val="90000"/>
                </a:lnSpc>
                <a:spcAft>
                  <a:spcPct val="15000"/>
                </a:spcAft>
              </a:pPr>
              <a:endParaRPr lang="zh-TW" altLang="en-US" sz="2400" dirty="0">
                <a:latin typeface="微軟正黑體" panose="020B0604030504040204" pitchFamily="34" charset="-120"/>
                <a:ea typeface="微軟正黑體" panose="020B0604030504040204" pitchFamily="34" charset="-120"/>
              </a:endParaRPr>
            </a:p>
          </p:txBody>
        </p:sp>
        <p:sp>
          <p:nvSpPr>
            <p:cNvPr id="44" name="手繪多邊形 43"/>
            <p:cNvSpPr/>
            <p:nvPr/>
          </p:nvSpPr>
          <p:spPr>
            <a:xfrm>
              <a:off x="4357425" y="637104"/>
              <a:ext cx="4533757" cy="2078077"/>
            </a:xfrm>
            <a:custGeom>
              <a:avLst/>
              <a:gdLst>
                <a:gd name="connsiteX0" fmla="*/ 0 w 4208971"/>
                <a:gd name="connsiteY0" fmla="*/ 207808 h 2078077"/>
                <a:gd name="connsiteX1" fmla="*/ 207808 w 4208971"/>
                <a:gd name="connsiteY1" fmla="*/ 0 h 2078077"/>
                <a:gd name="connsiteX2" fmla="*/ 4001163 w 4208971"/>
                <a:gd name="connsiteY2" fmla="*/ 0 h 2078077"/>
                <a:gd name="connsiteX3" fmla="*/ 4208971 w 4208971"/>
                <a:gd name="connsiteY3" fmla="*/ 207808 h 2078077"/>
                <a:gd name="connsiteX4" fmla="*/ 4208971 w 4208971"/>
                <a:gd name="connsiteY4" fmla="*/ 1870269 h 2078077"/>
                <a:gd name="connsiteX5" fmla="*/ 4001163 w 4208971"/>
                <a:gd name="connsiteY5" fmla="*/ 2078077 h 2078077"/>
                <a:gd name="connsiteX6" fmla="*/ 207808 w 4208971"/>
                <a:gd name="connsiteY6" fmla="*/ 2078077 h 2078077"/>
                <a:gd name="connsiteX7" fmla="*/ 0 w 4208971"/>
                <a:gd name="connsiteY7" fmla="*/ 1870269 h 2078077"/>
                <a:gd name="connsiteX8" fmla="*/ 0 w 4208971"/>
                <a:gd name="connsiteY8" fmla="*/ 207808 h 207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971" h="2078077">
                  <a:moveTo>
                    <a:pt x="0" y="207808"/>
                  </a:moveTo>
                  <a:cubicBezTo>
                    <a:pt x="0" y="93039"/>
                    <a:pt x="93039" y="0"/>
                    <a:pt x="207808" y="0"/>
                  </a:cubicBezTo>
                  <a:lnTo>
                    <a:pt x="4001163" y="0"/>
                  </a:lnTo>
                  <a:cubicBezTo>
                    <a:pt x="4115932" y="0"/>
                    <a:pt x="4208971" y="93039"/>
                    <a:pt x="4208971" y="207808"/>
                  </a:cubicBezTo>
                  <a:lnTo>
                    <a:pt x="4208971" y="1870269"/>
                  </a:lnTo>
                  <a:cubicBezTo>
                    <a:pt x="4208971" y="1985038"/>
                    <a:pt x="4115932" y="2078077"/>
                    <a:pt x="4001163" y="2078077"/>
                  </a:cubicBezTo>
                  <a:lnTo>
                    <a:pt x="207808" y="2078077"/>
                  </a:lnTo>
                  <a:cubicBezTo>
                    <a:pt x="93039" y="2078077"/>
                    <a:pt x="0" y="1985038"/>
                    <a:pt x="0" y="1870269"/>
                  </a:cubicBezTo>
                  <a:lnTo>
                    <a:pt x="0" y="207808"/>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15020" tIns="152329" rIns="152330" bIns="671849" numCol="1" spcCol="1270" anchor="t" anchorCtr="0">
              <a:noAutofit/>
            </a:bodyPr>
            <a:lstStyle/>
            <a:p>
              <a:pPr marL="285750" lvl="1" indent="-285750" algn="r" defTabSz="1244600">
                <a:lnSpc>
                  <a:spcPct val="90000"/>
                </a:lnSpc>
                <a:spcBef>
                  <a:spcPct val="0"/>
                </a:spcBef>
                <a:spcAft>
                  <a:spcPct val="15000"/>
                </a:spcAft>
                <a:buChar char="••"/>
              </a:pPr>
              <a:r>
                <a:rPr lang="en-US" altLang="zh-TW" sz="2400" kern="1200" dirty="0">
                  <a:solidFill>
                    <a:srgbClr val="0070C0"/>
                  </a:solidFill>
                  <a:latin typeface="微軟正黑體" panose="020B0604030504040204" pitchFamily="34" charset="-120"/>
                  <a:ea typeface="微軟正黑體" panose="020B0604030504040204" pitchFamily="34" charset="-120"/>
                </a:rPr>
                <a:t>2a</a:t>
              </a:r>
              <a:r>
                <a:rPr lang="zh-TW" altLang="en-US" sz="2400" kern="1200" dirty="0">
                  <a:solidFill>
                    <a:srgbClr val="0070C0"/>
                  </a:solidFill>
                  <a:latin typeface="微軟正黑體" panose="020B0604030504040204" pitchFamily="34" charset="-120"/>
                  <a:ea typeface="微軟正黑體" panose="020B0604030504040204" pitchFamily="34" charset="-120"/>
                </a:rPr>
                <a:t> 健康覺察</a:t>
              </a:r>
            </a:p>
            <a:p>
              <a:pPr marL="285750" lvl="1" indent="-285750" algn="r" defTabSz="1244600">
                <a:lnSpc>
                  <a:spcPct val="90000"/>
                </a:lnSpc>
                <a:spcBef>
                  <a:spcPct val="0"/>
                </a:spcBef>
                <a:spcAft>
                  <a:spcPct val="15000"/>
                </a:spcAft>
                <a:buChar char="••"/>
              </a:pPr>
              <a:r>
                <a:rPr lang="en-US" altLang="zh-TW" sz="2400" kern="1200" dirty="0">
                  <a:solidFill>
                    <a:srgbClr val="0070C0"/>
                  </a:solidFill>
                  <a:latin typeface="微軟正黑體" panose="020B0604030504040204" pitchFamily="34" charset="-120"/>
                  <a:ea typeface="微軟正黑體" panose="020B0604030504040204" pitchFamily="34" charset="-120"/>
                </a:rPr>
                <a:t>2b</a:t>
              </a:r>
              <a:r>
                <a:rPr lang="zh-TW" altLang="en-US" sz="2400" kern="1200" dirty="0">
                  <a:solidFill>
                    <a:srgbClr val="0070C0"/>
                  </a:solidFill>
                  <a:latin typeface="微軟正黑體" panose="020B0604030504040204" pitchFamily="34" charset="-120"/>
                  <a:ea typeface="微軟正黑體" panose="020B0604030504040204" pitchFamily="34" charset="-120"/>
                </a:rPr>
                <a:t> </a:t>
              </a:r>
              <a:r>
                <a:rPr lang="zh-TW" altLang="en-US" sz="2400" dirty="0">
                  <a:solidFill>
                    <a:srgbClr val="0070C0"/>
                  </a:solidFill>
                  <a:latin typeface="微軟正黑體" panose="020B0604030504040204" pitchFamily="34" charset="-120"/>
                  <a:ea typeface="微軟正黑體" panose="020B0604030504040204" pitchFamily="34" charset="-120"/>
                </a:rPr>
                <a:t>健康</a:t>
              </a:r>
              <a:r>
                <a:rPr lang="zh-TW" altLang="en-US" sz="2400" kern="1200" dirty="0">
                  <a:solidFill>
                    <a:srgbClr val="0070C0"/>
                  </a:solidFill>
                  <a:latin typeface="微軟正黑體" panose="020B0604030504040204" pitchFamily="34" charset="-120"/>
                  <a:ea typeface="微軟正黑體" panose="020B0604030504040204" pitchFamily="34" charset="-120"/>
                </a:rPr>
                <a:t>正向態度</a:t>
              </a:r>
            </a:p>
            <a:p>
              <a:pPr marL="285750" lvl="1" indent="-285750" algn="r" defTabSz="1244600">
                <a:lnSpc>
                  <a:spcPct val="90000"/>
                </a:lnSpc>
                <a:spcBef>
                  <a:spcPct val="0"/>
                </a:spcBef>
                <a:spcAft>
                  <a:spcPct val="15000"/>
                </a:spcAft>
                <a:buChar char="••"/>
              </a:pPr>
              <a:r>
                <a:rPr lang="en-US" altLang="zh-TW" sz="2400" kern="1200" dirty="0">
                  <a:solidFill>
                    <a:srgbClr val="E71255"/>
                  </a:solidFill>
                  <a:latin typeface="微軟正黑體" panose="020B0604030504040204" pitchFamily="34" charset="-120"/>
                  <a:ea typeface="微軟正黑體" panose="020B0604030504040204" pitchFamily="34" charset="-120"/>
                </a:rPr>
                <a:t>2c</a:t>
              </a:r>
              <a:r>
                <a:rPr lang="zh-TW" altLang="en-US" sz="2400" kern="1200" dirty="0">
                  <a:solidFill>
                    <a:srgbClr val="E71255"/>
                  </a:solidFill>
                  <a:latin typeface="微軟正黑體" panose="020B0604030504040204" pitchFamily="34" charset="-120"/>
                  <a:ea typeface="微軟正黑體" panose="020B0604030504040204" pitchFamily="34" charset="-120"/>
                </a:rPr>
                <a:t> </a:t>
              </a:r>
              <a:r>
                <a:rPr lang="zh-TW" altLang="en-US" sz="2400" dirty="0">
                  <a:solidFill>
                    <a:srgbClr val="E71255"/>
                  </a:solidFill>
                  <a:latin typeface="微軟正黑體" panose="020B0604030504040204" pitchFamily="34" charset="-120"/>
                  <a:ea typeface="微軟正黑體" panose="020B0604030504040204" pitchFamily="34" charset="-120"/>
                </a:rPr>
                <a:t>體育</a:t>
              </a:r>
              <a:r>
                <a:rPr lang="zh-TW" altLang="en-US" sz="2400" kern="1200" dirty="0">
                  <a:solidFill>
                    <a:srgbClr val="E71255"/>
                  </a:solidFill>
                  <a:latin typeface="微軟正黑體" panose="020B0604030504040204" pitchFamily="34" charset="-120"/>
                  <a:ea typeface="微軟正黑體" panose="020B0604030504040204" pitchFamily="34" charset="-120"/>
                </a:rPr>
                <a:t>學習態度</a:t>
              </a:r>
            </a:p>
            <a:p>
              <a:pPr marL="285750" lvl="1" indent="-285750" algn="r" defTabSz="1244600">
                <a:lnSpc>
                  <a:spcPct val="90000"/>
                </a:lnSpc>
                <a:spcBef>
                  <a:spcPct val="0"/>
                </a:spcBef>
                <a:spcAft>
                  <a:spcPct val="15000"/>
                </a:spcAft>
                <a:buChar char="••"/>
              </a:pPr>
              <a:r>
                <a:rPr lang="en-US" altLang="zh-TW" sz="2400" kern="1200" dirty="0">
                  <a:solidFill>
                    <a:srgbClr val="E71255"/>
                  </a:solidFill>
                  <a:latin typeface="微軟正黑體" panose="020B0604030504040204" pitchFamily="34" charset="-120"/>
                  <a:ea typeface="微軟正黑體" panose="020B0604030504040204" pitchFamily="34" charset="-120"/>
                </a:rPr>
                <a:t>2d</a:t>
              </a:r>
              <a:r>
                <a:rPr lang="zh-TW" altLang="en-US" sz="2400" kern="1200" dirty="0">
                  <a:solidFill>
                    <a:srgbClr val="E71255"/>
                  </a:solidFill>
                  <a:latin typeface="微軟正黑體" panose="020B0604030504040204" pitchFamily="34" charset="-120"/>
                  <a:ea typeface="微軟正黑體" panose="020B0604030504040204" pitchFamily="34" charset="-120"/>
                </a:rPr>
                <a:t> 運動欣賞</a:t>
              </a:r>
            </a:p>
          </p:txBody>
        </p:sp>
        <p:sp>
          <p:nvSpPr>
            <p:cNvPr id="46" name="手繪多邊形 45"/>
            <p:cNvSpPr/>
            <p:nvPr/>
          </p:nvSpPr>
          <p:spPr>
            <a:xfrm>
              <a:off x="107504" y="645021"/>
              <a:ext cx="4301006" cy="2063946"/>
            </a:xfrm>
            <a:custGeom>
              <a:avLst/>
              <a:gdLst>
                <a:gd name="connsiteX0" fmla="*/ 0 w 3579187"/>
                <a:gd name="connsiteY0" fmla="*/ 206395 h 2063946"/>
                <a:gd name="connsiteX1" fmla="*/ 206395 w 3579187"/>
                <a:gd name="connsiteY1" fmla="*/ 0 h 2063946"/>
                <a:gd name="connsiteX2" fmla="*/ 3372792 w 3579187"/>
                <a:gd name="connsiteY2" fmla="*/ 0 h 2063946"/>
                <a:gd name="connsiteX3" fmla="*/ 3579187 w 3579187"/>
                <a:gd name="connsiteY3" fmla="*/ 206395 h 2063946"/>
                <a:gd name="connsiteX4" fmla="*/ 3579187 w 3579187"/>
                <a:gd name="connsiteY4" fmla="*/ 1857551 h 2063946"/>
                <a:gd name="connsiteX5" fmla="*/ 3372792 w 3579187"/>
                <a:gd name="connsiteY5" fmla="*/ 2063946 h 2063946"/>
                <a:gd name="connsiteX6" fmla="*/ 206395 w 3579187"/>
                <a:gd name="connsiteY6" fmla="*/ 2063946 h 2063946"/>
                <a:gd name="connsiteX7" fmla="*/ 0 w 3579187"/>
                <a:gd name="connsiteY7" fmla="*/ 1857551 h 2063946"/>
                <a:gd name="connsiteX8" fmla="*/ 0 w 3579187"/>
                <a:gd name="connsiteY8" fmla="*/ 206395 h 206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9187" h="2063946">
                  <a:moveTo>
                    <a:pt x="0" y="206395"/>
                  </a:moveTo>
                  <a:cubicBezTo>
                    <a:pt x="0" y="92406"/>
                    <a:pt x="92406" y="0"/>
                    <a:pt x="206395" y="0"/>
                  </a:cubicBezTo>
                  <a:lnTo>
                    <a:pt x="3372792" y="0"/>
                  </a:lnTo>
                  <a:cubicBezTo>
                    <a:pt x="3486781" y="0"/>
                    <a:pt x="3579187" y="92406"/>
                    <a:pt x="3579187" y="206395"/>
                  </a:cubicBezTo>
                  <a:lnTo>
                    <a:pt x="3579187" y="1857551"/>
                  </a:lnTo>
                  <a:cubicBezTo>
                    <a:pt x="3579187" y="1971540"/>
                    <a:pt x="3486781" y="2063946"/>
                    <a:pt x="3372792" y="2063946"/>
                  </a:cubicBezTo>
                  <a:lnTo>
                    <a:pt x="206395" y="2063946"/>
                  </a:lnTo>
                  <a:cubicBezTo>
                    <a:pt x="92406" y="2063946"/>
                    <a:pt x="0" y="1971540"/>
                    <a:pt x="0" y="1857551"/>
                  </a:cubicBezTo>
                  <a:lnTo>
                    <a:pt x="0" y="206395"/>
                  </a:lnTo>
                  <a:close/>
                </a:path>
              </a:pathLst>
            </a:custGeom>
            <a:solidFill>
              <a:schemeClr val="bg1">
                <a:alpha val="90000"/>
              </a:schemeClr>
            </a:solidFill>
            <a:ln>
              <a:solidFill>
                <a:srgbClr val="FB7A9A"/>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018" tIns="152018" rIns="1225774" bIns="668005" numCol="1" spcCol="1270" anchor="t" anchorCtr="0">
              <a:noAutofit/>
            </a:bodyPr>
            <a:lstStyle/>
            <a:p>
              <a:pPr marL="285750" lvl="1" indent="-285750" algn="l" defTabSz="1244600">
                <a:lnSpc>
                  <a:spcPct val="90000"/>
                </a:lnSpc>
                <a:spcBef>
                  <a:spcPct val="0"/>
                </a:spcBef>
                <a:spcAft>
                  <a:spcPct val="15000"/>
                </a:spcAft>
                <a:buChar char="••"/>
              </a:pPr>
              <a:r>
                <a:rPr lang="en-US" altLang="zh-TW" sz="2400" dirty="0">
                  <a:solidFill>
                    <a:srgbClr val="0070C0"/>
                  </a:solidFill>
                  <a:latin typeface="微軟正黑體" panose="020B0604030504040204" pitchFamily="34" charset="-120"/>
                  <a:ea typeface="微軟正黑體" panose="020B0604030504040204" pitchFamily="34" charset="-120"/>
                </a:rPr>
                <a:t>1a</a:t>
              </a:r>
              <a:r>
                <a:rPr lang="zh-TW" altLang="en-US" sz="2400" dirty="0">
                  <a:solidFill>
                    <a:srgbClr val="0070C0"/>
                  </a:solidFill>
                  <a:latin typeface="微軟正黑體" panose="020B0604030504040204" pitchFamily="34" charset="-120"/>
                  <a:ea typeface="微軟正黑體" panose="020B0604030504040204" pitchFamily="34" charset="-120"/>
                </a:rPr>
                <a:t> </a:t>
              </a:r>
              <a:r>
                <a:rPr lang="zh-TW" altLang="en-US" sz="2400" kern="1200" dirty="0">
                  <a:solidFill>
                    <a:srgbClr val="0070C0"/>
                  </a:solidFill>
                  <a:latin typeface="微軟正黑體" panose="020B0604030504040204" pitchFamily="34" charset="-120"/>
                  <a:ea typeface="微軟正黑體" panose="020B0604030504040204" pitchFamily="34" charset="-120"/>
                </a:rPr>
                <a:t>健康知識</a:t>
              </a:r>
            </a:p>
            <a:p>
              <a:pPr marL="285750" lvl="1" indent="-285750" algn="l" defTabSz="1244600">
                <a:lnSpc>
                  <a:spcPct val="90000"/>
                </a:lnSpc>
                <a:spcBef>
                  <a:spcPct val="0"/>
                </a:spcBef>
                <a:spcAft>
                  <a:spcPct val="15000"/>
                </a:spcAft>
                <a:buChar char="••"/>
              </a:pPr>
              <a:r>
                <a:rPr lang="en-US" altLang="zh-TW" sz="2400" kern="1200" dirty="0">
                  <a:solidFill>
                    <a:srgbClr val="0070C0"/>
                  </a:solidFill>
                  <a:latin typeface="微軟正黑體" panose="020B0604030504040204" pitchFamily="34" charset="-120"/>
                  <a:ea typeface="微軟正黑體" panose="020B0604030504040204" pitchFamily="34" charset="-120"/>
                </a:rPr>
                <a:t>1b</a:t>
              </a:r>
              <a:r>
                <a:rPr lang="zh-TW" altLang="en-US" sz="2400" kern="1200" dirty="0">
                  <a:solidFill>
                    <a:srgbClr val="0070C0"/>
                  </a:solidFill>
                  <a:latin typeface="微軟正黑體" panose="020B0604030504040204" pitchFamily="34" charset="-120"/>
                  <a:ea typeface="微軟正黑體" panose="020B0604030504040204" pitchFamily="34" charset="-120"/>
                </a:rPr>
                <a:t> 技能概念</a:t>
              </a:r>
            </a:p>
            <a:p>
              <a:pPr marL="285750" lvl="1" indent="-285750" algn="l" defTabSz="1244600">
                <a:lnSpc>
                  <a:spcPct val="90000"/>
                </a:lnSpc>
                <a:spcBef>
                  <a:spcPct val="0"/>
                </a:spcBef>
                <a:spcAft>
                  <a:spcPct val="15000"/>
                </a:spcAft>
                <a:buChar char="••"/>
              </a:pPr>
              <a:r>
                <a:rPr lang="en-US" altLang="zh-TW" sz="2400" kern="1200" dirty="0">
                  <a:solidFill>
                    <a:srgbClr val="E71255"/>
                  </a:solidFill>
                  <a:latin typeface="微軟正黑體" panose="020B0604030504040204" pitchFamily="34" charset="-120"/>
                  <a:ea typeface="微軟正黑體" panose="020B0604030504040204" pitchFamily="34" charset="-120"/>
                </a:rPr>
                <a:t>1c</a:t>
              </a:r>
              <a:r>
                <a:rPr lang="zh-TW" altLang="en-US" sz="2400" kern="1200" dirty="0">
                  <a:solidFill>
                    <a:srgbClr val="E71255"/>
                  </a:solidFill>
                  <a:latin typeface="微軟正黑體" panose="020B0604030504040204" pitchFamily="34" charset="-120"/>
                  <a:ea typeface="微軟正黑體" panose="020B0604030504040204" pitchFamily="34" charset="-120"/>
                </a:rPr>
                <a:t> 運動知識</a:t>
              </a:r>
            </a:p>
            <a:p>
              <a:pPr marL="285750" lvl="1" indent="-285750" algn="l" defTabSz="1244600">
                <a:lnSpc>
                  <a:spcPct val="90000"/>
                </a:lnSpc>
                <a:spcBef>
                  <a:spcPct val="0"/>
                </a:spcBef>
                <a:spcAft>
                  <a:spcPct val="15000"/>
                </a:spcAft>
                <a:buChar char="••"/>
              </a:pPr>
              <a:r>
                <a:rPr lang="en-US" altLang="zh-TW" sz="2400" kern="1200" dirty="0">
                  <a:solidFill>
                    <a:srgbClr val="E71255"/>
                  </a:solidFill>
                  <a:latin typeface="微軟正黑體" panose="020B0604030504040204" pitchFamily="34" charset="-120"/>
                  <a:ea typeface="微軟正黑體" panose="020B0604030504040204" pitchFamily="34" charset="-120"/>
                </a:rPr>
                <a:t>1d</a:t>
              </a:r>
              <a:r>
                <a:rPr lang="zh-TW" altLang="en-US" sz="2400" kern="1200" dirty="0">
                  <a:solidFill>
                    <a:srgbClr val="E71255"/>
                  </a:solidFill>
                  <a:latin typeface="微軟正黑體" panose="020B0604030504040204" pitchFamily="34" charset="-120"/>
                  <a:ea typeface="微軟正黑體" panose="020B0604030504040204" pitchFamily="34" charset="-120"/>
                </a:rPr>
                <a:t> 技能原理</a:t>
              </a:r>
            </a:p>
          </p:txBody>
        </p:sp>
        <p:sp>
          <p:nvSpPr>
            <p:cNvPr id="47" name="手繪多邊形 46"/>
            <p:cNvSpPr/>
            <p:nvPr/>
          </p:nvSpPr>
          <p:spPr>
            <a:xfrm>
              <a:off x="2532673" y="1492517"/>
              <a:ext cx="1875836" cy="1959711"/>
            </a:xfrm>
            <a:custGeom>
              <a:avLst/>
              <a:gdLst>
                <a:gd name="connsiteX0" fmla="*/ 0 w 2402161"/>
                <a:gd name="connsiteY0" fmla="*/ 2402161 h 2402161"/>
                <a:gd name="connsiteX1" fmla="*/ 2402161 w 2402161"/>
                <a:gd name="connsiteY1" fmla="*/ 0 h 2402161"/>
                <a:gd name="connsiteX2" fmla="*/ 2402161 w 2402161"/>
                <a:gd name="connsiteY2" fmla="*/ 2402161 h 2402161"/>
                <a:gd name="connsiteX3" fmla="*/ 0 w 2402161"/>
                <a:gd name="connsiteY3" fmla="*/ 2402161 h 2402161"/>
              </a:gdLst>
              <a:ahLst/>
              <a:cxnLst>
                <a:cxn ang="0">
                  <a:pos x="connsiteX0" y="connsiteY0"/>
                </a:cxn>
                <a:cxn ang="0">
                  <a:pos x="connsiteX1" y="connsiteY1"/>
                </a:cxn>
                <a:cxn ang="0">
                  <a:pos x="connsiteX2" y="connsiteY2"/>
                </a:cxn>
                <a:cxn ang="0">
                  <a:pos x="connsiteX3" y="connsiteY3"/>
                </a:cxn>
              </a:cxnLst>
              <a:rect l="l" t="t" r="r" b="b"/>
              <a:pathLst>
                <a:path w="2402161" h="2402161">
                  <a:moveTo>
                    <a:pt x="0" y="2402161"/>
                  </a:moveTo>
                  <a:cubicBezTo>
                    <a:pt x="0" y="1075484"/>
                    <a:pt x="1075484" y="0"/>
                    <a:pt x="2402161" y="0"/>
                  </a:cubicBezTo>
                  <a:lnTo>
                    <a:pt x="2402161" y="2402161"/>
                  </a:lnTo>
                  <a:lnTo>
                    <a:pt x="0" y="2402161"/>
                  </a:lnTo>
                  <a:close/>
                </a:path>
              </a:pathLst>
            </a:custGeom>
            <a:solidFill>
              <a:srgbClr val="FB7A9A"/>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02281" tIns="1002281" rIns="298704" bIns="298704" numCol="1" spcCol="1270" anchor="ctr" anchorCtr="0">
              <a:noAutofit/>
            </a:bodyPr>
            <a:lstStyle/>
            <a:p>
              <a:pPr lvl="0" algn="ctr" defTabSz="18669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認知</a:t>
              </a:r>
            </a:p>
          </p:txBody>
        </p:sp>
        <p:sp>
          <p:nvSpPr>
            <p:cNvPr id="48" name="手繪多邊形 47"/>
            <p:cNvSpPr/>
            <p:nvPr/>
          </p:nvSpPr>
          <p:spPr>
            <a:xfrm>
              <a:off x="4463986" y="1492517"/>
              <a:ext cx="1802255" cy="1959711"/>
            </a:xfrm>
            <a:custGeom>
              <a:avLst/>
              <a:gdLst>
                <a:gd name="connsiteX0" fmla="*/ 0 w 2402161"/>
                <a:gd name="connsiteY0" fmla="*/ 2402161 h 2402161"/>
                <a:gd name="connsiteX1" fmla="*/ 2402161 w 2402161"/>
                <a:gd name="connsiteY1" fmla="*/ 0 h 2402161"/>
                <a:gd name="connsiteX2" fmla="*/ 2402161 w 2402161"/>
                <a:gd name="connsiteY2" fmla="*/ 2402161 h 2402161"/>
                <a:gd name="connsiteX3" fmla="*/ 0 w 2402161"/>
                <a:gd name="connsiteY3" fmla="*/ 2402161 h 2402161"/>
              </a:gdLst>
              <a:ahLst/>
              <a:cxnLst>
                <a:cxn ang="0">
                  <a:pos x="connsiteX0" y="connsiteY0"/>
                </a:cxn>
                <a:cxn ang="0">
                  <a:pos x="connsiteX1" y="connsiteY1"/>
                </a:cxn>
                <a:cxn ang="0">
                  <a:pos x="connsiteX2" y="connsiteY2"/>
                </a:cxn>
                <a:cxn ang="0">
                  <a:pos x="connsiteX3" y="connsiteY3"/>
                </a:cxn>
              </a:cxnLst>
              <a:rect l="l" t="t" r="r" b="b"/>
              <a:pathLst>
                <a:path w="2402161" h="2402161">
                  <a:moveTo>
                    <a:pt x="0" y="0"/>
                  </a:moveTo>
                  <a:cubicBezTo>
                    <a:pt x="1326677" y="0"/>
                    <a:pt x="2402161" y="1075484"/>
                    <a:pt x="2402161" y="2402161"/>
                  </a:cubicBezTo>
                  <a:lnTo>
                    <a:pt x="0" y="2402161"/>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8704" tIns="1002281" rIns="1002281" bIns="298704" numCol="1" spcCol="1270" anchor="ctr" anchorCtr="0">
              <a:noAutofit/>
            </a:bodyPr>
            <a:lstStyle/>
            <a:p>
              <a:pPr lvl="0" algn="ctr" defTabSz="18669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情意</a:t>
              </a:r>
            </a:p>
          </p:txBody>
        </p:sp>
        <p:sp>
          <p:nvSpPr>
            <p:cNvPr id="49" name="手繪多邊形 48"/>
            <p:cNvSpPr/>
            <p:nvPr/>
          </p:nvSpPr>
          <p:spPr>
            <a:xfrm>
              <a:off x="4519466" y="3563181"/>
              <a:ext cx="1746775" cy="1978679"/>
            </a:xfrm>
            <a:custGeom>
              <a:avLst/>
              <a:gdLst>
                <a:gd name="connsiteX0" fmla="*/ 0 w 2402161"/>
                <a:gd name="connsiteY0" fmla="*/ 2402161 h 2402161"/>
                <a:gd name="connsiteX1" fmla="*/ 2402161 w 2402161"/>
                <a:gd name="connsiteY1" fmla="*/ 0 h 2402161"/>
                <a:gd name="connsiteX2" fmla="*/ 2402161 w 2402161"/>
                <a:gd name="connsiteY2" fmla="*/ 2402161 h 2402161"/>
                <a:gd name="connsiteX3" fmla="*/ 0 w 2402161"/>
                <a:gd name="connsiteY3" fmla="*/ 2402161 h 2402161"/>
              </a:gdLst>
              <a:ahLst/>
              <a:cxnLst>
                <a:cxn ang="0">
                  <a:pos x="connsiteX0" y="connsiteY0"/>
                </a:cxn>
                <a:cxn ang="0">
                  <a:pos x="connsiteX1" y="connsiteY1"/>
                </a:cxn>
                <a:cxn ang="0">
                  <a:pos x="connsiteX2" y="connsiteY2"/>
                </a:cxn>
                <a:cxn ang="0">
                  <a:pos x="connsiteX3" y="connsiteY3"/>
                </a:cxn>
              </a:cxnLst>
              <a:rect l="l" t="t" r="r" b="b"/>
              <a:pathLst>
                <a:path w="2402161" h="2402161">
                  <a:moveTo>
                    <a:pt x="2402161" y="0"/>
                  </a:moveTo>
                  <a:cubicBezTo>
                    <a:pt x="2402161" y="1326677"/>
                    <a:pt x="1326677" y="2402161"/>
                    <a:pt x="0" y="2402161"/>
                  </a:cubicBezTo>
                  <a:lnTo>
                    <a:pt x="0" y="0"/>
                  </a:lnTo>
                  <a:lnTo>
                    <a:pt x="2402161" y="0"/>
                  </a:lnTo>
                  <a:close/>
                </a:path>
              </a:pathLst>
            </a:custGeom>
            <a:solidFill>
              <a:srgbClr val="FFC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8704" tIns="298705" rIns="1002282" bIns="1002281" numCol="1" spcCol="1270" anchor="ctr" anchorCtr="0">
              <a:noAutofit/>
            </a:bodyPr>
            <a:lstStyle/>
            <a:p>
              <a:pPr algn="ctr" defTabSz="1866900">
                <a:lnSpc>
                  <a:spcPct val="90000"/>
                </a:lnSpc>
                <a:spcAft>
                  <a:spcPct val="35000"/>
                </a:spcAft>
              </a:pPr>
              <a:endParaRPr lang="en-US" altLang="zh-TW" sz="2800" b="1" dirty="0">
                <a:latin typeface="微軟正黑體" panose="020B0604030504040204" pitchFamily="34" charset="-120"/>
                <a:ea typeface="微軟正黑體" panose="020B0604030504040204" pitchFamily="34" charset="-120"/>
              </a:endParaRPr>
            </a:p>
            <a:p>
              <a:pPr algn="ctr" defTabSz="1866900">
                <a:lnSpc>
                  <a:spcPct val="90000"/>
                </a:lnSpc>
                <a:spcAft>
                  <a:spcPct val="35000"/>
                </a:spcAft>
              </a:pPr>
              <a:r>
                <a:rPr lang="zh-TW" altLang="en-US" sz="2800" b="1" dirty="0">
                  <a:latin typeface="微軟正黑體" panose="020B0604030504040204" pitchFamily="34" charset="-120"/>
                  <a:ea typeface="微軟正黑體" panose="020B0604030504040204" pitchFamily="34" charset="-120"/>
                </a:rPr>
                <a:t>技能</a:t>
              </a:r>
            </a:p>
          </p:txBody>
        </p:sp>
        <p:sp>
          <p:nvSpPr>
            <p:cNvPr id="50" name="手繪多邊形 49"/>
            <p:cNvSpPr/>
            <p:nvPr/>
          </p:nvSpPr>
          <p:spPr>
            <a:xfrm>
              <a:off x="2532673" y="3563182"/>
              <a:ext cx="1875837" cy="1978678"/>
            </a:xfrm>
            <a:custGeom>
              <a:avLst/>
              <a:gdLst>
                <a:gd name="connsiteX0" fmla="*/ 0 w 2402161"/>
                <a:gd name="connsiteY0" fmla="*/ 2402161 h 2402161"/>
                <a:gd name="connsiteX1" fmla="*/ 2402161 w 2402161"/>
                <a:gd name="connsiteY1" fmla="*/ 0 h 2402161"/>
                <a:gd name="connsiteX2" fmla="*/ 2402161 w 2402161"/>
                <a:gd name="connsiteY2" fmla="*/ 2402161 h 2402161"/>
                <a:gd name="connsiteX3" fmla="*/ 0 w 2402161"/>
                <a:gd name="connsiteY3" fmla="*/ 2402161 h 2402161"/>
              </a:gdLst>
              <a:ahLst/>
              <a:cxnLst>
                <a:cxn ang="0">
                  <a:pos x="connsiteX0" y="connsiteY0"/>
                </a:cxn>
                <a:cxn ang="0">
                  <a:pos x="connsiteX1" y="connsiteY1"/>
                </a:cxn>
                <a:cxn ang="0">
                  <a:pos x="connsiteX2" y="connsiteY2"/>
                </a:cxn>
                <a:cxn ang="0">
                  <a:pos x="connsiteX3" y="connsiteY3"/>
                </a:cxn>
              </a:cxnLst>
              <a:rect l="l" t="t" r="r" b="b"/>
              <a:pathLst>
                <a:path w="2402161" h="2402161">
                  <a:moveTo>
                    <a:pt x="2402161" y="2402161"/>
                  </a:moveTo>
                  <a:cubicBezTo>
                    <a:pt x="1075484" y="2402161"/>
                    <a:pt x="0" y="1326677"/>
                    <a:pt x="0" y="0"/>
                  </a:cubicBezTo>
                  <a:lnTo>
                    <a:pt x="2402161" y="0"/>
                  </a:lnTo>
                  <a:lnTo>
                    <a:pt x="2402161" y="240216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02281" tIns="298704" rIns="298704" bIns="1002281" numCol="1" spcCol="1270" anchor="ctr" anchorCtr="0">
              <a:noAutofit/>
            </a:bodyPr>
            <a:lstStyle/>
            <a:p>
              <a:pPr algn="ctr" defTabSz="1866900">
                <a:lnSpc>
                  <a:spcPct val="90000"/>
                </a:lnSpc>
                <a:spcAft>
                  <a:spcPct val="35000"/>
                </a:spcAft>
              </a:pPr>
              <a:endParaRPr lang="en-US" altLang="zh-TW" sz="2800" b="1" dirty="0">
                <a:latin typeface="微軟正黑體" panose="020B0604030504040204" pitchFamily="34" charset="-120"/>
                <a:ea typeface="微軟正黑體" panose="020B0604030504040204" pitchFamily="34" charset="-120"/>
              </a:endParaRPr>
            </a:p>
            <a:p>
              <a:pPr algn="ctr" defTabSz="1866900">
                <a:lnSpc>
                  <a:spcPct val="90000"/>
                </a:lnSpc>
                <a:spcAft>
                  <a:spcPct val="35000"/>
                </a:spcAft>
              </a:pPr>
              <a:r>
                <a:rPr lang="zh-TW" altLang="en-US" sz="2800" b="1" dirty="0">
                  <a:latin typeface="微軟正黑體" panose="020B0604030504040204" pitchFamily="34" charset="-120"/>
                  <a:ea typeface="微軟正黑體" panose="020B0604030504040204" pitchFamily="34" charset="-120"/>
                </a:rPr>
                <a:t>行為</a:t>
              </a:r>
              <a:endParaRPr lang="zh-TW" altLang="en-US" sz="2800" b="1" kern="1200" dirty="0">
                <a:latin typeface="微軟正黑體" panose="020B0604030504040204" pitchFamily="34" charset="-120"/>
                <a:ea typeface="微軟正黑體" panose="020B0604030504040204" pitchFamily="34" charset="-120"/>
              </a:endParaRPr>
            </a:p>
          </p:txBody>
        </p:sp>
        <p:sp>
          <p:nvSpPr>
            <p:cNvPr id="51" name="圓形箭號 50"/>
            <p:cNvSpPr/>
            <p:nvPr/>
          </p:nvSpPr>
          <p:spPr>
            <a:xfrm>
              <a:off x="4049296" y="3008410"/>
              <a:ext cx="829383" cy="721203"/>
            </a:xfrm>
            <a:prstGeom prst="circular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2" name="圓形箭號 51"/>
            <p:cNvSpPr/>
            <p:nvPr/>
          </p:nvSpPr>
          <p:spPr>
            <a:xfrm rot="10800000">
              <a:off x="4049296" y="3285796"/>
              <a:ext cx="829383" cy="721203"/>
            </a:xfrm>
            <a:prstGeom prst="circular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sp>
        <p:nvSpPr>
          <p:cNvPr id="2" name="矩形 1"/>
          <p:cNvSpPr/>
          <p:nvPr/>
        </p:nvSpPr>
        <p:spPr>
          <a:xfrm>
            <a:off x="4211960" y="4653136"/>
            <a:ext cx="4572000" cy="1569660"/>
          </a:xfrm>
          <a:prstGeom prst="rect">
            <a:avLst/>
          </a:prstGeom>
        </p:spPr>
        <p:txBody>
          <a:bodyPr>
            <a:spAutoFit/>
          </a:bodyPr>
          <a:lstStyle/>
          <a:p>
            <a:pPr marL="285750" lvl="1" indent="-285750" algn="r" defTabSz="1244600">
              <a:spcAft>
                <a:spcPts val="0"/>
              </a:spcAft>
              <a:buChar char="••"/>
            </a:pPr>
            <a:r>
              <a:rPr lang="en-US" altLang="zh-TW" sz="2400" dirty="0">
                <a:solidFill>
                  <a:srgbClr val="0070C0"/>
                </a:solidFill>
                <a:latin typeface="微軟正黑體" panose="020B0604030504040204" pitchFamily="34" charset="-120"/>
                <a:ea typeface="微軟正黑體" panose="020B0604030504040204" pitchFamily="34" charset="-120"/>
              </a:rPr>
              <a:t>3a</a:t>
            </a:r>
            <a:r>
              <a:rPr lang="zh-TW" altLang="en-US" sz="2400" dirty="0">
                <a:solidFill>
                  <a:srgbClr val="0070C0"/>
                </a:solidFill>
                <a:latin typeface="微軟正黑體" panose="020B0604030504040204" pitchFamily="34" charset="-120"/>
                <a:ea typeface="微軟正黑體" panose="020B0604030504040204" pitchFamily="34" charset="-120"/>
              </a:rPr>
              <a:t> 健康技能</a:t>
            </a:r>
          </a:p>
          <a:p>
            <a:pPr marL="285750" lvl="1" indent="-285750" algn="r" defTabSz="1244600">
              <a:spcAft>
                <a:spcPts val="0"/>
              </a:spcAft>
              <a:buChar char="••"/>
            </a:pPr>
            <a:r>
              <a:rPr lang="en-US" altLang="zh-TW" sz="2400" dirty="0">
                <a:solidFill>
                  <a:srgbClr val="0070C0"/>
                </a:solidFill>
                <a:latin typeface="微軟正黑體" panose="020B0604030504040204" pitchFamily="34" charset="-120"/>
                <a:ea typeface="微軟正黑體" panose="020B0604030504040204" pitchFamily="34" charset="-120"/>
              </a:rPr>
              <a:t>3b</a:t>
            </a:r>
            <a:r>
              <a:rPr lang="zh-TW" altLang="en-US" sz="2400" dirty="0">
                <a:solidFill>
                  <a:srgbClr val="0070C0"/>
                </a:solidFill>
                <a:latin typeface="微軟正黑體" panose="020B0604030504040204" pitchFamily="34" charset="-120"/>
                <a:ea typeface="微軟正黑體" panose="020B0604030504040204" pitchFamily="34" charset="-120"/>
              </a:rPr>
              <a:t> 生活技能</a:t>
            </a:r>
          </a:p>
          <a:p>
            <a:pPr marL="285750" lvl="1" indent="-285750" algn="r" defTabSz="1244600">
              <a:spcAft>
                <a:spcPts val="0"/>
              </a:spcAft>
              <a:buChar char="••"/>
            </a:pPr>
            <a:r>
              <a:rPr lang="en-US" altLang="zh-TW" sz="2400" dirty="0">
                <a:solidFill>
                  <a:srgbClr val="E71255"/>
                </a:solidFill>
                <a:latin typeface="微軟正黑體" panose="020B0604030504040204" pitchFamily="34" charset="-120"/>
                <a:ea typeface="微軟正黑體" panose="020B0604030504040204" pitchFamily="34" charset="-120"/>
              </a:rPr>
              <a:t>3c</a:t>
            </a:r>
            <a:r>
              <a:rPr lang="zh-TW" altLang="en-US" sz="2400" dirty="0">
                <a:solidFill>
                  <a:srgbClr val="E71255"/>
                </a:solidFill>
                <a:latin typeface="微軟正黑體" panose="020B0604030504040204" pitchFamily="34" charset="-120"/>
                <a:ea typeface="微軟正黑體" panose="020B0604030504040204" pitchFamily="34" charset="-120"/>
              </a:rPr>
              <a:t> 技能表現</a:t>
            </a:r>
          </a:p>
          <a:p>
            <a:pPr marL="285750" lvl="1" indent="-285750" algn="r" defTabSz="1244600">
              <a:spcAft>
                <a:spcPts val="0"/>
              </a:spcAft>
              <a:buChar char="••"/>
            </a:pPr>
            <a:r>
              <a:rPr lang="en-US" altLang="zh-TW" sz="2400" dirty="0">
                <a:solidFill>
                  <a:srgbClr val="E71255"/>
                </a:solidFill>
                <a:latin typeface="微軟正黑體" panose="020B0604030504040204" pitchFamily="34" charset="-120"/>
                <a:ea typeface="微軟正黑體" panose="020B0604030504040204" pitchFamily="34" charset="-120"/>
              </a:rPr>
              <a:t>3d</a:t>
            </a:r>
            <a:r>
              <a:rPr lang="zh-TW" altLang="en-US" sz="2400" dirty="0">
                <a:solidFill>
                  <a:srgbClr val="E71255"/>
                </a:solidFill>
                <a:latin typeface="微軟正黑體" panose="020B0604030504040204" pitchFamily="34" charset="-120"/>
                <a:ea typeface="微軟正黑體" panose="020B0604030504040204" pitchFamily="34" charset="-120"/>
              </a:rPr>
              <a:t> 策略運用</a:t>
            </a:r>
            <a:endParaRPr lang="zh-TW" altLang="en-US" sz="1600" dirty="0">
              <a:solidFill>
                <a:srgbClr val="E71255"/>
              </a:solidFill>
              <a:latin typeface="微軟正黑體" panose="020B0604030504040204" pitchFamily="34" charset="-120"/>
              <a:ea typeface="微軟正黑體" panose="020B0604030504040204" pitchFamily="34" charset="-120"/>
            </a:endParaRPr>
          </a:p>
        </p:txBody>
      </p:sp>
      <p:sp>
        <p:nvSpPr>
          <p:cNvPr id="17" name="標題 1"/>
          <p:cNvSpPr txBox="1">
            <a:spLocks/>
          </p:cNvSpPr>
          <p:nvPr/>
        </p:nvSpPr>
        <p:spPr>
          <a:xfrm>
            <a:off x="841884" y="260648"/>
            <a:ext cx="6033864" cy="706090"/>
          </a:xfrm>
          <a:prstGeom prst="rect">
            <a:avLst/>
          </a:prstGeom>
        </p:spPr>
        <p:txBody>
          <a:bodyPr bIns="91440" anchor="ctr"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j-cs"/>
              </a:rPr>
              <a:t>學習</a:t>
            </a:r>
            <a:r>
              <a:rPr kumimoji="0" lang="zh-TW" altLang="en-US" sz="4400" b="1" noProof="0" dirty="0">
                <a:solidFill>
                  <a:srgbClr val="FF0000"/>
                </a:solidFill>
                <a:latin typeface="微軟正黑體" panose="020B0604030504040204" pitchFamily="34" charset="-120"/>
                <a:ea typeface="微軟正黑體" panose="020B0604030504040204" pitchFamily="34" charset="-120"/>
                <a:cs typeface="+mj-cs"/>
              </a:rPr>
              <a:t>表現</a:t>
            </a:r>
            <a:r>
              <a:rPr kumimoji="0" lang="zh-TW" altLang="en-US" sz="28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j-cs"/>
              </a:rPr>
              <a:t>架構圖</a:t>
            </a:r>
            <a:endParaRPr kumimoji="0" lang="zh-TW" altLang="en-US" sz="36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j-cs"/>
            </a:endParaRPr>
          </a:p>
        </p:txBody>
      </p:sp>
      <p:sp>
        <p:nvSpPr>
          <p:cNvPr id="18" name="矩形 17"/>
          <p:cNvSpPr/>
          <p:nvPr/>
        </p:nvSpPr>
        <p:spPr>
          <a:xfrm>
            <a:off x="1115616" y="4680112"/>
            <a:ext cx="4572000" cy="1569660"/>
          </a:xfrm>
          <a:prstGeom prst="rect">
            <a:avLst/>
          </a:prstGeom>
        </p:spPr>
        <p:txBody>
          <a:bodyPr>
            <a:spAutoFit/>
          </a:bodyPr>
          <a:lstStyle/>
          <a:p>
            <a:pPr marL="285750" lvl="1" indent="-285750" defTabSz="1244600">
              <a:spcAft>
                <a:spcPts val="0"/>
              </a:spcAft>
              <a:buChar char="••"/>
            </a:pPr>
            <a:r>
              <a:rPr lang="en-US" altLang="zh-TW" sz="2400" dirty="0">
                <a:solidFill>
                  <a:srgbClr val="0070C0"/>
                </a:solidFill>
                <a:latin typeface="微軟正黑體" panose="020B0604030504040204" pitchFamily="34" charset="-120"/>
                <a:ea typeface="微軟正黑體" panose="020B0604030504040204" pitchFamily="34" charset="-120"/>
              </a:rPr>
              <a:t>4a</a:t>
            </a:r>
            <a:r>
              <a:rPr lang="zh-TW" altLang="en-US" sz="2400" dirty="0">
                <a:solidFill>
                  <a:srgbClr val="0070C0"/>
                </a:solidFill>
                <a:latin typeface="微軟正黑體" panose="020B0604030504040204" pitchFamily="34" charset="-120"/>
                <a:ea typeface="微軟正黑體" panose="020B0604030504040204" pitchFamily="34" charset="-120"/>
              </a:rPr>
              <a:t> 自我健康管理</a:t>
            </a:r>
            <a:endParaRPr lang="en-US" altLang="zh-TW" sz="2400" dirty="0">
              <a:solidFill>
                <a:srgbClr val="0070C0"/>
              </a:solidFill>
              <a:latin typeface="微軟正黑體" panose="020B0604030504040204" pitchFamily="34" charset="-120"/>
              <a:ea typeface="微軟正黑體" panose="020B0604030504040204" pitchFamily="34" charset="-120"/>
            </a:endParaRPr>
          </a:p>
          <a:p>
            <a:pPr marL="285750" lvl="1" indent="-285750" defTabSz="1244600">
              <a:spcAft>
                <a:spcPts val="0"/>
              </a:spcAft>
              <a:buChar char="••"/>
            </a:pPr>
            <a:r>
              <a:rPr lang="en-US" altLang="zh-TW" sz="2400" dirty="0">
                <a:solidFill>
                  <a:srgbClr val="0070C0"/>
                </a:solidFill>
                <a:latin typeface="微軟正黑體" panose="020B0604030504040204" pitchFamily="34" charset="-120"/>
                <a:ea typeface="微軟正黑體" panose="020B0604030504040204" pitchFamily="34" charset="-120"/>
              </a:rPr>
              <a:t>4b</a:t>
            </a:r>
            <a:r>
              <a:rPr lang="zh-TW" altLang="en-US" sz="2400" dirty="0">
                <a:solidFill>
                  <a:srgbClr val="0070C0"/>
                </a:solidFill>
                <a:latin typeface="微軟正黑體" panose="020B0604030504040204" pitchFamily="34" charset="-120"/>
                <a:ea typeface="微軟正黑體" panose="020B0604030504040204" pitchFamily="34" charset="-120"/>
              </a:rPr>
              <a:t> 健康倡議宣導</a:t>
            </a:r>
            <a:endParaRPr lang="en-US" altLang="zh-TW" sz="2400" dirty="0">
              <a:solidFill>
                <a:srgbClr val="0070C0"/>
              </a:solidFill>
              <a:latin typeface="微軟正黑體" panose="020B0604030504040204" pitchFamily="34" charset="-120"/>
              <a:ea typeface="微軟正黑體" panose="020B0604030504040204" pitchFamily="34" charset="-120"/>
            </a:endParaRPr>
          </a:p>
          <a:p>
            <a:pPr marL="285750" lvl="1" indent="-285750" defTabSz="1244600">
              <a:spcAft>
                <a:spcPts val="0"/>
              </a:spcAft>
              <a:buChar char="••"/>
            </a:pPr>
            <a:r>
              <a:rPr lang="en-US" altLang="zh-TW" sz="2400" dirty="0">
                <a:solidFill>
                  <a:srgbClr val="E71255"/>
                </a:solidFill>
                <a:latin typeface="微軟正黑體" panose="020B0604030504040204" pitchFamily="34" charset="-120"/>
                <a:ea typeface="微軟正黑體" panose="020B0604030504040204" pitchFamily="34" charset="-120"/>
              </a:rPr>
              <a:t>4c</a:t>
            </a:r>
            <a:r>
              <a:rPr lang="zh-TW" altLang="en-US" sz="2400" dirty="0">
                <a:solidFill>
                  <a:srgbClr val="E71255"/>
                </a:solidFill>
                <a:latin typeface="微軟正黑體" panose="020B0604030504040204" pitchFamily="34" charset="-120"/>
                <a:ea typeface="微軟正黑體" panose="020B0604030504040204" pitchFamily="34" charset="-120"/>
              </a:rPr>
              <a:t> 運動計畫</a:t>
            </a:r>
            <a:endParaRPr lang="en-US" altLang="zh-TW" sz="2400" dirty="0">
              <a:solidFill>
                <a:srgbClr val="E71255"/>
              </a:solidFill>
              <a:latin typeface="微軟正黑體" panose="020B0604030504040204" pitchFamily="34" charset="-120"/>
              <a:ea typeface="微軟正黑體" panose="020B0604030504040204" pitchFamily="34" charset="-120"/>
            </a:endParaRPr>
          </a:p>
          <a:p>
            <a:pPr marL="285750" lvl="1" indent="-285750" defTabSz="1244600">
              <a:spcAft>
                <a:spcPts val="0"/>
              </a:spcAft>
              <a:buChar char="••"/>
            </a:pPr>
            <a:r>
              <a:rPr lang="en-US" altLang="zh-TW" sz="2400" dirty="0">
                <a:solidFill>
                  <a:srgbClr val="E71255"/>
                </a:solidFill>
                <a:latin typeface="微軟正黑體" panose="020B0604030504040204" pitchFamily="34" charset="-120"/>
                <a:ea typeface="微軟正黑體" panose="020B0604030504040204" pitchFamily="34" charset="-120"/>
              </a:rPr>
              <a:t>4d</a:t>
            </a:r>
            <a:r>
              <a:rPr lang="zh-TW" altLang="en-US" sz="2400" dirty="0">
                <a:solidFill>
                  <a:srgbClr val="E71255"/>
                </a:solidFill>
                <a:latin typeface="微軟正黑體" panose="020B0604030504040204" pitchFamily="34" charset="-120"/>
                <a:ea typeface="微軟正黑體" panose="020B0604030504040204" pitchFamily="34" charset="-120"/>
              </a:rPr>
              <a:t> 運動實踐</a:t>
            </a:r>
            <a:endParaRPr lang="zh-TW" altLang="en-US" sz="1600" dirty="0">
              <a:solidFill>
                <a:srgbClr val="E71255"/>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76283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7719EC-D75B-4B17-9C97-C8B9AFC69699}" type="slidenum">
              <a:rPr kumimoji="1" lang="zh-TW" altLang="en-US" sz="9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zh-TW" altLang="en-US" sz="900" b="0" i="0" u="none" strike="noStrike" kern="1200" cap="none" spc="0" normalizeH="0" baseline="0" noProof="0">
              <a:ln>
                <a:noFill/>
              </a:ln>
              <a:solidFill>
                <a:srgbClr val="898989"/>
              </a:solidFill>
              <a:effectLst/>
              <a:uLnTx/>
              <a:uFillTx/>
              <a:latin typeface="Arial" pitchFamily="34" charset="0"/>
              <a:ea typeface="新細明體" pitchFamily="18" charset="-120"/>
              <a:cs typeface="+mn-cs"/>
            </a:endParaRPr>
          </a:p>
        </p:txBody>
      </p:sp>
      <p:grpSp>
        <p:nvGrpSpPr>
          <p:cNvPr id="9" name="群組 8"/>
          <p:cNvGrpSpPr/>
          <p:nvPr/>
        </p:nvGrpSpPr>
        <p:grpSpPr>
          <a:xfrm>
            <a:off x="429643" y="5159382"/>
            <a:ext cx="2363923" cy="1841177"/>
            <a:chOff x="4433840" y="4926629"/>
            <a:chExt cx="2122135" cy="1697161"/>
          </a:xfrm>
        </p:grpSpPr>
        <p:sp>
          <p:nvSpPr>
            <p:cNvPr id="11" name="弧線 47"/>
            <p:cNvSpPr/>
            <p:nvPr/>
          </p:nvSpPr>
          <p:spPr>
            <a:xfrm rot="11918451">
              <a:off x="5835895" y="5108533"/>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4" name="弧線 48"/>
            <p:cNvSpPr/>
            <p:nvPr/>
          </p:nvSpPr>
          <p:spPr>
            <a:xfrm rot="900000">
              <a:off x="5096996" y="5481235"/>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5" name="弧線 49"/>
            <p:cNvSpPr/>
            <p:nvPr/>
          </p:nvSpPr>
          <p:spPr>
            <a:xfrm rot="6184650">
              <a:off x="5234581" y="4965473"/>
              <a:ext cx="806626" cy="72893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 name="弧線 50"/>
            <p:cNvSpPr/>
            <p:nvPr/>
          </p:nvSpPr>
          <p:spPr>
            <a:xfrm rot="1224715">
              <a:off x="4433840" y="5254199"/>
              <a:ext cx="1515558" cy="1369591"/>
            </a:xfrm>
            <a:prstGeom prst="arc">
              <a:avLst>
                <a:gd name="adj1" fmla="val 17384238"/>
                <a:gd name="adj2" fmla="val 2006573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grpSp>
      <p:pic>
        <p:nvPicPr>
          <p:cNvPr id="19" name="Picture 2">
            <a:extLst>
              <a:ext uri="{FF2B5EF4-FFF2-40B4-BE49-F238E27FC236}">
                <a16:creationId xmlns:a16="http://schemas.microsoft.com/office/drawing/2014/main" id="{D86F3462-FB29-4FD5-B2DB-27785AF8AC0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00" y="620687"/>
            <a:ext cx="857969"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標題 1">
            <a:extLst>
              <a:ext uri="{FF2B5EF4-FFF2-40B4-BE49-F238E27FC236}">
                <a16:creationId xmlns:a16="http://schemas.microsoft.com/office/drawing/2014/main" id="{3EFBE595-6456-4E45-B42E-599D3A809894}"/>
              </a:ext>
            </a:extLst>
          </p:cNvPr>
          <p:cNvSpPr txBox="1">
            <a:spLocks/>
          </p:cNvSpPr>
          <p:nvPr/>
        </p:nvSpPr>
        <p:spPr>
          <a:xfrm>
            <a:off x="800769" y="72930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400" b="1" i="0" u="sng" strike="noStrike" kern="1200" cap="none" spc="0" normalizeH="0" baseline="0" noProof="0" dirty="0">
                <a:ln>
                  <a:noFill/>
                </a:ln>
                <a:solidFill>
                  <a:srgbClr val="00B050"/>
                </a:solidFill>
                <a:effectLst/>
                <a:uLnTx/>
                <a:uFillTx/>
                <a:latin typeface="微軟正黑體" pitchFamily="34" charset="-120"/>
                <a:ea typeface="微軟正黑體" pitchFamily="34" charset="-120"/>
                <a:cs typeface="+mj-cs"/>
              </a:rPr>
              <a:t>學習表現大補帖</a:t>
            </a:r>
          </a:p>
        </p:txBody>
      </p:sp>
      <p:sp>
        <p:nvSpPr>
          <p:cNvPr id="12" name="文字方塊 11">
            <a:extLst>
              <a:ext uri="{FF2B5EF4-FFF2-40B4-BE49-F238E27FC236}">
                <a16:creationId xmlns:a16="http://schemas.microsoft.com/office/drawing/2014/main" id="{A9D54263-3B19-4CED-B92D-7D54C16BC298}"/>
              </a:ext>
            </a:extLst>
          </p:cNvPr>
          <p:cNvSpPr txBox="1"/>
          <p:nvPr/>
        </p:nvSpPr>
        <p:spPr>
          <a:xfrm>
            <a:off x="729568" y="1487115"/>
            <a:ext cx="7730864" cy="4524315"/>
          </a:xfrm>
          <a:prstGeom prst="rect">
            <a:avLst/>
          </a:prstGeom>
          <a:noFill/>
        </p:spPr>
        <p:txBody>
          <a:bodyPr wrap="square" rtlCol="0">
            <a:spAutoFit/>
          </a:body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zh-TW" altLang="en-US" sz="3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行為</a:t>
            </a:r>
            <a:endParaRPr kumimoji="1" lang="en-US" altLang="zh-TW" sz="3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1"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依布魯姆</a:t>
            </a:r>
            <a:r>
              <a:rPr kumimoji="1"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(Bloom)</a:t>
            </a:r>
            <a:r>
              <a:rPr kumimoji="1"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學習理論原是指在</a:t>
            </a:r>
            <a:r>
              <a:rPr kumimoji="1" lang="zh-TW" altLang="en-US" sz="28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情意層次</a:t>
            </a:r>
            <a:r>
              <a:rPr kumimoji="1"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中的課堂參與之行為表現。</a:t>
            </a:r>
            <a:endParaRPr kumimoji="1"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1"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健體領域之價值在於教導學生之認知、情意、技能等能力，必須使其</a:t>
            </a:r>
            <a:r>
              <a:rPr kumimoji="1" lang="zh-TW" altLang="en-US" sz="28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產生行為的改變</a:t>
            </a:r>
            <a:r>
              <a:rPr kumimoji="1"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，付諸生活實踐。因此，將</a:t>
            </a:r>
            <a:r>
              <a:rPr kumimoji="1"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行為</a:t>
            </a:r>
            <a:r>
              <a:rPr kumimoji="1"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一項獨立出來，指的是學生學習後，在日常生活中的行為表現情形。</a:t>
            </a:r>
            <a:endParaRPr kumimoji="1"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1" lang="zh-TW" altLang="en-US" sz="28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知與行合一</a:t>
            </a:r>
            <a:r>
              <a:rPr kumimoji="1"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的作法，正符合</a:t>
            </a:r>
            <a:r>
              <a:rPr kumimoji="1"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12</a:t>
            </a:r>
            <a:r>
              <a:rPr kumimoji="1"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年國教所強調核心素養之理念。</a:t>
            </a:r>
          </a:p>
        </p:txBody>
      </p:sp>
      <p:pic>
        <p:nvPicPr>
          <p:cNvPr id="13" name="Picture 2">
            <a:extLst>
              <a:ext uri="{FF2B5EF4-FFF2-40B4-BE49-F238E27FC236}">
                <a16:creationId xmlns:a16="http://schemas.microsoft.com/office/drawing/2014/main" id="{150A62EC-76D4-4EE5-8F29-9BC80EC3E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39570">
            <a:off x="6687993" y="5592089"/>
            <a:ext cx="803897" cy="81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弧形 16">
            <a:extLst>
              <a:ext uri="{FF2B5EF4-FFF2-40B4-BE49-F238E27FC236}">
                <a16:creationId xmlns:a16="http://schemas.microsoft.com/office/drawing/2014/main" id="{6567B024-A5B2-4AC9-8645-CE2788BF9AA1}"/>
              </a:ext>
            </a:extLst>
          </p:cNvPr>
          <p:cNvSpPr/>
          <p:nvPr/>
        </p:nvSpPr>
        <p:spPr>
          <a:xfrm rot="18948265">
            <a:off x="4110099" y="6143615"/>
            <a:ext cx="2214140" cy="1845117"/>
          </a:xfrm>
          <a:prstGeom prst="arc">
            <a:avLst>
              <a:gd name="adj1" fmla="val 16200000"/>
              <a:gd name="adj2" fmla="val 21100345"/>
            </a:avLst>
          </a:prstGeom>
          <a:ln w="28575">
            <a:solidFill>
              <a:srgbClr val="F8730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F79646">
                  <a:lumMod val="75000"/>
                </a:srgbClr>
              </a:solidFill>
              <a:effectLst/>
              <a:uLnTx/>
              <a:uFillTx/>
              <a:latin typeface="Calibri"/>
              <a:ea typeface="新細明體" panose="02020500000000000000" pitchFamily="18" charset="-120"/>
              <a:cs typeface="+mn-cs"/>
            </a:endParaRPr>
          </a:p>
        </p:txBody>
      </p:sp>
      <p:sp>
        <p:nvSpPr>
          <p:cNvPr id="18" name="弧形 17">
            <a:extLst>
              <a:ext uri="{FF2B5EF4-FFF2-40B4-BE49-F238E27FC236}">
                <a16:creationId xmlns:a16="http://schemas.microsoft.com/office/drawing/2014/main" id="{AC52C0D6-DFF2-4FA3-9AEA-62401D646ACB}"/>
              </a:ext>
            </a:extLst>
          </p:cNvPr>
          <p:cNvSpPr/>
          <p:nvPr/>
        </p:nvSpPr>
        <p:spPr>
          <a:xfrm rot="18837821">
            <a:off x="5049989" y="5946922"/>
            <a:ext cx="1866185" cy="1000250"/>
          </a:xfrm>
          <a:prstGeom prst="arc">
            <a:avLst/>
          </a:prstGeom>
          <a:ln w="28575">
            <a:solidFill>
              <a:srgbClr val="F8730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0" name="橢圓 19">
            <a:extLst>
              <a:ext uri="{FF2B5EF4-FFF2-40B4-BE49-F238E27FC236}">
                <a16:creationId xmlns:a16="http://schemas.microsoft.com/office/drawing/2014/main" id="{5734C9E6-D793-470D-A213-3F7EBA280600}"/>
              </a:ext>
            </a:extLst>
          </p:cNvPr>
          <p:cNvSpPr/>
          <p:nvPr/>
        </p:nvSpPr>
        <p:spPr>
          <a:xfrm rot="18948265">
            <a:off x="5456756" y="6100880"/>
            <a:ext cx="432048" cy="432048"/>
          </a:xfrm>
          <a:prstGeom prst="ellipse">
            <a:avLst/>
          </a:prstGeom>
          <a:noFill/>
          <a:ln>
            <a:solidFill>
              <a:srgbClr val="F8730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224029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l="22061" t="6300" r="15289" b="11115"/>
          <a:stretch/>
        </p:blipFill>
        <p:spPr>
          <a:xfrm>
            <a:off x="2421128" y="1853539"/>
            <a:ext cx="4555241" cy="4505946"/>
          </a:xfrm>
          <a:prstGeom prst="rect">
            <a:avLst/>
          </a:prstGeom>
        </p:spPr>
      </p:pic>
      <p:sp>
        <p:nvSpPr>
          <p:cNvPr id="6" name="文字方塊 5"/>
          <p:cNvSpPr txBox="1"/>
          <p:nvPr/>
        </p:nvSpPr>
        <p:spPr bwMode="auto">
          <a:xfrm>
            <a:off x="3962975" y="4265145"/>
            <a:ext cx="492443" cy="461665"/>
          </a:xfrm>
          <a:prstGeom prst="rect">
            <a:avLst/>
          </a:prstGeom>
          <a:noFill/>
        </p:spPr>
        <p:txBody>
          <a:bodyPr wrap="none">
            <a:spAutoFit/>
          </a:bodyPr>
          <a:lstStyle/>
          <a:p>
            <a:pPr eaLnBrk="1" hangingPunct="1">
              <a:defRPr/>
            </a:pPr>
            <a:r>
              <a:rPr lang="zh-TW" altLang="en-US" sz="2400" b="1" dirty="0">
                <a:solidFill>
                  <a:schemeClr val="bg1"/>
                </a:solidFill>
                <a:latin typeface="Microsoft JhengHei" charset="-120"/>
                <a:ea typeface="Microsoft JhengHei" charset="-120"/>
                <a:cs typeface="Microsoft JhengHei" charset="-120"/>
              </a:rPr>
              <a:t>育</a:t>
            </a:r>
          </a:p>
        </p:txBody>
      </p:sp>
      <p:sp>
        <p:nvSpPr>
          <p:cNvPr id="7" name="文字方塊 6"/>
          <p:cNvSpPr txBox="1"/>
          <p:nvPr/>
        </p:nvSpPr>
        <p:spPr bwMode="auto">
          <a:xfrm>
            <a:off x="3802442" y="3965445"/>
            <a:ext cx="492443" cy="461665"/>
          </a:xfrm>
          <a:prstGeom prst="rect">
            <a:avLst/>
          </a:prstGeom>
          <a:noFill/>
        </p:spPr>
        <p:txBody>
          <a:bodyPr wrap="none">
            <a:spAutoFit/>
          </a:bodyPr>
          <a:lstStyle/>
          <a:p>
            <a:pPr eaLnBrk="1" hangingPunct="1">
              <a:defRPr/>
            </a:pPr>
            <a:r>
              <a:rPr lang="zh-TW" altLang="en-US" sz="2400" b="1" dirty="0">
                <a:solidFill>
                  <a:schemeClr val="bg1"/>
                </a:solidFill>
                <a:latin typeface="Microsoft JhengHei" charset="-120"/>
                <a:ea typeface="Microsoft JhengHei" charset="-120"/>
                <a:cs typeface="Microsoft JhengHei" charset="-120"/>
              </a:rPr>
              <a:t>體</a:t>
            </a:r>
          </a:p>
        </p:txBody>
      </p:sp>
      <p:sp>
        <p:nvSpPr>
          <p:cNvPr id="14" name="文字方塊 37"/>
          <p:cNvSpPr txBox="1">
            <a:spLocks noChangeArrowheads="1"/>
          </p:cNvSpPr>
          <p:nvPr/>
        </p:nvSpPr>
        <p:spPr bwMode="auto">
          <a:xfrm>
            <a:off x="4148474" y="2257241"/>
            <a:ext cx="1082348" cy="523220"/>
          </a:xfrm>
          <a:prstGeom prst="rect">
            <a:avLst/>
          </a:prstGeom>
          <a:noFill/>
          <a:ln w="9525">
            <a:noFill/>
            <a:miter lim="800000"/>
            <a:headEnd/>
            <a:tailEnd/>
          </a:ln>
        </p:spPr>
        <p:txBody>
          <a:bodyPr wrap="none">
            <a:spAutoFit/>
          </a:bodyPr>
          <a:lstStyle/>
          <a:p>
            <a:pPr algn="ctr" eaLnBrk="1" hangingPunct="1"/>
            <a:r>
              <a:rPr lang="zh-TW" altLang="en-US" sz="1400" b="1" dirty="0">
                <a:latin typeface="Microsoft JhengHei" charset="-120"/>
                <a:ea typeface="Microsoft JhengHei" charset="-120"/>
                <a:cs typeface="Microsoft JhengHei" charset="-120"/>
              </a:rPr>
              <a:t>安全生活與</a:t>
            </a:r>
            <a:endParaRPr lang="en-US" altLang="zh-TW" sz="1400" b="1" dirty="0">
              <a:latin typeface="Microsoft JhengHei" charset="-120"/>
              <a:ea typeface="Microsoft JhengHei" charset="-120"/>
              <a:cs typeface="Microsoft JhengHei" charset="-120"/>
            </a:endParaRPr>
          </a:p>
          <a:p>
            <a:pPr algn="ctr" eaLnBrk="1" hangingPunct="1"/>
            <a:r>
              <a:rPr lang="zh-TW" altLang="en-US" sz="1400" b="1" dirty="0">
                <a:solidFill>
                  <a:srgbClr val="FF0000"/>
                </a:solidFill>
                <a:latin typeface="Microsoft JhengHei" charset="-120"/>
                <a:ea typeface="Microsoft JhengHei" charset="-120"/>
                <a:cs typeface="Microsoft JhengHei" charset="-120"/>
              </a:rPr>
              <a:t>運動防護</a:t>
            </a:r>
          </a:p>
        </p:txBody>
      </p:sp>
      <p:sp>
        <p:nvSpPr>
          <p:cNvPr id="15" name="文字方塊 38"/>
          <p:cNvSpPr txBox="1">
            <a:spLocks noChangeArrowheads="1"/>
          </p:cNvSpPr>
          <p:nvPr/>
        </p:nvSpPr>
        <p:spPr bwMode="auto">
          <a:xfrm>
            <a:off x="5058557" y="2736322"/>
            <a:ext cx="1082348" cy="523220"/>
          </a:xfrm>
          <a:prstGeom prst="rect">
            <a:avLst/>
          </a:prstGeom>
          <a:noFill/>
          <a:ln w="9525">
            <a:noFill/>
            <a:miter lim="800000"/>
            <a:headEnd/>
            <a:tailEnd/>
          </a:ln>
        </p:spPr>
        <p:txBody>
          <a:bodyPr wrap="none">
            <a:spAutoFit/>
          </a:bodyPr>
          <a:lstStyle/>
          <a:p>
            <a:pPr algn="ctr" eaLnBrk="1" hangingPunct="1"/>
            <a:r>
              <a:rPr lang="zh-TW" altLang="en-US" sz="1400" b="1" dirty="0">
                <a:latin typeface="Microsoft JhengHei" charset="-120"/>
                <a:ea typeface="Microsoft JhengHei" charset="-120"/>
                <a:cs typeface="Microsoft JhengHei" charset="-120"/>
              </a:rPr>
              <a:t>群體健康與</a:t>
            </a:r>
            <a:endParaRPr lang="en-US" altLang="zh-TW" sz="1400" b="1" dirty="0">
              <a:latin typeface="Microsoft JhengHei" charset="-120"/>
              <a:ea typeface="Microsoft JhengHei" charset="-120"/>
              <a:cs typeface="Microsoft JhengHei" charset="-120"/>
            </a:endParaRPr>
          </a:p>
          <a:p>
            <a:pPr algn="ctr" eaLnBrk="1" hangingPunct="1"/>
            <a:r>
              <a:rPr lang="zh-TW" altLang="en-US" sz="1400" b="1" dirty="0">
                <a:solidFill>
                  <a:srgbClr val="FF0000"/>
                </a:solidFill>
                <a:latin typeface="Microsoft JhengHei" charset="-120"/>
                <a:ea typeface="Microsoft JhengHei" charset="-120"/>
                <a:cs typeface="Microsoft JhengHei" charset="-120"/>
              </a:rPr>
              <a:t>運動參與</a:t>
            </a:r>
          </a:p>
        </p:txBody>
      </p:sp>
      <p:sp>
        <p:nvSpPr>
          <p:cNvPr id="16" name="文字方塊 39"/>
          <p:cNvSpPr txBox="1">
            <a:spLocks noChangeArrowheads="1"/>
          </p:cNvSpPr>
          <p:nvPr/>
        </p:nvSpPr>
        <p:spPr bwMode="auto">
          <a:xfrm>
            <a:off x="3211174" y="2748731"/>
            <a:ext cx="1082348" cy="523220"/>
          </a:xfrm>
          <a:prstGeom prst="rect">
            <a:avLst/>
          </a:prstGeom>
          <a:noFill/>
          <a:ln w="9525">
            <a:noFill/>
            <a:miter lim="800000"/>
            <a:headEnd/>
            <a:tailEnd/>
          </a:ln>
        </p:spPr>
        <p:txBody>
          <a:bodyPr wrap="none">
            <a:spAutoFit/>
          </a:bodyPr>
          <a:lstStyle/>
          <a:p>
            <a:pPr algn="ctr" eaLnBrk="1" hangingPunct="1"/>
            <a:r>
              <a:rPr lang="zh-TW" altLang="en-US" sz="1400" b="1" dirty="0">
                <a:latin typeface="Microsoft JhengHei" charset="-120"/>
                <a:ea typeface="Microsoft JhengHei" charset="-120"/>
                <a:cs typeface="Microsoft JhengHei" charset="-120"/>
              </a:rPr>
              <a:t>生長、發展</a:t>
            </a:r>
            <a:endParaRPr lang="en-US" altLang="zh-TW" sz="1400" b="1" dirty="0">
              <a:latin typeface="Microsoft JhengHei" charset="-120"/>
              <a:ea typeface="Microsoft JhengHei" charset="-120"/>
              <a:cs typeface="Microsoft JhengHei" charset="-120"/>
            </a:endParaRPr>
          </a:p>
          <a:p>
            <a:pPr algn="ctr" eaLnBrk="1" hangingPunct="1"/>
            <a:r>
              <a:rPr lang="zh-TW" altLang="en-US" sz="1400" b="1" dirty="0">
                <a:latin typeface="Microsoft JhengHei" charset="-120"/>
                <a:ea typeface="Microsoft JhengHei" charset="-120"/>
                <a:cs typeface="Microsoft JhengHei" charset="-120"/>
              </a:rPr>
              <a:t>與</a:t>
            </a:r>
            <a:r>
              <a:rPr lang="zh-TW" altLang="en-US" sz="1400" b="1" dirty="0">
                <a:solidFill>
                  <a:srgbClr val="FF0000"/>
                </a:solidFill>
                <a:latin typeface="Microsoft JhengHei" charset="-120"/>
                <a:ea typeface="Microsoft JhengHei" charset="-120"/>
                <a:cs typeface="Microsoft JhengHei" charset="-120"/>
              </a:rPr>
              <a:t>體適能</a:t>
            </a:r>
          </a:p>
        </p:txBody>
      </p:sp>
      <p:sp>
        <p:nvSpPr>
          <p:cNvPr id="17" name="文字方塊 32"/>
          <p:cNvSpPr txBox="1">
            <a:spLocks noChangeArrowheads="1"/>
          </p:cNvSpPr>
          <p:nvPr/>
        </p:nvSpPr>
        <p:spPr bwMode="auto">
          <a:xfrm>
            <a:off x="5601441" y="3549628"/>
            <a:ext cx="902812" cy="523220"/>
          </a:xfrm>
          <a:prstGeom prst="rect">
            <a:avLst/>
          </a:prstGeom>
          <a:noFill/>
          <a:ln w="9525">
            <a:noFill/>
            <a:miter lim="800000"/>
            <a:headEnd/>
            <a:tailEnd/>
          </a:ln>
        </p:spPr>
        <p:txBody>
          <a:bodyPr wrap="none">
            <a:spAutoFit/>
          </a:bodyPr>
          <a:lstStyle/>
          <a:p>
            <a:pPr algn="ctr" eaLnBrk="1" hangingPunct="1"/>
            <a:r>
              <a:rPr lang="zh-TW" altLang="en-US" sz="1400" b="1" dirty="0">
                <a:latin typeface="Microsoft JhengHei" charset="-120"/>
                <a:ea typeface="Microsoft JhengHei" charset="-120"/>
                <a:cs typeface="Microsoft JhengHei" charset="-120"/>
              </a:rPr>
              <a:t>個人衛生</a:t>
            </a:r>
            <a:endParaRPr lang="en-US" altLang="zh-TW" sz="1400" b="1" dirty="0">
              <a:latin typeface="Microsoft JhengHei" charset="-120"/>
              <a:ea typeface="Microsoft JhengHei" charset="-120"/>
              <a:cs typeface="Microsoft JhengHei" charset="-120"/>
            </a:endParaRPr>
          </a:p>
          <a:p>
            <a:pPr algn="ctr" eaLnBrk="1" hangingPunct="1"/>
            <a:r>
              <a:rPr lang="zh-TW" altLang="en-US" sz="1400" b="1" dirty="0">
                <a:latin typeface="Microsoft JhengHei" charset="-120"/>
                <a:ea typeface="Microsoft JhengHei" charset="-120"/>
                <a:cs typeface="Microsoft JhengHei" charset="-120"/>
              </a:rPr>
              <a:t>與性教育</a:t>
            </a:r>
          </a:p>
        </p:txBody>
      </p:sp>
      <p:sp>
        <p:nvSpPr>
          <p:cNvPr id="18" name="文字方塊 33"/>
          <p:cNvSpPr txBox="1">
            <a:spLocks noChangeArrowheads="1"/>
          </p:cNvSpPr>
          <p:nvPr/>
        </p:nvSpPr>
        <p:spPr bwMode="auto">
          <a:xfrm>
            <a:off x="5401983" y="4360709"/>
            <a:ext cx="1082348" cy="523220"/>
          </a:xfrm>
          <a:prstGeom prst="rect">
            <a:avLst/>
          </a:prstGeom>
          <a:noFill/>
          <a:ln w="9525">
            <a:noFill/>
            <a:miter lim="800000"/>
            <a:headEnd/>
            <a:tailEnd/>
          </a:ln>
        </p:spPr>
        <p:txBody>
          <a:bodyPr wrap="none">
            <a:spAutoFit/>
          </a:bodyPr>
          <a:lstStyle/>
          <a:p>
            <a:pPr algn="ctr" eaLnBrk="1" hangingPunct="1"/>
            <a:r>
              <a:rPr lang="zh-TW" altLang="en-US" sz="1400" b="1" dirty="0">
                <a:latin typeface="Microsoft JhengHei" charset="-120"/>
                <a:ea typeface="Microsoft JhengHei" charset="-120"/>
                <a:cs typeface="Microsoft JhengHei" charset="-120"/>
              </a:rPr>
              <a:t>人、食物與</a:t>
            </a:r>
            <a:endParaRPr lang="en-US" altLang="zh-TW" sz="1400" b="1" dirty="0">
              <a:latin typeface="Microsoft JhengHei" charset="-120"/>
              <a:ea typeface="Microsoft JhengHei" charset="-120"/>
              <a:cs typeface="Microsoft JhengHei" charset="-120"/>
            </a:endParaRPr>
          </a:p>
          <a:p>
            <a:pPr algn="ctr" eaLnBrk="1" hangingPunct="1"/>
            <a:r>
              <a:rPr lang="zh-TW" altLang="en-US" sz="1400" b="1" dirty="0">
                <a:latin typeface="Microsoft JhengHei" charset="-120"/>
                <a:ea typeface="Microsoft JhengHei" charset="-120"/>
                <a:cs typeface="Microsoft JhengHei" charset="-120"/>
              </a:rPr>
              <a:t>健康消費</a:t>
            </a:r>
          </a:p>
        </p:txBody>
      </p:sp>
      <p:sp>
        <p:nvSpPr>
          <p:cNvPr id="19" name="文字方塊 34"/>
          <p:cNvSpPr txBox="1">
            <a:spLocks noChangeArrowheads="1"/>
          </p:cNvSpPr>
          <p:nvPr/>
        </p:nvSpPr>
        <p:spPr bwMode="auto">
          <a:xfrm>
            <a:off x="4653372" y="4975671"/>
            <a:ext cx="1082348" cy="523220"/>
          </a:xfrm>
          <a:prstGeom prst="rect">
            <a:avLst/>
          </a:prstGeom>
          <a:noFill/>
          <a:ln w="9525">
            <a:noFill/>
            <a:miter lim="800000"/>
            <a:headEnd/>
            <a:tailEnd/>
          </a:ln>
        </p:spPr>
        <p:txBody>
          <a:bodyPr wrap="none">
            <a:spAutoFit/>
          </a:bodyPr>
          <a:lstStyle/>
          <a:p>
            <a:pPr algn="ctr" eaLnBrk="1" hangingPunct="1"/>
            <a:r>
              <a:rPr lang="zh-TW" altLang="en-US" sz="1400" b="1" dirty="0">
                <a:latin typeface="Microsoft JhengHei" charset="-120"/>
                <a:ea typeface="Microsoft JhengHei" charset="-120"/>
                <a:cs typeface="Microsoft JhengHei" charset="-120"/>
              </a:rPr>
              <a:t>身心健康與</a:t>
            </a:r>
            <a:endParaRPr lang="en-US" altLang="zh-TW" sz="1400" b="1" dirty="0">
              <a:latin typeface="Microsoft JhengHei" charset="-120"/>
              <a:ea typeface="Microsoft JhengHei" charset="-120"/>
              <a:cs typeface="Microsoft JhengHei" charset="-120"/>
            </a:endParaRPr>
          </a:p>
          <a:p>
            <a:pPr algn="ctr" eaLnBrk="1" hangingPunct="1"/>
            <a:r>
              <a:rPr lang="zh-TW" altLang="en-US" sz="1400" b="1" dirty="0">
                <a:latin typeface="Microsoft JhengHei" charset="-120"/>
                <a:ea typeface="Microsoft JhengHei" charset="-120"/>
                <a:cs typeface="Microsoft JhengHei" charset="-120"/>
              </a:rPr>
              <a:t>疾病預防</a:t>
            </a:r>
          </a:p>
        </p:txBody>
      </p:sp>
      <p:sp>
        <p:nvSpPr>
          <p:cNvPr id="20" name="文字方塊 19"/>
          <p:cNvSpPr txBox="1"/>
          <p:nvPr/>
        </p:nvSpPr>
        <p:spPr bwMode="auto">
          <a:xfrm>
            <a:off x="2871614" y="3604298"/>
            <a:ext cx="902811" cy="523220"/>
          </a:xfrm>
          <a:prstGeom prst="rect">
            <a:avLst/>
          </a:prstGeom>
          <a:noFill/>
        </p:spPr>
        <p:txBody>
          <a:bodyPr wrap="none">
            <a:spAutoFit/>
          </a:bodyPr>
          <a:lstStyle/>
          <a:p>
            <a:pPr algn="ctr" eaLnBrk="1" hangingPunct="1">
              <a:defRPr/>
            </a:pPr>
            <a:r>
              <a:rPr lang="zh-TW" altLang="en-US" sz="1400" b="1" dirty="0">
                <a:solidFill>
                  <a:srgbClr val="FF0000"/>
                </a:solidFill>
                <a:latin typeface="Microsoft JhengHei" charset="-120"/>
                <a:ea typeface="Microsoft JhengHei" charset="-120"/>
                <a:cs typeface="Microsoft JhengHei" charset="-120"/>
              </a:rPr>
              <a:t>表現類型</a:t>
            </a:r>
            <a:endParaRPr lang="en-US" altLang="zh-TW" sz="1400" b="1" dirty="0">
              <a:solidFill>
                <a:srgbClr val="FF0000"/>
              </a:solidFill>
              <a:latin typeface="Microsoft JhengHei" charset="-120"/>
              <a:ea typeface="Microsoft JhengHei" charset="-120"/>
              <a:cs typeface="Microsoft JhengHei" charset="-120"/>
            </a:endParaRPr>
          </a:p>
          <a:p>
            <a:pPr algn="ctr" eaLnBrk="1" hangingPunct="1">
              <a:defRPr/>
            </a:pPr>
            <a:r>
              <a:rPr lang="zh-TW" altLang="en-US" sz="1400" b="1" dirty="0">
                <a:solidFill>
                  <a:srgbClr val="FF0000"/>
                </a:solidFill>
                <a:latin typeface="Microsoft JhengHei" charset="-120"/>
                <a:ea typeface="Microsoft JhengHei" charset="-120"/>
                <a:cs typeface="Microsoft JhengHei" charset="-120"/>
              </a:rPr>
              <a:t>運動</a:t>
            </a:r>
          </a:p>
        </p:txBody>
      </p:sp>
      <p:sp>
        <p:nvSpPr>
          <p:cNvPr id="21" name="文字方塊 20"/>
          <p:cNvSpPr txBox="1"/>
          <p:nvPr/>
        </p:nvSpPr>
        <p:spPr bwMode="auto">
          <a:xfrm>
            <a:off x="3054118" y="4314922"/>
            <a:ext cx="902811" cy="523220"/>
          </a:xfrm>
          <a:prstGeom prst="rect">
            <a:avLst/>
          </a:prstGeom>
          <a:noFill/>
        </p:spPr>
        <p:txBody>
          <a:bodyPr wrap="none">
            <a:spAutoFit/>
          </a:bodyPr>
          <a:lstStyle/>
          <a:p>
            <a:pPr algn="ctr" eaLnBrk="1" hangingPunct="1">
              <a:defRPr/>
            </a:pPr>
            <a:r>
              <a:rPr lang="zh-TW" altLang="en-US" sz="1400" b="1" dirty="0">
                <a:solidFill>
                  <a:srgbClr val="FF0000"/>
                </a:solidFill>
                <a:latin typeface="Microsoft JhengHei" charset="-120"/>
                <a:ea typeface="Microsoft JhengHei" charset="-120"/>
                <a:cs typeface="Microsoft JhengHei" charset="-120"/>
              </a:rPr>
              <a:t>競爭類型</a:t>
            </a:r>
            <a:endParaRPr lang="en-US" altLang="zh-TW" sz="1400" b="1" dirty="0">
              <a:solidFill>
                <a:srgbClr val="FF0000"/>
              </a:solidFill>
              <a:latin typeface="Microsoft JhengHei" charset="-120"/>
              <a:ea typeface="Microsoft JhengHei" charset="-120"/>
              <a:cs typeface="Microsoft JhengHei" charset="-120"/>
            </a:endParaRPr>
          </a:p>
          <a:p>
            <a:pPr algn="ctr" eaLnBrk="1" hangingPunct="1">
              <a:defRPr/>
            </a:pPr>
            <a:r>
              <a:rPr lang="zh-TW" altLang="en-US" sz="1400" b="1" dirty="0">
                <a:solidFill>
                  <a:srgbClr val="FF0000"/>
                </a:solidFill>
                <a:latin typeface="Microsoft JhengHei" charset="-120"/>
                <a:ea typeface="Microsoft JhengHei" charset="-120"/>
                <a:cs typeface="Microsoft JhengHei" charset="-120"/>
              </a:rPr>
              <a:t>運動</a:t>
            </a:r>
          </a:p>
        </p:txBody>
      </p:sp>
      <p:sp>
        <p:nvSpPr>
          <p:cNvPr id="22" name="文字方塊 21"/>
          <p:cNvSpPr txBox="1"/>
          <p:nvPr/>
        </p:nvSpPr>
        <p:spPr bwMode="auto">
          <a:xfrm>
            <a:off x="3772611" y="4944247"/>
            <a:ext cx="902811" cy="523220"/>
          </a:xfrm>
          <a:prstGeom prst="rect">
            <a:avLst/>
          </a:prstGeom>
          <a:noFill/>
        </p:spPr>
        <p:txBody>
          <a:bodyPr wrap="none">
            <a:spAutoFit/>
          </a:bodyPr>
          <a:lstStyle/>
          <a:p>
            <a:pPr algn="ctr" eaLnBrk="1" hangingPunct="1">
              <a:defRPr/>
            </a:pPr>
            <a:r>
              <a:rPr lang="zh-TW" altLang="en-US" sz="1400" b="1" dirty="0">
                <a:solidFill>
                  <a:srgbClr val="FF0000"/>
                </a:solidFill>
                <a:latin typeface="Microsoft JhengHei" charset="-120"/>
                <a:ea typeface="Microsoft JhengHei" charset="-120"/>
                <a:cs typeface="Microsoft JhengHei" charset="-120"/>
              </a:rPr>
              <a:t>挑戰類型</a:t>
            </a:r>
            <a:endParaRPr lang="en-US" altLang="zh-TW" sz="1400" b="1" dirty="0">
              <a:solidFill>
                <a:srgbClr val="FF0000"/>
              </a:solidFill>
              <a:latin typeface="Microsoft JhengHei" charset="-120"/>
              <a:ea typeface="Microsoft JhengHei" charset="-120"/>
              <a:cs typeface="Microsoft JhengHei" charset="-120"/>
            </a:endParaRPr>
          </a:p>
          <a:p>
            <a:pPr algn="ctr" eaLnBrk="1" hangingPunct="1">
              <a:defRPr/>
            </a:pPr>
            <a:r>
              <a:rPr lang="zh-TW" altLang="en-US" sz="1400" b="1" dirty="0">
                <a:solidFill>
                  <a:srgbClr val="FF0000"/>
                </a:solidFill>
                <a:latin typeface="Microsoft JhengHei" charset="-120"/>
                <a:ea typeface="Microsoft JhengHei" charset="-120"/>
                <a:cs typeface="Microsoft JhengHei" charset="-120"/>
              </a:rPr>
              <a:t>運動</a:t>
            </a:r>
            <a:endParaRPr lang="en-US" altLang="zh-TW" sz="1400" b="1" dirty="0">
              <a:solidFill>
                <a:srgbClr val="FF0000"/>
              </a:solidFill>
              <a:latin typeface="Microsoft JhengHei" charset="-120"/>
              <a:ea typeface="Microsoft JhengHei" charset="-120"/>
              <a:cs typeface="Microsoft JhengHei" charset="-120"/>
            </a:endParaRPr>
          </a:p>
        </p:txBody>
      </p:sp>
      <p:sp>
        <p:nvSpPr>
          <p:cNvPr id="5" name="矩形 4"/>
          <p:cNvSpPr/>
          <p:nvPr/>
        </p:nvSpPr>
        <p:spPr>
          <a:xfrm>
            <a:off x="3240048" y="3318666"/>
            <a:ext cx="255198" cy="400110"/>
          </a:xfrm>
          <a:prstGeom prst="rect">
            <a:avLst/>
          </a:prstGeom>
        </p:spPr>
        <p:txBody>
          <a:bodyPr wrap="none">
            <a:spAutoFit/>
          </a:bodyPr>
          <a:lstStyle/>
          <a:p>
            <a:r>
              <a:rPr lang="en-US" altLang="zh-TW" sz="2000" dirty="0">
                <a:solidFill>
                  <a:srgbClr val="E71255"/>
                </a:solidFill>
              </a:rPr>
              <a:t>I</a:t>
            </a:r>
            <a:endParaRPr lang="zh-TW" altLang="en-US" sz="2000" dirty="0">
              <a:solidFill>
                <a:srgbClr val="E71255"/>
              </a:solidFill>
            </a:endParaRPr>
          </a:p>
        </p:txBody>
      </p:sp>
      <p:sp>
        <p:nvSpPr>
          <p:cNvPr id="37" name="矩形 36"/>
          <p:cNvSpPr/>
          <p:nvPr/>
        </p:nvSpPr>
        <p:spPr>
          <a:xfrm>
            <a:off x="3360705" y="4758461"/>
            <a:ext cx="370614" cy="400110"/>
          </a:xfrm>
          <a:prstGeom prst="rect">
            <a:avLst/>
          </a:prstGeom>
        </p:spPr>
        <p:txBody>
          <a:bodyPr wrap="none">
            <a:spAutoFit/>
          </a:bodyPr>
          <a:lstStyle/>
          <a:p>
            <a:r>
              <a:rPr lang="en-US" altLang="zh-TW" sz="2000" dirty="0">
                <a:solidFill>
                  <a:srgbClr val="E71255"/>
                </a:solidFill>
              </a:rPr>
              <a:t>H</a:t>
            </a:r>
            <a:endParaRPr lang="zh-TW" altLang="en-US" sz="2000" dirty="0">
              <a:solidFill>
                <a:srgbClr val="E71255"/>
              </a:solidFill>
            </a:endParaRPr>
          </a:p>
        </p:txBody>
      </p:sp>
      <p:sp>
        <p:nvSpPr>
          <p:cNvPr id="38" name="矩形 37"/>
          <p:cNvSpPr/>
          <p:nvPr/>
        </p:nvSpPr>
        <p:spPr>
          <a:xfrm>
            <a:off x="4073450" y="5331980"/>
            <a:ext cx="383438" cy="400110"/>
          </a:xfrm>
          <a:prstGeom prst="rect">
            <a:avLst/>
          </a:prstGeom>
        </p:spPr>
        <p:txBody>
          <a:bodyPr wrap="none">
            <a:spAutoFit/>
          </a:bodyPr>
          <a:lstStyle/>
          <a:p>
            <a:r>
              <a:rPr lang="en-US" altLang="zh-TW" sz="2000" dirty="0">
                <a:solidFill>
                  <a:srgbClr val="E71255"/>
                </a:solidFill>
              </a:rPr>
              <a:t>G</a:t>
            </a:r>
            <a:endParaRPr lang="zh-TW" altLang="en-US" sz="2000" dirty="0">
              <a:solidFill>
                <a:srgbClr val="E71255"/>
              </a:solidFill>
            </a:endParaRPr>
          </a:p>
        </p:txBody>
      </p:sp>
      <p:sp>
        <p:nvSpPr>
          <p:cNvPr id="39" name="矩形 38"/>
          <p:cNvSpPr/>
          <p:nvPr/>
        </p:nvSpPr>
        <p:spPr>
          <a:xfrm>
            <a:off x="5749803" y="4758461"/>
            <a:ext cx="356188" cy="400110"/>
          </a:xfrm>
          <a:prstGeom prst="rect">
            <a:avLst/>
          </a:prstGeom>
        </p:spPr>
        <p:txBody>
          <a:bodyPr wrap="none">
            <a:spAutoFit/>
          </a:bodyPr>
          <a:lstStyle/>
          <a:p>
            <a:r>
              <a:rPr lang="en-US" altLang="zh-TW" sz="2000" dirty="0">
                <a:solidFill>
                  <a:srgbClr val="0070C0"/>
                </a:solidFill>
              </a:rPr>
              <a:t>E</a:t>
            </a:r>
            <a:endParaRPr lang="zh-TW" altLang="en-US" sz="2000" dirty="0">
              <a:solidFill>
                <a:srgbClr val="0070C0"/>
              </a:solidFill>
            </a:endParaRPr>
          </a:p>
        </p:txBody>
      </p:sp>
      <p:sp>
        <p:nvSpPr>
          <p:cNvPr id="43" name="矩形 42"/>
          <p:cNvSpPr/>
          <p:nvPr/>
        </p:nvSpPr>
        <p:spPr>
          <a:xfrm>
            <a:off x="4991272" y="5355944"/>
            <a:ext cx="341760" cy="400110"/>
          </a:xfrm>
          <a:prstGeom prst="rect">
            <a:avLst/>
          </a:prstGeom>
        </p:spPr>
        <p:txBody>
          <a:bodyPr wrap="none">
            <a:spAutoFit/>
          </a:bodyPr>
          <a:lstStyle/>
          <a:p>
            <a:r>
              <a:rPr lang="en-US" altLang="zh-TW" sz="2000" dirty="0">
                <a:solidFill>
                  <a:srgbClr val="0070C0"/>
                </a:solidFill>
              </a:rPr>
              <a:t>F</a:t>
            </a:r>
            <a:endParaRPr lang="zh-TW" altLang="en-US" sz="2000" dirty="0">
              <a:solidFill>
                <a:srgbClr val="0070C0"/>
              </a:solidFill>
            </a:endParaRPr>
          </a:p>
        </p:txBody>
      </p:sp>
      <p:sp>
        <p:nvSpPr>
          <p:cNvPr id="44" name="矩形 43"/>
          <p:cNvSpPr/>
          <p:nvPr/>
        </p:nvSpPr>
        <p:spPr>
          <a:xfrm>
            <a:off x="5908028" y="3271171"/>
            <a:ext cx="370614" cy="400110"/>
          </a:xfrm>
          <a:prstGeom prst="rect">
            <a:avLst/>
          </a:prstGeom>
        </p:spPr>
        <p:txBody>
          <a:bodyPr wrap="none">
            <a:spAutoFit/>
          </a:bodyPr>
          <a:lstStyle/>
          <a:p>
            <a:r>
              <a:rPr lang="en-US" altLang="zh-TW" sz="2000" dirty="0">
                <a:solidFill>
                  <a:srgbClr val="0070C0"/>
                </a:solidFill>
              </a:rPr>
              <a:t>D</a:t>
            </a:r>
            <a:endParaRPr lang="zh-TW" altLang="en-US" sz="2000" dirty="0">
              <a:solidFill>
                <a:srgbClr val="0070C0"/>
              </a:solidFill>
            </a:endParaRPr>
          </a:p>
        </p:txBody>
      </p:sp>
      <p:sp>
        <p:nvSpPr>
          <p:cNvPr id="45" name="矩形 44"/>
          <p:cNvSpPr/>
          <p:nvPr/>
        </p:nvSpPr>
        <p:spPr>
          <a:xfrm>
            <a:off x="3664190" y="2400347"/>
            <a:ext cx="356188" cy="400110"/>
          </a:xfrm>
          <a:prstGeom prst="rect">
            <a:avLst/>
          </a:prstGeom>
        </p:spPr>
        <p:txBody>
          <a:bodyPr wrap="none">
            <a:spAutoFit/>
          </a:bodyPr>
          <a:lstStyle/>
          <a:p>
            <a:r>
              <a:rPr lang="en-US" altLang="zh-TW" sz="2000" dirty="0">
                <a:solidFill>
                  <a:schemeClr val="accent6">
                    <a:lumMod val="75000"/>
                  </a:schemeClr>
                </a:solidFill>
              </a:rPr>
              <a:t>A</a:t>
            </a:r>
            <a:endParaRPr lang="zh-TW" altLang="en-US" sz="2000" dirty="0">
              <a:solidFill>
                <a:schemeClr val="accent6">
                  <a:lumMod val="75000"/>
                </a:schemeClr>
              </a:solidFill>
            </a:endParaRPr>
          </a:p>
        </p:txBody>
      </p:sp>
      <p:sp>
        <p:nvSpPr>
          <p:cNvPr id="46" name="矩形 45"/>
          <p:cNvSpPr/>
          <p:nvPr/>
        </p:nvSpPr>
        <p:spPr>
          <a:xfrm>
            <a:off x="4558813" y="2721735"/>
            <a:ext cx="356188" cy="400110"/>
          </a:xfrm>
          <a:prstGeom prst="rect">
            <a:avLst/>
          </a:prstGeom>
        </p:spPr>
        <p:txBody>
          <a:bodyPr wrap="none">
            <a:spAutoFit/>
          </a:bodyPr>
          <a:lstStyle/>
          <a:p>
            <a:r>
              <a:rPr lang="en-US" altLang="zh-TW" sz="2000" dirty="0">
                <a:solidFill>
                  <a:schemeClr val="accent6">
                    <a:lumMod val="75000"/>
                  </a:schemeClr>
                </a:solidFill>
              </a:rPr>
              <a:t>B</a:t>
            </a:r>
            <a:endParaRPr lang="zh-TW" altLang="en-US" sz="2000" dirty="0">
              <a:solidFill>
                <a:schemeClr val="accent6">
                  <a:lumMod val="75000"/>
                </a:schemeClr>
              </a:solidFill>
            </a:endParaRPr>
          </a:p>
        </p:txBody>
      </p:sp>
      <p:sp>
        <p:nvSpPr>
          <p:cNvPr id="47" name="矩形 46"/>
          <p:cNvSpPr/>
          <p:nvPr/>
        </p:nvSpPr>
        <p:spPr>
          <a:xfrm>
            <a:off x="5437252" y="2397097"/>
            <a:ext cx="370614" cy="400110"/>
          </a:xfrm>
          <a:prstGeom prst="rect">
            <a:avLst/>
          </a:prstGeom>
        </p:spPr>
        <p:txBody>
          <a:bodyPr wrap="none">
            <a:spAutoFit/>
          </a:bodyPr>
          <a:lstStyle/>
          <a:p>
            <a:r>
              <a:rPr lang="en-US" altLang="zh-TW" sz="2000" dirty="0">
                <a:solidFill>
                  <a:schemeClr val="accent6">
                    <a:lumMod val="75000"/>
                  </a:schemeClr>
                </a:solidFill>
              </a:rPr>
              <a:t>C</a:t>
            </a:r>
            <a:endParaRPr lang="zh-TW" altLang="en-US" sz="2000" dirty="0">
              <a:solidFill>
                <a:schemeClr val="accent6">
                  <a:lumMod val="75000"/>
                </a:schemeClr>
              </a:solidFill>
            </a:endParaRPr>
          </a:p>
        </p:txBody>
      </p:sp>
      <p:pic>
        <p:nvPicPr>
          <p:cNvPr id="35" name="圖片 34"/>
          <p:cNvPicPr>
            <a:picLocks noChangeAspect="1"/>
          </p:cNvPicPr>
          <p:nvPr/>
        </p:nvPicPr>
        <p:blipFill>
          <a:blip r:embed="rId4"/>
          <a:stretch>
            <a:fillRect/>
          </a:stretch>
        </p:blipFill>
        <p:spPr>
          <a:xfrm>
            <a:off x="3800705" y="2970464"/>
            <a:ext cx="1971450" cy="2093145"/>
          </a:xfrm>
          <a:prstGeom prst="rect">
            <a:avLst/>
          </a:prstGeom>
        </p:spPr>
      </p:pic>
      <p:sp>
        <p:nvSpPr>
          <p:cNvPr id="57" name="矩形 56"/>
          <p:cNvSpPr/>
          <p:nvPr/>
        </p:nvSpPr>
        <p:spPr>
          <a:xfrm>
            <a:off x="6140906" y="6021288"/>
            <a:ext cx="2874236" cy="616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0" name="矩形 29"/>
          <p:cNvSpPr/>
          <p:nvPr/>
        </p:nvSpPr>
        <p:spPr>
          <a:xfrm>
            <a:off x="374847" y="783310"/>
            <a:ext cx="1434067" cy="585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投影片編號版面配置區 1"/>
          <p:cNvSpPr>
            <a:spLocks noGrp="1"/>
          </p:cNvSpPr>
          <p:nvPr>
            <p:ph type="sldNum" sz="quarter" idx="12"/>
          </p:nvPr>
        </p:nvSpPr>
        <p:spPr>
          <a:xfrm>
            <a:off x="5977136" y="6356350"/>
            <a:ext cx="2133600" cy="365125"/>
          </a:xfrm>
        </p:spPr>
        <p:txBody>
          <a:bodyPr/>
          <a:lstStyle/>
          <a:p>
            <a:fld id="{7D182796-0936-4FEA-B428-AC2FE5485436}" type="slidenum">
              <a:rPr lang="zh-TW" altLang="en-US" smtClean="0"/>
              <a:pPr/>
              <a:t>27</a:t>
            </a:fld>
            <a:endParaRPr lang="zh-TW" altLang="en-US"/>
          </a:p>
        </p:txBody>
      </p:sp>
      <p:sp>
        <p:nvSpPr>
          <p:cNvPr id="36" name="標題 1"/>
          <p:cNvSpPr txBox="1">
            <a:spLocks/>
          </p:cNvSpPr>
          <p:nvPr/>
        </p:nvSpPr>
        <p:spPr>
          <a:xfrm>
            <a:off x="374847" y="114923"/>
            <a:ext cx="6033864" cy="706090"/>
          </a:xfrm>
          <a:prstGeom prst="rect">
            <a:avLst/>
          </a:prstGeom>
        </p:spPr>
        <p:txBody>
          <a:bodyPr bIns="91440" anchor="ctr"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a:ln>
                  <a:noFill/>
                </a:ln>
                <a:solidFill>
                  <a:srgbClr val="098E40"/>
                </a:solidFill>
                <a:effectLst/>
                <a:uLnTx/>
                <a:uFillTx/>
                <a:latin typeface="微軟正黑體" panose="020B0604030504040204" pitchFamily="34" charset="-120"/>
                <a:ea typeface="微軟正黑體" panose="020B0604030504040204" pitchFamily="34" charset="-120"/>
                <a:cs typeface="+mj-cs"/>
              </a:rPr>
              <a:t>學習內容</a:t>
            </a:r>
            <a:r>
              <a:rPr kumimoji="0" lang="zh-TW" altLang="en-US" sz="28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j-cs"/>
              </a:rPr>
              <a:t>架構圖</a:t>
            </a:r>
            <a:endParaRPr kumimoji="0" lang="zh-TW" altLang="en-US" sz="36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j-cs"/>
            </a:endParaRPr>
          </a:p>
        </p:txBody>
      </p:sp>
      <p:sp>
        <p:nvSpPr>
          <p:cNvPr id="40" name="文字方塊 196"/>
          <p:cNvSpPr txBox="1">
            <a:spLocks noChangeArrowheads="1"/>
          </p:cNvSpPr>
          <p:nvPr/>
        </p:nvSpPr>
        <p:spPr bwMode="auto">
          <a:xfrm>
            <a:off x="230615" y="813844"/>
            <a:ext cx="3631763" cy="523220"/>
          </a:xfrm>
          <a:prstGeom prst="rect">
            <a:avLst/>
          </a:prstGeom>
          <a:noFill/>
          <a:ln w="9525">
            <a:noFill/>
            <a:miter lim="800000"/>
            <a:headEnd/>
            <a:tailEnd/>
          </a:ln>
        </p:spPr>
        <p:txBody>
          <a:bodyPr vert="horz" wrap="square">
            <a:spAutoFit/>
          </a:bodyPr>
          <a:lstStyle/>
          <a:p>
            <a:pPr algn="ctr"/>
            <a:r>
              <a:rPr kumimoji="0" lang="en-US" altLang="zh-TW" sz="2800" b="1" dirty="0">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sz="2800" b="1" dirty="0">
                <a:solidFill>
                  <a:srgbClr val="0070C0"/>
                </a:solidFill>
                <a:latin typeface="微軟正黑體" panose="020B0604030504040204" pitchFamily="34" charset="-120"/>
                <a:ea typeface="微軟正黑體" panose="020B0604030504040204" pitchFamily="34" charset="-120"/>
              </a:rPr>
              <a:t>健康</a:t>
            </a:r>
            <a:r>
              <a:rPr kumimoji="0" lang="zh-TW" altLang="en-US" sz="2800" b="1" dirty="0">
                <a:solidFill>
                  <a:srgbClr val="E71255"/>
                </a:solidFill>
                <a:latin typeface="微軟正黑體" panose="020B0604030504040204" pitchFamily="34" charset="-120"/>
                <a:ea typeface="微軟正黑體" panose="020B0604030504040204" pitchFamily="34" charset="-120"/>
              </a:rPr>
              <a:t>體育</a:t>
            </a:r>
            <a:r>
              <a:rPr kumimoji="0" lang="zh-TW" altLang="en-US" sz="2800" b="1" dirty="0">
                <a:latin typeface="微軟正黑體" panose="020B0604030504040204" pitchFamily="34" charset="-120"/>
                <a:ea typeface="微軟正黑體" panose="020B0604030504040204" pitchFamily="34" charset="-120"/>
              </a:rPr>
              <a:t>互相融合</a:t>
            </a:r>
            <a:endParaRPr lang="zh-TW" altLang="en-US" sz="2800" b="1" dirty="0">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1101937" y="3276883"/>
            <a:ext cx="1475084" cy="1015663"/>
          </a:xfrm>
          <a:prstGeom prst="rect">
            <a:avLst/>
          </a:prstGeom>
          <a:ln w="19050">
            <a:solidFill>
              <a:srgbClr val="E71255"/>
            </a:solidFill>
            <a:prstDash val="sysDot"/>
          </a:ln>
        </p:spPr>
        <p:style>
          <a:lnRef idx="2">
            <a:schemeClr val="accent1"/>
          </a:lnRef>
          <a:fillRef idx="1">
            <a:schemeClr val="lt1"/>
          </a:fillRef>
          <a:effectRef idx="0">
            <a:schemeClr val="accent1"/>
          </a:effectRef>
          <a:fontRef idx="minor">
            <a:schemeClr val="dk1"/>
          </a:fontRef>
        </p:style>
        <p:txBody>
          <a:bodyPr wrap="none" rtlCol="0">
            <a:spAutoFit/>
          </a:bodyPr>
          <a:lstStyle/>
          <a:p>
            <a:pPr lvl="0"/>
            <a:r>
              <a:rPr lang="en-US" altLang="zh-TW" sz="2000" dirty="0" err="1">
                <a:solidFill>
                  <a:srgbClr val="E71255"/>
                </a:solidFill>
                <a:latin typeface="Microsoft JhengHei" charset="-120"/>
                <a:ea typeface="Microsoft JhengHei" charset="-120"/>
                <a:cs typeface="Microsoft JhengHei" charset="-120"/>
              </a:rPr>
              <a:t>Ia</a:t>
            </a:r>
            <a:r>
              <a:rPr lang="zh-TW" altLang="en-US" sz="2000" dirty="0">
                <a:solidFill>
                  <a:srgbClr val="E71255"/>
                </a:solidFill>
                <a:latin typeface="Microsoft JhengHei" charset="-120"/>
                <a:ea typeface="Microsoft JhengHei" charset="-120"/>
                <a:cs typeface="Microsoft JhengHei" charset="-120"/>
              </a:rPr>
              <a:t> 體操</a:t>
            </a:r>
          </a:p>
          <a:p>
            <a:pPr lvl="0"/>
            <a:r>
              <a:rPr lang="en-US" altLang="zh-TW" sz="2000" dirty="0" err="1">
                <a:solidFill>
                  <a:srgbClr val="E71255"/>
                </a:solidFill>
                <a:latin typeface="Microsoft JhengHei" charset="-120"/>
                <a:ea typeface="Microsoft JhengHei" charset="-120"/>
                <a:cs typeface="Microsoft JhengHei" charset="-120"/>
              </a:rPr>
              <a:t>Ib</a:t>
            </a:r>
            <a:r>
              <a:rPr lang="zh-TW" altLang="en-US" sz="2000" dirty="0">
                <a:solidFill>
                  <a:srgbClr val="E71255"/>
                </a:solidFill>
                <a:latin typeface="Microsoft JhengHei" charset="-120"/>
                <a:ea typeface="Microsoft JhengHei" charset="-120"/>
                <a:cs typeface="Microsoft JhengHei" charset="-120"/>
              </a:rPr>
              <a:t> 舞蹈</a:t>
            </a:r>
          </a:p>
          <a:p>
            <a:pPr lvl="0"/>
            <a:r>
              <a:rPr lang="en-US" altLang="zh-TW" sz="2000" dirty="0" err="1">
                <a:solidFill>
                  <a:srgbClr val="E71255"/>
                </a:solidFill>
                <a:latin typeface="Microsoft JhengHei" charset="-120"/>
                <a:ea typeface="Microsoft JhengHei" charset="-120"/>
                <a:cs typeface="Microsoft JhengHei" charset="-120"/>
              </a:rPr>
              <a:t>Ic</a:t>
            </a:r>
            <a:r>
              <a:rPr lang="zh-TW" altLang="en-US" sz="2000" dirty="0">
                <a:solidFill>
                  <a:srgbClr val="E71255"/>
                </a:solidFill>
                <a:latin typeface="Microsoft JhengHei" charset="-120"/>
                <a:ea typeface="Microsoft JhengHei" charset="-120"/>
                <a:cs typeface="Microsoft JhengHei" charset="-120"/>
              </a:rPr>
              <a:t> 民俗運動</a:t>
            </a:r>
          </a:p>
        </p:txBody>
      </p:sp>
      <p:sp>
        <p:nvSpPr>
          <p:cNvPr id="42" name="文字方塊 41"/>
          <p:cNvSpPr txBox="1"/>
          <p:nvPr/>
        </p:nvSpPr>
        <p:spPr>
          <a:xfrm>
            <a:off x="135690" y="4557674"/>
            <a:ext cx="3028531" cy="1323439"/>
          </a:xfrm>
          <a:prstGeom prst="rect">
            <a:avLst/>
          </a:prstGeom>
          <a:ln w="19050">
            <a:solidFill>
              <a:srgbClr val="E71255"/>
            </a:solidFill>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altLang="zh-TW" sz="2000" dirty="0">
                <a:solidFill>
                  <a:srgbClr val="E71255"/>
                </a:solidFill>
                <a:latin typeface="Microsoft JhengHei" charset="-120"/>
                <a:ea typeface="Microsoft JhengHei" charset="-120"/>
                <a:cs typeface="Microsoft JhengHei" charset="-120"/>
              </a:rPr>
              <a:t>Ha</a:t>
            </a:r>
            <a:r>
              <a:rPr lang="zh-TW" altLang="en-US" sz="2000" dirty="0">
                <a:solidFill>
                  <a:srgbClr val="E71255"/>
                </a:solidFill>
                <a:latin typeface="Microsoft JhengHei" charset="-120"/>
                <a:ea typeface="Microsoft JhengHei" charset="-120"/>
                <a:cs typeface="Microsoft JhengHei" charset="-120"/>
              </a:rPr>
              <a:t> 網</a:t>
            </a:r>
            <a:r>
              <a:rPr lang="en-US" altLang="en-US" sz="2000" dirty="0">
                <a:solidFill>
                  <a:srgbClr val="E71255"/>
                </a:solidFill>
                <a:latin typeface="Microsoft JhengHei" charset="-120"/>
                <a:ea typeface="Microsoft JhengHei" charset="-120"/>
                <a:cs typeface="Microsoft JhengHei" charset="-120"/>
              </a:rPr>
              <a:t>/</a:t>
            </a:r>
            <a:r>
              <a:rPr lang="zh-TW" altLang="en-US" sz="2000" dirty="0">
                <a:solidFill>
                  <a:srgbClr val="E71255"/>
                </a:solidFill>
                <a:latin typeface="Microsoft JhengHei" charset="-120"/>
                <a:ea typeface="Microsoft JhengHei" charset="-120"/>
                <a:cs typeface="Microsoft JhengHei" charset="-120"/>
              </a:rPr>
              <a:t>牆性球類運動</a:t>
            </a:r>
          </a:p>
          <a:p>
            <a:pPr lvl="0"/>
            <a:r>
              <a:rPr lang="en-US" altLang="zh-TW" sz="2000" dirty="0" err="1">
                <a:solidFill>
                  <a:srgbClr val="E71255"/>
                </a:solidFill>
                <a:latin typeface="Microsoft JhengHei" charset="-120"/>
                <a:ea typeface="Microsoft JhengHei" charset="-120"/>
                <a:cs typeface="Microsoft JhengHei" charset="-120"/>
              </a:rPr>
              <a:t>Hb</a:t>
            </a:r>
            <a:r>
              <a:rPr lang="zh-TW" altLang="en-US" sz="2000" dirty="0">
                <a:solidFill>
                  <a:srgbClr val="E71255"/>
                </a:solidFill>
                <a:latin typeface="Microsoft JhengHei" charset="-120"/>
                <a:ea typeface="Microsoft JhengHei" charset="-120"/>
                <a:cs typeface="Microsoft JhengHei" charset="-120"/>
              </a:rPr>
              <a:t> 陣地攻守性球類運動</a:t>
            </a:r>
          </a:p>
          <a:p>
            <a:pPr lvl="0"/>
            <a:r>
              <a:rPr lang="en-US" altLang="zh-TW" sz="2000" dirty="0" err="1">
                <a:solidFill>
                  <a:srgbClr val="E71255"/>
                </a:solidFill>
                <a:latin typeface="Microsoft JhengHei" charset="-120"/>
                <a:ea typeface="Microsoft JhengHei" charset="-120"/>
                <a:cs typeface="Microsoft JhengHei" charset="-120"/>
              </a:rPr>
              <a:t>Hc</a:t>
            </a:r>
            <a:r>
              <a:rPr lang="zh-TW" altLang="en-US" sz="2000" dirty="0">
                <a:solidFill>
                  <a:srgbClr val="E71255"/>
                </a:solidFill>
                <a:latin typeface="Microsoft JhengHei" charset="-120"/>
                <a:ea typeface="Microsoft JhengHei" charset="-120"/>
                <a:cs typeface="Microsoft JhengHei" charset="-120"/>
              </a:rPr>
              <a:t> 標的性球類運動</a:t>
            </a:r>
          </a:p>
          <a:p>
            <a:pPr lvl="0"/>
            <a:r>
              <a:rPr lang="en-US" altLang="zh-TW" sz="2000" dirty="0" err="1">
                <a:solidFill>
                  <a:srgbClr val="E71255"/>
                </a:solidFill>
                <a:latin typeface="Microsoft JhengHei" charset="-120"/>
                <a:ea typeface="Microsoft JhengHei" charset="-120"/>
                <a:cs typeface="Microsoft JhengHei" charset="-120"/>
              </a:rPr>
              <a:t>Hd</a:t>
            </a:r>
            <a:r>
              <a:rPr lang="zh-TW" altLang="en-US" sz="2000" dirty="0">
                <a:solidFill>
                  <a:srgbClr val="E71255"/>
                </a:solidFill>
                <a:latin typeface="Microsoft JhengHei" charset="-120"/>
                <a:ea typeface="Microsoft JhengHei" charset="-120"/>
                <a:cs typeface="Microsoft JhengHei" charset="-120"/>
              </a:rPr>
              <a:t> 守備</a:t>
            </a:r>
            <a:r>
              <a:rPr lang="en-US" altLang="en-US" sz="2000" dirty="0">
                <a:solidFill>
                  <a:srgbClr val="E71255"/>
                </a:solidFill>
                <a:latin typeface="Microsoft JhengHei" charset="-120"/>
                <a:ea typeface="Microsoft JhengHei" charset="-120"/>
                <a:cs typeface="Microsoft JhengHei" charset="-120"/>
              </a:rPr>
              <a:t>/</a:t>
            </a:r>
            <a:r>
              <a:rPr lang="zh-TW" altLang="en-US" sz="2000" dirty="0">
                <a:solidFill>
                  <a:srgbClr val="E71255"/>
                </a:solidFill>
                <a:latin typeface="Microsoft JhengHei" charset="-120"/>
                <a:ea typeface="Microsoft JhengHei" charset="-120"/>
                <a:cs typeface="Microsoft JhengHei" charset="-120"/>
              </a:rPr>
              <a:t>跑分性球類運動</a:t>
            </a:r>
          </a:p>
        </p:txBody>
      </p:sp>
      <p:sp>
        <p:nvSpPr>
          <p:cNvPr id="48" name="文字方塊 47"/>
          <p:cNvSpPr txBox="1"/>
          <p:nvPr/>
        </p:nvSpPr>
        <p:spPr>
          <a:xfrm>
            <a:off x="2804302" y="5919057"/>
            <a:ext cx="1112805" cy="707886"/>
          </a:xfrm>
          <a:prstGeom prst="rect">
            <a:avLst/>
          </a:prstGeom>
          <a:ln w="19050">
            <a:solidFill>
              <a:srgbClr val="E71255"/>
            </a:solidFill>
            <a:prstDash val="sysDot"/>
          </a:ln>
        </p:spPr>
        <p:style>
          <a:lnRef idx="2">
            <a:schemeClr val="accent1"/>
          </a:lnRef>
          <a:fillRef idx="1">
            <a:schemeClr val="lt1"/>
          </a:fillRef>
          <a:effectRef idx="0">
            <a:schemeClr val="accent1"/>
          </a:effectRef>
          <a:fontRef idx="minor">
            <a:schemeClr val="dk1"/>
          </a:fontRef>
        </p:style>
        <p:txBody>
          <a:bodyPr wrap="none" rtlCol="0">
            <a:spAutoFit/>
          </a:bodyPr>
          <a:lstStyle/>
          <a:p>
            <a:pPr lvl="0"/>
            <a:r>
              <a:rPr lang="en-US" altLang="zh-TW" sz="2000" dirty="0">
                <a:solidFill>
                  <a:srgbClr val="E71255"/>
                </a:solidFill>
                <a:latin typeface="Microsoft JhengHei" charset="-120"/>
                <a:ea typeface="Microsoft JhengHei" charset="-120"/>
                <a:cs typeface="Microsoft JhengHei" charset="-120"/>
              </a:rPr>
              <a:t>Ga</a:t>
            </a:r>
            <a:r>
              <a:rPr lang="zh-TW" altLang="en-US" sz="2000" dirty="0">
                <a:solidFill>
                  <a:srgbClr val="E71255"/>
                </a:solidFill>
                <a:latin typeface="Microsoft JhengHei" charset="-120"/>
                <a:ea typeface="Microsoft JhengHei" charset="-120"/>
                <a:cs typeface="Microsoft JhengHei" charset="-120"/>
              </a:rPr>
              <a:t> 田徑</a:t>
            </a:r>
          </a:p>
          <a:p>
            <a:pPr lvl="0"/>
            <a:r>
              <a:rPr lang="en-US" altLang="zh-TW" sz="2000" dirty="0">
                <a:solidFill>
                  <a:srgbClr val="E71255"/>
                </a:solidFill>
                <a:latin typeface="Microsoft JhengHei" charset="-120"/>
                <a:ea typeface="Microsoft JhengHei" charset="-120"/>
                <a:cs typeface="Microsoft JhengHei" charset="-120"/>
              </a:rPr>
              <a:t>Gb</a:t>
            </a:r>
            <a:r>
              <a:rPr lang="zh-TW" altLang="en-US" sz="2000" dirty="0">
                <a:solidFill>
                  <a:srgbClr val="E71255"/>
                </a:solidFill>
                <a:latin typeface="Microsoft JhengHei" charset="-120"/>
                <a:ea typeface="Microsoft JhengHei" charset="-120"/>
                <a:cs typeface="Microsoft JhengHei" charset="-120"/>
              </a:rPr>
              <a:t> 游泳</a:t>
            </a:r>
          </a:p>
        </p:txBody>
      </p:sp>
      <p:sp>
        <p:nvSpPr>
          <p:cNvPr id="49" name="文字方塊 48"/>
          <p:cNvSpPr txBox="1"/>
          <p:nvPr/>
        </p:nvSpPr>
        <p:spPr>
          <a:xfrm>
            <a:off x="6652916" y="4778258"/>
            <a:ext cx="1576072" cy="707886"/>
          </a:xfrm>
          <a:prstGeom prst="rect">
            <a:avLst/>
          </a:prstGeom>
          <a:ln w="19050">
            <a:solidFill>
              <a:srgbClr val="0070C0"/>
            </a:solidFill>
            <a:prstDash val="sysDot"/>
          </a:ln>
        </p:spPr>
        <p:style>
          <a:lnRef idx="2">
            <a:schemeClr val="accent6"/>
          </a:lnRef>
          <a:fillRef idx="1">
            <a:schemeClr val="lt1"/>
          </a:fillRef>
          <a:effectRef idx="0">
            <a:schemeClr val="accent6"/>
          </a:effectRef>
          <a:fontRef idx="minor">
            <a:schemeClr val="dk1"/>
          </a:fontRef>
        </p:style>
        <p:txBody>
          <a:bodyPr wrap="none" rtlCol="0">
            <a:spAutoFit/>
          </a:bodyPr>
          <a:lstStyle/>
          <a:p>
            <a:pPr lvl="0"/>
            <a:r>
              <a:rPr lang="en-US" altLang="zh-TW" sz="2000" dirty="0" err="1">
                <a:solidFill>
                  <a:srgbClr val="0070C0"/>
                </a:solidFill>
                <a:latin typeface="Microsoft JhengHei" charset="-120"/>
                <a:ea typeface="Microsoft JhengHei" charset="-120"/>
                <a:cs typeface="Microsoft JhengHei" charset="-120"/>
              </a:rPr>
              <a:t>Ea</a:t>
            </a:r>
            <a:r>
              <a:rPr lang="zh-TW" altLang="en-US" sz="2000" dirty="0">
                <a:solidFill>
                  <a:srgbClr val="0070C0"/>
                </a:solidFill>
                <a:latin typeface="Microsoft JhengHei" charset="-120"/>
                <a:ea typeface="Microsoft JhengHei" charset="-120"/>
                <a:cs typeface="Microsoft JhengHei" charset="-120"/>
              </a:rPr>
              <a:t> 人與食物</a:t>
            </a:r>
          </a:p>
          <a:p>
            <a:pPr lvl="0"/>
            <a:r>
              <a:rPr lang="en-US" altLang="zh-TW" sz="2000" dirty="0" err="1">
                <a:solidFill>
                  <a:srgbClr val="0070C0"/>
                </a:solidFill>
                <a:latin typeface="Microsoft JhengHei" charset="-120"/>
                <a:ea typeface="Microsoft JhengHei" charset="-120"/>
                <a:cs typeface="Microsoft JhengHei" charset="-120"/>
              </a:rPr>
              <a:t>Eb</a:t>
            </a:r>
            <a:r>
              <a:rPr lang="zh-TW" altLang="en-US" sz="2000" dirty="0">
                <a:solidFill>
                  <a:srgbClr val="0070C0"/>
                </a:solidFill>
                <a:latin typeface="Microsoft JhengHei" charset="-120"/>
                <a:ea typeface="Microsoft JhengHei" charset="-120"/>
                <a:cs typeface="Microsoft JhengHei" charset="-120"/>
              </a:rPr>
              <a:t> 健康消費</a:t>
            </a:r>
          </a:p>
        </p:txBody>
      </p:sp>
      <p:sp>
        <p:nvSpPr>
          <p:cNvPr id="50" name="文字方塊 49"/>
          <p:cNvSpPr txBox="1"/>
          <p:nvPr/>
        </p:nvSpPr>
        <p:spPr>
          <a:xfrm>
            <a:off x="5558865" y="5893618"/>
            <a:ext cx="2853666" cy="707886"/>
          </a:xfrm>
          <a:prstGeom prst="rect">
            <a:avLst/>
          </a:prstGeom>
          <a:ln w="19050">
            <a:solidFill>
              <a:srgbClr val="0070C0"/>
            </a:solidFill>
            <a:prstDash val="sysDot"/>
          </a:ln>
        </p:spPr>
        <p:style>
          <a:lnRef idx="2">
            <a:schemeClr val="accent6"/>
          </a:lnRef>
          <a:fillRef idx="1">
            <a:schemeClr val="lt1"/>
          </a:fillRef>
          <a:effectRef idx="0">
            <a:schemeClr val="accent6"/>
          </a:effectRef>
          <a:fontRef idx="minor">
            <a:schemeClr val="dk1"/>
          </a:fontRef>
        </p:style>
        <p:txBody>
          <a:bodyPr wrap="none" rtlCol="0">
            <a:spAutoFit/>
          </a:bodyPr>
          <a:lstStyle/>
          <a:p>
            <a:pPr lvl="0"/>
            <a:r>
              <a:rPr lang="en-US" altLang="zh-TW" sz="2000" dirty="0">
                <a:solidFill>
                  <a:srgbClr val="0070C0"/>
                </a:solidFill>
                <a:latin typeface="Microsoft JhengHei" charset="-120"/>
                <a:ea typeface="Microsoft JhengHei" charset="-120"/>
                <a:cs typeface="Microsoft JhengHei" charset="-120"/>
              </a:rPr>
              <a:t>Fa</a:t>
            </a:r>
            <a:r>
              <a:rPr lang="zh-TW" altLang="en-US" sz="2000" dirty="0">
                <a:solidFill>
                  <a:srgbClr val="0070C0"/>
                </a:solidFill>
                <a:latin typeface="Microsoft JhengHei" charset="-120"/>
                <a:ea typeface="Microsoft JhengHei" charset="-120"/>
                <a:cs typeface="Microsoft JhengHei" charset="-120"/>
              </a:rPr>
              <a:t> 健康心理</a:t>
            </a:r>
          </a:p>
          <a:p>
            <a:pPr lvl="0"/>
            <a:r>
              <a:rPr lang="en-US" altLang="zh-TW" sz="2000" dirty="0">
                <a:solidFill>
                  <a:srgbClr val="0070C0"/>
                </a:solidFill>
                <a:latin typeface="Microsoft JhengHei" charset="-120"/>
                <a:ea typeface="Microsoft JhengHei" charset="-120"/>
                <a:cs typeface="Microsoft JhengHei" charset="-120"/>
              </a:rPr>
              <a:t>Fb</a:t>
            </a:r>
            <a:r>
              <a:rPr lang="zh-TW" altLang="en-US" sz="2000" dirty="0">
                <a:solidFill>
                  <a:srgbClr val="0070C0"/>
                </a:solidFill>
                <a:latin typeface="Microsoft JhengHei" charset="-120"/>
                <a:ea typeface="Microsoft JhengHei" charset="-120"/>
                <a:cs typeface="Microsoft JhengHei" charset="-120"/>
              </a:rPr>
              <a:t> 健康促進與疾病預防</a:t>
            </a:r>
          </a:p>
        </p:txBody>
      </p:sp>
      <p:sp>
        <p:nvSpPr>
          <p:cNvPr id="51" name="文字方塊 50"/>
          <p:cNvSpPr txBox="1"/>
          <p:nvPr/>
        </p:nvSpPr>
        <p:spPr>
          <a:xfrm>
            <a:off x="6661549" y="1271939"/>
            <a:ext cx="2121093" cy="1631216"/>
          </a:xfrm>
          <a:prstGeom prst="rect">
            <a:avLst/>
          </a:prstGeom>
          <a:ln w="19050">
            <a:solidFill>
              <a:srgbClr val="FFC000"/>
            </a:solidFill>
            <a:prstDash val="sysDot"/>
          </a:ln>
        </p:spPr>
        <p:style>
          <a:lnRef idx="2">
            <a:schemeClr val="accent3"/>
          </a:lnRef>
          <a:fillRef idx="1">
            <a:schemeClr val="lt1"/>
          </a:fillRef>
          <a:effectRef idx="0">
            <a:schemeClr val="accent3"/>
          </a:effectRef>
          <a:fontRef idx="minor">
            <a:schemeClr val="dk1"/>
          </a:fontRef>
        </p:style>
        <p:txBody>
          <a:bodyPr wrap="none" rtlCol="0">
            <a:spAutoFit/>
          </a:bodyPr>
          <a:lstStyle/>
          <a:p>
            <a:pPr lvl="0"/>
            <a:r>
              <a:rPr lang="en-US" altLang="zh-TW" sz="2000" dirty="0">
                <a:solidFill>
                  <a:srgbClr val="0070C0"/>
                </a:solidFill>
                <a:latin typeface="Microsoft JhengHei" charset="-120"/>
                <a:ea typeface="Microsoft JhengHei" charset="-120"/>
                <a:cs typeface="Microsoft JhengHei" charset="-120"/>
              </a:rPr>
              <a:t>Ca</a:t>
            </a:r>
            <a:r>
              <a:rPr lang="zh-TW" altLang="en-US" sz="2000" dirty="0">
                <a:solidFill>
                  <a:srgbClr val="0070C0"/>
                </a:solidFill>
                <a:latin typeface="Microsoft JhengHei" charset="-120"/>
                <a:ea typeface="Microsoft JhengHei" charset="-120"/>
                <a:cs typeface="Microsoft JhengHei" charset="-120"/>
              </a:rPr>
              <a:t> 健康環境</a:t>
            </a:r>
          </a:p>
          <a:p>
            <a:pPr lvl="0"/>
            <a:r>
              <a:rPr lang="en-US" altLang="zh-TW" sz="2000" dirty="0" err="1">
                <a:solidFill>
                  <a:srgbClr val="E71255"/>
                </a:solidFill>
                <a:latin typeface="Microsoft JhengHei" charset="-120"/>
                <a:ea typeface="Microsoft JhengHei" charset="-120"/>
                <a:cs typeface="Microsoft JhengHei" charset="-120"/>
              </a:rPr>
              <a:t>Cb</a:t>
            </a:r>
            <a:r>
              <a:rPr lang="zh-TW" altLang="en-US" sz="2000" dirty="0">
                <a:solidFill>
                  <a:srgbClr val="E71255"/>
                </a:solidFill>
                <a:latin typeface="Microsoft JhengHei" charset="-120"/>
                <a:ea typeface="Microsoft JhengHei" charset="-120"/>
                <a:cs typeface="Microsoft JhengHei" charset="-120"/>
              </a:rPr>
              <a:t> 運動知識</a:t>
            </a:r>
          </a:p>
          <a:p>
            <a:pPr lvl="0"/>
            <a:r>
              <a:rPr lang="en-US" altLang="zh-TW" sz="2000" dirty="0">
                <a:solidFill>
                  <a:srgbClr val="E71255"/>
                </a:solidFill>
                <a:latin typeface="Microsoft JhengHei" charset="-120"/>
                <a:ea typeface="Microsoft JhengHei" charset="-120"/>
                <a:cs typeface="Microsoft JhengHei" charset="-120"/>
              </a:rPr>
              <a:t>Cc</a:t>
            </a:r>
            <a:r>
              <a:rPr lang="zh-TW" altLang="en-US" sz="2000" dirty="0">
                <a:solidFill>
                  <a:srgbClr val="E71255"/>
                </a:solidFill>
                <a:latin typeface="Microsoft JhengHei" charset="-120"/>
                <a:ea typeface="Microsoft JhengHei" charset="-120"/>
                <a:cs typeface="Microsoft JhengHei" charset="-120"/>
              </a:rPr>
              <a:t> 水域休閒運動</a:t>
            </a:r>
          </a:p>
          <a:p>
            <a:pPr lvl="0"/>
            <a:r>
              <a:rPr lang="en-US" altLang="zh-TW" sz="2000" dirty="0">
                <a:solidFill>
                  <a:srgbClr val="E71255"/>
                </a:solidFill>
                <a:latin typeface="Microsoft JhengHei" charset="-120"/>
                <a:ea typeface="Microsoft JhengHei" charset="-120"/>
                <a:cs typeface="Microsoft JhengHei" charset="-120"/>
              </a:rPr>
              <a:t>Cd</a:t>
            </a:r>
            <a:r>
              <a:rPr lang="zh-TW" altLang="en-US" sz="2000" dirty="0">
                <a:solidFill>
                  <a:srgbClr val="E71255"/>
                </a:solidFill>
                <a:latin typeface="Microsoft JhengHei" charset="-120"/>
                <a:ea typeface="Microsoft JhengHei" charset="-120"/>
                <a:cs typeface="Microsoft JhengHei" charset="-120"/>
              </a:rPr>
              <a:t> 戶外休閒運動</a:t>
            </a:r>
          </a:p>
          <a:p>
            <a:pPr lvl="0"/>
            <a:r>
              <a:rPr lang="en-US" altLang="zh-TW" sz="2000" dirty="0">
                <a:solidFill>
                  <a:srgbClr val="E71255"/>
                </a:solidFill>
                <a:latin typeface="Microsoft JhengHei" charset="-120"/>
                <a:ea typeface="Microsoft JhengHei" charset="-120"/>
                <a:cs typeface="Microsoft JhengHei" charset="-120"/>
              </a:rPr>
              <a:t>Ce</a:t>
            </a:r>
            <a:r>
              <a:rPr lang="zh-TW" altLang="en-US" sz="2000" dirty="0">
                <a:solidFill>
                  <a:srgbClr val="E71255"/>
                </a:solidFill>
                <a:latin typeface="Microsoft JhengHei" charset="-120"/>
                <a:ea typeface="Microsoft JhengHei" charset="-120"/>
                <a:cs typeface="Microsoft JhengHei" charset="-120"/>
              </a:rPr>
              <a:t> 其他休閒運動</a:t>
            </a:r>
          </a:p>
        </p:txBody>
      </p:sp>
      <p:sp>
        <p:nvSpPr>
          <p:cNvPr id="52" name="文字方塊 51"/>
          <p:cNvSpPr txBox="1"/>
          <p:nvPr/>
        </p:nvSpPr>
        <p:spPr>
          <a:xfrm>
            <a:off x="230615" y="1646614"/>
            <a:ext cx="3359556" cy="707886"/>
          </a:xfrm>
          <a:prstGeom prst="rect">
            <a:avLst/>
          </a:prstGeom>
          <a:ln w="19050">
            <a:solidFill>
              <a:srgbClr val="FFC000"/>
            </a:solidFill>
            <a:prstDash val="sysDot"/>
          </a:ln>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n-US" altLang="zh-TW" sz="2000" dirty="0">
                <a:solidFill>
                  <a:srgbClr val="0070C0"/>
                </a:solidFill>
                <a:latin typeface="Microsoft JhengHei" charset="-120"/>
                <a:ea typeface="Microsoft JhengHei" charset="-120"/>
                <a:cs typeface="Microsoft JhengHei" charset="-120"/>
              </a:rPr>
              <a:t>Aa</a:t>
            </a:r>
            <a:r>
              <a:rPr lang="zh-TW" altLang="en-US" sz="2000" dirty="0">
                <a:solidFill>
                  <a:srgbClr val="0070C0"/>
                </a:solidFill>
                <a:latin typeface="Microsoft JhengHei" charset="-120"/>
                <a:ea typeface="Microsoft JhengHei" charset="-120"/>
                <a:cs typeface="Microsoft JhengHei" charset="-120"/>
              </a:rPr>
              <a:t> 生長、發展、老化與死亡</a:t>
            </a:r>
          </a:p>
          <a:p>
            <a:pPr lvl="0"/>
            <a:r>
              <a:rPr lang="en-US" altLang="zh-TW" sz="2000" dirty="0">
                <a:solidFill>
                  <a:srgbClr val="E71255"/>
                </a:solidFill>
                <a:latin typeface="Microsoft JhengHei" charset="-120"/>
                <a:ea typeface="Microsoft JhengHei" charset="-120"/>
                <a:cs typeface="Microsoft JhengHei" charset="-120"/>
              </a:rPr>
              <a:t>Ab</a:t>
            </a:r>
            <a:r>
              <a:rPr lang="zh-TW" altLang="en-US" sz="2000" dirty="0">
                <a:solidFill>
                  <a:srgbClr val="E71255"/>
                </a:solidFill>
                <a:latin typeface="Microsoft JhengHei" charset="-120"/>
                <a:ea typeface="Microsoft JhengHei" charset="-120"/>
                <a:cs typeface="Microsoft JhengHei" charset="-120"/>
              </a:rPr>
              <a:t> 體適能</a:t>
            </a:r>
          </a:p>
        </p:txBody>
      </p:sp>
      <p:sp>
        <p:nvSpPr>
          <p:cNvPr id="53" name="文字方塊 52"/>
          <p:cNvSpPr txBox="1"/>
          <p:nvPr/>
        </p:nvSpPr>
        <p:spPr>
          <a:xfrm>
            <a:off x="3962975" y="648270"/>
            <a:ext cx="2445736" cy="1323439"/>
          </a:xfrm>
          <a:prstGeom prst="rect">
            <a:avLst/>
          </a:prstGeom>
          <a:ln w="19050">
            <a:solidFill>
              <a:srgbClr val="FFC000"/>
            </a:solidFill>
            <a:prstDash val="sysDot"/>
          </a:ln>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n-US" altLang="zh-TW" sz="2000" dirty="0">
                <a:solidFill>
                  <a:srgbClr val="0070C0"/>
                </a:solidFill>
                <a:latin typeface="Microsoft JhengHei" charset="-120"/>
                <a:ea typeface="Microsoft JhengHei" charset="-120"/>
                <a:cs typeface="Microsoft JhengHei" charset="-120"/>
              </a:rPr>
              <a:t>Ba</a:t>
            </a:r>
            <a:r>
              <a:rPr lang="zh-TW" altLang="en-US" sz="2000" dirty="0">
                <a:solidFill>
                  <a:srgbClr val="0070C0"/>
                </a:solidFill>
                <a:latin typeface="Microsoft JhengHei" charset="-120"/>
                <a:ea typeface="Microsoft JhengHei" charset="-120"/>
                <a:cs typeface="Microsoft JhengHei" charset="-120"/>
              </a:rPr>
              <a:t> 安全教育與急救</a:t>
            </a:r>
          </a:p>
          <a:p>
            <a:pPr lvl="0"/>
            <a:r>
              <a:rPr lang="en-US" altLang="zh-TW" sz="2000" dirty="0">
                <a:solidFill>
                  <a:srgbClr val="0070C0"/>
                </a:solidFill>
                <a:latin typeface="Microsoft JhengHei" charset="-120"/>
                <a:ea typeface="Microsoft JhengHei" charset="-120"/>
                <a:cs typeface="Microsoft JhengHei" charset="-120"/>
              </a:rPr>
              <a:t>Bb</a:t>
            </a:r>
            <a:r>
              <a:rPr lang="zh-TW" altLang="en-US" sz="2000" dirty="0">
                <a:solidFill>
                  <a:srgbClr val="0070C0"/>
                </a:solidFill>
                <a:latin typeface="Microsoft JhengHei" charset="-120"/>
                <a:ea typeface="Microsoft JhengHei" charset="-120"/>
                <a:cs typeface="Microsoft JhengHei" charset="-120"/>
              </a:rPr>
              <a:t> 藥物教育</a:t>
            </a:r>
          </a:p>
          <a:p>
            <a:pPr lvl="0"/>
            <a:r>
              <a:rPr lang="en-US" altLang="zh-TW" sz="2000" dirty="0" err="1">
                <a:solidFill>
                  <a:srgbClr val="E71255"/>
                </a:solidFill>
                <a:latin typeface="Microsoft JhengHei" charset="-120"/>
                <a:ea typeface="Microsoft JhengHei" charset="-120"/>
                <a:cs typeface="Microsoft JhengHei" charset="-120"/>
              </a:rPr>
              <a:t>Bc</a:t>
            </a:r>
            <a:r>
              <a:rPr lang="zh-TW" altLang="en-US" sz="2000" dirty="0">
                <a:solidFill>
                  <a:srgbClr val="E71255"/>
                </a:solidFill>
                <a:latin typeface="Microsoft JhengHei" charset="-120"/>
                <a:ea typeface="Microsoft JhengHei" charset="-120"/>
                <a:cs typeface="Microsoft JhengHei" charset="-120"/>
              </a:rPr>
              <a:t> 運動傷害與防護</a:t>
            </a:r>
          </a:p>
          <a:p>
            <a:pPr lvl="0"/>
            <a:r>
              <a:rPr lang="en-US" altLang="zh-TW" sz="2000" dirty="0" err="1">
                <a:solidFill>
                  <a:srgbClr val="E71255"/>
                </a:solidFill>
                <a:latin typeface="Microsoft JhengHei" charset="-120"/>
                <a:ea typeface="Microsoft JhengHei" charset="-120"/>
                <a:cs typeface="Microsoft JhengHei" charset="-120"/>
              </a:rPr>
              <a:t>Bd</a:t>
            </a:r>
            <a:r>
              <a:rPr lang="zh-TW" altLang="en-US" sz="2000" dirty="0">
                <a:solidFill>
                  <a:srgbClr val="E71255"/>
                </a:solidFill>
                <a:latin typeface="Microsoft JhengHei" charset="-120"/>
                <a:ea typeface="Microsoft JhengHei" charset="-120"/>
                <a:cs typeface="Microsoft JhengHei" charset="-120"/>
              </a:rPr>
              <a:t> 防衛性運動</a:t>
            </a:r>
          </a:p>
        </p:txBody>
      </p:sp>
      <p:sp>
        <p:nvSpPr>
          <p:cNvPr id="54" name="文字方塊 53"/>
          <p:cNvSpPr txBox="1"/>
          <p:nvPr/>
        </p:nvSpPr>
        <p:spPr>
          <a:xfrm>
            <a:off x="6754558" y="3521527"/>
            <a:ext cx="2364013" cy="707886"/>
          </a:xfrm>
          <a:prstGeom prst="rect">
            <a:avLst/>
          </a:prstGeom>
          <a:ln w="19050">
            <a:solidFill>
              <a:srgbClr val="0070C0"/>
            </a:solidFill>
            <a:prstDash val="sysDot"/>
          </a:ln>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US" altLang="zh-TW" sz="2000" dirty="0">
                <a:solidFill>
                  <a:srgbClr val="0070C0"/>
                </a:solidFill>
                <a:latin typeface="Microsoft JhengHei" charset="-120"/>
                <a:ea typeface="Microsoft JhengHei" charset="-120"/>
                <a:cs typeface="Microsoft JhengHei" charset="-120"/>
              </a:rPr>
              <a:t>Da</a:t>
            </a:r>
            <a:r>
              <a:rPr lang="zh-TW" altLang="en-US" sz="2000" dirty="0">
                <a:solidFill>
                  <a:srgbClr val="0070C0"/>
                </a:solidFill>
                <a:latin typeface="Microsoft JhengHei" charset="-120"/>
                <a:ea typeface="Microsoft JhengHei" charset="-120"/>
                <a:cs typeface="Microsoft JhengHei" charset="-120"/>
              </a:rPr>
              <a:t> 個人衛生與保健</a:t>
            </a:r>
          </a:p>
          <a:p>
            <a:pPr lvl="0"/>
            <a:r>
              <a:rPr lang="en-US" altLang="zh-TW" sz="2000" dirty="0">
                <a:solidFill>
                  <a:srgbClr val="0070C0"/>
                </a:solidFill>
                <a:latin typeface="Microsoft JhengHei" charset="-120"/>
                <a:ea typeface="Microsoft JhengHei" charset="-120"/>
                <a:cs typeface="Microsoft JhengHei" charset="-120"/>
              </a:rPr>
              <a:t>Db</a:t>
            </a:r>
            <a:r>
              <a:rPr lang="zh-TW" altLang="en-US" sz="2000" dirty="0">
                <a:solidFill>
                  <a:srgbClr val="0070C0"/>
                </a:solidFill>
                <a:latin typeface="Microsoft JhengHei" charset="-120"/>
                <a:ea typeface="Microsoft JhengHei" charset="-120"/>
                <a:cs typeface="Microsoft JhengHei" charset="-120"/>
              </a:rPr>
              <a:t> 性教育</a:t>
            </a:r>
          </a:p>
        </p:txBody>
      </p:sp>
      <p:cxnSp>
        <p:nvCxnSpPr>
          <p:cNvPr id="32" name="直線接點 31"/>
          <p:cNvCxnSpPr/>
          <p:nvPr/>
        </p:nvCxnSpPr>
        <p:spPr>
          <a:xfrm flipH="1">
            <a:off x="135691" y="2997932"/>
            <a:ext cx="2825691"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flipH="1">
            <a:off x="6408711" y="2997932"/>
            <a:ext cx="2709861"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flipH="1" flipV="1">
            <a:off x="4704743" y="6021288"/>
            <a:ext cx="1" cy="707886"/>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bwMode="auto">
          <a:xfrm>
            <a:off x="4310712" y="3083162"/>
            <a:ext cx="800219" cy="461665"/>
          </a:xfrm>
          <a:prstGeom prst="rect">
            <a:avLst/>
          </a:prstGeom>
          <a:noFill/>
        </p:spPr>
        <p:txBody>
          <a:bodyPr wrap="none">
            <a:spAutoFit/>
          </a:bodyPr>
          <a:lstStyle/>
          <a:p>
            <a:pPr eaLnBrk="1" hangingPunct="1">
              <a:defRPr/>
            </a:pPr>
            <a:r>
              <a:rPr lang="zh-TW" altLang="en-US" sz="2400" b="1" dirty="0">
                <a:solidFill>
                  <a:schemeClr val="bg1"/>
                </a:solidFill>
                <a:latin typeface="Microsoft JhengHei" charset="-120"/>
                <a:ea typeface="Microsoft JhengHei" charset="-120"/>
                <a:cs typeface="Microsoft JhengHei" charset="-120"/>
              </a:rPr>
              <a:t>健體</a:t>
            </a:r>
          </a:p>
        </p:txBody>
      </p:sp>
      <p:sp>
        <p:nvSpPr>
          <p:cNvPr id="11" name="文字方塊 10"/>
          <p:cNvSpPr txBox="1"/>
          <p:nvPr/>
        </p:nvSpPr>
        <p:spPr bwMode="auto">
          <a:xfrm>
            <a:off x="5132394" y="3969249"/>
            <a:ext cx="492443" cy="461665"/>
          </a:xfrm>
          <a:prstGeom prst="rect">
            <a:avLst/>
          </a:prstGeom>
          <a:noFill/>
        </p:spPr>
        <p:txBody>
          <a:bodyPr wrap="none">
            <a:spAutoFit/>
          </a:bodyPr>
          <a:lstStyle/>
          <a:p>
            <a:pPr eaLnBrk="1" hangingPunct="1">
              <a:defRPr/>
            </a:pPr>
            <a:r>
              <a:rPr lang="zh-TW" altLang="en-US" sz="2400" b="1" dirty="0">
                <a:solidFill>
                  <a:schemeClr val="bg1"/>
                </a:solidFill>
                <a:latin typeface="Microsoft JhengHei" charset="-120"/>
                <a:ea typeface="Microsoft JhengHei" charset="-120"/>
                <a:cs typeface="Microsoft JhengHei" charset="-120"/>
              </a:rPr>
              <a:t>健</a:t>
            </a:r>
          </a:p>
        </p:txBody>
      </p:sp>
      <p:sp>
        <p:nvSpPr>
          <p:cNvPr id="12" name="文字方塊 11"/>
          <p:cNvSpPr txBox="1"/>
          <p:nvPr/>
        </p:nvSpPr>
        <p:spPr bwMode="auto">
          <a:xfrm>
            <a:off x="4955907" y="4243540"/>
            <a:ext cx="492443" cy="461665"/>
          </a:xfrm>
          <a:prstGeom prst="rect">
            <a:avLst/>
          </a:prstGeom>
          <a:noFill/>
        </p:spPr>
        <p:txBody>
          <a:bodyPr wrap="none">
            <a:spAutoFit/>
          </a:bodyPr>
          <a:lstStyle/>
          <a:p>
            <a:pPr eaLnBrk="1" hangingPunct="1">
              <a:defRPr/>
            </a:pPr>
            <a:r>
              <a:rPr lang="zh-TW" altLang="en-US" sz="2400" b="1" dirty="0">
                <a:solidFill>
                  <a:schemeClr val="bg1"/>
                </a:solidFill>
                <a:latin typeface="Microsoft JhengHei" charset="-120"/>
                <a:ea typeface="Microsoft JhengHei" charset="-120"/>
                <a:cs typeface="Microsoft JhengHei" charset="-120"/>
              </a:rPr>
              <a:t>康</a:t>
            </a:r>
          </a:p>
        </p:txBody>
      </p:sp>
      <p:sp>
        <p:nvSpPr>
          <p:cNvPr id="24" name="矩形 23"/>
          <p:cNvSpPr/>
          <p:nvPr/>
        </p:nvSpPr>
        <p:spPr>
          <a:xfrm>
            <a:off x="3884616" y="3663211"/>
            <a:ext cx="1624863" cy="646331"/>
          </a:xfrm>
          <a:prstGeom prst="rect">
            <a:avLst/>
          </a:prstGeom>
        </p:spPr>
        <p:txBody>
          <a:bodyPr wrap="square">
            <a:spAutoFit/>
          </a:bodyPr>
          <a:lstStyle/>
          <a:p>
            <a:pPr algn="ctr" eaLnBrk="1" hangingPunct="1">
              <a:defRPr/>
            </a:pPr>
            <a:r>
              <a:rPr lang="zh-TW" altLang="en-US" b="1" dirty="0">
                <a:latin typeface="Microsoft JhengHei" charset="-120"/>
                <a:ea typeface="Microsoft JhengHei" charset="-120"/>
                <a:cs typeface="Microsoft JhengHei" charset="-120"/>
              </a:rPr>
              <a:t>學習</a:t>
            </a:r>
            <a:endParaRPr lang="en-US" altLang="zh-TW" b="1" dirty="0">
              <a:latin typeface="Microsoft JhengHei" charset="-120"/>
              <a:ea typeface="Microsoft JhengHei" charset="-120"/>
              <a:cs typeface="Microsoft JhengHei" charset="-120"/>
            </a:endParaRPr>
          </a:p>
          <a:p>
            <a:pPr algn="ctr" eaLnBrk="1" hangingPunct="1">
              <a:defRPr/>
            </a:pPr>
            <a:r>
              <a:rPr lang="zh-TW" altLang="en-US" b="1" dirty="0">
                <a:latin typeface="Microsoft JhengHei" charset="-120"/>
                <a:ea typeface="Microsoft JhengHei" charset="-120"/>
                <a:cs typeface="Microsoft JhengHei" charset="-120"/>
              </a:rPr>
              <a:t>內容</a:t>
            </a:r>
          </a:p>
        </p:txBody>
      </p:sp>
    </p:spTree>
    <p:extLst>
      <p:ext uri="{BB962C8B-B14F-4D97-AF65-F5344CB8AC3E}">
        <p14:creationId xmlns:p14="http://schemas.microsoft.com/office/powerpoint/2010/main" val="86835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7719EC-D75B-4B17-9C97-C8B9AFC69699}" type="slidenum">
              <a:rPr kumimoji="1" lang="zh-TW" altLang="en-US" sz="9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zh-TW" altLang="en-US" sz="900" b="0" i="0" u="none" strike="noStrike" kern="1200" cap="none" spc="0" normalizeH="0" baseline="0" noProof="0">
              <a:ln>
                <a:noFill/>
              </a:ln>
              <a:solidFill>
                <a:srgbClr val="898989"/>
              </a:solidFill>
              <a:effectLst/>
              <a:uLnTx/>
              <a:uFillTx/>
              <a:latin typeface="Arial" pitchFamily="34" charset="0"/>
              <a:ea typeface="新細明體" pitchFamily="18" charset="-120"/>
              <a:cs typeface="+mn-cs"/>
            </a:endParaRPr>
          </a:p>
        </p:txBody>
      </p:sp>
      <p:grpSp>
        <p:nvGrpSpPr>
          <p:cNvPr id="9" name="群組 8"/>
          <p:cNvGrpSpPr/>
          <p:nvPr/>
        </p:nvGrpSpPr>
        <p:grpSpPr>
          <a:xfrm>
            <a:off x="429643" y="5159382"/>
            <a:ext cx="2363923" cy="1841177"/>
            <a:chOff x="4433840" y="4926629"/>
            <a:chExt cx="2122135" cy="1697161"/>
          </a:xfrm>
        </p:grpSpPr>
        <p:sp>
          <p:nvSpPr>
            <p:cNvPr id="11" name="弧線 47"/>
            <p:cNvSpPr/>
            <p:nvPr/>
          </p:nvSpPr>
          <p:spPr>
            <a:xfrm rot="11918451">
              <a:off x="5835895" y="5108533"/>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4" name="弧線 48"/>
            <p:cNvSpPr/>
            <p:nvPr/>
          </p:nvSpPr>
          <p:spPr>
            <a:xfrm rot="900000">
              <a:off x="5096996" y="5481235"/>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5" name="弧線 49"/>
            <p:cNvSpPr/>
            <p:nvPr/>
          </p:nvSpPr>
          <p:spPr>
            <a:xfrm rot="6184650">
              <a:off x="5234581" y="4965473"/>
              <a:ext cx="806626" cy="72893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 name="弧線 50"/>
            <p:cNvSpPr/>
            <p:nvPr/>
          </p:nvSpPr>
          <p:spPr>
            <a:xfrm rot="1224715">
              <a:off x="4433840" y="5254199"/>
              <a:ext cx="1515558" cy="1369591"/>
            </a:xfrm>
            <a:prstGeom prst="arc">
              <a:avLst>
                <a:gd name="adj1" fmla="val 17384238"/>
                <a:gd name="adj2" fmla="val 2006573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grpSp>
      <p:pic>
        <p:nvPicPr>
          <p:cNvPr id="19" name="Picture 2">
            <a:extLst>
              <a:ext uri="{FF2B5EF4-FFF2-40B4-BE49-F238E27FC236}">
                <a16:creationId xmlns:a16="http://schemas.microsoft.com/office/drawing/2014/main" id="{D86F3462-FB29-4FD5-B2DB-27785AF8AC0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00" y="620687"/>
            <a:ext cx="857969"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標題 1">
            <a:extLst>
              <a:ext uri="{FF2B5EF4-FFF2-40B4-BE49-F238E27FC236}">
                <a16:creationId xmlns:a16="http://schemas.microsoft.com/office/drawing/2014/main" id="{3EFBE595-6456-4E45-B42E-599D3A809894}"/>
              </a:ext>
            </a:extLst>
          </p:cNvPr>
          <p:cNvSpPr txBox="1">
            <a:spLocks/>
          </p:cNvSpPr>
          <p:nvPr/>
        </p:nvSpPr>
        <p:spPr>
          <a:xfrm>
            <a:off x="1015972" y="1060058"/>
            <a:ext cx="6167028"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400" b="1" i="0" u="sng" strike="noStrike" kern="1200" cap="none" spc="0" normalizeH="0" baseline="0" noProof="0" dirty="0">
                <a:ln>
                  <a:noFill/>
                </a:ln>
                <a:solidFill>
                  <a:srgbClr val="00B050"/>
                </a:solidFill>
                <a:effectLst/>
                <a:uLnTx/>
                <a:uFillTx/>
                <a:latin typeface="微軟正黑體" pitchFamily="34" charset="-120"/>
                <a:ea typeface="微軟正黑體" pitchFamily="34" charset="-120"/>
                <a:cs typeface="+mj-cs"/>
              </a:rPr>
              <a:t>學習內容補充說明</a:t>
            </a:r>
          </a:p>
        </p:txBody>
      </p:sp>
      <p:sp>
        <p:nvSpPr>
          <p:cNvPr id="12" name="文字方塊 11">
            <a:extLst>
              <a:ext uri="{FF2B5EF4-FFF2-40B4-BE49-F238E27FC236}">
                <a16:creationId xmlns:a16="http://schemas.microsoft.com/office/drawing/2014/main" id="{A9D54263-3B19-4CED-B92D-7D54C16BC298}"/>
              </a:ext>
            </a:extLst>
          </p:cNvPr>
          <p:cNvSpPr txBox="1"/>
          <p:nvPr/>
        </p:nvSpPr>
        <p:spPr>
          <a:xfrm>
            <a:off x="971600" y="1940399"/>
            <a:ext cx="7200800" cy="3600986"/>
          </a:xfrm>
          <a:prstGeom prst="rect">
            <a:avLst/>
          </a:prstGeom>
          <a:noFill/>
        </p:spPr>
        <p:txBody>
          <a:bodyPr wrap="square" rtlCol="0">
            <a:spAutoFit/>
          </a:body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zh-TW" altLang="en-US" sz="3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運動知識</a:t>
            </a:r>
            <a:endParaRPr kumimoji="1" lang="en-US" altLang="zh-TW"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1" lang="zh-TW" altLang="en-US" sz="3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指的是有別於各運動項目之歷史起源、規則和技能原理原則的知識。如學校運動賽事、場域設施、運動安全風險規避、運動文化、奧林匹克精神、運動營養等內容。</a:t>
            </a:r>
            <a:r>
              <a:rPr kumimoji="1" lang="en-US" altLang="zh-TW" sz="3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3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請參照各學習階段之學習內容</a:t>
            </a:r>
            <a:r>
              <a:rPr kumimoji="1" lang="en-US" altLang="zh-TW" sz="3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1" lang="zh-TW" altLang="en-US" sz="3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pic>
        <p:nvPicPr>
          <p:cNvPr id="13" name="Picture 2">
            <a:extLst>
              <a:ext uri="{FF2B5EF4-FFF2-40B4-BE49-F238E27FC236}">
                <a16:creationId xmlns:a16="http://schemas.microsoft.com/office/drawing/2014/main" id="{150A62EC-76D4-4EE5-8F29-9BC80EC3E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39570">
            <a:off x="5954877" y="5300551"/>
            <a:ext cx="803897" cy="81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弧形 16">
            <a:extLst>
              <a:ext uri="{FF2B5EF4-FFF2-40B4-BE49-F238E27FC236}">
                <a16:creationId xmlns:a16="http://schemas.microsoft.com/office/drawing/2014/main" id="{6567B024-A5B2-4AC9-8645-CE2788BF9AA1}"/>
              </a:ext>
            </a:extLst>
          </p:cNvPr>
          <p:cNvSpPr/>
          <p:nvPr/>
        </p:nvSpPr>
        <p:spPr>
          <a:xfrm rot="18948265">
            <a:off x="3243362" y="5904256"/>
            <a:ext cx="2214140" cy="1845117"/>
          </a:xfrm>
          <a:prstGeom prst="arc">
            <a:avLst>
              <a:gd name="adj1" fmla="val 16200000"/>
              <a:gd name="adj2" fmla="val 21100345"/>
            </a:avLst>
          </a:prstGeom>
          <a:ln w="28575">
            <a:solidFill>
              <a:srgbClr val="F8730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F79646">
                  <a:lumMod val="75000"/>
                </a:srgbClr>
              </a:solidFill>
              <a:effectLst/>
              <a:uLnTx/>
              <a:uFillTx/>
              <a:latin typeface="Calibri"/>
              <a:ea typeface="新細明體" panose="02020500000000000000" pitchFamily="18" charset="-120"/>
              <a:cs typeface="+mn-cs"/>
            </a:endParaRPr>
          </a:p>
        </p:txBody>
      </p:sp>
      <p:sp>
        <p:nvSpPr>
          <p:cNvPr id="18" name="弧形 17">
            <a:extLst>
              <a:ext uri="{FF2B5EF4-FFF2-40B4-BE49-F238E27FC236}">
                <a16:creationId xmlns:a16="http://schemas.microsoft.com/office/drawing/2014/main" id="{AC52C0D6-DFF2-4FA3-9AEA-62401D646ACB}"/>
              </a:ext>
            </a:extLst>
          </p:cNvPr>
          <p:cNvSpPr/>
          <p:nvPr/>
        </p:nvSpPr>
        <p:spPr>
          <a:xfrm rot="18837821">
            <a:off x="4330025" y="5711402"/>
            <a:ext cx="1866185" cy="1000250"/>
          </a:xfrm>
          <a:prstGeom prst="arc">
            <a:avLst/>
          </a:prstGeom>
          <a:ln w="28575">
            <a:solidFill>
              <a:srgbClr val="F8730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0" name="橢圓 19">
            <a:extLst>
              <a:ext uri="{FF2B5EF4-FFF2-40B4-BE49-F238E27FC236}">
                <a16:creationId xmlns:a16="http://schemas.microsoft.com/office/drawing/2014/main" id="{5734C9E6-D793-470D-A213-3F7EBA280600}"/>
              </a:ext>
            </a:extLst>
          </p:cNvPr>
          <p:cNvSpPr/>
          <p:nvPr/>
        </p:nvSpPr>
        <p:spPr>
          <a:xfrm rot="18948265">
            <a:off x="4690844" y="5912018"/>
            <a:ext cx="432048" cy="432048"/>
          </a:xfrm>
          <a:prstGeom prst="ellipse">
            <a:avLst/>
          </a:prstGeom>
          <a:noFill/>
          <a:ln>
            <a:solidFill>
              <a:srgbClr val="F8730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64502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7719EC-D75B-4B17-9C97-C8B9AFC69699}" type="slidenum">
              <a:rPr kumimoji="1" lang="zh-TW" altLang="en-US" sz="9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zh-TW" altLang="en-US" sz="900" b="0" i="0" u="none" strike="noStrike" kern="1200" cap="none" spc="0" normalizeH="0" baseline="0" noProof="0">
              <a:ln>
                <a:noFill/>
              </a:ln>
              <a:solidFill>
                <a:srgbClr val="898989"/>
              </a:solidFill>
              <a:effectLst/>
              <a:uLnTx/>
              <a:uFillTx/>
              <a:latin typeface="Arial" pitchFamily="34" charset="0"/>
              <a:ea typeface="新細明體" pitchFamily="18" charset="-120"/>
              <a:cs typeface="+mn-cs"/>
            </a:endParaRPr>
          </a:p>
        </p:txBody>
      </p:sp>
      <p:grpSp>
        <p:nvGrpSpPr>
          <p:cNvPr id="9" name="群組 8"/>
          <p:cNvGrpSpPr/>
          <p:nvPr/>
        </p:nvGrpSpPr>
        <p:grpSpPr>
          <a:xfrm>
            <a:off x="429643" y="5159382"/>
            <a:ext cx="2363923" cy="1841177"/>
            <a:chOff x="4433840" y="4926629"/>
            <a:chExt cx="2122135" cy="1697161"/>
          </a:xfrm>
        </p:grpSpPr>
        <p:sp>
          <p:nvSpPr>
            <p:cNvPr id="11" name="弧線 47"/>
            <p:cNvSpPr/>
            <p:nvPr/>
          </p:nvSpPr>
          <p:spPr>
            <a:xfrm rot="11918451">
              <a:off x="5835895" y="5108533"/>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4" name="弧線 48"/>
            <p:cNvSpPr/>
            <p:nvPr/>
          </p:nvSpPr>
          <p:spPr>
            <a:xfrm rot="900000">
              <a:off x="5096996" y="5481235"/>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5" name="弧線 49"/>
            <p:cNvSpPr/>
            <p:nvPr/>
          </p:nvSpPr>
          <p:spPr>
            <a:xfrm rot="6184650">
              <a:off x="5234581" y="4965473"/>
              <a:ext cx="806626" cy="72893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 name="弧線 50"/>
            <p:cNvSpPr/>
            <p:nvPr/>
          </p:nvSpPr>
          <p:spPr>
            <a:xfrm rot="1224715">
              <a:off x="4433840" y="5254199"/>
              <a:ext cx="1515558" cy="1369591"/>
            </a:xfrm>
            <a:prstGeom prst="arc">
              <a:avLst>
                <a:gd name="adj1" fmla="val 17384238"/>
                <a:gd name="adj2" fmla="val 2006573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grpSp>
      <p:pic>
        <p:nvPicPr>
          <p:cNvPr id="19" name="Picture 2">
            <a:extLst>
              <a:ext uri="{FF2B5EF4-FFF2-40B4-BE49-F238E27FC236}">
                <a16:creationId xmlns:a16="http://schemas.microsoft.com/office/drawing/2014/main" id="{D86F3462-FB29-4FD5-B2DB-27785AF8AC0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00" y="620687"/>
            <a:ext cx="857969"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內容版面配置區 2"/>
          <p:cNvSpPr>
            <a:spLocks noGrp="1"/>
          </p:cNvSpPr>
          <p:nvPr>
            <p:ph idx="1"/>
          </p:nvPr>
        </p:nvSpPr>
        <p:spPr>
          <a:xfrm>
            <a:off x="2195735" y="560601"/>
            <a:ext cx="6413495" cy="1080120"/>
          </a:xfrm>
        </p:spPr>
        <p:txBody>
          <a:bodyPr/>
          <a:lstStyle/>
          <a:p>
            <a:pPr marL="0" indent="0">
              <a:buNone/>
            </a:pPr>
            <a:r>
              <a:rPr lang="zh-TW" altLang="en-US" sz="4800" b="1" dirty="0">
                <a:solidFill>
                  <a:srgbClr val="A50021"/>
                </a:solidFill>
              </a:rPr>
              <a:t>        </a:t>
            </a:r>
            <a:r>
              <a:rPr lang="zh-TW" altLang="en-US" sz="4400" b="1" dirty="0">
                <a:solidFill>
                  <a:srgbClr val="A50021"/>
                </a:solidFill>
              </a:rPr>
              <a:t>數字密碼</a:t>
            </a:r>
          </a:p>
        </p:txBody>
      </p:sp>
      <p:pic>
        <p:nvPicPr>
          <p:cNvPr id="31" name="圖片 30" descr="一張含有 室內 的圖片&#10;&#10;描述是以高可信度產生">
            <a:extLst>
              <a:ext uri="{FF2B5EF4-FFF2-40B4-BE49-F238E27FC236}">
                <a16:creationId xmlns:a16="http://schemas.microsoft.com/office/drawing/2014/main" id="{BBCF7B40-49D0-4A73-97F7-B328C4CC2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6699" y="1116276"/>
            <a:ext cx="5789677" cy="5974069"/>
          </a:xfrm>
          <a:prstGeom prst="rect">
            <a:avLst/>
          </a:prstGeom>
        </p:spPr>
      </p:pic>
      <p:sp>
        <p:nvSpPr>
          <p:cNvPr id="32" name="文字方塊 31">
            <a:extLst>
              <a:ext uri="{FF2B5EF4-FFF2-40B4-BE49-F238E27FC236}">
                <a16:creationId xmlns:a16="http://schemas.microsoft.com/office/drawing/2014/main" id="{F0B4745D-AD83-4E6D-85DD-7B33CC309389}"/>
              </a:ext>
            </a:extLst>
          </p:cNvPr>
          <p:cNvSpPr txBox="1"/>
          <p:nvPr/>
        </p:nvSpPr>
        <p:spPr>
          <a:xfrm>
            <a:off x="3267375" y="3613831"/>
            <a:ext cx="216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1</a:t>
            </a:r>
            <a:endParaRPr kumimoji="1" lang="zh-TW" altLang="en-US"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33" name="文字方塊 32">
            <a:extLst>
              <a:ext uri="{FF2B5EF4-FFF2-40B4-BE49-F238E27FC236}">
                <a16:creationId xmlns:a16="http://schemas.microsoft.com/office/drawing/2014/main" id="{F58E5C13-9E61-4AF5-9897-DA9BA16CDAEB}"/>
              </a:ext>
            </a:extLst>
          </p:cNvPr>
          <p:cNvSpPr txBox="1"/>
          <p:nvPr/>
        </p:nvSpPr>
        <p:spPr>
          <a:xfrm>
            <a:off x="4511153" y="2111580"/>
            <a:ext cx="21600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F6FFEF"/>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rPr>
              <a:t>1</a:t>
            </a:r>
            <a:endParaRPr kumimoji="1" lang="zh-TW" altLang="en-US" sz="2800" b="1" i="0" u="none" strike="noStrike" kern="1200" cap="none" spc="0" normalizeH="0" baseline="0" noProof="0" dirty="0">
              <a:ln>
                <a:noFill/>
              </a:ln>
              <a:solidFill>
                <a:srgbClr val="F6FFEF"/>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4" name="文字方塊 33">
            <a:extLst>
              <a:ext uri="{FF2B5EF4-FFF2-40B4-BE49-F238E27FC236}">
                <a16:creationId xmlns:a16="http://schemas.microsoft.com/office/drawing/2014/main" id="{EC8549F5-76F8-4432-9B5D-87704B83EDDE}"/>
              </a:ext>
            </a:extLst>
          </p:cNvPr>
          <p:cNvSpPr txBox="1"/>
          <p:nvPr/>
        </p:nvSpPr>
        <p:spPr>
          <a:xfrm>
            <a:off x="3551372" y="4312109"/>
            <a:ext cx="216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3</a:t>
            </a:r>
            <a:endParaRPr kumimoji="1" lang="zh-TW" altLang="en-US"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35" name="文字方塊 34">
            <a:extLst>
              <a:ext uri="{FF2B5EF4-FFF2-40B4-BE49-F238E27FC236}">
                <a16:creationId xmlns:a16="http://schemas.microsoft.com/office/drawing/2014/main" id="{035F9CEE-FFEC-4C08-B04F-6C5FCB5FD634}"/>
              </a:ext>
            </a:extLst>
          </p:cNvPr>
          <p:cNvSpPr txBox="1"/>
          <p:nvPr/>
        </p:nvSpPr>
        <p:spPr>
          <a:xfrm>
            <a:off x="5083986" y="2905780"/>
            <a:ext cx="21600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rPr>
              <a:t>3</a:t>
            </a:r>
            <a:endParaRPr kumimoji="1" lang="zh-TW" altLang="en-US"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6" name="文字方塊 35">
            <a:extLst>
              <a:ext uri="{FF2B5EF4-FFF2-40B4-BE49-F238E27FC236}">
                <a16:creationId xmlns:a16="http://schemas.microsoft.com/office/drawing/2014/main" id="{1408A6A0-81C6-466C-AC35-1001DDC72EED}"/>
              </a:ext>
            </a:extLst>
          </p:cNvPr>
          <p:cNvSpPr txBox="1"/>
          <p:nvPr/>
        </p:nvSpPr>
        <p:spPr>
          <a:xfrm>
            <a:off x="4072406" y="3836629"/>
            <a:ext cx="323307"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6</a:t>
            </a:r>
            <a:endParaRPr kumimoji="1" lang="zh-TW" altLang="en-US"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37" name="文字方塊 36">
            <a:extLst>
              <a:ext uri="{FF2B5EF4-FFF2-40B4-BE49-F238E27FC236}">
                <a16:creationId xmlns:a16="http://schemas.microsoft.com/office/drawing/2014/main" id="{B80E6C45-43A6-4AAE-8AB8-1FA7C0157BDF}"/>
              </a:ext>
            </a:extLst>
          </p:cNvPr>
          <p:cNvSpPr txBox="1"/>
          <p:nvPr/>
        </p:nvSpPr>
        <p:spPr>
          <a:xfrm>
            <a:off x="5781567" y="2243711"/>
            <a:ext cx="32330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rPr>
              <a:t>4</a:t>
            </a:r>
            <a:endParaRPr kumimoji="1" lang="zh-TW" altLang="en-US"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8" name="文字方塊 37">
            <a:extLst>
              <a:ext uri="{FF2B5EF4-FFF2-40B4-BE49-F238E27FC236}">
                <a16:creationId xmlns:a16="http://schemas.microsoft.com/office/drawing/2014/main" id="{3658AB79-ED34-4FAB-8836-DCD82F006103}"/>
              </a:ext>
            </a:extLst>
          </p:cNvPr>
          <p:cNvSpPr txBox="1"/>
          <p:nvPr/>
        </p:nvSpPr>
        <p:spPr>
          <a:xfrm>
            <a:off x="4197636" y="3005225"/>
            <a:ext cx="323307"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9</a:t>
            </a:r>
            <a:endParaRPr kumimoji="1" lang="zh-TW" altLang="en-US"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39" name="文字方塊 38">
            <a:extLst>
              <a:ext uri="{FF2B5EF4-FFF2-40B4-BE49-F238E27FC236}">
                <a16:creationId xmlns:a16="http://schemas.microsoft.com/office/drawing/2014/main" id="{8C9BDB09-09DF-4CCC-AA20-95103ADD3161}"/>
              </a:ext>
            </a:extLst>
          </p:cNvPr>
          <p:cNvSpPr txBox="1"/>
          <p:nvPr/>
        </p:nvSpPr>
        <p:spPr>
          <a:xfrm>
            <a:off x="5881817" y="3380788"/>
            <a:ext cx="32330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rPr>
              <a:t>9</a:t>
            </a:r>
            <a:endParaRPr kumimoji="1" lang="zh-TW" altLang="en-US"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0" name="文字方塊 39">
            <a:extLst>
              <a:ext uri="{FF2B5EF4-FFF2-40B4-BE49-F238E27FC236}">
                <a16:creationId xmlns:a16="http://schemas.microsoft.com/office/drawing/2014/main" id="{5432A3A9-28E2-42A1-A985-9A9D39694825}"/>
              </a:ext>
            </a:extLst>
          </p:cNvPr>
          <p:cNvSpPr txBox="1"/>
          <p:nvPr/>
        </p:nvSpPr>
        <p:spPr>
          <a:xfrm>
            <a:off x="1110829" y="2205880"/>
            <a:ext cx="2422209"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校外教學重要密碼</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1369</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 </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endPar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p:txBody>
      </p:sp>
      <p:sp>
        <p:nvSpPr>
          <p:cNvPr id="41" name="文字方塊 40">
            <a:extLst>
              <a:ext uri="{FF2B5EF4-FFF2-40B4-BE49-F238E27FC236}">
                <a16:creationId xmlns:a16="http://schemas.microsoft.com/office/drawing/2014/main" id="{8A869BC8-EC03-41F3-9079-94E3E0662757}"/>
              </a:ext>
            </a:extLst>
          </p:cNvPr>
          <p:cNvSpPr txBox="1"/>
          <p:nvPr/>
        </p:nvSpPr>
        <p:spPr>
          <a:xfrm>
            <a:off x="6760435" y="1640721"/>
            <a:ext cx="2022536"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12</a:t>
            </a:r>
            <a:r>
              <a:rPr kumimoji="1" lang="zh-TW" altLang="en-US" sz="28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年國教總綱的重要密碼</a:t>
            </a:r>
            <a:r>
              <a:rPr kumimoji="1" lang="en-US" altLang="zh-TW" sz="28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1349</a:t>
            </a:r>
            <a:r>
              <a:rPr kumimoji="1" lang="zh-TW" altLang="en-US" sz="28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 </a:t>
            </a:r>
            <a:r>
              <a:rPr kumimoji="1" lang="en-US" altLang="zh-TW" sz="28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a:t>
            </a:r>
            <a:endParaRPr kumimoji="1" lang="zh-TW" altLang="en-US" sz="28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endParaRPr>
          </a:p>
        </p:txBody>
      </p:sp>
      <p:sp>
        <p:nvSpPr>
          <p:cNvPr id="42" name="文字方塊 41">
            <a:extLst>
              <a:ext uri="{FF2B5EF4-FFF2-40B4-BE49-F238E27FC236}">
                <a16:creationId xmlns:a16="http://schemas.microsoft.com/office/drawing/2014/main" id="{06A1D9BB-57D5-499A-AEF1-292869E4AEDA}"/>
              </a:ext>
            </a:extLst>
          </p:cNvPr>
          <p:cNvSpPr txBox="1"/>
          <p:nvPr/>
        </p:nvSpPr>
        <p:spPr>
          <a:xfrm>
            <a:off x="1500114" y="3803488"/>
            <a:ext cx="1723951"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a:ln>
                  <a:noFill/>
                </a:ln>
                <a:solidFill>
                  <a:srgbClr val="EC6C76"/>
                </a:solidFill>
                <a:effectLst/>
                <a:uLnTx/>
                <a:uFillTx/>
                <a:latin typeface="微軟正黑體" panose="020B0604030504040204" pitchFamily="34" charset="-120"/>
                <a:ea typeface="微軟正黑體" panose="020B0604030504040204" pitchFamily="34" charset="-120"/>
                <a:cs typeface="+mn-cs"/>
              </a:rPr>
              <a:t>義大世界</a:t>
            </a:r>
            <a:endParaRPr kumimoji="1" lang="en-US" altLang="zh-TW" sz="2400" b="1" i="0" u="none" strike="noStrike" kern="1200" cap="none" spc="0" normalizeH="0" baseline="0" noProof="0" dirty="0">
              <a:ln>
                <a:noFill/>
              </a:ln>
              <a:solidFill>
                <a:srgbClr val="EC6C76"/>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a:ln>
                  <a:noFill/>
                </a:ln>
                <a:solidFill>
                  <a:srgbClr val="EC6C76"/>
                </a:solidFill>
                <a:effectLst/>
                <a:uLnTx/>
                <a:uFillTx/>
                <a:latin typeface="微軟正黑體" panose="020B0604030504040204" pitchFamily="34" charset="-120"/>
                <a:ea typeface="微軟正黑體" panose="020B0604030504040204" pitchFamily="34" charset="-120"/>
                <a:cs typeface="+mn-cs"/>
              </a:rPr>
              <a:t>劍湖山</a:t>
            </a:r>
            <a:endParaRPr kumimoji="1" lang="en-US" altLang="zh-TW" sz="2400" b="1" i="0" u="none" strike="noStrike" kern="1200" cap="none" spc="0" normalizeH="0" baseline="0" noProof="0" dirty="0">
              <a:ln>
                <a:noFill/>
              </a:ln>
              <a:solidFill>
                <a:srgbClr val="EC6C76"/>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a:ln>
                  <a:noFill/>
                </a:ln>
                <a:solidFill>
                  <a:srgbClr val="EC6C76"/>
                </a:solidFill>
                <a:effectLst/>
                <a:uLnTx/>
                <a:uFillTx/>
                <a:latin typeface="微軟正黑體" panose="020B0604030504040204" pitchFamily="34" charset="-120"/>
                <a:ea typeface="微軟正黑體" panose="020B0604030504040204" pitchFamily="34" charset="-120"/>
                <a:cs typeface="+mn-cs"/>
              </a:rPr>
              <a:t>六福村</a:t>
            </a:r>
            <a:endParaRPr kumimoji="1" lang="en-US" altLang="zh-TW" sz="2400" b="1" i="0" u="none" strike="noStrike" kern="1200" cap="none" spc="0" normalizeH="0" baseline="0" noProof="0" dirty="0">
              <a:ln>
                <a:noFill/>
              </a:ln>
              <a:solidFill>
                <a:srgbClr val="EC6C76"/>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a:ln>
                  <a:noFill/>
                </a:ln>
                <a:solidFill>
                  <a:srgbClr val="EC6C76"/>
                </a:solidFill>
                <a:effectLst/>
                <a:uLnTx/>
                <a:uFillTx/>
                <a:latin typeface="微軟正黑體" panose="020B0604030504040204" pitchFamily="34" charset="-120"/>
                <a:ea typeface="微軟正黑體" panose="020B0604030504040204" pitchFamily="34" charset="-120"/>
                <a:cs typeface="+mn-cs"/>
              </a:rPr>
              <a:t>九族文化村</a:t>
            </a:r>
          </a:p>
        </p:txBody>
      </p:sp>
      <p:sp>
        <p:nvSpPr>
          <p:cNvPr id="43" name="文字方塊 42">
            <a:extLst>
              <a:ext uri="{FF2B5EF4-FFF2-40B4-BE49-F238E27FC236}">
                <a16:creationId xmlns:a16="http://schemas.microsoft.com/office/drawing/2014/main" id="{4616A5A8-B3C9-4210-855B-427FCCAD12D1}"/>
              </a:ext>
            </a:extLst>
          </p:cNvPr>
          <p:cNvSpPr txBox="1"/>
          <p:nvPr/>
        </p:nvSpPr>
        <p:spPr>
          <a:xfrm>
            <a:off x="6945108" y="4172064"/>
            <a:ext cx="2022536"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cs typeface="+mn-cs"/>
              </a:rPr>
              <a:t>一個願景</a:t>
            </a:r>
            <a:endParaRPr kumimoji="1" lang="en-US" altLang="zh-TW" sz="24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cs typeface="+mn-cs"/>
              </a:rPr>
              <a:t>三個基本理念</a:t>
            </a:r>
            <a:endParaRPr kumimoji="1" lang="en-US" altLang="zh-TW" sz="24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cs typeface="+mn-cs"/>
              </a:rPr>
              <a:t>四項課程目標</a:t>
            </a:r>
            <a:endParaRPr kumimoji="1" lang="en-US" altLang="zh-TW" sz="24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cs typeface="+mn-cs"/>
              </a:rPr>
              <a:t>九大核心素養</a:t>
            </a:r>
          </a:p>
        </p:txBody>
      </p:sp>
    </p:spTree>
    <p:extLst>
      <p:ext uri="{BB962C8B-B14F-4D97-AF65-F5344CB8AC3E}">
        <p14:creationId xmlns:p14="http://schemas.microsoft.com/office/powerpoint/2010/main" val="408116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additive="base">
                                        <p:cTn id="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
                                            <p:txEl>
                                              <p:pRg st="0" end="0"/>
                                            </p:txEl>
                                          </p:spTgt>
                                        </p:tgtEl>
                                        <p:attrNameLst>
                                          <p:attrName>style.visibility</p:attrName>
                                        </p:attrNameLst>
                                      </p:cBhvr>
                                      <p:to>
                                        <p:strVal val="visible"/>
                                      </p:to>
                                    </p:set>
                                    <p:anim calcmode="lin" valueType="num">
                                      <p:cBhvr additive="base">
                                        <p:cTn id="19"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9C43862D-E695-4545-88C2-9979944A62DB}" type="slidenum">
              <a:rPr lang="zh-TW" altLang="en-US" smtClean="0"/>
              <a:pPr>
                <a:defRPr/>
              </a:pPr>
              <a:t>29</a:t>
            </a:fld>
            <a:endParaRPr lang="zh-TW" altLang="en-US"/>
          </a:p>
        </p:txBody>
      </p:sp>
      <p:sp>
        <p:nvSpPr>
          <p:cNvPr id="8" name="文字方塊 7"/>
          <p:cNvSpPr txBox="1"/>
          <p:nvPr/>
        </p:nvSpPr>
        <p:spPr>
          <a:xfrm>
            <a:off x="467544" y="5401243"/>
            <a:ext cx="3918272"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zh-TW" altLang="en-US" sz="2000" b="1" dirty="0">
                <a:solidFill>
                  <a:srgbClr val="FF0000"/>
                </a:solidFill>
                <a:latin typeface="微軟正黑體" panose="020B0604030504040204" pitchFamily="34" charset="-120"/>
                <a:ea typeface="微軟正黑體" panose="020B0604030504040204" pitchFamily="34" charset="-120"/>
              </a:rPr>
              <a:t>   </a:t>
            </a:r>
            <a:r>
              <a:rPr lang="en-US" altLang="zh-TW" sz="2000" b="1" dirty="0">
                <a:solidFill>
                  <a:srgbClr val="FF0000"/>
                </a:solidFill>
                <a:latin typeface="微軟正黑體" panose="020B0604030504040204" pitchFamily="34" charset="-120"/>
                <a:ea typeface="微軟正黑體" panose="020B0604030504040204" pitchFamily="34" charset="-120"/>
              </a:rPr>
              <a:t>1</a:t>
            </a:r>
            <a:r>
              <a:rPr lang="zh-TW" altLang="en-US" sz="2000" b="1" dirty="0">
                <a:solidFill>
                  <a:srgbClr val="FF0000"/>
                </a:solidFill>
                <a:latin typeface="微軟正黑體" panose="020B0604030504040204" pitchFamily="34" charset="-120"/>
                <a:ea typeface="微軟正黑體" panose="020B0604030504040204" pitchFamily="34" charset="-120"/>
              </a:rPr>
              <a:t>          </a:t>
            </a:r>
            <a:r>
              <a:rPr lang="en-US" altLang="zh-TW" sz="2000" b="1" dirty="0">
                <a:solidFill>
                  <a:srgbClr val="FF0000"/>
                </a:solidFill>
                <a:latin typeface="微軟正黑體" panose="020B0604030504040204" pitchFamily="34" charset="-120"/>
                <a:ea typeface="微軟正黑體" panose="020B0604030504040204" pitchFamily="34" charset="-120"/>
              </a:rPr>
              <a:t>a</a:t>
            </a:r>
            <a:r>
              <a:rPr lang="zh-TW" altLang="en-US" sz="2000" b="1" dirty="0">
                <a:solidFill>
                  <a:srgbClr val="FF0000"/>
                </a:solidFill>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   </a:t>
            </a:r>
            <a:r>
              <a:rPr lang="zh-TW" altLang="zh-TW" sz="2000" b="1" dirty="0">
                <a:solidFill>
                  <a:srgbClr val="0000FF"/>
                </a:solidFill>
                <a:latin typeface="微軟正黑體" panose="020B0604030504040204" pitchFamily="34" charset="-120"/>
                <a:ea typeface="微軟正黑體" panose="020B0604030504040204" pitchFamily="34" charset="-120"/>
              </a:rPr>
              <a:t>Ⅳ</a:t>
            </a:r>
            <a:r>
              <a:rPr lang="zh-TW" altLang="en-US" sz="2000" b="1" dirty="0">
                <a:solidFill>
                  <a:srgbClr val="0000FF"/>
                </a:solidFill>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        </a:t>
            </a:r>
            <a:r>
              <a:rPr lang="en-US" altLang="zh-TW" sz="2000" b="1" dirty="0">
                <a:solidFill>
                  <a:srgbClr val="00B050"/>
                </a:solidFill>
                <a:latin typeface="微軟正黑體" panose="020B0604030504040204" pitchFamily="34" charset="-120"/>
                <a:ea typeface="微軟正黑體" panose="020B0604030504040204" pitchFamily="34" charset="-120"/>
              </a:rPr>
              <a:t>1</a:t>
            </a:r>
          </a:p>
          <a:p>
            <a:pPr lvl="0"/>
            <a:r>
              <a:rPr lang="zh-TW" altLang="en-US" sz="2000" b="1" dirty="0">
                <a:solidFill>
                  <a:srgbClr val="FF0000"/>
                </a:solidFill>
                <a:latin typeface="微軟正黑體" panose="020B0604030504040204" pitchFamily="34" charset="-120"/>
                <a:ea typeface="微軟正黑體" panose="020B0604030504040204" pitchFamily="34" charset="-120"/>
              </a:rPr>
              <a:t>類別</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次項目</a:t>
            </a:r>
            <a:r>
              <a:rPr lang="en-US" altLang="zh-TW" sz="2000" b="1" dirty="0">
                <a:latin typeface="微軟正黑體" panose="020B0604030504040204" pitchFamily="34" charset="-120"/>
                <a:ea typeface="微軟正黑體" panose="020B0604030504040204" pitchFamily="34" charset="-120"/>
              </a:rPr>
              <a:t>-</a:t>
            </a:r>
            <a:r>
              <a:rPr lang="zh-TW" altLang="en-US" sz="2000" b="1" dirty="0">
                <a:solidFill>
                  <a:srgbClr val="0000FF"/>
                </a:solidFill>
                <a:latin typeface="微軟正黑體" panose="020B0604030504040204" pitchFamily="34" charset="-120"/>
                <a:ea typeface="微軟正黑體" panose="020B0604030504040204" pitchFamily="34" charset="-120"/>
              </a:rPr>
              <a:t>年段</a:t>
            </a:r>
            <a:r>
              <a:rPr lang="en-US" altLang="zh-TW" sz="2000" b="1" dirty="0">
                <a:latin typeface="微軟正黑體" panose="020B0604030504040204" pitchFamily="34" charset="-120"/>
                <a:ea typeface="微軟正黑體" panose="020B0604030504040204" pitchFamily="34" charset="-120"/>
              </a:rPr>
              <a:t>-</a:t>
            </a:r>
            <a:r>
              <a:rPr lang="zh-TW" altLang="en-US" sz="2000" b="1" dirty="0">
                <a:solidFill>
                  <a:srgbClr val="00B050"/>
                </a:solidFill>
                <a:latin typeface="微軟正黑體" panose="020B0604030504040204" pitchFamily="34" charset="-120"/>
                <a:ea typeface="微軟正黑體" panose="020B0604030504040204" pitchFamily="34" charset="-120"/>
              </a:rPr>
              <a:t>學習表現分項</a:t>
            </a:r>
          </a:p>
        </p:txBody>
      </p:sp>
      <p:sp>
        <p:nvSpPr>
          <p:cNvPr id="9" name="文字方塊 8"/>
          <p:cNvSpPr txBox="1"/>
          <p:nvPr/>
        </p:nvSpPr>
        <p:spPr>
          <a:xfrm>
            <a:off x="4812556" y="5401243"/>
            <a:ext cx="4032448"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zh-TW" altLang="en-US" sz="2000" b="1" dirty="0">
                <a:solidFill>
                  <a:srgbClr val="FF0000"/>
                </a:solidFill>
                <a:latin typeface="微軟正黑體" panose="020B0604030504040204" pitchFamily="34" charset="-120"/>
                <a:ea typeface="微軟正黑體" panose="020B0604030504040204" pitchFamily="34" charset="-120"/>
              </a:rPr>
              <a:t>   </a:t>
            </a:r>
            <a:r>
              <a:rPr lang="en-US" altLang="zh-TW" sz="2000" b="1" dirty="0">
                <a:solidFill>
                  <a:srgbClr val="FF0000"/>
                </a:solidFill>
                <a:latin typeface="微軟正黑體" panose="020B0604030504040204" pitchFamily="34" charset="-120"/>
                <a:ea typeface="微軟正黑體" panose="020B0604030504040204" pitchFamily="34" charset="-120"/>
              </a:rPr>
              <a:t>A</a:t>
            </a:r>
            <a:r>
              <a:rPr lang="zh-TW" altLang="en-US" sz="2000" b="1" dirty="0">
                <a:solidFill>
                  <a:srgbClr val="FF0000"/>
                </a:solidFill>
                <a:latin typeface="微軟正黑體" panose="020B0604030504040204" pitchFamily="34" charset="-120"/>
                <a:ea typeface="微軟正黑體" panose="020B0604030504040204" pitchFamily="34" charset="-120"/>
              </a:rPr>
              <a:t>           </a:t>
            </a:r>
            <a:r>
              <a:rPr lang="en-US" altLang="zh-TW" sz="2000" b="1" dirty="0">
                <a:solidFill>
                  <a:srgbClr val="FF0000"/>
                </a:solidFill>
                <a:latin typeface="微軟正黑體" panose="020B0604030504040204" pitchFamily="34" charset="-120"/>
                <a:ea typeface="微軟正黑體" panose="020B0604030504040204" pitchFamily="34" charset="-120"/>
              </a:rPr>
              <a:t>a</a:t>
            </a:r>
            <a:r>
              <a:rPr lang="zh-TW" altLang="en-US" sz="2000" b="1" dirty="0">
                <a:solidFill>
                  <a:srgbClr val="FF0000"/>
                </a:solidFill>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   </a:t>
            </a:r>
            <a:r>
              <a:rPr lang="zh-TW" altLang="zh-TW" sz="2000" b="1" dirty="0">
                <a:solidFill>
                  <a:srgbClr val="0000FF"/>
                </a:solidFill>
                <a:latin typeface="微軟正黑體" panose="020B0604030504040204" pitchFamily="34" charset="-120"/>
                <a:ea typeface="微軟正黑體" panose="020B0604030504040204" pitchFamily="34" charset="-120"/>
              </a:rPr>
              <a:t>Ⅳ</a:t>
            </a:r>
            <a:r>
              <a:rPr lang="zh-TW" altLang="en-US" sz="2000" b="1" dirty="0">
                <a:solidFill>
                  <a:srgbClr val="0000FF"/>
                </a:solidFill>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         </a:t>
            </a:r>
            <a:r>
              <a:rPr lang="en-US" altLang="zh-TW" sz="2000" b="1" dirty="0">
                <a:solidFill>
                  <a:srgbClr val="00B050"/>
                </a:solidFill>
                <a:latin typeface="微軟正黑體" panose="020B0604030504040204" pitchFamily="34" charset="-120"/>
                <a:ea typeface="微軟正黑體" panose="020B0604030504040204" pitchFamily="34" charset="-120"/>
              </a:rPr>
              <a:t>1</a:t>
            </a:r>
          </a:p>
          <a:p>
            <a:pPr lvl="0"/>
            <a:r>
              <a:rPr lang="zh-TW" altLang="en-US" sz="2000" b="1" dirty="0">
                <a:solidFill>
                  <a:srgbClr val="FF0000"/>
                </a:solidFill>
                <a:latin typeface="微軟正黑體" panose="020B0604030504040204" pitchFamily="34" charset="-120"/>
                <a:ea typeface="微軟正黑體" panose="020B0604030504040204" pitchFamily="34" charset="-120"/>
              </a:rPr>
              <a:t>主題</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次項目</a:t>
            </a:r>
            <a:r>
              <a:rPr lang="en-US" altLang="zh-TW" sz="2000" b="1" dirty="0">
                <a:latin typeface="微軟正黑體" panose="020B0604030504040204" pitchFamily="34" charset="-120"/>
                <a:ea typeface="微軟正黑體" panose="020B0604030504040204" pitchFamily="34" charset="-120"/>
              </a:rPr>
              <a:t>-</a:t>
            </a:r>
            <a:r>
              <a:rPr lang="zh-TW" altLang="en-US" sz="2000" b="1" dirty="0">
                <a:solidFill>
                  <a:srgbClr val="0000FF"/>
                </a:solidFill>
                <a:latin typeface="微軟正黑體" panose="020B0604030504040204" pitchFamily="34" charset="-120"/>
                <a:ea typeface="微軟正黑體" panose="020B0604030504040204" pitchFamily="34" charset="-120"/>
              </a:rPr>
              <a:t>年段</a:t>
            </a:r>
            <a:r>
              <a:rPr lang="en-US" altLang="zh-TW" sz="2000" b="1" dirty="0">
                <a:latin typeface="微軟正黑體" panose="020B0604030504040204" pitchFamily="34" charset="-120"/>
                <a:ea typeface="微軟正黑體" panose="020B0604030504040204" pitchFamily="34" charset="-120"/>
              </a:rPr>
              <a:t>-</a:t>
            </a:r>
            <a:r>
              <a:rPr lang="zh-TW" altLang="en-US" sz="2000" b="1" dirty="0">
                <a:solidFill>
                  <a:srgbClr val="00B050"/>
                </a:solidFill>
                <a:latin typeface="微軟正黑體" panose="020B0604030504040204" pitchFamily="34" charset="-120"/>
                <a:ea typeface="微軟正黑體" panose="020B0604030504040204" pitchFamily="34" charset="-120"/>
              </a:rPr>
              <a:t>學習內容分項</a:t>
            </a:r>
          </a:p>
        </p:txBody>
      </p:sp>
      <p:sp>
        <p:nvSpPr>
          <p:cNvPr id="10" name="標題 5"/>
          <p:cNvSpPr txBox="1">
            <a:spLocks/>
          </p:cNvSpPr>
          <p:nvPr/>
        </p:nvSpPr>
        <p:spPr bwMode="auto">
          <a:xfrm>
            <a:off x="1115616" y="426458"/>
            <a:ext cx="68690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defTabSz="1955800">
              <a:lnSpc>
                <a:spcPct val="90000"/>
              </a:lnSpc>
              <a:spcAft>
                <a:spcPct val="35000"/>
              </a:spcAft>
            </a:pPr>
            <a:r>
              <a:rPr lang="zh-TW" altLang="en-US" sz="4000" b="1" dirty="0">
                <a:solidFill>
                  <a:srgbClr val="098E40"/>
                </a:solidFill>
                <a:effectLst>
                  <a:outerShdw blurRad="38100" dist="38100" dir="2700000" algn="tl">
                    <a:srgbClr val="000000">
                      <a:alpha val="18000"/>
                    </a:srgbClr>
                  </a:outerShdw>
                </a:effectLst>
                <a:cs typeface="+mn-cs"/>
              </a:rPr>
              <a:t>三、學習重點編碼方式</a:t>
            </a:r>
          </a:p>
        </p:txBody>
      </p:sp>
      <p:sp>
        <p:nvSpPr>
          <p:cNvPr id="15" name="文字方塊 14"/>
          <p:cNvSpPr txBox="1"/>
          <p:nvPr/>
        </p:nvSpPr>
        <p:spPr>
          <a:xfrm>
            <a:off x="1204640" y="1210261"/>
            <a:ext cx="7595988" cy="2464777"/>
          </a:xfrm>
          <a:prstGeom prst="rect">
            <a:avLst/>
          </a:prstGeom>
          <a:noFill/>
        </p:spPr>
        <p:txBody>
          <a:bodyPr wrap="square" rtlCol="0">
            <a:spAutoFit/>
          </a:bodyPr>
          <a:lstStyle/>
          <a:p>
            <a:pPr eaLnBrk="1" fontAlgn="auto" hangingPunct="1">
              <a:lnSpc>
                <a:spcPts val="3700"/>
              </a:lnSpc>
              <a:spcBef>
                <a:spcPts val="0"/>
              </a:spcBef>
              <a:spcAft>
                <a:spcPts val="0"/>
              </a:spcAft>
            </a:pPr>
            <a:r>
              <a:rPr kumimoji="0" lang="zh-TW" altLang="en-US" sz="3200" dirty="0">
                <a:solidFill>
                  <a:srgbClr val="FF0000"/>
                </a:solidFill>
                <a:latin typeface="微軟正黑體" panose="020B0604030504040204" pitchFamily="34" charset="-120"/>
                <a:ea typeface="微軟正黑體" panose="020B0604030504040204" pitchFamily="34" charset="-120"/>
              </a:rPr>
              <a:t>第一碼</a:t>
            </a:r>
            <a:r>
              <a:rPr kumimoji="0" lang="zh-TW" altLang="en-US" sz="3200" dirty="0">
                <a:latin typeface="微軟正黑體" panose="020B0604030504040204" pitchFamily="34" charset="-120"/>
                <a:ea typeface="微軟正黑體" panose="020B0604030504040204" pitchFamily="34" charset="-120"/>
              </a:rPr>
              <a:t>分為兩個部分：</a:t>
            </a:r>
            <a:endParaRPr kumimoji="0" lang="en-US" altLang="zh-TW" sz="3200" dirty="0">
              <a:latin typeface="微軟正黑體" panose="020B0604030504040204" pitchFamily="34" charset="-120"/>
              <a:ea typeface="微軟正黑體" panose="020B0604030504040204" pitchFamily="34" charset="-120"/>
            </a:endParaRPr>
          </a:p>
          <a:p>
            <a:pPr marL="914400" lvl="1" indent="-457200" eaLnBrk="1" fontAlgn="auto" hangingPunct="1">
              <a:lnSpc>
                <a:spcPts val="3700"/>
              </a:lnSpc>
              <a:spcBef>
                <a:spcPts val="0"/>
              </a:spcBef>
              <a:spcAft>
                <a:spcPts val="0"/>
              </a:spcAft>
              <a:buFont typeface="Arial" panose="020B0604020202020204" pitchFamily="34" charset="0"/>
              <a:buChar char="•"/>
            </a:pPr>
            <a:r>
              <a:rPr kumimoji="0" lang="zh-TW" altLang="en-US" sz="3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學習表現</a:t>
            </a:r>
            <a:r>
              <a:rPr kumimoji="0" lang="zh-TW" altLang="en-US" sz="3000" dirty="0">
                <a:latin typeface="微軟正黑體" panose="020B0604030504040204" pitchFamily="34" charset="-120"/>
                <a:ea typeface="微軟正黑體" panose="020B0604030504040204" pitchFamily="34" charset="-120"/>
              </a:rPr>
              <a:t>：</a:t>
            </a:r>
            <a:r>
              <a:rPr kumimoji="0" lang="zh-TW" altLang="en-US" sz="2600" dirty="0">
                <a:latin typeface="微軟正黑體" panose="020B0604030504040204" pitchFamily="34" charset="-120"/>
                <a:ea typeface="微軟正黑體" panose="020B0604030504040204" pitchFamily="34" charset="-120"/>
              </a:rPr>
              <a:t>第</a:t>
            </a:r>
            <a:r>
              <a:rPr kumimoji="0" lang="en-US" altLang="zh-TW" sz="2600" dirty="0">
                <a:latin typeface="微軟正黑體" panose="020B0604030504040204" pitchFamily="34" charset="-120"/>
                <a:ea typeface="微軟正黑體" panose="020B0604030504040204" pitchFamily="34" charset="-120"/>
              </a:rPr>
              <a:t>1</a:t>
            </a:r>
            <a:r>
              <a:rPr kumimoji="0" lang="zh-TW" altLang="en-US" sz="2600" dirty="0">
                <a:latin typeface="微軟正黑體" panose="020B0604030504040204" pitchFamily="34" charset="-120"/>
                <a:ea typeface="微軟正黑體" panose="020B0604030504040204" pitchFamily="34" charset="-120"/>
              </a:rPr>
              <a:t>碼為表現的類別，從</a:t>
            </a:r>
            <a:r>
              <a:rPr kumimoji="0" lang="en-US" altLang="zh-TW" sz="2600" dirty="0">
                <a:latin typeface="微軟正黑體" panose="020B0604030504040204" pitchFamily="34" charset="-120"/>
                <a:ea typeface="微軟正黑體" panose="020B0604030504040204" pitchFamily="34" charset="-120"/>
              </a:rPr>
              <a:t>1-4</a:t>
            </a:r>
            <a:r>
              <a:rPr kumimoji="0" lang="zh-TW" altLang="en-US" sz="2600" dirty="0">
                <a:latin typeface="微軟正黑體" panose="020B0604030504040204" pitchFamily="34" charset="-120"/>
                <a:ea typeface="微軟正黑體" panose="020B0604030504040204" pitchFamily="34" charset="-120"/>
              </a:rPr>
              <a:t>共分為</a:t>
            </a:r>
            <a:r>
              <a:rPr kumimoji="0" lang="en-US" altLang="zh-TW" sz="2600" dirty="0">
                <a:latin typeface="微軟正黑體" panose="020B0604030504040204" pitchFamily="34" charset="-120"/>
                <a:ea typeface="微軟正黑體" panose="020B0604030504040204" pitchFamily="34" charset="-120"/>
              </a:rPr>
              <a:t>4</a:t>
            </a:r>
            <a:r>
              <a:rPr kumimoji="0" lang="zh-TW" altLang="en-US" sz="2600" dirty="0">
                <a:latin typeface="微軟正黑體" panose="020B0604030504040204" pitchFamily="34" charset="-120"/>
                <a:ea typeface="微軟正黑體" panose="020B0604030504040204" pitchFamily="34" charset="-120"/>
              </a:rPr>
              <a:t>項類別，</a:t>
            </a:r>
            <a:r>
              <a:rPr kumimoji="0" lang="en-US" altLang="zh-TW" sz="2600" dirty="0">
                <a:latin typeface="微軟正黑體" panose="020B0604030504040204" pitchFamily="34" charset="-120"/>
                <a:ea typeface="微軟正黑體" panose="020B0604030504040204" pitchFamily="34" charset="-120"/>
              </a:rPr>
              <a:t>1-4</a:t>
            </a:r>
            <a:r>
              <a:rPr kumimoji="0" lang="zh-TW" altLang="en-US" sz="2600" dirty="0">
                <a:latin typeface="微軟正黑體" panose="020B0604030504040204" pitchFamily="34" charset="-120"/>
                <a:ea typeface="微軟正黑體" panose="020B0604030504040204" pitchFamily="34" charset="-120"/>
              </a:rPr>
              <a:t>類別增列次項目（</a:t>
            </a:r>
            <a:r>
              <a:rPr kumimoji="0" lang="en-US" altLang="zh-TW" sz="2600" dirty="0" err="1">
                <a:latin typeface="微軟正黑體" panose="020B0604030504040204" pitchFamily="34" charset="-120"/>
                <a:ea typeface="微軟正黑體" panose="020B0604030504040204" pitchFamily="34" charset="-120"/>
              </a:rPr>
              <a:t>abcd</a:t>
            </a:r>
            <a:r>
              <a:rPr kumimoji="0" lang="zh-TW" altLang="en-US" sz="2600" dirty="0">
                <a:latin typeface="微軟正黑體" panose="020B0604030504040204" pitchFamily="34" charset="-120"/>
                <a:ea typeface="微軟正黑體" panose="020B0604030504040204" pitchFamily="34" charset="-120"/>
              </a:rPr>
              <a:t>）</a:t>
            </a:r>
            <a:endParaRPr kumimoji="0" lang="en-US" altLang="zh-TW" sz="2600" dirty="0">
              <a:latin typeface="微軟正黑體" panose="020B0604030504040204" pitchFamily="34" charset="-120"/>
              <a:ea typeface="微軟正黑體" panose="020B0604030504040204" pitchFamily="34" charset="-120"/>
            </a:endParaRPr>
          </a:p>
          <a:p>
            <a:pPr marL="914400" lvl="1" indent="-457200" eaLnBrk="1" fontAlgn="auto" hangingPunct="1">
              <a:lnSpc>
                <a:spcPts val="3700"/>
              </a:lnSpc>
              <a:spcBef>
                <a:spcPts val="0"/>
              </a:spcBef>
              <a:spcAft>
                <a:spcPts val="0"/>
              </a:spcAft>
              <a:buFont typeface="Arial" panose="020B0604020202020204" pitchFamily="34" charset="0"/>
              <a:buChar char="•"/>
            </a:pPr>
            <a:r>
              <a:rPr kumimoji="0" lang="zh-TW" altLang="en-US" sz="3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r>
              <a:rPr kumimoji="0" lang="zh-TW" altLang="en-US" sz="3000" dirty="0">
                <a:latin typeface="微軟正黑體" panose="020B0604030504040204" pitchFamily="34" charset="-120"/>
                <a:ea typeface="微軟正黑體" panose="020B0604030504040204" pitchFamily="34" charset="-120"/>
              </a:rPr>
              <a:t>：</a:t>
            </a:r>
            <a:r>
              <a:rPr kumimoji="0" lang="zh-TW" altLang="en-US" sz="2600" dirty="0">
                <a:latin typeface="微軟正黑體" panose="020B0604030504040204" pitchFamily="34" charset="-120"/>
                <a:ea typeface="微軟正黑體" panose="020B0604030504040204" pitchFamily="34" charset="-120"/>
              </a:rPr>
              <a:t>第</a:t>
            </a:r>
            <a:r>
              <a:rPr kumimoji="0" lang="en-US" altLang="zh-TW" sz="2600" dirty="0">
                <a:latin typeface="微軟正黑體" panose="020B0604030504040204" pitchFamily="34" charset="-120"/>
                <a:ea typeface="微軟正黑體" panose="020B0604030504040204" pitchFamily="34" charset="-120"/>
              </a:rPr>
              <a:t>1</a:t>
            </a:r>
            <a:r>
              <a:rPr kumimoji="0" lang="zh-TW" altLang="en-US" sz="2600" dirty="0">
                <a:latin typeface="微軟正黑體" panose="020B0604030504040204" pitchFamily="34" charset="-120"/>
                <a:ea typeface="微軟正黑體" panose="020B0604030504040204" pitchFamily="34" charset="-120"/>
              </a:rPr>
              <a:t>碼為內容的主題，從</a:t>
            </a:r>
            <a:r>
              <a:rPr kumimoji="0" lang="en-US" altLang="zh-TW" sz="2600" dirty="0">
                <a:latin typeface="微軟正黑體" panose="020B0604030504040204" pitchFamily="34" charset="-120"/>
                <a:ea typeface="微軟正黑體" panose="020B0604030504040204" pitchFamily="34" charset="-120"/>
              </a:rPr>
              <a:t>A-I</a:t>
            </a:r>
            <a:r>
              <a:rPr kumimoji="0" lang="zh-TW" altLang="en-US" sz="2600" dirty="0">
                <a:latin typeface="微軟正黑體" panose="020B0604030504040204" pitchFamily="34" charset="-120"/>
                <a:ea typeface="微軟正黑體" panose="020B0604030504040204" pitchFamily="34" charset="-120"/>
              </a:rPr>
              <a:t>共分為</a:t>
            </a:r>
            <a:r>
              <a:rPr kumimoji="0" lang="en-US" altLang="zh-TW" sz="2600" dirty="0">
                <a:latin typeface="微軟正黑體" panose="020B0604030504040204" pitchFamily="34" charset="-120"/>
                <a:ea typeface="微軟正黑體" panose="020B0604030504040204" pitchFamily="34" charset="-120"/>
              </a:rPr>
              <a:t>9</a:t>
            </a:r>
            <a:r>
              <a:rPr kumimoji="0" lang="zh-TW" altLang="en-US" sz="2600" dirty="0">
                <a:latin typeface="微軟正黑體" panose="020B0604030504040204" pitchFamily="34" charset="-120"/>
                <a:ea typeface="微軟正黑體" panose="020B0604030504040204" pitchFamily="34" charset="-120"/>
              </a:rPr>
              <a:t>項主題、</a:t>
            </a:r>
            <a:r>
              <a:rPr kumimoji="0" lang="en-US" altLang="zh-TW" sz="2600" dirty="0">
                <a:latin typeface="微軟正黑體" panose="020B0604030504040204" pitchFamily="34" charset="-120"/>
                <a:ea typeface="微軟正黑體" panose="020B0604030504040204" pitchFamily="34" charset="-120"/>
              </a:rPr>
              <a:t>A-I</a:t>
            </a:r>
            <a:r>
              <a:rPr kumimoji="0" lang="zh-TW" altLang="en-US" sz="2600" dirty="0">
                <a:latin typeface="微軟正黑體" panose="020B0604030504040204" pitchFamily="34" charset="-120"/>
                <a:ea typeface="微軟正黑體" panose="020B0604030504040204" pitchFamily="34" charset="-120"/>
              </a:rPr>
              <a:t>主題增列次項目（</a:t>
            </a:r>
            <a:r>
              <a:rPr kumimoji="0" lang="en-US" altLang="zh-TW" sz="2600" dirty="0" err="1">
                <a:latin typeface="微軟正黑體" panose="020B0604030504040204" pitchFamily="34" charset="-120"/>
                <a:ea typeface="微軟正黑體" panose="020B0604030504040204" pitchFamily="34" charset="-120"/>
              </a:rPr>
              <a:t>abc</a:t>
            </a:r>
            <a:r>
              <a:rPr kumimoji="0" lang="en-US" altLang="zh-TW" sz="2600" dirty="0">
                <a:latin typeface="微軟正黑體" panose="020B0604030504040204" pitchFamily="34" charset="-120"/>
                <a:ea typeface="微軟正黑體" panose="020B0604030504040204" pitchFamily="34" charset="-120"/>
              </a:rPr>
              <a:t>…</a:t>
            </a:r>
            <a:r>
              <a:rPr kumimoji="0" lang="zh-TW" altLang="en-US" sz="2600" dirty="0">
                <a:latin typeface="微軟正黑體" panose="020B0604030504040204" pitchFamily="34" charset="-120"/>
                <a:ea typeface="微軟正黑體" panose="020B0604030504040204" pitchFamily="34" charset="-120"/>
              </a:rPr>
              <a:t>）</a:t>
            </a:r>
            <a:endParaRPr kumimoji="0" lang="zh-TW" altLang="en-US" sz="3000"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1224484" y="3640013"/>
            <a:ext cx="7595988" cy="1041311"/>
          </a:xfrm>
          <a:prstGeom prst="rect">
            <a:avLst/>
          </a:prstGeom>
          <a:noFill/>
        </p:spPr>
        <p:txBody>
          <a:bodyPr wrap="square" rtlCol="0">
            <a:spAutoFit/>
          </a:bodyPr>
          <a:lstStyle/>
          <a:p>
            <a:pPr eaLnBrk="1" fontAlgn="auto" hangingPunct="1">
              <a:lnSpc>
                <a:spcPts val="3700"/>
              </a:lnSpc>
              <a:spcBef>
                <a:spcPts val="0"/>
              </a:spcBef>
              <a:spcAft>
                <a:spcPts val="0"/>
              </a:spcAft>
            </a:pPr>
            <a:r>
              <a:rPr kumimoji="0" lang="zh-TW" altLang="en-US" sz="3200" dirty="0">
                <a:solidFill>
                  <a:srgbClr val="FF0000"/>
                </a:solidFill>
                <a:latin typeface="微軟正黑體" panose="020B0604030504040204" pitchFamily="34" charset="-120"/>
                <a:ea typeface="微軟正黑體" panose="020B0604030504040204" pitchFamily="34" charset="-120"/>
              </a:rPr>
              <a:t>第二碼</a:t>
            </a:r>
            <a:r>
              <a:rPr kumimoji="0" lang="zh-TW" altLang="en-US" sz="3200" dirty="0">
                <a:latin typeface="微軟正黑體" panose="020B0604030504040204" pitchFamily="34" charset="-120"/>
                <a:ea typeface="微軟正黑體" panose="020B0604030504040204" pitchFamily="34" charset="-120"/>
              </a:rPr>
              <a:t>為學習階段別，分為五個學習階段依序為</a:t>
            </a:r>
            <a:r>
              <a:rPr kumimoji="0" lang="en-US" altLang="zh-TW" sz="3200" dirty="0">
                <a:latin typeface="微軟正黑體" panose="020B0604030504040204" pitchFamily="34" charset="-120"/>
                <a:ea typeface="微軟正黑體" panose="020B0604030504040204" pitchFamily="34" charset="-120"/>
              </a:rPr>
              <a:t>Ⅰ</a:t>
            </a:r>
            <a:r>
              <a:rPr kumimoji="0" lang="zh-TW" altLang="en-US" sz="3200" dirty="0">
                <a:latin typeface="微軟正黑體" panose="020B0604030504040204" pitchFamily="34" charset="-120"/>
                <a:ea typeface="微軟正黑體" panose="020B0604030504040204" pitchFamily="34" charset="-120"/>
              </a:rPr>
              <a:t>、</a:t>
            </a:r>
            <a:r>
              <a:rPr kumimoji="0" lang="en-US" altLang="zh-TW" sz="3200" dirty="0">
                <a:latin typeface="微軟正黑體" panose="020B0604030504040204" pitchFamily="34" charset="-120"/>
                <a:ea typeface="微軟正黑體" panose="020B0604030504040204" pitchFamily="34" charset="-120"/>
              </a:rPr>
              <a:t>Ⅱ</a:t>
            </a:r>
            <a:r>
              <a:rPr kumimoji="0" lang="zh-TW" altLang="en-US" sz="3200" dirty="0">
                <a:latin typeface="微軟正黑體" panose="020B0604030504040204" pitchFamily="34" charset="-120"/>
                <a:ea typeface="微軟正黑體" panose="020B0604030504040204" pitchFamily="34" charset="-120"/>
              </a:rPr>
              <a:t>、</a:t>
            </a:r>
            <a:r>
              <a:rPr kumimoji="0" lang="en-US" altLang="zh-TW" sz="3200" dirty="0">
                <a:latin typeface="微軟正黑體" panose="020B0604030504040204" pitchFamily="34" charset="-120"/>
                <a:ea typeface="微軟正黑體" panose="020B0604030504040204" pitchFamily="34" charset="-120"/>
              </a:rPr>
              <a:t>Ⅲ</a:t>
            </a:r>
            <a:r>
              <a:rPr kumimoji="0" lang="zh-TW" altLang="en-US" sz="3200" dirty="0">
                <a:latin typeface="微軟正黑體" panose="020B0604030504040204" pitchFamily="34" charset="-120"/>
                <a:ea typeface="微軟正黑體" panose="020B0604030504040204" pitchFamily="34" charset="-120"/>
              </a:rPr>
              <a:t>、</a:t>
            </a:r>
            <a:r>
              <a:rPr kumimoji="0" lang="en-US" altLang="zh-TW" sz="3200" dirty="0">
                <a:latin typeface="微軟正黑體" panose="020B0604030504040204" pitchFamily="34" charset="-120"/>
                <a:ea typeface="微軟正黑體" panose="020B0604030504040204" pitchFamily="34" charset="-120"/>
              </a:rPr>
              <a:t>Ⅳ</a:t>
            </a:r>
            <a:r>
              <a:rPr kumimoji="0" lang="zh-TW" altLang="en-US" sz="3200" dirty="0">
                <a:latin typeface="微軟正黑體" panose="020B0604030504040204" pitchFamily="34" charset="-120"/>
                <a:ea typeface="微軟正黑體" panose="020B0604030504040204" pitchFamily="34" charset="-120"/>
              </a:rPr>
              <a:t>、</a:t>
            </a:r>
            <a:r>
              <a:rPr kumimoji="0" lang="en-US" altLang="zh-TW" sz="3200" dirty="0">
                <a:latin typeface="微軟正黑體" panose="020B0604030504040204" pitchFamily="34" charset="-120"/>
                <a:ea typeface="微軟正黑體" panose="020B0604030504040204" pitchFamily="34" charset="-120"/>
              </a:rPr>
              <a:t>Ⅴ</a:t>
            </a:r>
            <a:endParaRPr kumimoji="0" lang="zh-TW" altLang="en-US" sz="3200"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1249016" y="4737372"/>
            <a:ext cx="7595988" cy="566822"/>
          </a:xfrm>
          <a:prstGeom prst="rect">
            <a:avLst/>
          </a:prstGeom>
          <a:noFill/>
        </p:spPr>
        <p:txBody>
          <a:bodyPr wrap="square" rtlCol="0">
            <a:spAutoFit/>
          </a:bodyPr>
          <a:lstStyle/>
          <a:p>
            <a:pPr eaLnBrk="1" fontAlgn="auto" hangingPunct="1">
              <a:lnSpc>
                <a:spcPts val="3700"/>
              </a:lnSpc>
              <a:spcBef>
                <a:spcPts val="0"/>
              </a:spcBef>
              <a:spcAft>
                <a:spcPts val="0"/>
              </a:spcAft>
            </a:pPr>
            <a:r>
              <a:rPr kumimoji="0" lang="zh-TW" altLang="en-US" sz="3200" dirty="0">
                <a:solidFill>
                  <a:srgbClr val="FF0000"/>
                </a:solidFill>
                <a:latin typeface="微軟正黑體" panose="020B0604030504040204" pitchFamily="34" charset="-120"/>
                <a:ea typeface="微軟正黑體" panose="020B0604030504040204" pitchFamily="34" charset="-120"/>
              </a:rPr>
              <a:t>第三碼</a:t>
            </a:r>
            <a:r>
              <a:rPr kumimoji="0" lang="zh-TW" altLang="en-US" sz="3200" dirty="0">
                <a:latin typeface="微軟正黑體" panose="020B0604030504040204" pitchFamily="34" charset="-120"/>
                <a:ea typeface="微軟正黑體" panose="020B0604030504040204" pitchFamily="34" charset="-120"/>
              </a:rPr>
              <a:t>為流水號</a:t>
            </a:r>
          </a:p>
        </p:txBody>
      </p:sp>
    </p:spTree>
    <p:extLst>
      <p:ext uri="{BB962C8B-B14F-4D97-AF65-F5344CB8AC3E}">
        <p14:creationId xmlns:p14="http://schemas.microsoft.com/office/powerpoint/2010/main" val="161437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7719EC-D75B-4B17-9C97-C8B9AFC69699}" type="slidenum">
              <a:rPr kumimoji="1" lang="zh-TW" altLang="en-US" sz="9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zh-TW" altLang="en-US" sz="900" b="0" i="0" u="none" strike="noStrike" kern="1200" cap="none" spc="0" normalizeH="0" baseline="0" noProof="0">
              <a:ln>
                <a:noFill/>
              </a:ln>
              <a:solidFill>
                <a:srgbClr val="898989"/>
              </a:solidFill>
              <a:effectLst/>
              <a:uLnTx/>
              <a:uFillTx/>
              <a:latin typeface="Arial" pitchFamily="34" charset="0"/>
              <a:ea typeface="新細明體" pitchFamily="18" charset="-120"/>
              <a:cs typeface="+mn-cs"/>
            </a:endParaRPr>
          </a:p>
        </p:txBody>
      </p:sp>
      <p:grpSp>
        <p:nvGrpSpPr>
          <p:cNvPr id="9" name="群組 8"/>
          <p:cNvGrpSpPr/>
          <p:nvPr/>
        </p:nvGrpSpPr>
        <p:grpSpPr>
          <a:xfrm>
            <a:off x="429643" y="5159382"/>
            <a:ext cx="2363923" cy="1841177"/>
            <a:chOff x="4433840" y="4926629"/>
            <a:chExt cx="2122135" cy="1697161"/>
          </a:xfrm>
        </p:grpSpPr>
        <p:sp>
          <p:nvSpPr>
            <p:cNvPr id="11" name="弧線 47"/>
            <p:cNvSpPr/>
            <p:nvPr/>
          </p:nvSpPr>
          <p:spPr>
            <a:xfrm rot="11918451">
              <a:off x="5835895" y="5108533"/>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4" name="弧線 48"/>
            <p:cNvSpPr/>
            <p:nvPr/>
          </p:nvSpPr>
          <p:spPr>
            <a:xfrm rot="900000">
              <a:off x="5096996" y="5481235"/>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5" name="弧線 49"/>
            <p:cNvSpPr/>
            <p:nvPr/>
          </p:nvSpPr>
          <p:spPr>
            <a:xfrm rot="6184650">
              <a:off x="5234581" y="4965473"/>
              <a:ext cx="806626" cy="72893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 name="弧線 50"/>
            <p:cNvSpPr/>
            <p:nvPr/>
          </p:nvSpPr>
          <p:spPr>
            <a:xfrm rot="1224715">
              <a:off x="4433840" y="5254199"/>
              <a:ext cx="1515558" cy="1369591"/>
            </a:xfrm>
            <a:prstGeom prst="arc">
              <a:avLst>
                <a:gd name="adj1" fmla="val 17384238"/>
                <a:gd name="adj2" fmla="val 2006573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grpSp>
      <p:pic>
        <p:nvPicPr>
          <p:cNvPr id="19" name="Picture 2">
            <a:extLst>
              <a:ext uri="{FF2B5EF4-FFF2-40B4-BE49-F238E27FC236}">
                <a16:creationId xmlns:a16="http://schemas.microsoft.com/office/drawing/2014/main" id="{D86F3462-FB29-4FD5-B2DB-27785AF8AC0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00" y="620687"/>
            <a:ext cx="857969"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圖片 9"/>
          <p:cNvPicPr>
            <a:picLocks noChangeAspect="1"/>
          </p:cNvPicPr>
          <p:nvPr/>
        </p:nvPicPr>
        <p:blipFill rotWithShape="1">
          <a:blip r:embed="rId4" cstate="print">
            <a:extLst>
              <a:ext uri="{28A0092B-C50C-407E-A947-70E740481C1C}">
                <a14:useLocalDpi xmlns:a14="http://schemas.microsoft.com/office/drawing/2010/main" val="0"/>
              </a:ext>
            </a:extLst>
          </a:blip>
          <a:srcRect l="14466" t="17334" r="60570" b="71635"/>
          <a:stretch/>
        </p:blipFill>
        <p:spPr>
          <a:xfrm>
            <a:off x="485185" y="1674434"/>
            <a:ext cx="1931900" cy="640605"/>
          </a:xfrm>
          <a:prstGeom prst="rect">
            <a:avLst/>
          </a:prstGeom>
        </p:spPr>
      </p:pic>
      <p:pic>
        <p:nvPicPr>
          <p:cNvPr id="12" name="圖片 11"/>
          <p:cNvPicPr>
            <a:picLocks noChangeAspect="1"/>
          </p:cNvPicPr>
          <p:nvPr/>
        </p:nvPicPr>
        <p:blipFill rotWithShape="1">
          <a:blip r:embed="rId5" cstate="print">
            <a:extLst>
              <a:ext uri="{28A0092B-C50C-407E-A947-70E740481C1C}">
                <a14:useLocalDpi xmlns:a14="http://schemas.microsoft.com/office/drawing/2010/main" val="0"/>
              </a:ext>
            </a:extLst>
          </a:blip>
          <a:srcRect l="19046" t="28607" r="59912" b="61210"/>
          <a:stretch/>
        </p:blipFill>
        <p:spPr>
          <a:xfrm>
            <a:off x="636921" y="2524350"/>
            <a:ext cx="1628427" cy="591322"/>
          </a:xfrm>
          <a:prstGeom prst="rect">
            <a:avLst/>
          </a:prstGeom>
        </p:spPr>
      </p:pic>
      <p:pic>
        <p:nvPicPr>
          <p:cNvPr id="13" name="圖片 12"/>
          <p:cNvPicPr>
            <a:picLocks noChangeAspect="1"/>
          </p:cNvPicPr>
          <p:nvPr/>
        </p:nvPicPr>
        <p:blipFill rotWithShape="1">
          <a:blip r:embed="rId6" cstate="print">
            <a:extLst>
              <a:ext uri="{28A0092B-C50C-407E-A947-70E740481C1C}">
                <a14:useLocalDpi xmlns:a14="http://schemas.microsoft.com/office/drawing/2010/main" val="0"/>
              </a:ext>
            </a:extLst>
          </a:blip>
          <a:srcRect l="14391" t="39348" r="60220" b="49766"/>
          <a:stretch/>
        </p:blipFill>
        <p:spPr>
          <a:xfrm>
            <a:off x="587012" y="3341884"/>
            <a:ext cx="1964809" cy="632160"/>
          </a:xfrm>
          <a:prstGeom prst="rect">
            <a:avLst/>
          </a:prstGeom>
        </p:spPr>
      </p:pic>
      <p:pic>
        <p:nvPicPr>
          <p:cNvPr id="17" name="圖片 16">
            <a:extLst>
              <a:ext uri="{FF2B5EF4-FFF2-40B4-BE49-F238E27FC236}">
                <a16:creationId xmlns:a16="http://schemas.microsoft.com/office/drawing/2014/main" id="{33A08AE7-BD13-4E7C-90F3-FAB48E236AC1}"/>
              </a:ext>
            </a:extLst>
          </p:cNvPr>
          <p:cNvPicPr>
            <a:picLocks noChangeAspect="1"/>
          </p:cNvPicPr>
          <p:nvPr/>
        </p:nvPicPr>
        <p:blipFill>
          <a:blip r:embed="rId7"/>
          <a:stretch>
            <a:fillRect/>
          </a:stretch>
        </p:blipFill>
        <p:spPr>
          <a:xfrm>
            <a:off x="258688" y="4216797"/>
            <a:ext cx="2030144" cy="652329"/>
          </a:xfrm>
          <a:prstGeom prst="rect">
            <a:avLst/>
          </a:prstGeom>
        </p:spPr>
      </p:pic>
      <p:pic>
        <p:nvPicPr>
          <p:cNvPr id="18" name="圖片 17">
            <a:extLst>
              <a:ext uri="{FF2B5EF4-FFF2-40B4-BE49-F238E27FC236}">
                <a16:creationId xmlns:a16="http://schemas.microsoft.com/office/drawing/2014/main" id="{7F512AAF-5E22-4B35-8A1F-06FEE453F424}"/>
              </a:ext>
            </a:extLst>
          </p:cNvPr>
          <p:cNvPicPr>
            <a:picLocks noChangeAspect="1"/>
          </p:cNvPicPr>
          <p:nvPr/>
        </p:nvPicPr>
        <p:blipFill>
          <a:blip r:embed="rId8"/>
          <a:stretch>
            <a:fillRect/>
          </a:stretch>
        </p:blipFill>
        <p:spPr>
          <a:xfrm>
            <a:off x="404930" y="5070757"/>
            <a:ext cx="2225233" cy="597460"/>
          </a:xfrm>
          <a:prstGeom prst="rect">
            <a:avLst/>
          </a:prstGeom>
        </p:spPr>
      </p:pic>
      <p:sp>
        <p:nvSpPr>
          <p:cNvPr id="21" name="矩形 20">
            <a:extLst>
              <a:ext uri="{FF2B5EF4-FFF2-40B4-BE49-F238E27FC236}">
                <a16:creationId xmlns:a16="http://schemas.microsoft.com/office/drawing/2014/main" id="{18A257AF-CFA5-42E1-B8F6-FB9B1093D330}"/>
              </a:ext>
            </a:extLst>
          </p:cNvPr>
          <p:cNvSpPr/>
          <p:nvPr/>
        </p:nvSpPr>
        <p:spPr>
          <a:xfrm>
            <a:off x="2155571" y="2594899"/>
            <a:ext cx="1656184"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躲避球</a:t>
            </a:r>
            <a:r>
              <a:rPr kumimoji="1"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p>
        </p:txBody>
      </p:sp>
      <p:sp>
        <p:nvSpPr>
          <p:cNvPr id="25" name="文字方塊 24">
            <a:extLst>
              <a:ext uri="{FF2B5EF4-FFF2-40B4-BE49-F238E27FC236}">
                <a16:creationId xmlns:a16="http://schemas.microsoft.com/office/drawing/2014/main" id="{471763F7-D14F-45ED-B759-9FBBFF86B79A}"/>
              </a:ext>
            </a:extLst>
          </p:cNvPr>
          <p:cNvSpPr txBox="1"/>
          <p:nvPr/>
        </p:nvSpPr>
        <p:spPr>
          <a:xfrm>
            <a:off x="2155571" y="1758808"/>
            <a:ext cx="4018644"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排球屬哪類型</a:t>
            </a:r>
            <a:r>
              <a:rPr kumimoji="1"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哪性質</a:t>
            </a:r>
            <a:r>
              <a:rPr kumimoji="1"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p>
        </p:txBody>
      </p:sp>
      <p:sp>
        <p:nvSpPr>
          <p:cNvPr id="26" name="文字方塊 25">
            <a:extLst>
              <a:ext uri="{FF2B5EF4-FFF2-40B4-BE49-F238E27FC236}">
                <a16:creationId xmlns:a16="http://schemas.microsoft.com/office/drawing/2014/main" id="{64A6C559-C916-4B86-96DD-87946BA2BD68}"/>
              </a:ext>
            </a:extLst>
          </p:cNvPr>
          <p:cNvSpPr txBox="1"/>
          <p:nvPr/>
        </p:nvSpPr>
        <p:spPr>
          <a:xfrm>
            <a:off x="2170518" y="4266581"/>
            <a:ext cx="1265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射箭</a:t>
            </a:r>
            <a:r>
              <a:rPr kumimoji="1"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p>
        </p:txBody>
      </p:sp>
      <p:sp>
        <p:nvSpPr>
          <p:cNvPr id="31" name="文字方塊 30">
            <a:extLst>
              <a:ext uri="{FF2B5EF4-FFF2-40B4-BE49-F238E27FC236}">
                <a16:creationId xmlns:a16="http://schemas.microsoft.com/office/drawing/2014/main" id="{AB832EE8-7D70-4264-AF8A-85345330508D}"/>
              </a:ext>
            </a:extLst>
          </p:cNvPr>
          <p:cNvSpPr txBox="1">
            <a:spLocks noChangeArrowheads="1"/>
          </p:cNvSpPr>
          <p:nvPr/>
        </p:nvSpPr>
        <p:spPr bwMode="auto">
          <a:xfrm>
            <a:off x="5917016" y="1811031"/>
            <a:ext cx="31133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競爭類型運動</a:t>
            </a:r>
            <a:r>
              <a:rPr kumimoji="0" lang="en-US" altLang="zh-TW"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網牆性球類</a:t>
            </a:r>
          </a:p>
        </p:txBody>
      </p:sp>
      <p:sp>
        <p:nvSpPr>
          <p:cNvPr id="32" name="文字方塊 31">
            <a:extLst>
              <a:ext uri="{FF2B5EF4-FFF2-40B4-BE49-F238E27FC236}">
                <a16:creationId xmlns:a16="http://schemas.microsoft.com/office/drawing/2014/main" id="{FB3102B6-093C-4AE8-BB64-F098C6E7F3A2}"/>
              </a:ext>
            </a:extLst>
          </p:cNvPr>
          <p:cNvSpPr txBox="1">
            <a:spLocks noChangeArrowheads="1"/>
          </p:cNvSpPr>
          <p:nvPr/>
        </p:nvSpPr>
        <p:spPr bwMode="auto">
          <a:xfrm>
            <a:off x="3635896" y="2657716"/>
            <a:ext cx="31951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競爭類型運動</a:t>
            </a:r>
            <a:r>
              <a:rPr kumimoji="0" lang="en-US" altLang="zh-TW"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標的性球類</a:t>
            </a:r>
          </a:p>
        </p:txBody>
      </p:sp>
      <p:sp>
        <p:nvSpPr>
          <p:cNvPr id="33" name="文字方塊 32">
            <a:extLst>
              <a:ext uri="{FF2B5EF4-FFF2-40B4-BE49-F238E27FC236}">
                <a16:creationId xmlns:a16="http://schemas.microsoft.com/office/drawing/2014/main" id="{B1FC0D3C-CA9C-45A1-A58B-613A2370E34F}"/>
              </a:ext>
            </a:extLst>
          </p:cNvPr>
          <p:cNvSpPr txBox="1"/>
          <p:nvPr/>
        </p:nvSpPr>
        <p:spPr>
          <a:xfrm>
            <a:off x="2170518" y="3357416"/>
            <a:ext cx="1265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舉重</a:t>
            </a:r>
            <a:r>
              <a:rPr kumimoji="1"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endParaRPr kumimoji="1" lang="zh-TW" altLang="en-US"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34" name="文字方塊 33">
            <a:extLst>
              <a:ext uri="{FF2B5EF4-FFF2-40B4-BE49-F238E27FC236}">
                <a16:creationId xmlns:a16="http://schemas.microsoft.com/office/drawing/2014/main" id="{2C203CBA-D92D-4BE4-B8CB-5ED63D6B27A9}"/>
              </a:ext>
            </a:extLst>
          </p:cNvPr>
          <p:cNvSpPr txBox="1">
            <a:spLocks noChangeArrowheads="1"/>
          </p:cNvSpPr>
          <p:nvPr/>
        </p:nvSpPr>
        <p:spPr bwMode="auto">
          <a:xfrm>
            <a:off x="3392000" y="3400384"/>
            <a:ext cx="39244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體適能</a:t>
            </a:r>
            <a:r>
              <a:rPr kumimoji="0" lang="en-US" altLang="zh-TW"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挑戰類型運動 </a:t>
            </a:r>
          </a:p>
        </p:txBody>
      </p:sp>
      <p:sp>
        <p:nvSpPr>
          <p:cNvPr id="35" name="文字方塊 34">
            <a:extLst>
              <a:ext uri="{FF2B5EF4-FFF2-40B4-BE49-F238E27FC236}">
                <a16:creationId xmlns:a16="http://schemas.microsoft.com/office/drawing/2014/main" id="{835DE45C-B56A-4A4A-9F81-0734CA5591F6}"/>
              </a:ext>
            </a:extLst>
          </p:cNvPr>
          <p:cNvSpPr txBox="1">
            <a:spLocks noChangeArrowheads="1"/>
          </p:cNvSpPr>
          <p:nvPr/>
        </p:nvSpPr>
        <p:spPr bwMode="auto">
          <a:xfrm>
            <a:off x="3356919" y="4328166"/>
            <a:ext cx="3938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防衛性運動</a:t>
            </a:r>
            <a:r>
              <a:rPr kumimoji="0" lang="en-US" altLang="zh-TW"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其他休閒運動 </a:t>
            </a:r>
          </a:p>
        </p:txBody>
      </p:sp>
      <p:sp>
        <p:nvSpPr>
          <p:cNvPr id="39" name="文字方塊 38">
            <a:extLst>
              <a:ext uri="{FF2B5EF4-FFF2-40B4-BE49-F238E27FC236}">
                <a16:creationId xmlns:a16="http://schemas.microsoft.com/office/drawing/2014/main" id="{19519E18-1155-4048-88E8-D7C3C642FA85}"/>
              </a:ext>
            </a:extLst>
          </p:cNvPr>
          <p:cNvSpPr txBox="1"/>
          <p:nvPr/>
        </p:nvSpPr>
        <p:spPr>
          <a:xfrm>
            <a:off x="2188333" y="5135451"/>
            <a:ext cx="116858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飛盤</a:t>
            </a:r>
            <a:r>
              <a:rPr kumimoji="1"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endParaRPr kumimoji="1" lang="zh-TW" altLang="en-US"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40" name="文字方塊 39">
            <a:extLst>
              <a:ext uri="{FF2B5EF4-FFF2-40B4-BE49-F238E27FC236}">
                <a16:creationId xmlns:a16="http://schemas.microsoft.com/office/drawing/2014/main" id="{3068E7E7-1936-4F9A-9DE6-9231BAD6F6AE}"/>
              </a:ext>
            </a:extLst>
          </p:cNvPr>
          <p:cNvSpPr txBox="1"/>
          <p:nvPr/>
        </p:nvSpPr>
        <p:spPr>
          <a:xfrm>
            <a:off x="3392000" y="5209055"/>
            <a:ext cx="4848379"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運動參與</a:t>
            </a:r>
            <a:r>
              <a:rPr kumimoji="1" lang="en-US" altLang="zh-TW" sz="2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2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其他休閒運動</a:t>
            </a:r>
            <a:r>
              <a:rPr kumimoji="1" lang="en-US" altLang="zh-TW" sz="2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2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前述類型</a:t>
            </a:r>
          </a:p>
        </p:txBody>
      </p:sp>
      <p:sp>
        <p:nvSpPr>
          <p:cNvPr id="41" name="標題 5"/>
          <p:cNvSpPr txBox="1">
            <a:spLocks/>
          </p:cNvSpPr>
          <p:nvPr/>
        </p:nvSpPr>
        <p:spPr bwMode="auto">
          <a:xfrm>
            <a:off x="1071175" y="538942"/>
            <a:ext cx="55111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marL="0" marR="0" lvl="0" indent="0" algn="l" defTabSz="1955800" rtl="0" eaLnBrk="0" fontAlgn="base" latinLnBrk="0" hangingPunct="0">
              <a:lnSpc>
                <a:spcPct val="90000"/>
              </a:lnSpc>
              <a:spcBef>
                <a:spcPct val="0"/>
              </a:spcBef>
              <a:spcAft>
                <a:spcPct val="35000"/>
              </a:spcAft>
              <a:buClrTx/>
              <a:buSzTx/>
              <a:buFontTx/>
              <a:buNone/>
              <a:tabLst/>
              <a:defRPr/>
            </a:pPr>
            <a:r>
              <a:rPr kumimoji="1" lang="zh-TW" altLang="en-US" sz="4000" b="1" i="0" u="none" strike="noStrike" kern="1200" cap="none" spc="0" normalizeH="0" baseline="0" noProof="0" dirty="0">
                <a:ln>
                  <a:noFill/>
                </a:ln>
                <a:solidFill>
                  <a:srgbClr val="098E40"/>
                </a:solidFill>
                <a:effectLst>
                  <a:outerShdw blurRad="38100" dist="38100" dir="2700000" algn="tl">
                    <a:srgbClr val="000000">
                      <a:alpha val="18000"/>
                    </a:srgbClr>
                  </a:outerShdw>
                </a:effectLst>
                <a:uLnTx/>
                <a:uFillTx/>
                <a:latin typeface="微軟正黑體" pitchFamily="34" charset="-120"/>
                <a:ea typeface="微軟正黑體" pitchFamily="34" charset="-120"/>
                <a:cs typeface="+mj-cs"/>
              </a:rPr>
              <a:t>牛刀小試</a:t>
            </a:r>
          </a:p>
        </p:txBody>
      </p:sp>
    </p:spTree>
    <p:extLst>
      <p:ext uri="{BB962C8B-B14F-4D97-AF65-F5344CB8AC3E}">
        <p14:creationId xmlns:p14="http://schemas.microsoft.com/office/powerpoint/2010/main" val="8904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31" grpId="0"/>
      <p:bldP spid="32" grpId="0"/>
      <p:bldP spid="33" grpId="0"/>
      <p:bldP spid="34" grpId="0"/>
      <p:bldP spid="35" grpId="0"/>
      <p:bldP spid="39"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1143000"/>
          </a:xfrm>
        </p:spPr>
        <p:txBody>
          <a:bodyPr/>
          <a:lstStyle/>
          <a:p>
            <a:pPr defTabSz="1955800">
              <a:lnSpc>
                <a:spcPct val="90000"/>
              </a:lnSpc>
              <a:spcAft>
                <a:spcPct val="35000"/>
              </a:spcAft>
              <a:defRPr/>
            </a:pPr>
            <a:r>
              <a:rPr kumimoji="1" lang="zh-TW" altLang="en-US" b="1" dirty="0">
                <a:solidFill>
                  <a:srgbClr val="098E40"/>
                </a:solidFill>
                <a:effectLst>
                  <a:outerShdw blurRad="38100" dist="38100" dir="2700000" algn="tl">
                    <a:srgbClr val="000000">
                      <a:alpha val="18000"/>
                    </a:srgbClr>
                  </a:outerShdw>
                </a:effectLst>
              </a:rPr>
              <a:t>記憶口訣</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005738163"/>
              </p:ext>
            </p:extLst>
          </p:nvPr>
        </p:nvGraphicFramePr>
        <p:xfrm>
          <a:off x="971600" y="1556792"/>
          <a:ext cx="778720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877719EC-D75B-4B17-9C97-C8B9AFC69699}" type="slidenum">
              <a:rPr lang="zh-TW" altLang="en-US" smtClean="0"/>
              <a:pPr/>
              <a:t>31</a:t>
            </a:fld>
            <a:endParaRPr lang="zh-TW" altLang="en-US"/>
          </a:p>
        </p:txBody>
      </p:sp>
    </p:spTree>
    <p:extLst>
      <p:ext uri="{BB962C8B-B14F-4D97-AF65-F5344CB8AC3E}">
        <p14:creationId xmlns:p14="http://schemas.microsoft.com/office/powerpoint/2010/main" val="2828340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3">
            <a:extLst>
              <a:ext uri="{FF2B5EF4-FFF2-40B4-BE49-F238E27FC236}">
                <a16:creationId xmlns:a16="http://schemas.microsoft.com/office/drawing/2014/main" id="{FF3B8DE5-F441-A54E-8EAE-C3BE9C478875}"/>
              </a:ext>
            </a:extLst>
          </p:cNvPr>
          <p:cNvSpPr>
            <a:spLocks noChangeArrowheads="1"/>
          </p:cNvSpPr>
          <p:nvPr/>
        </p:nvSpPr>
        <p:spPr bwMode="auto">
          <a:xfrm>
            <a:off x="3222625" y="764704"/>
            <a:ext cx="2647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9pPr>
          </a:lstStyle>
          <a:p>
            <a:pPr algn="ctr" eaLnBrk="1" hangingPunct="1">
              <a:spcBef>
                <a:spcPct val="0"/>
              </a:spcBef>
              <a:buFontTx/>
              <a:buNone/>
            </a:pPr>
            <a:r>
              <a:rPr kumimoji="0" lang="zh-TW" altLang="en-US" sz="4800" b="1" dirty="0">
                <a:solidFill>
                  <a:srgbClr val="0000FF"/>
                </a:solidFill>
                <a:latin typeface="微軟正黑體" panose="020B0604030504040204" pitchFamily="34" charset="-120"/>
                <a:ea typeface="微軟正黑體" panose="020B0604030504040204" pitchFamily="34" charset="-120"/>
              </a:rPr>
              <a:t>提問討論</a:t>
            </a:r>
          </a:p>
        </p:txBody>
      </p:sp>
      <p:sp>
        <p:nvSpPr>
          <p:cNvPr id="53251" name="投影片編號版面配置區 1">
            <a:extLst>
              <a:ext uri="{FF2B5EF4-FFF2-40B4-BE49-F238E27FC236}">
                <a16:creationId xmlns:a16="http://schemas.microsoft.com/office/drawing/2014/main" id="{8F7F24E4-CAA2-FF4D-8D4E-08000105743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9pPr>
          </a:lstStyle>
          <a:p>
            <a:pPr>
              <a:spcBef>
                <a:spcPct val="0"/>
              </a:spcBef>
              <a:buFontTx/>
              <a:buNone/>
            </a:pPr>
            <a:fld id="{AD0CEF74-BB39-6A42-9AB0-5069789C8418}" type="slidenum">
              <a:rPr kumimoji="0" lang="en-US" altLang="zh-CN" sz="1400"/>
              <a:pPr>
                <a:spcBef>
                  <a:spcPct val="0"/>
                </a:spcBef>
                <a:buFontTx/>
                <a:buNone/>
              </a:pPr>
              <a:t>32</a:t>
            </a:fld>
            <a:endParaRPr kumimoji="0" lang="en-US" altLang="zh-CN" sz="1400"/>
          </a:p>
        </p:txBody>
      </p:sp>
      <p:pic>
        <p:nvPicPr>
          <p:cNvPr id="53252" name="圖片 1">
            <a:extLst>
              <a:ext uri="{FF2B5EF4-FFF2-40B4-BE49-F238E27FC236}">
                <a16:creationId xmlns:a16="http://schemas.microsoft.com/office/drawing/2014/main" id="{EEA9702A-DEFC-3B43-A8AA-4FA747D52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492896"/>
            <a:ext cx="4272891" cy="308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圖片 3">
            <a:extLst>
              <a:ext uri="{FF2B5EF4-FFF2-40B4-BE49-F238E27FC236}">
                <a16:creationId xmlns:a16="http://schemas.microsoft.com/office/drawing/2014/main" id="{D5FF39DD-73FF-FE42-A682-C4F606AE2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378" y="1844824"/>
            <a:ext cx="18224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343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3">
            <a:extLst>
              <a:ext uri="{FF2B5EF4-FFF2-40B4-BE49-F238E27FC236}">
                <a16:creationId xmlns:a16="http://schemas.microsoft.com/office/drawing/2014/main" id="{544EBAC7-A65C-3147-85BE-5C36E09604D2}"/>
              </a:ext>
            </a:extLst>
          </p:cNvPr>
          <p:cNvSpPr>
            <a:spLocks noChangeArrowheads="1"/>
          </p:cNvSpPr>
          <p:nvPr/>
        </p:nvSpPr>
        <p:spPr bwMode="auto">
          <a:xfrm>
            <a:off x="3271044" y="2420888"/>
            <a:ext cx="32496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9pPr>
          </a:lstStyle>
          <a:p>
            <a:pPr algn="ctr" eaLnBrk="1" hangingPunct="1">
              <a:spcBef>
                <a:spcPct val="0"/>
              </a:spcBef>
              <a:buFontTx/>
              <a:buNone/>
            </a:pPr>
            <a:r>
              <a:rPr kumimoji="0" lang="zh-TW" altLang="en-US" sz="5400" b="1" dirty="0">
                <a:solidFill>
                  <a:srgbClr val="0000FF"/>
                </a:solidFill>
                <a:latin typeface="微軟正黑體" panose="020B0604030504040204" pitchFamily="34" charset="-120"/>
                <a:ea typeface="微軟正黑體" panose="020B0604030504040204" pitchFamily="34" charset="-120"/>
              </a:rPr>
              <a:t>謝謝聆聽</a:t>
            </a:r>
            <a:endParaRPr kumimoji="0" lang="en-US" altLang="zh-TW" sz="5400" b="1" dirty="0">
              <a:solidFill>
                <a:srgbClr val="0000FF"/>
              </a:solidFill>
              <a:latin typeface="微軟正黑體" panose="020B0604030504040204" pitchFamily="34" charset="-120"/>
              <a:ea typeface="微軟正黑體" panose="020B0604030504040204" pitchFamily="34" charset="-120"/>
            </a:endParaRPr>
          </a:p>
        </p:txBody>
      </p:sp>
      <p:sp>
        <p:nvSpPr>
          <p:cNvPr id="54275" name="投影片編號版面配置區 1">
            <a:extLst>
              <a:ext uri="{FF2B5EF4-FFF2-40B4-BE49-F238E27FC236}">
                <a16:creationId xmlns:a16="http://schemas.microsoft.com/office/drawing/2014/main" id="{B74FE13E-97CA-F944-B561-4AA4ED21366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SimSun" panose="02010600030101010101" pitchFamily="2" charset="-122"/>
              </a:defRPr>
            </a:lvl9pPr>
          </a:lstStyle>
          <a:p>
            <a:pPr>
              <a:spcBef>
                <a:spcPct val="0"/>
              </a:spcBef>
              <a:buFontTx/>
              <a:buNone/>
            </a:pPr>
            <a:fld id="{97282EC4-A45B-E24C-BDBA-9740E3DDFCF0}" type="slidenum">
              <a:rPr kumimoji="0" lang="en-US" altLang="zh-CN" sz="1400">
                <a:solidFill>
                  <a:srgbClr val="000000"/>
                </a:solidFill>
              </a:rPr>
              <a:pPr>
                <a:spcBef>
                  <a:spcPct val="0"/>
                </a:spcBef>
                <a:buFontTx/>
                <a:buNone/>
              </a:pPr>
              <a:t>33</a:t>
            </a:fld>
            <a:endParaRPr kumimoji="0" lang="en-US" altLang="zh-CN" sz="1400">
              <a:solidFill>
                <a:srgbClr val="000000"/>
              </a:solidFill>
            </a:endParaRPr>
          </a:p>
        </p:txBody>
      </p:sp>
    </p:spTree>
    <p:extLst>
      <p:ext uri="{BB962C8B-B14F-4D97-AF65-F5344CB8AC3E}">
        <p14:creationId xmlns:p14="http://schemas.microsoft.com/office/powerpoint/2010/main" val="389918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22" name="圖片 21"/>
          <p:cNvPicPr>
            <a:picLocks/>
          </p:cNvPicPr>
          <p:nvPr/>
        </p:nvPicPr>
        <p:blipFill rotWithShape="1">
          <a:blip r:embed="rId4" cstate="print">
            <a:extLst>
              <a:ext uri="{28A0092B-C50C-407E-A947-70E740481C1C}">
                <a14:useLocalDpi xmlns:a14="http://schemas.microsoft.com/office/drawing/2010/main" val="0"/>
              </a:ext>
            </a:extLst>
          </a:blip>
          <a:srcRect l="17376" t="8484" r="11664" b="87166"/>
          <a:stretch/>
        </p:blipFill>
        <p:spPr>
          <a:xfrm>
            <a:off x="842843" y="4566126"/>
            <a:ext cx="8280000" cy="292387"/>
          </a:xfrm>
          <a:prstGeom prst="rect">
            <a:avLst/>
          </a:prstGeom>
        </p:spPr>
      </p:pic>
      <p:pic>
        <p:nvPicPr>
          <p:cNvPr id="23" name="圖片 22"/>
          <p:cNvPicPr>
            <a:picLocks/>
          </p:cNvPicPr>
          <p:nvPr/>
        </p:nvPicPr>
        <p:blipFill rotWithShape="1">
          <a:blip r:embed="rId5" cstate="print">
            <a:extLst>
              <a:ext uri="{28A0092B-C50C-407E-A947-70E740481C1C}">
                <a14:useLocalDpi xmlns:a14="http://schemas.microsoft.com/office/drawing/2010/main" val="0"/>
              </a:ext>
            </a:extLst>
          </a:blip>
          <a:srcRect l="17504" t="45745" r="59885" b="38020"/>
          <a:stretch/>
        </p:blipFill>
        <p:spPr>
          <a:xfrm>
            <a:off x="739985" y="4966546"/>
            <a:ext cx="2160000" cy="1260000"/>
          </a:xfrm>
          <a:prstGeom prst="rect">
            <a:avLst/>
          </a:prstGeom>
          <a:noFill/>
          <a:ln>
            <a:noFill/>
          </a:ln>
        </p:spPr>
      </p:pic>
      <p:pic>
        <p:nvPicPr>
          <p:cNvPr id="25" name="圖片 24"/>
          <p:cNvPicPr>
            <a:picLocks/>
          </p:cNvPicPr>
          <p:nvPr/>
        </p:nvPicPr>
        <p:blipFill rotWithShape="1">
          <a:blip r:embed="rId5" cstate="print">
            <a:extLst>
              <a:ext uri="{28A0092B-C50C-407E-A947-70E740481C1C}">
                <a14:useLocalDpi xmlns:a14="http://schemas.microsoft.com/office/drawing/2010/main" val="0"/>
              </a:ext>
            </a:extLst>
          </a:blip>
          <a:srcRect l="17504" t="45745" r="59885" b="38020"/>
          <a:stretch/>
        </p:blipFill>
        <p:spPr>
          <a:xfrm>
            <a:off x="2830620" y="4966741"/>
            <a:ext cx="2160000" cy="1260000"/>
          </a:xfrm>
          <a:prstGeom prst="rect">
            <a:avLst/>
          </a:prstGeom>
          <a:noFill/>
          <a:ln>
            <a:noFill/>
          </a:ln>
        </p:spPr>
      </p:pic>
      <p:pic>
        <p:nvPicPr>
          <p:cNvPr id="26" name="圖片 25"/>
          <p:cNvPicPr>
            <a:picLocks/>
          </p:cNvPicPr>
          <p:nvPr/>
        </p:nvPicPr>
        <p:blipFill rotWithShape="1">
          <a:blip r:embed="rId5" cstate="print">
            <a:extLst>
              <a:ext uri="{28A0092B-C50C-407E-A947-70E740481C1C}">
                <a14:useLocalDpi xmlns:a14="http://schemas.microsoft.com/office/drawing/2010/main" val="0"/>
              </a:ext>
            </a:extLst>
          </a:blip>
          <a:srcRect l="17504" t="45745" r="59885" b="38020"/>
          <a:stretch/>
        </p:blipFill>
        <p:spPr>
          <a:xfrm>
            <a:off x="4921255" y="4955991"/>
            <a:ext cx="2160000" cy="1260000"/>
          </a:xfrm>
          <a:prstGeom prst="rect">
            <a:avLst/>
          </a:prstGeom>
          <a:noFill/>
          <a:ln>
            <a:noFill/>
          </a:ln>
        </p:spPr>
      </p:pic>
      <p:pic>
        <p:nvPicPr>
          <p:cNvPr id="27" name="圖片 26"/>
          <p:cNvPicPr>
            <a:picLocks/>
          </p:cNvPicPr>
          <p:nvPr/>
        </p:nvPicPr>
        <p:blipFill rotWithShape="1">
          <a:blip r:embed="rId5" cstate="print">
            <a:extLst>
              <a:ext uri="{28A0092B-C50C-407E-A947-70E740481C1C}">
                <a14:useLocalDpi xmlns:a14="http://schemas.microsoft.com/office/drawing/2010/main" val="0"/>
              </a:ext>
            </a:extLst>
          </a:blip>
          <a:srcRect l="17504" t="45745" r="59885" b="38020"/>
          <a:stretch/>
        </p:blipFill>
        <p:spPr>
          <a:xfrm>
            <a:off x="7011890" y="4955991"/>
            <a:ext cx="2160000" cy="1260000"/>
          </a:xfrm>
          <a:prstGeom prst="rect">
            <a:avLst/>
          </a:prstGeom>
          <a:noFill/>
          <a:ln>
            <a:noFill/>
          </a:ln>
        </p:spPr>
      </p:pic>
      <p:pic>
        <p:nvPicPr>
          <p:cNvPr id="20" name="圖片 19"/>
          <p:cNvPicPr>
            <a:picLocks/>
          </p:cNvPicPr>
          <p:nvPr/>
        </p:nvPicPr>
        <p:blipFill rotWithShape="1">
          <a:blip r:embed="rId5" cstate="print">
            <a:extLst>
              <a:ext uri="{28A0092B-C50C-407E-A947-70E740481C1C}">
                <a14:useLocalDpi xmlns:a14="http://schemas.microsoft.com/office/drawing/2010/main" val="0"/>
              </a:ext>
            </a:extLst>
          </a:blip>
          <a:srcRect l="17504" t="45745" r="59885" b="38020"/>
          <a:stretch/>
        </p:blipFill>
        <p:spPr>
          <a:xfrm>
            <a:off x="3497635" y="3550105"/>
            <a:ext cx="2880000" cy="900000"/>
          </a:xfrm>
          <a:prstGeom prst="rect">
            <a:avLst/>
          </a:prstGeom>
          <a:noFill/>
          <a:ln>
            <a:noFill/>
          </a:ln>
        </p:spPr>
      </p:pic>
      <p:pic>
        <p:nvPicPr>
          <p:cNvPr id="21" name="圖片 20"/>
          <p:cNvPicPr>
            <a:picLocks/>
          </p:cNvPicPr>
          <p:nvPr/>
        </p:nvPicPr>
        <p:blipFill rotWithShape="1">
          <a:blip r:embed="rId5" cstate="print">
            <a:extLst>
              <a:ext uri="{28A0092B-C50C-407E-A947-70E740481C1C}">
                <a14:useLocalDpi xmlns:a14="http://schemas.microsoft.com/office/drawing/2010/main" val="0"/>
              </a:ext>
            </a:extLst>
          </a:blip>
          <a:srcRect l="17504" t="45745" r="59885" b="38020"/>
          <a:stretch/>
        </p:blipFill>
        <p:spPr>
          <a:xfrm>
            <a:off x="6264000" y="3568648"/>
            <a:ext cx="2880000" cy="900000"/>
          </a:xfrm>
          <a:prstGeom prst="rect">
            <a:avLst/>
          </a:prstGeom>
          <a:noFill/>
          <a:ln>
            <a:noFill/>
          </a:ln>
        </p:spPr>
      </p:pic>
      <p:pic>
        <p:nvPicPr>
          <p:cNvPr id="19" name="圖片 18"/>
          <p:cNvPicPr>
            <a:picLocks/>
          </p:cNvPicPr>
          <p:nvPr/>
        </p:nvPicPr>
        <p:blipFill rotWithShape="1">
          <a:blip r:embed="rId5" cstate="print">
            <a:extLst>
              <a:ext uri="{28A0092B-C50C-407E-A947-70E740481C1C}">
                <a14:useLocalDpi xmlns:a14="http://schemas.microsoft.com/office/drawing/2010/main" val="0"/>
              </a:ext>
            </a:extLst>
          </a:blip>
          <a:srcRect l="17504" t="45745" r="59885" b="38020"/>
          <a:stretch/>
        </p:blipFill>
        <p:spPr>
          <a:xfrm>
            <a:off x="730161" y="3555153"/>
            <a:ext cx="2880000" cy="900000"/>
          </a:xfrm>
          <a:prstGeom prst="rect">
            <a:avLst/>
          </a:prstGeom>
          <a:noFill/>
          <a:ln>
            <a:noFill/>
          </a:ln>
        </p:spPr>
      </p:pic>
      <p:pic>
        <p:nvPicPr>
          <p:cNvPr id="18" name="圖片 17"/>
          <p:cNvPicPr>
            <a:picLocks/>
          </p:cNvPicPr>
          <p:nvPr/>
        </p:nvPicPr>
        <p:blipFill rotWithShape="1">
          <a:blip r:embed="rId4" cstate="print">
            <a:extLst>
              <a:ext uri="{28A0092B-C50C-407E-A947-70E740481C1C}">
                <a14:useLocalDpi xmlns:a14="http://schemas.microsoft.com/office/drawing/2010/main" val="0"/>
              </a:ext>
            </a:extLst>
          </a:blip>
          <a:srcRect l="17376" t="8484" r="11664" b="87166"/>
          <a:stretch/>
        </p:blipFill>
        <p:spPr>
          <a:xfrm>
            <a:off x="846156" y="3235907"/>
            <a:ext cx="8280000" cy="292387"/>
          </a:xfrm>
          <a:prstGeom prst="rect">
            <a:avLst/>
          </a:prstGeom>
        </p:spPr>
      </p:pic>
      <p:sp>
        <p:nvSpPr>
          <p:cNvPr id="17" name="文字方塊 16"/>
          <p:cNvSpPr txBox="1"/>
          <p:nvPr/>
        </p:nvSpPr>
        <p:spPr>
          <a:xfrm>
            <a:off x="814326" y="1385124"/>
            <a:ext cx="806505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以尊重學生生命主體為起點，透過適性教育，激發學生生命的喜悅與生活的自信，提升學生學習的渴望與創新的勇氣，善盡國民責任並展現共生智慧，成為具有社會適應力與應變力的終身學習者，期使個體與群體的生活和生命更為美好。</a:t>
            </a:r>
          </a:p>
        </p:txBody>
      </p:sp>
      <p:sp>
        <p:nvSpPr>
          <p:cNvPr id="4" name="投影片編號版面配置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C43126-EA51-42B3-B6D8-E17F47B59943}"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a:ln>
                <a:noFill/>
              </a:ln>
              <a:solidFill>
                <a:srgbClr val="898989"/>
              </a:solidFill>
              <a:effectLst/>
              <a:uLnTx/>
              <a:uFillTx/>
              <a:latin typeface="Arial" pitchFamily="34" charset="0"/>
              <a:ea typeface="新細明體" pitchFamily="18" charset="-120"/>
              <a:cs typeface="+mn-cs"/>
            </a:endParaRPr>
          </a:p>
        </p:txBody>
      </p:sp>
      <p:pic>
        <p:nvPicPr>
          <p:cNvPr id="2" name="圖片 1"/>
          <p:cNvPicPr>
            <a:picLocks/>
          </p:cNvPicPr>
          <p:nvPr/>
        </p:nvPicPr>
        <p:blipFill rotWithShape="1">
          <a:blip r:embed="rId4" cstate="print">
            <a:extLst>
              <a:ext uri="{28A0092B-C50C-407E-A947-70E740481C1C}">
                <a14:useLocalDpi xmlns:a14="http://schemas.microsoft.com/office/drawing/2010/main" val="0"/>
              </a:ext>
            </a:extLst>
          </a:blip>
          <a:srcRect l="17376" t="8484" r="11664" b="87166"/>
          <a:stretch/>
        </p:blipFill>
        <p:spPr>
          <a:xfrm>
            <a:off x="811283" y="671089"/>
            <a:ext cx="8280000" cy="292387"/>
          </a:xfrm>
          <a:prstGeom prst="rect">
            <a:avLst/>
          </a:prstGeom>
        </p:spPr>
      </p:pic>
      <p:sp>
        <p:nvSpPr>
          <p:cNvPr id="3" name="文字方塊 2"/>
          <p:cNvSpPr txBox="1"/>
          <p:nvPr/>
        </p:nvSpPr>
        <p:spPr>
          <a:xfrm>
            <a:off x="4018002" y="332911"/>
            <a:ext cx="110799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32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願 景</a:t>
            </a:r>
          </a:p>
        </p:txBody>
      </p:sp>
      <p:sp>
        <p:nvSpPr>
          <p:cNvPr id="7" name="文字方塊 6"/>
          <p:cNvSpPr txBox="1"/>
          <p:nvPr/>
        </p:nvSpPr>
        <p:spPr>
          <a:xfrm>
            <a:off x="4018002" y="2970588"/>
            <a:ext cx="110799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32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理 念</a:t>
            </a:r>
          </a:p>
        </p:txBody>
      </p:sp>
      <p:sp>
        <p:nvSpPr>
          <p:cNvPr id="8" name="文字方塊 7"/>
          <p:cNvSpPr txBox="1"/>
          <p:nvPr/>
        </p:nvSpPr>
        <p:spPr>
          <a:xfrm>
            <a:off x="4018002" y="4534844"/>
            <a:ext cx="110799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32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目 標</a:t>
            </a:r>
          </a:p>
        </p:txBody>
      </p:sp>
      <p:sp>
        <p:nvSpPr>
          <p:cNvPr id="9" name="文字方塊 8"/>
          <p:cNvSpPr txBox="1"/>
          <p:nvPr/>
        </p:nvSpPr>
        <p:spPr>
          <a:xfrm>
            <a:off x="1676749" y="3731910"/>
            <a:ext cx="1056701" cy="615553"/>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34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自發</a:t>
            </a:r>
          </a:p>
        </p:txBody>
      </p:sp>
      <p:sp>
        <p:nvSpPr>
          <p:cNvPr id="10" name="文字方塊 9"/>
          <p:cNvSpPr txBox="1"/>
          <p:nvPr/>
        </p:nvSpPr>
        <p:spPr>
          <a:xfrm>
            <a:off x="4330588" y="3744326"/>
            <a:ext cx="1056701" cy="615553"/>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3400" b="1" i="0" u="none" strike="noStrike" kern="1200" cap="none" spc="0" normalizeH="0" baseline="0" noProof="0" dirty="0">
                <a:ln>
                  <a:noFill/>
                </a:ln>
                <a:solidFill>
                  <a:srgbClr val="E46C0A"/>
                </a:solidFill>
                <a:effectLst/>
                <a:uLnTx/>
                <a:uFillTx/>
                <a:latin typeface="Microsoft JhengHei" charset="-120"/>
                <a:ea typeface="Microsoft JhengHei" charset="-120"/>
                <a:cs typeface="Microsoft JhengHei" charset="-120"/>
              </a:rPr>
              <a:t>互動</a:t>
            </a:r>
          </a:p>
        </p:txBody>
      </p:sp>
      <p:sp>
        <p:nvSpPr>
          <p:cNvPr id="11" name="文字方塊 10"/>
          <p:cNvSpPr txBox="1"/>
          <p:nvPr/>
        </p:nvSpPr>
        <p:spPr>
          <a:xfrm>
            <a:off x="7161896" y="3744367"/>
            <a:ext cx="1056701" cy="615553"/>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3400" b="1" i="0" u="none" strike="noStrike" kern="1200" cap="none" spc="0" normalizeH="0" baseline="0" noProof="0" dirty="0">
                <a:ln>
                  <a:noFill/>
                </a:ln>
                <a:solidFill>
                  <a:srgbClr val="FF0000"/>
                </a:solidFill>
                <a:effectLst/>
                <a:uLnTx/>
                <a:uFillTx/>
                <a:latin typeface="Microsoft JhengHei" charset="-120"/>
                <a:ea typeface="Microsoft JhengHei" charset="-120"/>
                <a:cs typeface="Microsoft JhengHei" charset="-120"/>
              </a:rPr>
              <a:t>共好</a:t>
            </a:r>
          </a:p>
        </p:txBody>
      </p:sp>
      <p:sp>
        <p:nvSpPr>
          <p:cNvPr id="12" name="文字方塊 11"/>
          <p:cNvSpPr txBox="1"/>
          <p:nvPr/>
        </p:nvSpPr>
        <p:spPr>
          <a:xfrm>
            <a:off x="987847" y="5119493"/>
            <a:ext cx="1620957"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srgbClr val="FA007D"/>
                </a:solidFill>
                <a:effectLst/>
                <a:uLnTx/>
                <a:uFillTx/>
                <a:latin typeface="Microsoft JhengHei" charset="-120"/>
                <a:ea typeface="Microsoft JhengHei" charset="-120"/>
                <a:cs typeface="Microsoft JhengHei" charset="-120"/>
              </a:rPr>
              <a:t>啟發</a:t>
            </a:r>
            <a:endParaRPr kumimoji="1" lang="en-US" altLang="zh-TW" sz="2800" b="1" i="0" u="none" strike="noStrike" kern="1200" cap="none" spc="0" normalizeH="0" baseline="0" noProof="0" dirty="0">
              <a:ln>
                <a:noFill/>
              </a:ln>
              <a:solidFill>
                <a:srgbClr val="FA007D"/>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srgbClr val="FA007D"/>
                </a:solidFill>
                <a:effectLst/>
                <a:uLnTx/>
                <a:uFillTx/>
                <a:latin typeface="Microsoft JhengHei" charset="-120"/>
                <a:ea typeface="Microsoft JhengHei" charset="-120"/>
                <a:cs typeface="Microsoft JhengHei" charset="-120"/>
              </a:rPr>
              <a:t>生命潛能</a:t>
            </a:r>
          </a:p>
        </p:txBody>
      </p:sp>
      <p:sp>
        <p:nvSpPr>
          <p:cNvPr id="13" name="文字方塊 12"/>
          <p:cNvSpPr txBox="1"/>
          <p:nvPr/>
        </p:nvSpPr>
        <p:spPr>
          <a:xfrm>
            <a:off x="3080205" y="5136219"/>
            <a:ext cx="1620957"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srgbClr val="004B96"/>
                </a:solidFill>
                <a:effectLst/>
                <a:uLnTx/>
                <a:uFillTx/>
                <a:latin typeface="Microsoft JhengHei" charset="-120"/>
                <a:ea typeface="Microsoft JhengHei" charset="-120"/>
                <a:cs typeface="Microsoft JhengHei" charset="-120"/>
              </a:rPr>
              <a:t>陶養</a:t>
            </a:r>
            <a:endParaRPr kumimoji="1" lang="en-US" altLang="zh-TW" sz="2800" b="1" i="0" u="none" strike="noStrike" kern="1200" cap="none" spc="0" normalizeH="0" baseline="0" noProof="0" dirty="0">
              <a:ln>
                <a:noFill/>
              </a:ln>
              <a:solidFill>
                <a:srgbClr val="004B96"/>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srgbClr val="004B96"/>
                </a:solidFill>
                <a:effectLst/>
                <a:uLnTx/>
                <a:uFillTx/>
                <a:latin typeface="Microsoft JhengHei" charset="-120"/>
                <a:ea typeface="Microsoft JhengHei" charset="-120"/>
                <a:cs typeface="Microsoft JhengHei" charset="-120"/>
              </a:rPr>
              <a:t>生活知能</a:t>
            </a:r>
          </a:p>
        </p:txBody>
      </p:sp>
      <p:sp>
        <p:nvSpPr>
          <p:cNvPr id="14" name="文字方塊 13"/>
          <p:cNvSpPr txBox="1"/>
          <p:nvPr/>
        </p:nvSpPr>
        <p:spPr>
          <a:xfrm>
            <a:off x="5170840" y="5125412"/>
            <a:ext cx="1620957"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srgbClr val="008E40"/>
                </a:solidFill>
                <a:effectLst/>
                <a:uLnTx/>
                <a:uFillTx/>
                <a:latin typeface="Microsoft JhengHei" charset="-120"/>
                <a:ea typeface="Microsoft JhengHei" charset="-120"/>
                <a:cs typeface="Microsoft JhengHei" charset="-120"/>
              </a:rPr>
              <a:t>促進</a:t>
            </a:r>
            <a:endParaRPr kumimoji="1" lang="en-US" altLang="zh-TW" sz="2800" b="1" i="0" u="none" strike="noStrike" kern="1200" cap="none" spc="0" normalizeH="0" baseline="0" noProof="0" dirty="0">
              <a:ln>
                <a:noFill/>
              </a:ln>
              <a:solidFill>
                <a:srgbClr val="008E40"/>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srgbClr val="008E40"/>
                </a:solidFill>
                <a:effectLst/>
                <a:uLnTx/>
                <a:uFillTx/>
                <a:latin typeface="Microsoft JhengHei" charset="-120"/>
                <a:ea typeface="Microsoft JhengHei" charset="-120"/>
                <a:cs typeface="Microsoft JhengHei" charset="-120"/>
              </a:rPr>
              <a:t>生涯發展</a:t>
            </a:r>
          </a:p>
        </p:txBody>
      </p:sp>
      <p:sp>
        <p:nvSpPr>
          <p:cNvPr id="15" name="文字方塊 14"/>
          <p:cNvSpPr txBox="1"/>
          <p:nvPr/>
        </p:nvSpPr>
        <p:spPr>
          <a:xfrm>
            <a:off x="7281411" y="5119492"/>
            <a:ext cx="1620957"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srgbClr val="A77A21"/>
                </a:solidFill>
                <a:effectLst/>
                <a:uLnTx/>
                <a:uFillTx/>
                <a:latin typeface="Microsoft JhengHei" charset="-120"/>
                <a:ea typeface="Microsoft JhengHei" charset="-120"/>
                <a:cs typeface="Microsoft JhengHei" charset="-120"/>
              </a:rPr>
              <a:t>涵育</a:t>
            </a:r>
            <a:endParaRPr kumimoji="1" lang="en-US" altLang="zh-TW" sz="2800" b="1" i="0" u="none" strike="noStrike" kern="1200" cap="none" spc="0" normalizeH="0" baseline="0" noProof="0" dirty="0">
              <a:ln>
                <a:noFill/>
              </a:ln>
              <a:solidFill>
                <a:srgbClr val="A77A21"/>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srgbClr val="A77A21"/>
                </a:solidFill>
                <a:effectLst/>
                <a:uLnTx/>
                <a:uFillTx/>
                <a:latin typeface="Microsoft JhengHei" charset="-120"/>
                <a:ea typeface="Microsoft JhengHei" charset="-120"/>
                <a:cs typeface="Microsoft JhengHei" charset="-120"/>
              </a:rPr>
              <a:t>公民責任</a:t>
            </a:r>
          </a:p>
        </p:txBody>
      </p:sp>
      <p:sp>
        <p:nvSpPr>
          <p:cNvPr id="16" name="文字方塊 15"/>
          <p:cNvSpPr txBox="1"/>
          <p:nvPr/>
        </p:nvSpPr>
        <p:spPr>
          <a:xfrm>
            <a:off x="1265419" y="848454"/>
            <a:ext cx="6870955"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srgbClr val="F7005A"/>
                </a:solidFill>
                <a:effectLst/>
                <a:uLnTx/>
                <a:uFillTx/>
                <a:latin typeface="Microsoft JhengHei" charset="-120"/>
                <a:ea typeface="Microsoft JhengHei" charset="-120"/>
                <a:cs typeface="Microsoft JhengHei" charset="-120"/>
              </a:rPr>
              <a:t>「成就每一個孩子 </a:t>
            </a:r>
            <a:r>
              <a:rPr kumimoji="1" lang="mr-IN" altLang="zh-TW" sz="2800" b="1" i="0" u="none" strike="noStrike" kern="1200" cap="none" spc="0" normalizeH="0" baseline="0" noProof="0" dirty="0">
                <a:ln>
                  <a:noFill/>
                </a:ln>
                <a:solidFill>
                  <a:srgbClr val="F7005A"/>
                </a:solidFill>
                <a:effectLst/>
                <a:uLnTx/>
                <a:uFillTx/>
                <a:latin typeface="Microsoft JhengHei" charset="-120"/>
                <a:ea typeface="Microsoft JhengHei" charset="-120"/>
                <a:cs typeface="Microsoft JhengHei" charset="-120"/>
              </a:rPr>
              <a:t>–</a:t>
            </a:r>
            <a:r>
              <a:rPr kumimoji="1" lang="en-US" altLang="zh-TW" sz="2800" b="1" i="0" u="none" strike="noStrike" kern="1200" cap="none" spc="0" normalizeH="0" baseline="0" noProof="0" dirty="0">
                <a:ln>
                  <a:noFill/>
                </a:ln>
                <a:solidFill>
                  <a:srgbClr val="F7005A"/>
                </a:solidFill>
                <a:effectLst/>
                <a:uLnTx/>
                <a:uFillTx/>
                <a:latin typeface="Microsoft JhengHei" charset="-120"/>
                <a:ea typeface="Microsoft JhengHei" charset="-120"/>
                <a:cs typeface="Microsoft JhengHei" charset="-120"/>
              </a:rPr>
              <a:t> </a:t>
            </a:r>
            <a:r>
              <a:rPr kumimoji="1" lang="zh-TW" altLang="en-US" sz="2800" b="1" i="0" u="none" strike="noStrike" kern="1200" cap="none" spc="0" normalizeH="0" baseline="0" noProof="0" dirty="0">
                <a:ln>
                  <a:noFill/>
                </a:ln>
                <a:solidFill>
                  <a:srgbClr val="F7005A"/>
                </a:solidFill>
                <a:effectLst/>
                <a:uLnTx/>
                <a:uFillTx/>
                <a:latin typeface="Microsoft JhengHei" charset="-120"/>
                <a:ea typeface="Microsoft JhengHei" charset="-120"/>
                <a:cs typeface="Microsoft JhengHei" charset="-120"/>
              </a:rPr>
              <a:t>適性揚才、終身學習」</a:t>
            </a:r>
          </a:p>
        </p:txBody>
      </p:sp>
    </p:spTree>
    <p:extLst>
      <p:ext uri="{BB962C8B-B14F-4D97-AF65-F5344CB8AC3E}">
        <p14:creationId xmlns:p14="http://schemas.microsoft.com/office/powerpoint/2010/main" val="341582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7719EC-D75B-4B17-9C97-C8B9AFC69699}" type="slidenum">
              <a:rPr kumimoji="1" lang="zh-TW" altLang="en-US" sz="9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zh-TW" altLang="en-US" sz="900" b="0" i="0" u="none" strike="noStrike" kern="1200" cap="none" spc="0" normalizeH="0" baseline="0" noProof="0">
              <a:ln>
                <a:noFill/>
              </a:ln>
              <a:solidFill>
                <a:srgbClr val="898989"/>
              </a:solidFill>
              <a:effectLst/>
              <a:uLnTx/>
              <a:uFillTx/>
              <a:latin typeface="Arial" pitchFamily="34" charset="0"/>
              <a:ea typeface="新細明體" pitchFamily="18" charset="-120"/>
              <a:cs typeface="+mn-cs"/>
            </a:endParaRPr>
          </a:p>
        </p:txBody>
      </p:sp>
      <p:grpSp>
        <p:nvGrpSpPr>
          <p:cNvPr id="9" name="群組 8"/>
          <p:cNvGrpSpPr/>
          <p:nvPr/>
        </p:nvGrpSpPr>
        <p:grpSpPr>
          <a:xfrm>
            <a:off x="429643" y="5159382"/>
            <a:ext cx="2363923" cy="1841177"/>
            <a:chOff x="4433840" y="4926629"/>
            <a:chExt cx="2122135" cy="1697161"/>
          </a:xfrm>
        </p:grpSpPr>
        <p:sp>
          <p:nvSpPr>
            <p:cNvPr id="11" name="弧線 47"/>
            <p:cNvSpPr/>
            <p:nvPr/>
          </p:nvSpPr>
          <p:spPr>
            <a:xfrm rot="11918451">
              <a:off x="5835895" y="5108533"/>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4" name="弧線 48"/>
            <p:cNvSpPr/>
            <p:nvPr/>
          </p:nvSpPr>
          <p:spPr>
            <a:xfrm rot="900000">
              <a:off x="5096996" y="5481235"/>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5" name="弧線 49"/>
            <p:cNvSpPr/>
            <p:nvPr/>
          </p:nvSpPr>
          <p:spPr>
            <a:xfrm rot="6184650">
              <a:off x="5234581" y="4965473"/>
              <a:ext cx="806626" cy="72893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 name="弧線 50"/>
            <p:cNvSpPr/>
            <p:nvPr/>
          </p:nvSpPr>
          <p:spPr>
            <a:xfrm rot="1224715">
              <a:off x="4433840" y="5254199"/>
              <a:ext cx="1515558" cy="1369591"/>
            </a:xfrm>
            <a:prstGeom prst="arc">
              <a:avLst>
                <a:gd name="adj1" fmla="val 17384238"/>
                <a:gd name="adj2" fmla="val 2006573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grpSp>
      <p:pic>
        <p:nvPicPr>
          <p:cNvPr id="19" name="Picture 2">
            <a:extLst>
              <a:ext uri="{FF2B5EF4-FFF2-40B4-BE49-F238E27FC236}">
                <a16:creationId xmlns:a16="http://schemas.microsoft.com/office/drawing/2014/main" id="{D86F3462-FB29-4FD5-B2DB-27785AF8AC0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00" y="620687"/>
            <a:ext cx="857969"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內容版面配置區 2"/>
          <p:cNvSpPr>
            <a:spLocks noGrp="1"/>
          </p:cNvSpPr>
          <p:nvPr>
            <p:ph idx="1"/>
          </p:nvPr>
        </p:nvSpPr>
        <p:spPr>
          <a:xfrm>
            <a:off x="990888" y="606838"/>
            <a:ext cx="6413495" cy="1080120"/>
          </a:xfrm>
        </p:spPr>
        <p:txBody>
          <a:bodyPr/>
          <a:lstStyle/>
          <a:p>
            <a:pPr marL="0" indent="0">
              <a:buNone/>
            </a:pPr>
            <a:r>
              <a:rPr lang="zh-TW" altLang="en-US" sz="4800" b="1" dirty="0">
                <a:solidFill>
                  <a:srgbClr val="A50021"/>
                </a:solidFill>
              </a:rPr>
              <a:t>        </a:t>
            </a:r>
            <a:r>
              <a:rPr lang="zh-TW" altLang="en-US" sz="4400" b="1" dirty="0">
                <a:solidFill>
                  <a:srgbClr val="A50021"/>
                </a:solidFill>
              </a:rPr>
              <a:t>健體領綱重要密碼</a:t>
            </a:r>
          </a:p>
        </p:txBody>
      </p:sp>
      <p:pic>
        <p:nvPicPr>
          <p:cNvPr id="31" name="圖片 30" descr="一張含有 室內 的圖片&#10;&#10;描述是以高可信度產生">
            <a:extLst>
              <a:ext uri="{FF2B5EF4-FFF2-40B4-BE49-F238E27FC236}">
                <a16:creationId xmlns:a16="http://schemas.microsoft.com/office/drawing/2014/main" id="{BBCF7B40-49D0-4A73-97F7-B328C4CC2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326" y="1158192"/>
            <a:ext cx="5699961" cy="5974069"/>
          </a:xfrm>
          <a:prstGeom prst="rect">
            <a:avLst/>
          </a:prstGeom>
        </p:spPr>
      </p:pic>
      <p:sp>
        <p:nvSpPr>
          <p:cNvPr id="33" name="文字方塊 32">
            <a:extLst>
              <a:ext uri="{FF2B5EF4-FFF2-40B4-BE49-F238E27FC236}">
                <a16:creationId xmlns:a16="http://schemas.microsoft.com/office/drawing/2014/main" id="{F58E5C13-9E61-4AF5-9897-DA9BA16CDAEB}"/>
              </a:ext>
            </a:extLst>
          </p:cNvPr>
          <p:cNvSpPr txBox="1"/>
          <p:nvPr/>
        </p:nvSpPr>
        <p:spPr>
          <a:xfrm>
            <a:off x="2669350" y="2188307"/>
            <a:ext cx="21600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F6FFEF"/>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rPr>
              <a:t>1</a:t>
            </a:r>
            <a:endParaRPr kumimoji="1" lang="zh-TW" altLang="en-US" sz="2800" b="1" i="0" u="none" strike="noStrike" kern="1200" cap="none" spc="0" normalizeH="0" baseline="0" noProof="0" dirty="0">
              <a:ln>
                <a:noFill/>
              </a:ln>
              <a:solidFill>
                <a:srgbClr val="F6FFEF"/>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7" name="文字方塊 36">
            <a:extLst>
              <a:ext uri="{FF2B5EF4-FFF2-40B4-BE49-F238E27FC236}">
                <a16:creationId xmlns:a16="http://schemas.microsoft.com/office/drawing/2014/main" id="{B80E6C45-43A6-4AAE-8AB8-1FA7C0157BDF}"/>
              </a:ext>
            </a:extLst>
          </p:cNvPr>
          <p:cNvSpPr txBox="1"/>
          <p:nvPr/>
        </p:nvSpPr>
        <p:spPr>
          <a:xfrm>
            <a:off x="4089318" y="3479572"/>
            <a:ext cx="32330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800" b="1" dirty="0">
                <a:solidFill>
                  <a:prstClr val="white"/>
                </a:solidFill>
                <a:highlight>
                  <a:srgbClr val="0000FF"/>
                </a:highlight>
                <a:latin typeface="Times New Roman" panose="02020603050405020304" pitchFamily="18" charset="0"/>
                <a:ea typeface="微軟正黑體" panose="020B0604030504040204" pitchFamily="34" charset="-120"/>
                <a:cs typeface="Times New Roman" panose="02020603050405020304" pitchFamily="18" charset="0"/>
              </a:rPr>
              <a:t>9</a:t>
            </a:r>
            <a:endParaRPr kumimoji="1" lang="zh-TW" altLang="en-US"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9" name="文字方塊 38">
            <a:extLst>
              <a:ext uri="{FF2B5EF4-FFF2-40B4-BE49-F238E27FC236}">
                <a16:creationId xmlns:a16="http://schemas.microsoft.com/office/drawing/2014/main" id="{8C9BDB09-09DF-4CCC-AA20-95103ADD3161}"/>
              </a:ext>
            </a:extLst>
          </p:cNvPr>
          <p:cNvSpPr txBox="1"/>
          <p:nvPr/>
        </p:nvSpPr>
        <p:spPr>
          <a:xfrm>
            <a:off x="4035023" y="2280639"/>
            <a:ext cx="32330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rPr>
              <a:t>9</a:t>
            </a:r>
            <a:endParaRPr kumimoji="1" lang="zh-TW" altLang="en-US"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3" name="文字方塊 42">
            <a:extLst>
              <a:ext uri="{FF2B5EF4-FFF2-40B4-BE49-F238E27FC236}">
                <a16:creationId xmlns:a16="http://schemas.microsoft.com/office/drawing/2014/main" id="{4616A5A8-B3C9-4210-855B-427FCCAD12D1}"/>
              </a:ext>
            </a:extLst>
          </p:cNvPr>
          <p:cNvSpPr txBox="1"/>
          <p:nvPr/>
        </p:nvSpPr>
        <p:spPr>
          <a:xfrm>
            <a:off x="5642021" y="2816050"/>
            <a:ext cx="2853586"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rPr>
              <a:t>一基本理念</a:t>
            </a:r>
            <a:endParaRPr kumimoji="1" lang="en-US" altLang="zh-TW" sz="32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zh-TW" altLang="en-US" sz="3200" b="1" dirty="0">
                <a:solidFill>
                  <a:srgbClr val="F79646">
                    <a:lumMod val="75000"/>
                  </a:srgbClr>
                </a:solidFill>
                <a:latin typeface="微軟正黑體" panose="020B0604030504040204" pitchFamily="34" charset="-120"/>
                <a:ea typeface="微軟正黑體" panose="020B0604030504040204" pitchFamily="34" charset="-120"/>
              </a:rPr>
              <a:t>三個重要內涵</a:t>
            </a:r>
            <a:endParaRPr kumimoji="1" lang="en-US" altLang="zh-TW" sz="32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zh-TW" altLang="en-US" sz="3200" b="1" dirty="0">
                <a:solidFill>
                  <a:srgbClr val="F79646">
                    <a:lumMod val="75000"/>
                  </a:srgbClr>
                </a:solidFill>
                <a:latin typeface="微軟正黑體" panose="020B0604030504040204" pitchFamily="34" charset="-120"/>
                <a:ea typeface="微軟正黑體" panose="020B0604030504040204" pitchFamily="34" charset="-120"/>
              </a:rPr>
              <a:t>九</a:t>
            </a:r>
            <a:r>
              <a:rPr kumimoji="1" lang="zh-TW" altLang="en-US" sz="32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rPr>
              <a:t>項課程目標</a:t>
            </a:r>
            <a:endParaRPr kumimoji="1" lang="en-US" altLang="zh-TW" sz="32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zh-TW" altLang="en-US" sz="3200" b="1" dirty="0">
                <a:solidFill>
                  <a:srgbClr val="F79646">
                    <a:lumMod val="75000"/>
                  </a:srgbClr>
                </a:solidFill>
                <a:latin typeface="微軟正黑體" panose="020B0604030504040204" pitchFamily="34" charset="-120"/>
                <a:ea typeface="微軟正黑體" panose="020B0604030504040204" pitchFamily="34" charset="-120"/>
              </a:rPr>
              <a:t>四學習表現</a:t>
            </a:r>
            <a:endParaRPr lang="en-US" altLang="zh-TW" sz="3200" b="1" dirty="0">
              <a:solidFill>
                <a:srgbClr val="F79646">
                  <a:lumMod val="75000"/>
                </a:srgbClr>
              </a:solidFill>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rPr>
              <a:t>九學習內容</a:t>
            </a:r>
            <a:endParaRPr kumimoji="1" lang="en-US" altLang="zh-TW" sz="32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F79646">
                    <a:lumMod val="75000"/>
                  </a:srgbClr>
                </a:solidFill>
                <a:effectLst/>
                <a:uLnTx/>
                <a:uFillTx/>
                <a:latin typeface="微軟正黑體" panose="020B0604030504040204" pitchFamily="34" charset="-120"/>
                <a:ea typeface="微軟正黑體" panose="020B0604030504040204" pitchFamily="34" charset="-120"/>
              </a:rPr>
              <a:t>九大核心素養</a:t>
            </a:r>
          </a:p>
        </p:txBody>
      </p:sp>
      <p:sp>
        <p:nvSpPr>
          <p:cNvPr id="23" name="文字方塊 22">
            <a:extLst>
              <a:ext uri="{FF2B5EF4-FFF2-40B4-BE49-F238E27FC236}">
                <a16:creationId xmlns:a16="http://schemas.microsoft.com/office/drawing/2014/main" id="{D662D403-741A-404B-B952-24ABC4B1E2E1}"/>
              </a:ext>
            </a:extLst>
          </p:cNvPr>
          <p:cNvSpPr txBox="1"/>
          <p:nvPr/>
        </p:nvSpPr>
        <p:spPr>
          <a:xfrm>
            <a:off x="2398203" y="2988184"/>
            <a:ext cx="21600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rPr>
              <a:t>3</a:t>
            </a:r>
            <a:endParaRPr kumimoji="1" lang="zh-TW" altLang="en-US"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4" name="文字方塊 23">
            <a:extLst>
              <a:ext uri="{FF2B5EF4-FFF2-40B4-BE49-F238E27FC236}">
                <a16:creationId xmlns:a16="http://schemas.microsoft.com/office/drawing/2014/main" id="{A52DA88A-676C-4652-82F7-C9AB678EFE73}"/>
              </a:ext>
            </a:extLst>
          </p:cNvPr>
          <p:cNvSpPr txBox="1"/>
          <p:nvPr/>
        </p:nvSpPr>
        <p:spPr>
          <a:xfrm>
            <a:off x="1724863" y="4326194"/>
            <a:ext cx="32330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800" b="1" dirty="0">
                <a:solidFill>
                  <a:prstClr val="white"/>
                </a:solidFill>
                <a:highlight>
                  <a:srgbClr val="0000FF"/>
                </a:highlight>
                <a:latin typeface="Times New Roman" panose="02020603050405020304" pitchFamily="18" charset="0"/>
                <a:ea typeface="微軟正黑體" panose="020B0604030504040204" pitchFamily="34" charset="-120"/>
                <a:cs typeface="Times New Roman" panose="02020603050405020304" pitchFamily="18" charset="0"/>
              </a:rPr>
              <a:t>9</a:t>
            </a:r>
            <a:endParaRPr kumimoji="1" lang="zh-TW" altLang="en-US"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5" name="文字方塊 24">
            <a:extLst>
              <a:ext uri="{FF2B5EF4-FFF2-40B4-BE49-F238E27FC236}">
                <a16:creationId xmlns:a16="http://schemas.microsoft.com/office/drawing/2014/main" id="{43CF7C0E-4372-4C4E-BB11-6EEBF37CA7FF}"/>
              </a:ext>
            </a:extLst>
          </p:cNvPr>
          <p:cNvSpPr txBox="1"/>
          <p:nvPr/>
        </p:nvSpPr>
        <p:spPr>
          <a:xfrm>
            <a:off x="3230157" y="2988184"/>
            <a:ext cx="32330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rPr>
              <a:t>4</a:t>
            </a:r>
            <a:endParaRPr kumimoji="1" lang="zh-TW" altLang="en-US" sz="2800" b="1" i="0" u="none" strike="noStrike" kern="1200" cap="none" spc="0" normalizeH="0" baseline="0" noProof="0" dirty="0">
              <a:ln>
                <a:noFill/>
              </a:ln>
              <a:solidFill>
                <a:prstClr val="white"/>
              </a:solidFill>
              <a:effectLst/>
              <a:highlight>
                <a:srgbClr val="0000FF"/>
              </a:highligh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文字方塊 1">
            <a:extLst>
              <a:ext uri="{FF2B5EF4-FFF2-40B4-BE49-F238E27FC236}">
                <a16:creationId xmlns:a16="http://schemas.microsoft.com/office/drawing/2014/main" id="{118CB470-1376-43D3-9CD6-8C83564B216F}"/>
              </a:ext>
            </a:extLst>
          </p:cNvPr>
          <p:cNvSpPr txBox="1"/>
          <p:nvPr/>
        </p:nvSpPr>
        <p:spPr>
          <a:xfrm>
            <a:off x="5831311" y="1975635"/>
            <a:ext cx="2664296" cy="646331"/>
          </a:xfrm>
          <a:prstGeom prst="rect">
            <a:avLst/>
          </a:prstGeom>
          <a:noFill/>
        </p:spPr>
        <p:txBody>
          <a:bodyPr wrap="square" rtlCol="0">
            <a:spAutoFit/>
          </a:bodyPr>
          <a:lstStyle/>
          <a:p>
            <a:r>
              <a:rPr lang="en-US" altLang="zh-TW" sz="3600" b="1" dirty="0">
                <a:solidFill>
                  <a:srgbClr val="FF0000"/>
                </a:solidFill>
                <a:latin typeface="微軟正黑體" panose="020B0604030504040204" pitchFamily="34" charset="-120"/>
                <a:ea typeface="微軟正黑體" panose="020B0604030504040204" pitchFamily="34" charset="-120"/>
              </a:rPr>
              <a:t>139-499</a:t>
            </a:r>
            <a:endParaRPr lang="zh-TW" altLang="en-US" sz="36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542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rot="1812996">
            <a:off x="5608430" y="3606196"/>
            <a:ext cx="1994069" cy="2239268"/>
          </a:xfrm>
          <a:prstGeom prst="rect">
            <a:avLst/>
          </a:prstGeom>
          <a:solidFill>
            <a:srgbClr val="FFC000"/>
          </a:solidFill>
          <a:ln w="76200">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23" name="橢圓 22"/>
          <p:cNvSpPr/>
          <p:nvPr/>
        </p:nvSpPr>
        <p:spPr>
          <a:xfrm>
            <a:off x="323528" y="1028848"/>
            <a:ext cx="2447668" cy="2447668"/>
          </a:xfrm>
          <a:prstGeom prst="ellipse">
            <a:avLst/>
          </a:prstGeom>
          <a:solidFill>
            <a:srgbClr val="FFC000"/>
          </a:solidFill>
          <a:ln w="76200">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nvGrpSpPr>
          <p:cNvPr id="24" name="群組 23"/>
          <p:cNvGrpSpPr/>
          <p:nvPr/>
        </p:nvGrpSpPr>
        <p:grpSpPr>
          <a:xfrm>
            <a:off x="4428681" y="4869160"/>
            <a:ext cx="2122135" cy="1697161"/>
            <a:chOff x="4433840" y="4926629"/>
            <a:chExt cx="2122135" cy="1697161"/>
          </a:xfrm>
        </p:grpSpPr>
        <p:sp>
          <p:nvSpPr>
            <p:cNvPr id="25" name="橢圓 24"/>
            <p:cNvSpPr/>
            <p:nvPr/>
          </p:nvSpPr>
          <p:spPr>
            <a:xfrm>
              <a:off x="5525852" y="5319557"/>
              <a:ext cx="576064" cy="576064"/>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26" name="弧線 47"/>
            <p:cNvSpPr/>
            <p:nvPr/>
          </p:nvSpPr>
          <p:spPr>
            <a:xfrm rot="11918451">
              <a:off x="5835895" y="5108533"/>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7" name="弧線 48"/>
            <p:cNvSpPr/>
            <p:nvPr/>
          </p:nvSpPr>
          <p:spPr>
            <a:xfrm rot="900000">
              <a:off x="5096996" y="5481235"/>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8" name="弧線 49"/>
            <p:cNvSpPr/>
            <p:nvPr/>
          </p:nvSpPr>
          <p:spPr>
            <a:xfrm rot="6184650">
              <a:off x="5234581" y="4965473"/>
              <a:ext cx="806626" cy="72893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9" name="弧線 50"/>
            <p:cNvSpPr/>
            <p:nvPr/>
          </p:nvSpPr>
          <p:spPr>
            <a:xfrm rot="1224715">
              <a:off x="4433840" y="5254199"/>
              <a:ext cx="1515558" cy="1369591"/>
            </a:xfrm>
            <a:prstGeom prst="arc">
              <a:avLst>
                <a:gd name="adj1" fmla="val 17384238"/>
                <a:gd name="adj2" fmla="val 2006573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grpSp>
      <p:sp>
        <p:nvSpPr>
          <p:cNvPr id="4" name="投影片編號版面配置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7719EC-D75B-4B17-9C97-C8B9AFC69699}" type="slidenum">
              <a:rPr kumimoji="1" lang="zh-TW" altLang="en-US" sz="9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zh-TW" altLang="en-US" sz="900" b="0" i="0" u="none" strike="noStrike" kern="1200" cap="none" spc="0" normalizeH="0" baseline="0" noProof="0">
              <a:ln>
                <a:noFill/>
              </a:ln>
              <a:solidFill>
                <a:srgbClr val="898989"/>
              </a:solidFill>
              <a:effectLst/>
              <a:uLnTx/>
              <a:uFillTx/>
              <a:latin typeface="Arial" pitchFamily="34" charset="0"/>
              <a:ea typeface="新細明體" pitchFamily="18" charset="-120"/>
              <a:cs typeface="+mn-cs"/>
            </a:endParaRPr>
          </a:p>
        </p:txBody>
      </p:sp>
      <p:grpSp>
        <p:nvGrpSpPr>
          <p:cNvPr id="9" name="群組 8"/>
          <p:cNvGrpSpPr/>
          <p:nvPr/>
        </p:nvGrpSpPr>
        <p:grpSpPr>
          <a:xfrm>
            <a:off x="429643" y="5159382"/>
            <a:ext cx="2363923" cy="1841177"/>
            <a:chOff x="4433840" y="4926629"/>
            <a:chExt cx="2122135" cy="1697161"/>
          </a:xfrm>
        </p:grpSpPr>
        <p:sp>
          <p:nvSpPr>
            <p:cNvPr id="11" name="弧線 47"/>
            <p:cNvSpPr/>
            <p:nvPr/>
          </p:nvSpPr>
          <p:spPr>
            <a:xfrm rot="11918451">
              <a:off x="5835895" y="5108533"/>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4" name="弧線 48"/>
            <p:cNvSpPr/>
            <p:nvPr/>
          </p:nvSpPr>
          <p:spPr>
            <a:xfrm rot="900000">
              <a:off x="5096996" y="5481235"/>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5" name="弧線 49"/>
            <p:cNvSpPr/>
            <p:nvPr/>
          </p:nvSpPr>
          <p:spPr>
            <a:xfrm rot="6184650">
              <a:off x="5234581" y="4965473"/>
              <a:ext cx="806626" cy="72893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 name="弧線 50"/>
            <p:cNvSpPr/>
            <p:nvPr/>
          </p:nvSpPr>
          <p:spPr>
            <a:xfrm rot="1224715">
              <a:off x="4433840" y="5254199"/>
              <a:ext cx="1515558" cy="1369591"/>
            </a:xfrm>
            <a:prstGeom prst="arc">
              <a:avLst>
                <a:gd name="adj1" fmla="val 17384238"/>
                <a:gd name="adj2" fmla="val 2006573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grpSp>
      <p:pic>
        <p:nvPicPr>
          <p:cNvPr id="19" name="Picture 2">
            <a:extLst>
              <a:ext uri="{FF2B5EF4-FFF2-40B4-BE49-F238E27FC236}">
                <a16:creationId xmlns:a16="http://schemas.microsoft.com/office/drawing/2014/main" id="{D86F3462-FB29-4FD5-B2DB-27785AF8AC0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00" y="620687"/>
            <a:ext cx="857969"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圖片 19"/>
          <p:cNvPicPr>
            <a:picLocks noChangeAspect="1"/>
          </p:cNvPicPr>
          <p:nvPr/>
        </p:nvPicPr>
        <p:blipFill>
          <a:blip r:embed="rId4"/>
          <a:stretch>
            <a:fillRect/>
          </a:stretch>
        </p:blipFill>
        <p:spPr>
          <a:xfrm>
            <a:off x="1403437" y="2001798"/>
            <a:ext cx="6696955" cy="2949437"/>
          </a:xfrm>
          <a:prstGeom prst="rect">
            <a:avLst/>
          </a:prstGeom>
        </p:spPr>
      </p:pic>
      <p:sp>
        <p:nvSpPr>
          <p:cNvPr id="21" name="矩形 20"/>
          <p:cNvSpPr/>
          <p:nvPr/>
        </p:nvSpPr>
        <p:spPr>
          <a:xfrm>
            <a:off x="892364" y="2801136"/>
            <a:ext cx="7704856" cy="769441"/>
          </a:xfrm>
          <a:prstGeom prst="rect">
            <a:avLst/>
          </a:prstGeom>
          <a:noFill/>
          <a:effectLst/>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4400" b="1" i="0" u="none" strike="noStrike" kern="1200" cap="none" spc="0" normalizeH="0" baseline="0" noProof="0" dirty="0">
                <a:ln w="1905">
                  <a:noFill/>
                </a:ln>
                <a:solidFill>
                  <a:srgbClr val="098E40"/>
                </a:solidFill>
                <a:effectLst>
                  <a:innerShdw blurRad="69850" dist="43180" dir="5400000">
                    <a:srgbClr val="000000">
                      <a:alpha val="65000"/>
                    </a:srgbClr>
                  </a:innerShdw>
                </a:effectLst>
                <a:uLnTx/>
                <a:uFillTx/>
                <a:latin typeface="微軟正黑體" pitchFamily="34" charset="-120"/>
                <a:ea typeface="微軟正黑體" pitchFamily="34" charset="-120"/>
                <a:cs typeface="Microsoft JhengHei" charset="-120"/>
                <a:sym typeface="Times New Roman"/>
              </a:rPr>
              <a:t>新舊課綱之差異</a:t>
            </a:r>
            <a:endParaRPr kumimoji="1" lang="en-US" altLang="zh-TW" sz="4400" b="1" i="0" u="none" strike="noStrike" kern="1200" cap="none" spc="0" normalizeH="0" baseline="0" noProof="0" dirty="0">
              <a:ln>
                <a:noFill/>
              </a:ln>
              <a:solidFill>
                <a:srgbClr val="098E40"/>
              </a:solidFill>
              <a:effectLst/>
              <a:uLnTx/>
              <a:uFillTx/>
              <a:latin typeface="Microsoft JhengHei" charset="-120"/>
              <a:ea typeface="Microsoft JhengHei" charset="-120"/>
              <a:cs typeface="Microsoft JhengHei" charset="-120"/>
              <a:sym typeface="Times New Roman"/>
            </a:endParaRPr>
          </a:p>
        </p:txBody>
      </p:sp>
    </p:spTree>
    <p:extLst>
      <p:ext uri="{BB962C8B-B14F-4D97-AF65-F5344CB8AC3E}">
        <p14:creationId xmlns:p14="http://schemas.microsoft.com/office/powerpoint/2010/main" val="100679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60DA8-43B6-4522-9FD3-91AEFA8EA617}"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zh-TW" altLang="en-US" sz="1200" b="0" i="0" u="none" strike="noStrike" kern="1200" cap="none" spc="0" normalizeH="0" baseline="0" noProof="0" dirty="0">
              <a:ln>
                <a:noFill/>
              </a:ln>
              <a:solidFill>
                <a:srgbClr val="898989"/>
              </a:solidFill>
              <a:effectLst/>
              <a:uLnTx/>
              <a:uFillTx/>
              <a:latin typeface="Arial" pitchFamily="34" charset="0"/>
              <a:ea typeface="新細明體" pitchFamily="18" charset="-120"/>
              <a:cs typeface="+mn-cs"/>
            </a:endParaRPr>
          </a:p>
        </p:txBody>
      </p:sp>
      <p:sp>
        <p:nvSpPr>
          <p:cNvPr id="6" name="內容版面配置區 2"/>
          <p:cNvSpPr txBox="1"/>
          <p:nvPr/>
        </p:nvSpPr>
        <p:spPr bwMode="auto">
          <a:xfrm>
            <a:off x="1403648" y="2132856"/>
            <a:ext cx="7128792" cy="289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en-US" altLang="zh-TW" sz="360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4.</a:t>
            </a:r>
            <a:r>
              <a:rPr kumimoji="0" lang="zh-TW" altLang="en-US" sz="360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培養獨立生活的自我照護能力。</a:t>
            </a:r>
            <a:endParaRPr kumimoji="0" lang="en-US" altLang="zh-TW" sz="360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en-US" altLang="zh-TW"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pPr marL="0" lvl="0" indent="0">
              <a:lnSpc>
                <a:spcPts val="4200"/>
              </a:lnSpc>
              <a:spcBef>
                <a:spcPts val="0"/>
              </a:spcBef>
              <a:buClr>
                <a:srgbClr val="3491C4"/>
              </a:buClr>
              <a:buNone/>
              <a:defRPr/>
            </a:pPr>
            <a:r>
              <a:rPr kumimoji="0" lang="en-US" altLang="zh-TW" sz="360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6</a:t>
            </a:r>
            <a:r>
              <a:rPr kumimoji="0" lang="zh-TW" altLang="en-US"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美學欣賞能力及職涯準備所需</a:t>
            </a:r>
            <a:endParaRPr kumimoji="0" lang="en-US" altLang="zh-TW"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pPr marL="0" lvl="0" indent="0">
              <a:lnSpc>
                <a:spcPts val="4200"/>
              </a:lnSpc>
              <a:spcBef>
                <a:spcPts val="0"/>
              </a:spcBef>
              <a:buClr>
                <a:srgbClr val="3491C4"/>
              </a:buClr>
              <a:buNone/>
              <a:defRPr/>
            </a:pPr>
            <a:r>
              <a:rPr kumimoji="0" lang="zh-TW" altLang="en-US"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  之素養</a:t>
            </a:r>
            <a:endParaRPr kumimoji="0" lang="en-US" altLang="zh-TW" sz="360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en-US" altLang="zh-TW"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pPr marL="0" lvl="0" indent="0">
              <a:lnSpc>
                <a:spcPts val="4200"/>
              </a:lnSpc>
              <a:spcBef>
                <a:spcPts val="0"/>
              </a:spcBef>
              <a:buClr>
                <a:srgbClr val="3491C4"/>
              </a:buClr>
              <a:buNone/>
              <a:defRPr/>
            </a:pPr>
            <a:r>
              <a:rPr kumimoji="0" lang="en-US" altLang="zh-TW" sz="360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rPr>
              <a:t>9.</a:t>
            </a:r>
            <a:r>
              <a:rPr kumimoji="0" lang="zh-TW" altLang="en-US"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發展健康與體育相關之文化素</a:t>
            </a:r>
            <a:endParaRPr kumimoji="0" lang="en-US" altLang="zh-TW"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pPr marL="0" lvl="0" indent="0">
              <a:lnSpc>
                <a:spcPts val="4200"/>
              </a:lnSpc>
              <a:spcBef>
                <a:spcPts val="0"/>
              </a:spcBef>
              <a:buClr>
                <a:srgbClr val="3491C4"/>
              </a:buClr>
              <a:buNone/>
              <a:defRPr/>
            </a:pPr>
            <a:r>
              <a:rPr kumimoji="0" lang="zh-TW" altLang="en-US"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   養與國際觀。</a:t>
            </a: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endParaRPr kumimoji="0" lang="zh-TW" altLang="en-US" sz="36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p:txBody>
      </p:sp>
      <p:sp>
        <p:nvSpPr>
          <p:cNvPr id="14" name="標題 1"/>
          <p:cNvSpPr>
            <a:spLocks noGrp="1"/>
          </p:cNvSpPr>
          <p:nvPr>
            <p:ph type="title"/>
          </p:nvPr>
        </p:nvSpPr>
        <p:spPr>
          <a:xfrm>
            <a:off x="961256" y="692696"/>
            <a:ext cx="4618856" cy="1143000"/>
          </a:xfrm>
        </p:spPr>
        <p:txBody>
          <a:bodyPr/>
          <a:lstStyle/>
          <a:p>
            <a:r>
              <a:rPr lang="zh-TW" altLang="en-US" sz="4000" b="1" dirty="0">
                <a:solidFill>
                  <a:srgbClr val="00B050"/>
                </a:solidFill>
              </a:rPr>
              <a:t>一、課程目標</a:t>
            </a:r>
          </a:p>
        </p:txBody>
      </p:sp>
    </p:spTree>
    <p:extLst>
      <p:ext uri="{BB962C8B-B14F-4D97-AF65-F5344CB8AC3E}">
        <p14:creationId xmlns:p14="http://schemas.microsoft.com/office/powerpoint/2010/main" val="101553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60DA8-43B6-4522-9FD3-91AEFA8EA617}"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zh-TW" altLang="en-US" sz="1200" b="0" i="0" u="none" strike="noStrike" kern="1200" cap="none" spc="0" normalizeH="0" baseline="0" noProof="0" dirty="0">
              <a:ln>
                <a:noFill/>
              </a:ln>
              <a:solidFill>
                <a:srgbClr val="898989"/>
              </a:solidFill>
              <a:effectLst/>
              <a:uLnTx/>
              <a:uFillTx/>
              <a:latin typeface="Arial" pitchFamily="34" charset="0"/>
              <a:ea typeface="新細明體" pitchFamily="18" charset="-120"/>
              <a:cs typeface="+mn-cs"/>
            </a:endParaRPr>
          </a:p>
        </p:txBody>
      </p:sp>
      <p:sp>
        <p:nvSpPr>
          <p:cNvPr id="6" name="內容版面配置區 2"/>
          <p:cNvSpPr txBox="1"/>
          <p:nvPr/>
        </p:nvSpPr>
        <p:spPr bwMode="auto">
          <a:xfrm>
            <a:off x="1115616" y="2204864"/>
            <a:ext cx="6912768" cy="30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6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十大基本能力        </a:t>
            </a:r>
            <a:r>
              <a:rPr kumimoji="0" lang="zh-TW" altLang="en-US" sz="36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九大核心素養</a:t>
            </a:r>
          </a:p>
        </p:txBody>
      </p:sp>
      <p:sp>
        <p:nvSpPr>
          <p:cNvPr id="14" name="標題 1"/>
          <p:cNvSpPr>
            <a:spLocks noGrp="1"/>
          </p:cNvSpPr>
          <p:nvPr>
            <p:ph type="title"/>
          </p:nvPr>
        </p:nvSpPr>
        <p:spPr>
          <a:xfrm>
            <a:off x="961256" y="692696"/>
            <a:ext cx="4618856" cy="1143000"/>
          </a:xfrm>
        </p:spPr>
        <p:txBody>
          <a:bodyPr/>
          <a:lstStyle/>
          <a:p>
            <a:r>
              <a:rPr lang="zh-TW" altLang="en-US" sz="4000" b="1" dirty="0">
                <a:solidFill>
                  <a:srgbClr val="00B050"/>
                </a:solidFill>
              </a:rPr>
              <a:t>二、教育目標</a:t>
            </a:r>
          </a:p>
        </p:txBody>
      </p:sp>
      <p:sp>
        <p:nvSpPr>
          <p:cNvPr id="2" name="箭號: 向右 1">
            <a:extLst>
              <a:ext uri="{FF2B5EF4-FFF2-40B4-BE49-F238E27FC236}">
                <a16:creationId xmlns:a16="http://schemas.microsoft.com/office/drawing/2014/main" id="{FBE4D0EE-C078-4174-80F2-A6328170BF5E}"/>
              </a:ext>
            </a:extLst>
          </p:cNvPr>
          <p:cNvSpPr/>
          <p:nvPr/>
        </p:nvSpPr>
        <p:spPr>
          <a:xfrm>
            <a:off x="4280611" y="2474156"/>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69725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7404" y="6555110"/>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D60DA8-43B6-4522-9FD3-91AEFA8EA617}"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zh-TW" altLang="en-US" sz="1200" b="0" i="0" u="none" strike="noStrike" kern="1200" cap="none" spc="0" normalizeH="0" baseline="0" noProof="0" dirty="0">
              <a:ln>
                <a:noFill/>
              </a:ln>
              <a:solidFill>
                <a:srgbClr val="898989"/>
              </a:solidFill>
              <a:effectLst/>
              <a:uLnTx/>
              <a:uFillTx/>
              <a:latin typeface="Arial" pitchFamily="34" charset="0"/>
              <a:ea typeface="新細明體" pitchFamily="18" charset="-120"/>
              <a:cs typeface="+mn-cs"/>
            </a:endParaRPr>
          </a:p>
        </p:txBody>
      </p:sp>
      <p:sp>
        <p:nvSpPr>
          <p:cNvPr id="6" name="內容版面配置區 2"/>
          <p:cNvSpPr txBox="1"/>
          <p:nvPr/>
        </p:nvSpPr>
        <p:spPr bwMode="auto">
          <a:xfrm>
            <a:off x="1011401" y="2020987"/>
            <a:ext cx="7625172" cy="30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fontAlgn="base">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7</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大主題軸          </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9</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大學習內容</a:t>
            </a:r>
            <a:endPar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None/>
              <a:tabLst/>
              <a:defRPr/>
            </a:pP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健體同表</a:t>
            </a:r>
            <a:r>
              <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          </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健體有合、有各表</a:t>
            </a:r>
            <a:r>
              <a:rPr kumimoji="0" lang="en-US" altLang="zh-TW"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a:t>
            </a:r>
          </a:p>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endParaRPr kumimoji="0" lang="en-US" altLang="zh-TW"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0" fontAlgn="base" latinLnBrk="0" hangingPunct="0">
              <a:lnSpc>
                <a:spcPts val="4200"/>
              </a:lnSpc>
              <a:spcBef>
                <a:spcPts val="0"/>
              </a:spcBef>
              <a:spcAft>
                <a:spcPct val="0"/>
              </a:spcAft>
              <a:buClr>
                <a:srgbClr val="3491C4"/>
              </a:buClr>
              <a:buSzTx/>
              <a:buFont typeface="Wingdings" panose="05000000000000000000" pitchFamily="2" charset="2"/>
              <a:buChar char="Ø"/>
              <a:tabLst/>
              <a:defRPr/>
            </a:pPr>
            <a:r>
              <a:rPr kumimoji="0" lang="zh-TW" altLang="en-US" sz="3600" b="0"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能力指標            </a:t>
            </a:r>
            <a:r>
              <a:rPr kumimoji="0" lang="en-US" altLang="zh-TW"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4</a:t>
            </a:r>
            <a:r>
              <a:rPr kumimoji="0" lang="zh-TW" altLang="en-US" sz="3600"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大</a:t>
            </a:r>
            <a:r>
              <a:rPr kumimoji="0" lang="zh-TW" altLang="en-US" sz="3600" b="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微軟正黑體" panose="020B0604030504040204" pitchFamily="34" charset="-120"/>
                <a:ea typeface="微軟正黑體" panose="020B0604030504040204" pitchFamily="34" charset="-120"/>
                <a:cs typeface="+mn-cs"/>
              </a:rPr>
              <a:t>項學習表現</a:t>
            </a:r>
          </a:p>
        </p:txBody>
      </p:sp>
      <p:sp>
        <p:nvSpPr>
          <p:cNvPr id="14" name="標題 1"/>
          <p:cNvSpPr>
            <a:spLocks noGrp="1"/>
          </p:cNvSpPr>
          <p:nvPr>
            <p:ph type="title"/>
          </p:nvPr>
        </p:nvSpPr>
        <p:spPr>
          <a:xfrm>
            <a:off x="961256" y="692696"/>
            <a:ext cx="4618856" cy="1143000"/>
          </a:xfrm>
        </p:spPr>
        <p:txBody>
          <a:bodyPr/>
          <a:lstStyle/>
          <a:p>
            <a:r>
              <a:rPr lang="zh-TW" altLang="en-US" sz="4000" b="1" dirty="0">
                <a:solidFill>
                  <a:srgbClr val="00B050"/>
                </a:solidFill>
              </a:rPr>
              <a:t>三、學習重點</a:t>
            </a:r>
          </a:p>
        </p:txBody>
      </p:sp>
      <p:sp>
        <p:nvSpPr>
          <p:cNvPr id="2" name="箭號: 向右 1">
            <a:extLst>
              <a:ext uri="{FF2B5EF4-FFF2-40B4-BE49-F238E27FC236}">
                <a16:creationId xmlns:a16="http://schemas.microsoft.com/office/drawing/2014/main" id="{FC02BF18-D9AB-4CE6-9672-0BD12B631ACD}"/>
              </a:ext>
            </a:extLst>
          </p:cNvPr>
          <p:cNvSpPr/>
          <p:nvPr/>
        </p:nvSpPr>
        <p:spPr>
          <a:xfrm>
            <a:off x="3969874" y="2269387"/>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pic>
        <p:nvPicPr>
          <p:cNvPr id="3" name="圖片 2">
            <a:extLst>
              <a:ext uri="{FF2B5EF4-FFF2-40B4-BE49-F238E27FC236}">
                <a16:creationId xmlns:a16="http://schemas.microsoft.com/office/drawing/2014/main" id="{C00A6845-99B3-4709-A9EF-A97D18BE4F31}"/>
              </a:ext>
            </a:extLst>
          </p:cNvPr>
          <p:cNvPicPr>
            <a:picLocks noChangeAspect="1"/>
          </p:cNvPicPr>
          <p:nvPr/>
        </p:nvPicPr>
        <p:blipFill>
          <a:blip r:embed="rId2"/>
          <a:stretch>
            <a:fillRect/>
          </a:stretch>
        </p:blipFill>
        <p:spPr>
          <a:xfrm>
            <a:off x="3938839" y="3933056"/>
            <a:ext cx="422109" cy="136374"/>
          </a:xfrm>
          <a:prstGeom prst="rect">
            <a:avLst/>
          </a:prstGeom>
        </p:spPr>
      </p:pic>
    </p:spTree>
    <p:extLst>
      <p:ext uri="{BB962C8B-B14F-4D97-AF65-F5344CB8AC3E}">
        <p14:creationId xmlns:p14="http://schemas.microsoft.com/office/powerpoint/2010/main" val="324850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國中小各領綱公播版草案1061016採卿修">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21473</TotalTime>
  <Words>2894</Words>
  <Application>Microsoft Office PowerPoint</Application>
  <PresentationFormat>如螢幕大小 (4:3)</PresentationFormat>
  <Paragraphs>379</Paragraphs>
  <Slides>34</Slides>
  <Notes>19</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34</vt:i4>
      </vt:variant>
    </vt:vector>
  </HeadingPairs>
  <TitlesOfParts>
    <vt:vector size="44" baseType="lpstr">
      <vt:lpstr>Microsoft YaHei</vt:lpstr>
      <vt:lpstr>微軟正黑體</vt:lpstr>
      <vt:lpstr>微軟正黑體</vt:lpstr>
      <vt:lpstr>PMingLiU</vt:lpstr>
      <vt:lpstr>Arial</vt:lpstr>
      <vt:lpstr>Calibri</vt:lpstr>
      <vt:lpstr>Times New Roman</vt:lpstr>
      <vt:lpstr>Wingdings</vt:lpstr>
      <vt:lpstr>Office 佈景主題</vt:lpstr>
      <vt:lpstr>國中小各領綱公播版草案1061016採卿修</vt:lpstr>
      <vt:lpstr>PowerPoint 簡報</vt:lpstr>
      <vt:lpstr>PowerPoint 簡報</vt:lpstr>
      <vt:lpstr>PowerPoint 簡報</vt:lpstr>
      <vt:lpstr>PowerPoint 簡報</vt:lpstr>
      <vt:lpstr>PowerPoint 簡報</vt:lpstr>
      <vt:lpstr>PowerPoint 簡報</vt:lpstr>
      <vt:lpstr>一、課程目標</vt:lpstr>
      <vt:lpstr>二、教育目標</vt:lpstr>
      <vt:lpstr>三、學習重點</vt:lpstr>
      <vt:lpstr>四、教育階段</vt:lpstr>
      <vt:lpstr>五、議題融入</vt:lpstr>
      <vt:lpstr>六、授課時數</vt:lpstr>
      <vt:lpstr>七、授課方式</vt:lpstr>
      <vt:lpstr>八、校訂課程</vt:lpstr>
      <vt:lpstr>九、評量方式</vt:lpstr>
      <vt:lpstr>十、公開授課</vt:lpstr>
      <vt:lpstr>十一、內外資源</vt:lpstr>
      <vt:lpstr>十二、學科名稱</vt:lpstr>
      <vt:lpstr>PowerPoint 簡報</vt:lpstr>
      <vt:lpstr>PowerPoint 簡報</vt:lpstr>
      <vt:lpstr>一、基本理念</vt:lpstr>
      <vt:lpstr>二、重要內涵</vt:lpstr>
      <vt:lpstr>三、課程目標(1/2)</vt:lpstr>
      <vt:lpstr>PowerPoint 簡報</vt:lpstr>
      <vt:lpstr>PowerPoint 簡報</vt:lpstr>
      <vt:lpstr>PowerPoint 簡報</vt:lpstr>
      <vt:lpstr>PowerPoint 簡報</vt:lpstr>
      <vt:lpstr>PowerPoint 簡報</vt:lpstr>
      <vt:lpstr>PowerPoint 簡報</vt:lpstr>
      <vt:lpstr>PowerPoint 簡報</vt:lpstr>
      <vt:lpstr>PowerPoint 簡報</vt:lpstr>
      <vt:lpstr>記憶口訣</vt:lpstr>
      <vt:lpstr>PowerPoint 簡報</vt:lpstr>
      <vt:lpstr>PowerPoint 簡報</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Your User Name</dc:creator>
  <cp:lastModifiedBy>峻 程</cp:lastModifiedBy>
  <cp:revision>2253</cp:revision>
  <cp:lastPrinted>2018-02-05T10:56:58Z</cp:lastPrinted>
  <dcterms:created xsi:type="dcterms:W3CDTF">2012-09-28T06:32:41Z</dcterms:created>
  <dcterms:modified xsi:type="dcterms:W3CDTF">2019-12-07T08:44:03Z</dcterms:modified>
</cp:coreProperties>
</file>