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  <p:sldMasterId id="2147483780" r:id="rId2"/>
  </p:sldMasterIdLst>
  <p:notesMasterIdLst>
    <p:notesMasterId r:id="rId13"/>
  </p:notesMasterIdLst>
  <p:sldIdLst>
    <p:sldId id="256" r:id="rId3"/>
    <p:sldId id="279" r:id="rId4"/>
    <p:sldId id="265" r:id="rId5"/>
    <p:sldId id="271" r:id="rId6"/>
    <p:sldId id="266" r:id="rId7"/>
    <p:sldId id="273" r:id="rId8"/>
    <p:sldId id="274" r:id="rId9"/>
    <p:sldId id="275" r:id="rId10"/>
    <p:sldId id="276" r:id="rId11"/>
    <p:sldId id="2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-806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AB01A-972F-480B-8F52-6C66041E4C37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533E1-F94B-4010-828D-CC60211C72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46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37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C22B00C-DCD2-4022-ACE7-EA9B6B570C0B}" type="slidenum">
              <a:rPr kumimoji="0" lang="zh-TW" altLang="en-US">
                <a:latin typeface="Calibri" panose="020F0502020204030204" pitchFamily="34" charset="0"/>
              </a:rPr>
              <a:pPr eaLnBrk="1" hangingPunct="1"/>
              <a:t>3</a:t>
            </a:fld>
            <a:endParaRPr kumimoji="0" lang="zh-TW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69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90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336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dirty="0"/>
              <a:pPr/>
              <a:t>6/4/2020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68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21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64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05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45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455F51"/>
                </a:solidFill>
              </a:rPr>
              <a:pPr/>
              <a:t>‹#›</a:t>
            </a:fld>
            <a:endParaRPr lang="en-US" dirty="0">
              <a:solidFill>
                <a:srgbClr val="455F5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954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687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199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>
                <a:solidFill>
                  <a:srgbClr val="E3DED1"/>
                </a:solidFill>
              </a:rPr>
              <a:pPr/>
              <a:t>6/4/2020</a:t>
            </a:fld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3DE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E3DED1"/>
                </a:solidFill>
              </a:rPr>
              <a:pPr/>
              <a:t>‹#›</a:t>
            </a:fld>
            <a:endParaRPr lang="en-US" dirty="0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8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>
                <a:solidFill>
                  <a:srgbClr val="455F51"/>
                </a:solidFill>
              </a:rPr>
              <a:pPr/>
              <a:t>6/4/2020</a:t>
            </a:fld>
            <a:endParaRPr lang="en-US" dirty="0">
              <a:solidFill>
                <a:srgbClr val="455F5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455F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455F51"/>
                </a:solidFill>
              </a:rPr>
              <a:pPr/>
              <a:t>‹#›</a:t>
            </a:fld>
            <a:endParaRPr lang="en-US" dirty="0">
              <a:solidFill>
                <a:srgbClr val="455F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785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 smtClean="0"/>
              <a:t>要媒體  </a:t>
            </a:r>
            <a:r>
              <a:rPr lang="zh-TW" altLang="en-US" sz="6000" dirty="0"/>
              <a:t>更</a:t>
            </a:r>
            <a:r>
              <a:rPr lang="zh-TW" altLang="en-US" sz="6000" dirty="0" smtClean="0"/>
              <a:t>要</a:t>
            </a:r>
            <a:r>
              <a:rPr lang="en-US" altLang="zh-TW" sz="6000" dirty="0" smtClean="0"/>
              <a:t>『</a:t>
            </a:r>
            <a:r>
              <a:rPr lang="zh-TW" altLang="en-US" sz="6000" dirty="0" smtClean="0"/>
              <a:t>真</a:t>
            </a:r>
            <a:r>
              <a:rPr lang="en-US" altLang="zh-TW" sz="6000" dirty="0" smtClean="0"/>
              <a:t>』</a:t>
            </a:r>
            <a:r>
              <a:rPr lang="zh-TW" altLang="en-US" sz="6000" dirty="0" smtClean="0"/>
              <a:t>相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000" dirty="0" smtClean="0"/>
              <a:t>解</a:t>
            </a:r>
            <a:r>
              <a:rPr lang="zh-TW" altLang="en-US" sz="4000" dirty="0"/>
              <a:t>構</a:t>
            </a:r>
            <a:r>
              <a:rPr lang="zh-TW" altLang="en-US" sz="4000" dirty="0" smtClean="0"/>
              <a:t>媒體</a:t>
            </a:r>
            <a:r>
              <a:rPr lang="en-US" altLang="zh-TW" sz="4000" dirty="0" smtClean="0"/>
              <a:t>~~</a:t>
            </a:r>
            <a:r>
              <a:rPr lang="zh-TW" altLang="en-US" sz="4000" dirty="0"/>
              <a:t>媒體識讀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dirty="0"/>
              <a:t>新化</a:t>
            </a:r>
            <a:r>
              <a:rPr lang="zh-TW" altLang="en-US" sz="3200" dirty="0" smtClean="0"/>
              <a:t>國中    吳松林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716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447676"/>
            <a:ext cx="10058400" cy="13716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填寫學習單</a:t>
            </a:r>
            <a:endParaRPr lang="zh-TW" altLang="en-US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066800" y="1819277"/>
            <a:ext cx="9848850" cy="4531282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請學生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完成主題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及主題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學習單。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請學泩完成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採訪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感受紀錄單。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帶領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回收學習單及紀錄單。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289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性別</a:t>
            </a:r>
            <a:r>
              <a:rPr lang="zh-TW" altLang="en-US" dirty="0"/>
              <a:t>平等之實質內涵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739259"/>
              </p:ext>
            </p:extLst>
          </p:nvPr>
        </p:nvGraphicFramePr>
        <p:xfrm>
          <a:off x="700088" y="2343151"/>
          <a:ext cx="10844212" cy="3937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1220">
                  <a:extLst>
                    <a:ext uri="{9D8B030D-6E8A-4147-A177-3AD203B41FA5}">
                      <a16:colId xmlns:a16="http://schemas.microsoft.com/office/drawing/2014/main" xmlns="" val="2744864699"/>
                    </a:ext>
                  </a:extLst>
                </a:gridCol>
                <a:gridCol w="5101496">
                  <a:extLst>
                    <a:ext uri="{9D8B030D-6E8A-4147-A177-3AD203B41FA5}">
                      <a16:colId xmlns:a16="http://schemas.microsoft.com/office/drawing/2014/main" xmlns="" val="2988391259"/>
                    </a:ext>
                  </a:extLst>
                </a:gridCol>
                <a:gridCol w="5101496">
                  <a:extLst>
                    <a:ext uri="{9D8B030D-6E8A-4147-A177-3AD203B41FA5}">
                      <a16:colId xmlns:a16="http://schemas.microsoft.com/office/drawing/2014/main" xmlns="" val="4103846919"/>
                    </a:ext>
                  </a:extLst>
                </a:gridCol>
              </a:tblGrid>
              <a:tr h="147522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議題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核心素養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0" dirty="0" smtClean="0">
                          <a:effectLst/>
                        </a:rPr>
                        <a:t>性</a:t>
                      </a:r>
                      <a:r>
                        <a:rPr lang="en-US" altLang="zh-TW" sz="2800" kern="0" dirty="0" err="1" smtClean="0">
                          <a:effectLst/>
                        </a:rPr>
                        <a:t>B2</a:t>
                      </a:r>
                      <a:r>
                        <a:rPr lang="zh-TW" altLang="en-US" sz="2800" kern="0" dirty="0" smtClean="0">
                          <a:effectLst/>
                        </a:rPr>
                        <a:t>科技資訊與媒體素養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extLst>
                  <a:ext uri="{0D108BD9-81ED-4DB2-BD59-A6C34878D82A}">
                    <a16:rowId xmlns:a16="http://schemas.microsoft.com/office/drawing/2014/main" xmlns="" val="2061478950"/>
                  </a:ext>
                </a:extLst>
              </a:tr>
              <a:tr h="8771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學習主題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科技、資訊與媒體的性別識讀</a:t>
                      </a:r>
                      <a:endParaRPr lang="zh-TW" altLang="en-US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extLst>
                  <a:ext uri="{0D108BD9-81ED-4DB2-BD59-A6C34878D82A}">
                    <a16:rowId xmlns:a16="http://schemas.microsoft.com/office/drawing/2014/main" xmlns="" val="2176407604"/>
                  </a:ext>
                </a:extLst>
              </a:tr>
              <a:tr h="1584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實質內涵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</a:rPr>
                        <a:t>性</a:t>
                      </a:r>
                      <a:r>
                        <a:rPr lang="en-US" sz="2800" kern="0" dirty="0" err="1" smtClean="0">
                          <a:effectLst/>
                        </a:rPr>
                        <a:t>J7</a:t>
                      </a:r>
                      <a:r>
                        <a:rPr lang="zh-TW" altLang="en-US" sz="2800" kern="0" dirty="0" smtClean="0">
                          <a:effectLst/>
                        </a:rPr>
                        <a:t>解析各種媒體所傳遞的性別迷思、偏見與歧視</a:t>
                      </a:r>
                      <a:r>
                        <a:rPr lang="zh-TW" sz="2800" kern="0" dirty="0" smtClean="0">
                          <a:effectLst/>
                        </a:rPr>
                        <a:t>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extLst>
                  <a:ext uri="{0D108BD9-81ED-4DB2-BD59-A6C34878D82A}">
                    <a16:rowId xmlns:a16="http://schemas.microsoft.com/office/drawing/2014/main" xmlns="" val="2069507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2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今天重點</a:t>
            </a:r>
          </a:p>
        </p:txBody>
      </p:sp>
      <p:sp>
        <p:nvSpPr>
          <p:cNvPr id="11267" name="內容版面配置區 2"/>
          <p:cNvSpPr>
            <a:spLocks noGrp="1"/>
          </p:cNvSpPr>
          <p:nvPr>
            <p:ph sz="quarter" idx="1"/>
          </p:nvPr>
        </p:nvSpPr>
        <p:spPr>
          <a:xfrm>
            <a:off x="1981200" y="3200400"/>
            <a:ext cx="8229600" cy="2955926"/>
          </a:xfrm>
        </p:spPr>
        <p:txBody>
          <a:bodyPr/>
          <a:lstStyle/>
          <a:p>
            <a:pPr algn="ctr" eaLnBrk="1" hangingPunct="1">
              <a:buFont typeface="Wingdings 3" panose="05040102010807070707" pitchFamily="18" charset="2"/>
              <a:buNone/>
            </a:pPr>
            <a:endParaRPr lang="en-US" altLang="zh-TW" sz="3600" dirty="0"/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zh-TW" altLang="en-US" sz="4800" dirty="0" smtClean="0"/>
              <a:t>你應該知道</a:t>
            </a:r>
            <a:r>
              <a:rPr lang="zh-TW" altLang="en-US" sz="4800" dirty="0" smtClean="0"/>
              <a:t>的媒體真相</a:t>
            </a:r>
            <a:endParaRPr lang="zh-TW" altLang="zh-TW" sz="4800" dirty="0"/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7346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447676"/>
            <a:ext cx="10058400" cy="13716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暖身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活動：</a:t>
            </a: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066800" y="1819276"/>
            <a:ext cx="9848850" cy="4937125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真情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指數：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學生回想昨天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或前幾天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關於男明星或女明星的新聞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導。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好的部份？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不好的部份？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媒體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帶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給自己在人際關係的影響是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………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快樂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的部份？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不快樂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的部份？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447676"/>
            <a:ext cx="10058400" cy="13716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發展活動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066800" y="1819276"/>
            <a:ext cx="9848850" cy="4937125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真情報導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媒體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識讀的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定義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簡單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回顧社會化途徑中的媒體角色與性別角色學習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喚起先備知識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85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447676"/>
            <a:ext cx="10058400" cy="13716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發展活動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066799" y="1819276"/>
            <a:ext cx="10046677" cy="4937125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將性別「主題一」與「主題二」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長髮警考績丙打官司翻案敗訴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二：男警蓄長髮遭記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支申誡差點被免職，法官認定是「維護紀律」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分配各組：單一事件的不同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家媒體報導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角度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文章後，各組依學習單開始討論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07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447676"/>
            <a:ext cx="10058400" cy="13716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綜合活動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066800" y="1819277"/>
            <a:ext cx="9848850" cy="4531282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教師提問，對於新聞事件主角支持與否？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各組發表意見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各組「交換」當初的新聞材料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教師提問，對於新聞事件主角支持與否？ 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將新聞差異處圈選出來後，各組「再次」發表意見</a:t>
            </a:r>
          </a:p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191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447676"/>
            <a:ext cx="10058400" cy="13716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影片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導讀與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觀賞：</a:t>
            </a: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066800" y="1819277"/>
            <a:ext cx="9848850" cy="453128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觀賞方式：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播放影片：打破沉默性侵 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#</a:t>
            </a:r>
            <a:r>
              <a:rPr lang="en-US" altLang="zh-TW" sz="2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MeToo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躍時代風雲人物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先觀看關於＃</a:t>
            </a:r>
            <a:r>
              <a:rPr lang="en-US" altLang="zh-TW" sz="2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Metoo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運動的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起源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搶答發表影片與媒體近用權關係</a:t>
            </a:r>
            <a:endParaRPr lang="zh-TW" altLang="en-US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52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668739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你身為一位公民校園記者，你會如何文字報導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117042" y="2060437"/>
            <a:ext cx="9848850" cy="3827897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組相互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採訪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第一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組→第二組→第三組→第四組→第五組→第一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組發表「被採訪時」，校園記者的態度，是否有受到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歧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視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或輕蔑感受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初步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將採訪稿下標題、排版，撰寫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350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字以內文字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可附圖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25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1_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6728D11B-929E-4324-91B0-4A4DA4CAC3DD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440</TotalTime>
  <Words>404</Words>
  <Application>Microsoft Office PowerPoint</Application>
  <PresentationFormat>自訂</PresentationFormat>
  <Paragraphs>65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肥皂</vt:lpstr>
      <vt:lpstr>1_肥皂</vt:lpstr>
      <vt:lpstr>要媒體  更要『真』相   解構媒體~~媒體識讀</vt:lpstr>
      <vt:lpstr>            性別平等之實質內涵</vt:lpstr>
      <vt:lpstr>今天重點</vt:lpstr>
      <vt:lpstr>暖身活動：</vt:lpstr>
      <vt:lpstr>發展活動：</vt:lpstr>
      <vt:lpstr>發展活動：</vt:lpstr>
      <vt:lpstr>綜合活動：</vt:lpstr>
      <vt:lpstr>影片導讀與觀賞：</vt:lpstr>
      <vt:lpstr>如果你身為一位公民校園記者，你會如何文字報導？</vt:lpstr>
      <vt:lpstr>填寫學習單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是脽放走了大野狼  性騷擾~~問題解決與危機因應</dc:title>
  <dc:creator>user</dc:creator>
  <cp:lastModifiedBy>teacher</cp:lastModifiedBy>
  <cp:revision>46</cp:revision>
  <dcterms:created xsi:type="dcterms:W3CDTF">2019-11-25T01:03:28Z</dcterms:created>
  <dcterms:modified xsi:type="dcterms:W3CDTF">2020-06-04T01:56:40Z</dcterms:modified>
</cp:coreProperties>
</file>