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47CC61-AAFC-43B9-BCD7-073B3CA8A89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83CBB96-6CB5-470B-B709-038E560540EC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覺察</a:t>
          </a:r>
          <a:endParaRPr lang="zh-TW" altLang="en-US" sz="4400" dirty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C58E9A4-EF25-4857-9204-78A7D0A5BAB5}" type="parTrans" cxnId="{849F89CD-D581-4197-97F9-1A7F0099A9CD}">
      <dgm:prSet/>
      <dgm:spPr/>
      <dgm:t>
        <a:bodyPr/>
        <a:lstStyle/>
        <a:p>
          <a:endParaRPr lang="zh-TW" altLang="en-US"/>
        </a:p>
      </dgm:t>
    </dgm:pt>
    <dgm:pt modelId="{C4F47C0A-F694-418E-8188-6C437CF9F3F3}" type="sibTrans" cxnId="{849F89CD-D581-4197-97F9-1A7F0099A9CD}">
      <dgm:prSet/>
      <dgm:spPr/>
      <dgm:t>
        <a:bodyPr/>
        <a:lstStyle/>
        <a:p>
          <a:endParaRPr lang="zh-TW" altLang="en-US"/>
        </a:p>
      </dgm:t>
    </dgm:pt>
    <dgm:pt modelId="{A59149C9-F038-417B-AADA-8CA551B4F8A7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網路霸凌宣導影片</a:t>
          </a:r>
          <a: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~</a:t>
          </a:r>
        </a:p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薔薇騎士</a:t>
          </a:r>
          <a: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1.2</a:t>
          </a:r>
        </a:p>
        <a:p>
          <a: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組員分配觀看任務影 </a:t>
          </a:r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片中那些不喜歡之對</a:t>
          </a:r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話、行為紀錄。內容 </a:t>
          </a:r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張貼黑板上</a:t>
          </a:r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反思自已的曾經發生</a:t>
          </a:r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過的行為並學習尊重。</a:t>
          </a:r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endParaRPr lang="zh-TW" altLang="en-US" sz="2400" dirty="0"/>
        </a:p>
      </dgm:t>
    </dgm:pt>
    <dgm:pt modelId="{05D1EF9B-C230-4F1A-8833-A402993B1F52}" type="parTrans" cxnId="{3D2548E7-1F15-4F69-B14E-46D8A5E5E597}">
      <dgm:prSet/>
      <dgm:spPr/>
      <dgm:t>
        <a:bodyPr/>
        <a:lstStyle/>
        <a:p>
          <a:endParaRPr lang="zh-TW" altLang="en-US"/>
        </a:p>
      </dgm:t>
    </dgm:pt>
    <dgm:pt modelId="{9BEAED63-36F6-4667-A64D-4EAC2528DCE0}" type="sibTrans" cxnId="{3D2548E7-1F15-4F69-B14E-46D8A5E5E597}">
      <dgm:prSet/>
      <dgm:spPr/>
      <dgm:t>
        <a:bodyPr/>
        <a:lstStyle/>
        <a:p>
          <a:endParaRPr lang="zh-TW" altLang="en-US"/>
        </a:p>
      </dgm:t>
    </dgm:pt>
    <dgm:pt modelId="{FCEE66A1-CCBB-49E4-94CA-6FCC4A058961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辨識</a:t>
          </a:r>
          <a:endParaRPr lang="zh-TW" altLang="en-US" sz="4400" dirty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E1EE782-19A0-48E6-9D92-E5C2BC58B1B8}" type="parTrans" cxnId="{721DBB8F-5752-42B3-8629-EBCF6495EAA7}">
      <dgm:prSet/>
      <dgm:spPr/>
      <dgm:t>
        <a:bodyPr/>
        <a:lstStyle/>
        <a:p>
          <a:endParaRPr lang="zh-TW" altLang="en-US"/>
        </a:p>
      </dgm:t>
    </dgm:pt>
    <dgm:pt modelId="{7CDCFF0C-B23A-4525-9813-9863FD17DE27}" type="sibTrans" cxnId="{721DBB8F-5752-42B3-8629-EBCF6495EAA7}">
      <dgm:prSet/>
      <dgm:spPr/>
      <dgm:t>
        <a:bodyPr/>
        <a:lstStyle/>
        <a:p>
          <a:endParaRPr lang="zh-TW" altLang="en-US"/>
        </a:p>
      </dgm:t>
    </dgm:pt>
    <dgm:pt modelId="{71E59306-6F4A-4852-B1E7-8CBDB75D56F9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為什麼加害人會呈現讓人不舒服之行為，背後隱藏之涵義是什麼？</a:t>
          </a:r>
          <a:r>
            <a:rPr lang="en-US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探究心理層面有助於釐清當下之行為及應對行為</a:t>
          </a:r>
          <a:r>
            <a:rPr lang="en-US" altLang="en-US" sz="2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400" dirty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EABD22C-8F67-4D86-A7D0-9B3F22BDE6A8}" type="parTrans" cxnId="{79A7E585-2A0F-4F99-AEA5-E4B2D82264CC}">
      <dgm:prSet/>
      <dgm:spPr/>
      <dgm:t>
        <a:bodyPr/>
        <a:lstStyle/>
        <a:p>
          <a:endParaRPr lang="zh-TW" altLang="en-US"/>
        </a:p>
      </dgm:t>
    </dgm:pt>
    <dgm:pt modelId="{86FF17D1-1886-4D90-BA23-99946C288D7C}" type="sibTrans" cxnId="{79A7E585-2A0F-4F99-AEA5-E4B2D82264CC}">
      <dgm:prSet/>
      <dgm:spPr/>
      <dgm:t>
        <a:bodyPr/>
        <a:lstStyle/>
        <a:p>
          <a:endParaRPr lang="zh-TW" altLang="en-US"/>
        </a:p>
      </dgm:t>
    </dgm:pt>
    <dgm:pt modelId="{29599F9A-A1DE-43A1-9195-F56EB043A16F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求助</a:t>
          </a:r>
          <a:endParaRPr lang="zh-TW" altLang="en-US" sz="4400" dirty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0572E55-63F0-4062-9B67-415D68F632E7}" type="parTrans" cxnId="{28EF6BEB-8BF5-49E7-8466-3DC8F5A45459}">
      <dgm:prSet/>
      <dgm:spPr/>
      <dgm:t>
        <a:bodyPr/>
        <a:lstStyle/>
        <a:p>
          <a:endParaRPr lang="zh-TW" altLang="en-US"/>
        </a:p>
      </dgm:t>
    </dgm:pt>
    <dgm:pt modelId="{3A1A4CD1-F697-450C-9FAB-CC439C22E2A0}" type="sibTrans" cxnId="{28EF6BEB-8BF5-49E7-8466-3DC8F5A45459}">
      <dgm:prSet/>
      <dgm:spPr/>
      <dgm:t>
        <a:bodyPr/>
        <a:lstStyle/>
        <a:p>
          <a:endParaRPr lang="zh-TW" altLang="en-US"/>
        </a:p>
      </dgm:t>
    </dgm:pt>
    <dgm:pt modelId="{9940F44A-3474-4DA8-B1E0-46EB185DE77F}">
      <dgm:prSet phldrT="[文字]" custT="1"/>
      <dgm:spPr/>
      <dgm:t>
        <a:bodyPr/>
        <a:lstStyle/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運用工具進行搜查法規</a:t>
          </a:r>
          <a:r>
            <a:rPr lang="en-US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澄清及建構新知識</a:t>
          </a:r>
          <a:r>
            <a:rPr lang="en-US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申訴之管道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~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申訴流程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強化事件處遇、自已可能會面對的後續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B89215A-6B86-45C4-975E-8E516027BC75}" type="parTrans" cxnId="{4F73C331-B331-4FAF-B71A-712AC4E7F795}">
      <dgm:prSet/>
      <dgm:spPr/>
      <dgm:t>
        <a:bodyPr/>
        <a:lstStyle/>
        <a:p>
          <a:endParaRPr lang="zh-TW" altLang="en-US"/>
        </a:p>
      </dgm:t>
    </dgm:pt>
    <dgm:pt modelId="{0FFEA03D-56EF-4050-BAC9-FC70D5144408}" type="sibTrans" cxnId="{4F73C331-B331-4FAF-B71A-712AC4E7F795}">
      <dgm:prSet/>
      <dgm:spPr/>
      <dgm:t>
        <a:bodyPr/>
        <a:lstStyle/>
        <a:p>
          <a:endParaRPr lang="zh-TW" altLang="en-US"/>
        </a:p>
      </dgm:t>
    </dgm:pt>
    <dgm:pt modelId="{D8CE4A6D-BF8D-4065-9B2D-18C032146305}">
      <dgm:prSet/>
      <dgm:spPr/>
      <dgm:t>
        <a:bodyPr/>
        <a:lstStyle/>
        <a:p>
          <a:endParaRPr lang="zh-TW" altLang="en-US" sz="2300" dirty="0"/>
        </a:p>
      </dgm:t>
    </dgm:pt>
    <dgm:pt modelId="{C8518A08-BB0B-44D0-890C-4DECFD1FBA86}" type="parTrans" cxnId="{F00AE154-E67A-4BB1-BF80-1A4D6FB81308}">
      <dgm:prSet/>
      <dgm:spPr/>
      <dgm:t>
        <a:bodyPr/>
        <a:lstStyle/>
        <a:p>
          <a:endParaRPr lang="zh-TW" altLang="en-US"/>
        </a:p>
      </dgm:t>
    </dgm:pt>
    <dgm:pt modelId="{9A6DC13B-4D64-4C52-A7B4-6AD344185EC7}" type="sibTrans" cxnId="{F00AE154-E67A-4BB1-BF80-1A4D6FB81308}">
      <dgm:prSet/>
      <dgm:spPr/>
      <dgm:t>
        <a:bodyPr/>
        <a:lstStyle/>
        <a:p>
          <a:endParaRPr lang="zh-TW" altLang="en-US"/>
        </a:p>
      </dgm:t>
    </dgm:pt>
    <dgm:pt modelId="{A244267F-C416-485F-B548-2FBFF5990B63}">
      <dgm:prSet/>
      <dgm:spPr/>
      <dgm:t>
        <a:bodyPr/>
        <a:lstStyle/>
        <a:p>
          <a:endParaRPr lang="zh-TW" altLang="en-US" sz="2400" dirty="0"/>
        </a:p>
      </dgm:t>
    </dgm:pt>
    <dgm:pt modelId="{3B492152-B32B-4DA3-ADDA-384C3A9AA9A6}" type="parTrans" cxnId="{7675F345-A466-4C37-9512-94B3F6608F7D}">
      <dgm:prSet/>
      <dgm:spPr/>
      <dgm:t>
        <a:bodyPr/>
        <a:lstStyle/>
        <a:p>
          <a:endParaRPr lang="zh-TW" altLang="en-US"/>
        </a:p>
      </dgm:t>
    </dgm:pt>
    <dgm:pt modelId="{464DBA24-7CAD-4A39-87A2-BE934F0819DB}" type="sibTrans" cxnId="{7675F345-A466-4C37-9512-94B3F6608F7D}">
      <dgm:prSet/>
      <dgm:spPr/>
      <dgm:t>
        <a:bodyPr/>
        <a:lstStyle/>
        <a:p>
          <a:endParaRPr lang="zh-TW" altLang="en-US"/>
        </a:p>
      </dgm:t>
    </dgm:pt>
    <dgm:pt modelId="{1099EF53-EEB5-4554-9FAF-75A94FFF97D2}">
      <dgm:prSet custT="1"/>
      <dgm:spPr/>
      <dgm:t>
        <a:bodyPr/>
        <a:lstStyle/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當霸凌找上你，思考具體策略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                    </a:t>
          </a:r>
          <a:endParaRPr lang="zh-TW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3EC4FD5-BE73-48EE-B789-386EA0CC80BC}" type="parTrans" cxnId="{7E9E8788-8C89-47A6-BB0B-9D1A42091B97}">
      <dgm:prSet/>
      <dgm:spPr/>
      <dgm:t>
        <a:bodyPr/>
        <a:lstStyle/>
        <a:p>
          <a:endParaRPr lang="zh-TW" altLang="en-US"/>
        </a:p>
      </dgm:t>
    </dgm:pt>
    <dgm:pt modelId="{F07D9327-B4DF-4A60-A509-1C9C271615B7}" type="sibTrans" cxnId="{7E9E8788-8C89-47A6-BB0B-9D1A42091B97}">
      <dgm:prSet/>
      <dgm:spPr/>
      <dgm:t>
        <a:bodyPr/>
        <a:lstStyle/>
        <a:p>
          <a:endParaRPr lang="zh-TW" altLang="en-US"/>
        </a:p>
      </dgm:t>
    </dgm:pt>
    <dgm:pt modelId="{6121006A-0B79-47C7-9D7C-4996599ABED4}" type="pres">
      <dgm:prSet presAssocID="{EE47CC61-AAFC-43B9-BCD7-073B3CA8A89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3B9DDA3A-7A90-464D-A40A-E78CF39D2A6B}" type="pres">
      <dgm:prSet presAssocID="{E83CBB96-6CB5-470B-B709-038E560540EC}" presName="parentText1" presStyleLbl="node1" presStyleIdx="0" presStyleCnt="3" custLinFactNeighborX="-290" custLinFactNeighborY="-15539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866DA5-AEA0-484F-98F5-681C7B4DB2E4}" type="pres">
      <dgm:prSet presAssocID="{E83CBB96-6CB5-470B-B709-038E560540EC}" presName="childText1" presStyleLbl="solidAlignAcc1" presStyleIdx="0" presStyleCnt="3" custScaleY="143248" custLinFactNeighborX="-942" custLinFactNeighborY="104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C40FE03-ACED-4023-9977-14FD2DD5567E}" type="pres">
      <dgm:prSet presAssocID="{FCEE66A1-CCBB-49E4-94CA-6FCC4A058961}" presName="parentText2" presStyleLbl="node1" presStyleIdx="1" presStyleCnt="3" custLinFactNeighborX="-369" custLinFactNeighborY="112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B9CA93-45B7-4E78-BC57-3334B75C4F54}" type="pres">
      <dgm:prSet presAssocID="{FCEE66A1-CCBB-49E4-94CA-6FCC4A058961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C325AC-B0B6-4B9E-9BEC-94B70003791C}" type="pres">
      <dgm:prSet presAssocID="{29599F9A-A1DE-43A1-9195-F56EB043A16F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115849-9816-469A-A804-5A0DC5124D79}" type="pres">
      <dgm:prSet presAssocID="{29599F9A-A1DE-43A1-9195-F56EB043A16F}" presName="childText3" presStyleLbl="solidAlignAcc1" presStyleIdx="2" presStyleCnt="3" custScaleX="116423" custLinFactNeighborX="8703" custLinFactNeighborY="9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01D1B87-4D4C-4B56-B72C-5E752A64B413}" type="presOf" srcId="{EE47CC61-AAFC-43B9-BCD7-073B3CA8A896}" destId="{6121006A-0B79-47C7-9D7C-4996599ABED4}" srcOrd="0" destOrd="0" presId="urn:microsoft.com/office/officeart/2009/3/layout/IncreasingArrowsProcess"/>
    <dgm:cxn modelId="{4EC902F3-D203-4F05-BD3C-6185DDD75060}" type="presOf" srcId="{71E59306-6F4A-4852-B1E7-8CBDB75D56F9}" destId="{5AB9CA93-45B7-4E78-BC57-3334B75C4F54}" srcOrd="0" destOrd="0" presId="urn:microsoft.com/office/officeart/2009/3/layout/IncreasingArrowsProcess"/>
    <dgm:cxn modelId="{E655F892-48A6-4ACC-BCDC-121E7CCBD6A9}" type="presOf" srcId="{A59149C9-F038-417B-AADA-8CA551B4F8A7}" destId="{B7866DA5-AEA0-484F-98F5-681C7B4DB2E4}" srcOrd="0" destOrd="0" presId="urn:microsoft.com/office/officeart/2009/3/layout/IncreasingArrowsProcess"/>
    <dgm:cxn modelId="{F00AE154-E67A-4BB1-BF80-1A4D6FB81308}" srcId="{FCEE66A1-CCBB-49E4-94CA-6FCC4A058961}" destId="{D8CE4A6D-BF8D-4065-9B2D-18C032146305}" srcOrd="1" destOrd="0" parTransId="{C8518A08-BB0B-44D0-890C-4DECFD1FBA86}" sibTransId="{9A6DC13B-4D64-4C52-A7B4-6AD344185EC7}"/>
    <dgm:cxn modelId="{DB28981C-A999-4955-BBFE-A91EC28685C1}" type="presOf" srcId="{1099EF53-EEB5-4554-9FAF-75A94FFF97D2}" destId="{7B115849-9816-469A-A804-5A0DC5124D79}" srcOrd="0" destOrd="1" presId="urn:microsoft.com/office/officeart/2009/3/layout/IncreasingArrowsProcess"/>
    <dgm:cxn modelId="{28EF6BEB-8BF5-49E7-8466-3DC8F5A45459}" srcId="{EE47CC61-AAFC-43B9-BCD7-073B3CA8A896}" destId="{29599F9A-A1DE-43A1-9195-F56EB043A16F}" srcOrd="2" destOrd="0" parTransId="{20572E55-63F0-4062-9B67-415D68F632E7}" sibTransId="{3A1A4CD1-F697-450C-9FAB-CC439C22E2A0}"/>
    <dgm:cxn modelId="{721DBB8F-5752-42B3-8629-EBCF6495EAA7}" srcId="{EE47CC61-AAFC-43B9-BCD7-073B3CA8A896}" destId="{FCEE66A1-CCBB-49E4-94CA-6FCC4A058961}" srcOrd="1" destOrd="0" parTransId="{AE1EE782-19A0-48E6-9D92-E5C2BC58B1B8}" sibTransId="{7CDCFF0C-B23A-4525-9813-9863FD17DE27}"/>
    <dgm:cxn modelId="{B8C6EF5A-6A53-41A9-9940-984BEA49D372}" type="presOf" srcId="{9940F44A-3474-4DA8-B1E0-46EB185DE77F}" destId="{7B115849-9816-469A-A804-5A0DC5124D79}" srcOrd="0" destOrd="0" presId="urn:microsoft.com/office/officeart/2009/3/layout/IncreasingArrowsProcess"/>
    <dgm:cxn modelId="{3D2548E7-1F15-4F69-B14E-46D8A5E5E597}" srcId="{E83CBB96-6CB5-470B-B709-038E560540EC}" destId="{A59149C9-F038-417B-AADA-8CA551B4F8A7}" srcOrd="0" destOrd="0" parTransId="{05D1EF9B-C230-4F1A-8833-A402993B1F52}" sibTransId="{9BEAED63-36F6-4667-A64D-4EAC2528DCE0}"/>
    <dgm:cxn modelId="{79A7E585-2A0F-4F99-AEA5-E4B2D82264CC}" srcId="{FCEE66A1-CCBB-49E4-94CA-6FCC4A058961}" destId="{71E59306-6F4A-4852-B1E7-8CBDB75D56F9}" srcOrd="0" destOrd="0" parTransId="{3EABD22C-8F67-4D86-A7D0-9B3F22BDE6A8}" sibTransId="{86FF17D1-1886-4D90-BA23-99946C288D7C}"/>
    <dgm:cxn modelId="{7E9E8788-8C89-47A6-BB0B-9D1A42091B97}" srcId="{29599F9A-A1DE-43A1-9195-F56EB043A16F}" destId="{1099EF53-EEB5-4554-9FAF-75A94FFF97D2}" srcOrd="1" destOrd="0" parTransId="{D3EC4FD5-BE73-48EE-B789-386EA0CC80BC}" sibTransId="{F07D9327-B4DF-4A60-A509-1C9C271615B7}"/>
    <dgm:cxn modelId="{849F89CD-D581-4197-97F9-1A7F0099A9CD}" srcId="{EE47CC61-AAFC-43B9-BCD7-073B3CA8A896}" destId="{E83CBB96-6CB5-470B-B709-038E560540EC}" srcOrd="0" destOrd="0" parTransId="{FC58E9A4-EF25-4857-9204-78A7D0A5BAB5}" sibTransId="{C4F47C0A-F694-418E-8188-6C437CF9F3F3}"/>
    <dgm:cxn modelId="{4CF32EFC-D203-4DFE-AA0B-C25BDAC8D86A}" type="presOf" srcId="{D8CE4A6D-BF8D-4065-9B2D-18C032146305}" destId="{5AB9CA93-45B7-4E78-BC57-3334B75C4F54}" srcOrd="0" destOrd="1" presId="urn:microsoft.com/office/officeart/2009/3/layout/IncreasingArrowsProcess"/>
    <dgm:cxn modelId="{AE708CD2-A25C-4027-B3A1-443282201E3C}" type="presOf" srcId="{A244267F-C416-485F-B548-2FBFF5990B63}" destId="{7B115849-9816-469A-A804-5A0DC5124D79}" srcOrd="0" destOrd="2" presId="urn:microsoft.com/office/officeart/2009/3/layout/IncreasingArrowsProcess"/>
    <dgm:cxn modelId="{4F73C331-B331-4FAF-B71A-712AC4E7F795}" srcId="{29599F9A-A1DE-43A1-9195-F56EB043A16F}" destId="{9940F44A-3474-4DA8-B1E0-46EB185DE77F}" srcOrd="0" destOrd="0" parTransId="{2B89215A-6B86-45C4-975E-8E516027BC75}" sibTransId="{0FFEA03D-56EF-4050-BAC9-FC70D5144408}"/>
    <dgm:cxn modelId="{7675F345-A466-4C37-9512-94B3F6608F7D}" srcId="{29599F9A-A1DE-43A1-9195-F56EB043A16F}" destId="{A244267F-C416-485F-B548-2FBFF5990B63}" srcOrd="2" destOrd="0" parTransId="{3B492152-B32B-4DA3-ADDA-384C3A9AA9A6}" sibTransId="{464DBA24-7CAD-4A39-87A2-BE934F0819DB}"/>
    <dgm:cxn modelId="{77B2C43B-1542-484C-B638-36023E04A11F}" type="presOf" srcId="{29599F9A-A1DE-43A1-9195-F56EB043A16F}" destId="{89C325AC-B0B6-4B9E-9BEC-94B70003791C}" srcOrd="0" destOrd="0" presId="urn:microsoft.com/office/officeart/2009/3/layout/IncreasingArrowsProcess"/>
    <dgm:cxn modelId="{57425A9D-2F9F-4A39-8D37-E862165D6A77}" type="presOf" srcId="{FCEE66A1-CCBB-49E4-94CA-6FCC4A058961}" destId="{FC40FE03-ACED-4023-9977-14FD2DD5567E}" srcOrd="0" destOrd="0" presId="urn:microsoft.com/office/officeart/2009/3/layout/IncreasingArrowsProcess"/>
    <dgm:cxn modelId="{DC1AAC64-E176-4E77-AC1D-F88E9D26D48B}" type="presOf" srcId="{E83CBB96-6CB5-470B-B709-038E560540EC}" destId="{3B9DDA3A-7A90-464D-A40A-E78CF39D2A6B}" srcOrd="0" destOrd="0" presId="urn:microsoft.com/office/officeart/2009/3/layout/IncreasingArrowsProcess"/>
    <dgm:cxn modelId="{279A1DA8-AB36-437E-B2DE-FB088BEEE217}" type="presParOf" srcId="{6121006A-0B79-47C7-9D7C-4996599ABED4}" destId="{3B9DDA3A-7A90-464D-A40A-E78CF39D2A6B}" srcOrd="0" destOrd="0" presId="urn:microsoft.com/office/officeart/2009/3/layout/IncreasingArrowsProcess"/>
    <dgm:cxn modelId="{5FF54A01-11D8-4DDB-A957-4B86802DB20A}" type="presParOf" srcId="{6121006A-0B79-47C7-9D7C-4996599ABED4}" destId="{B7866DA5-AEA0-484F-98F5-681C7B4DB2E4}" srcOrd="1" destOrd="0" presId="urn:microsoft.com/office/officeart/2009/3/layout/IncreasingArrowsProcess"/>
    <dgm:cxn modelId="{CD1BE29F-ED11-46C2-A4A5-CEBD34E6F289}" type="presParOf" srcId="{6121006A-0B79-47C7-9D7C-4996599ABED4}" destId="{FC40FE03-ACED-4023-9977-14FD2DD5567E}" srcOrd="2" destOrd="0" presId="urn:microsoft.com/office/officeart/2009/3/layout/IncreasingArrowsProcess"/>
    <dgm:cxn modelId="{FF9C3438-D803-4CBC-95DF-8CB1DA5766FE}" type="presParOf" srcId="{6121006A-0B79-47C7-9D7C-4996599ABED4}" destId="{5AB9CA93-45B7-4E78-BC57-3334B75C4F54}" srcOrd="3" destOrd="0" presId="urn:microsoft.com/office/officeart/2009/3/layout/IncreasingArrowsProcess"/>
    <dgm:cxn modelId="{E5730A42-C793-4B07-8FAC-24344FA02386}" type="presParOf" srcId="{6121006A-0B79-47C7-9D7C-4996599ABED4}" destId="{89C325AC-B0B6-4B9E-9BEC-94B70003791C}" srcOrd="4" destOrd="0" presId="urn:microsoft.com/office/officeart/2009/3/layout/IncreasingArrowsProcess"/>
    <dgm:cxn modelId="{2E97CE95-B1AC-40C1-9B68-2187ABB23BC0}" type="presParOf" srcId="{6121006A-0B79-47C7-9D7C-4996599ABED4}" destId="{7B115849-9816-469A-A804-5A0DC5124D79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DDA3A-7A90-464D-A40A-E78CF39D2A6B}">
      <dsp:nvSpPr>
        <dsp:cNvPr id="0" name=""/>
        <dsp:cNvSpPr/>
      </dsp:nvSpPr>
      <dsp:spPr>
        <a:xfrm>
          <a:off x="0" y="27862"/>
          <a:ext cx="11193626" cy="16302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254000" bIns="258797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覺察</a:t>
          </a:r>
          <a:endParaRPr lang="zh-TW" altLang="en-US" sz="4400" kern="1200" dirty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0" y="435417"/>
        <a:ext cx="10786072" cy="815109"/>
      </dsp:txXfrm>
    </dsp:sp>
    <dsp:sp modelId="{B7866DA5-AEA0-484F-98F5-681C7B4DB2E4}">
      <dsp:nvSpPr>
        <dsp:cNvPr id="0" name=""/>
        <dsp:cNvSpPr/>
      </dsp:nvSpPr>
      <dsp:spPr>
        <a:xfrm>
          <a:off x="0" y="1187846"/>
          <a:ext cx="3447637" cy="44985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網路霸凌宣導影片</a:t>
          </a:r>
          <a: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~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薔薇騎士</a:t>
          </a:r>
          <a: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1.2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組員分配觀看任務影 </a:t>
          </a: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片中那些不喜歡之對</a:t>
          </a: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話、行為紀錄。內容 </a:t>
          </a: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張貼黑板上</a:t>
          </a: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反思自已的曾經發生</a:t>
          </a: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過的行為並學習尊重。</a:t>
          </a: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 dirty="0"/>
        </a:p>
      </dsp:txBody>
      <dsp:txXfrm>
        <a:off x="0" y="1187846"/>
        <a:ext cx="3447637" cy="4498561"/>
      </dsp:txXfrm>
    </dsp:sp>
    <dsp:sp modelId="{FC40FE03-ACED-4023-9977-14FD2DD5567E}">
      <dsp:nvSpPr>
        <dsp:cNvPr id="0" name=""/>
        <dsp:cNvSpPr/>
      </dsp:nvSpPr>
      <dsp:spPr>
        <a:xfrm>
          <a:off x="3451515" y="842960"/>
          <a:ext cx="7745989" cy="16302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254000" bIns="258797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辨識</a:t>
          </a:r>
          <a:endParaRPr lang="zh-TW" altLang="en-US" sz="4400" kern="1200" dirty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451515" y="1250515"/>
        <a:ext cx="7338435" cy="815109"/>
      </dsp:txXfrm>
    </dsp:sp>
    <dsp:sp modelId="{5AB9CA93-45B7-4E78-BC57-3334B75C4F54}">
      <dsp:nvSpPr>
        <dsp:cNvPr id="0" name=""/>
        <dsp:cNvSpPr/>
      </dsp:nvSpPr>
      <dsp:spPr>
        <a:xfrm>
          <a:off x="3480098" y="2081721"/>
          <a:ext cx="3447637" cy="3140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為什麼加害人會呈現讓人不舒服之行為，背後隱藏之涵義是什麼？</a:t>
          </a:r>
          <a:r>
            <a:rPr lang="en-US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探究心理層面有助於釐清當下之行為及應對行為</a:t>
          </a:r>
          <a:r>
            <a:rPr lang="en-US" altLang="en-US" sz="2400" kern="1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400" kern="1200" dirty="0">
            <a:solidFill>
              <a:srgbClr val="C000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300" kern="1200" dirty="0"/>
        </a:p>
      </dsp:txBody>
      <dsp:txXfrm>
        <a:off x="3480098" y="2081721"/>
        <a:ext cx="3447637" cy="3140401"/>
      </dsp:txXfrm>
    </dsp:sp>
    <dsp:sp modelId="{89C325AC-B0B6-4B9E-9BEC-94B70003791C}">
      <dsp:nvSpPr>
        <dsp:cNvPr id="0" name=""/>
        <dsp:cNvSpPr/>
      </dsp:nvSpPr>
      <dsp:spPr>
        <a:xfrm>
          <a:off x="6927735" y="1367994"/>
          <a:ext cx="4298352" cy="16302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254000" bIns="258797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求助</a:t>
          </a:r>
          <a:endParaRPr lang="zh-TW" altLang="en-US" sz="4400" kern="1200" dirty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927735" y="1775549"/>
        <a:ext cx="3890798" cy="815109"/>
      </dsp:txXfrm>
    </dsp:sp>
    <dsp:sp modelId="{7B115849-9816-469A-A804-5A0DC5124D79}">
      <dsp:nvSpPr>
        <dsp:cNvPr id="0" name=""/>
        <dsp:cNvSpPr/>
      </dsp:nvSpPr>
      <dsp:spPr>
        <a:xfrm>
          <a:off x="6944680" y="2653689"/>
          <a:ext cx="4013842" cy="3094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運用工具進行搜查法規</a:t>
          </a:r>
          <a:r>
            <a:rPr lang="en-US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澄清及建構新知識</a:t>
          </a:r>
          <a:r>
            <a:rPr lang="en-US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申訴之管道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~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申訴流程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強化事件處遇、自已可能會面對的後續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當霸凌找上你，思考具體策略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                    </a:t>
          </a:r>
          <a:endParaRPr lang="zh-TW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 dirty="0"/>
        </a:p>
      </dsp:txBody>
      <dsp:txXfrm>
        <a:off x="6944680" y="2653689"/>
        <a:ext cx="4013842" cy="3094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&#24615;&#24179;7&#24180;&#32026;-&#12300;&#34196;&#34183;&#39438;&#22763;&#12301;&#24433;&#29255;&#35264;&#36062;(&#33258;&#25105;&#20445;&#35703;-&#32178;&#36335;&#38712;&#20940;&#25945;&#26696;)&#26494;&#26519;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tx1"/>
                </a:solidFill>
              </a:rPr>
              <a:t>自我保護</a:t>
            </a:r>
            <a:r>
              <a:rPr lang="en-US" altLang="zh-TW" sz="6000" b="1" dirty="0" smtClean="0">
                <a:solidFill>
                  <a:schemeClr val="tx1"/>
                </a:solidFill>
              </a:rPr>
              <a:t>~~</a:t>
            </a:r>
            <a:r>
              <a:rPr lang="zh-TW" altLang="en-US" sz="6000" b="1" dirty="0" smtClean="0">
                <a:solidFill>
                  <a:schemeClr val="tx1"/>
                </a:solidFill>
              </a:rPr>
              <a:t>霸凌</a:t>
            </a:r>
            <a:r>
              <a:rPr lang="en-US" altLang="zh-TW" sz="6000" b="1" dirty="0" smtClean="0">
                <a:solidFill>
                  <a:schemeClr val="tx1"/>
                </a:solidFill>
              </a:rPr>
              <a:t/>
            </a:r>
            <a:br>
              <a:rPr lang="en-US" altLang="zh-TW" sz="6000" b="1" dirty="0" smtClean="0">
                <a:solidFill>
                  <a:schemeClr val="tx1"/>
                </a:solidFill>
              </a:rPr>
            </a:br>
            <a:endParaRPr lang="zh-TW" altLang="en-US" sz="60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</a:rPr>
              <a:t>新化國中   吳松林主</a:t>
            </a:r>
            <a:r>
              <a:rPr lang="zh-TW" altLang="en-US" sz="4000" dirty="0">
                <a:solidFill>
                  <a:schemeClr val="bg1"/>
                </a:solidFill>
              </a:rPr>
              <a:t>任</a:t>
            </a:r>
          </a:p>
        </p:txBody>
      </p:sp>
    </p:spTree>
    <p:extLst>
      <p:ext uri="{BB962C8B-B14F-4D97-AF65-F5344CB8AC3E}">
        <p14:creationId xmlns:p14="http://schemas.microsoft.com/office/powerpoint/2010/main" val="150462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4356" y="2392788"/>
            <a:ext cx="3498979" cy="2456442"/>
          </a:xfrm>
        </p:spPr>
        <p:txBody>
          <a:bodyPr/>
          <a:lstStyle/>
          <a:p>
            <a:r>
              <a:rPr lang="zh-TW" altLang="en-US" dirty="0" smtClean="0"/>
              <a:t>性別平等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860127"/>
              </p:ext>
            </p:extLst>
          </p:nvPr>
        </p:nvGraphicFramePr>
        <p:xfrm>
          <a:off x="4629150" y="86736"/>
          <a:ext cx="7358063" cy="6542663"/>
        </p:xfrm>
        <a:graphic>
          <a:graphicData uri="http://schemas.openxmlformats.org/drawingml/2006/table">
            <a:tbl>
              <a:tblPr/>
              <a:tblGrid>
                <a:gridCol w="435083">
                  <a:extLst>
                    <a:ext uri="{9D8B030D-6E8A-4147-A177-3AD203B41FA5}">
                      <a16:colId xmlns:a16="http://schemas.microsoft.com/office/drawing/2014/main" val="655494047"/>
                    </a:ext>
                  </a:extLst>
                </a:gridCol>
                <a:gridCol w="3461490">
                  <a:extLst>
                    <a:ext uri="{9D8B030D-6E8A-4147-A177-3AD203B41FA5}">
                      <a16:colId xmlns:a16="http://schemas.microsoft.com/office/drawing/2014/main" val="1034620090"/>
                    </a:ext>
                  </a:extLst>
                </a:gridCol>
                <a:gridCol w="3461490">
                  <a:extLst>
                    <a:ext uri="{9D8B030D-6E8A-4147-A177-3AD203B41FA5}">
                      <a16:colId xmlns:a16="http://schemas.microsoft.com/office/drawing/2014/main" val="1239457102"/>
                    </a:ext>
                  </a:extLst>
                </a:gridCol>
              </a:tblGrid>
              <a:tr h="314545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議題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0186" marR="1018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核心素養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0186" marR="101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性</a:t>
                      </a: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A3</a:t>
                      </a: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維護自我與尊重他人身體自主權，善用各項資源，保障性別權益，增進性騷擾、性侵害與性霸凌的防治</a:t>
                      </a: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(</a:t>
                      </a: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制</a:t>
                      </a:r>
                      <a:r>
                        <a:rPr lang="en-US" sz="28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)</a:t>
                      </a: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能力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0186" marR="101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853951"/>
                  </a:ext>
                </a:extLst>
              </a:tr>
              <a:tr h="15997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學習主題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0186" marR="101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性騷擾、性侵害與性霸凌的防治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0186" marR="101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795836"/>
                  </a:ext>
                </a:extLst>
              </a:tr>
              <a:tr h="17974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實質內涵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0186" marR="101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J5</a:t>
                      </a:r>
                      <a:r>
                        <a:rPr lang="zh-TW" sz="28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辨識性騷擾、性侵害與性霸凌的樣態，運用資源解決問題性。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0186" marR="101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477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33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812283"/>
              </p:ext>
            </p:extLst>
          </p:nvPr>
        </p:nvGraphicFramePr>
        <p:xfrm>
          <a:off x="400050" y="857249"/>
          <a:ext cx="11258550" cy="6000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00050" y="-100014"/>
            <a:ext cx="10658475" cy="1800227"/>
          </a:xfrm>
        </p:spPr>
        <p:txBody>
          <a:bodyPr>
            <a:normAutofit/>
          </a:bodyPr>
          <a:lstStyle/>
          <a:p>
            <a:r>
              <a:rPr lang="zh-TW" altLang="en-US" dirty="0"/>
              <a:t>澄清</a:t>
            </a:r>
            <a:r>
              <a:rPr lang="zh-TW" altLang="en-US" dirty="0" smtClean="0"/>
              <a:t>觀</a:t>
            </a:r>
            <a:r>
              <a:rPr lang="zh-TW" altLang="en-US" sz="4800" spc="0" dirty="0" smtClean="0">
                <a:solidFill>
                  <a:schemeClr val="tx1"/>
                </a:solidFill>
                <a:latin typeface="Century Gothic" panose="020B0502020202020204"/>
                <a:cs typeface="+mn-cs"/>
              </a:rPr>
              <a:t>澄清</a:t>
            </a:r>
            <a:r>
              <a:rPr lang="zh-TW" altLang="en-US" sz="4800" spc="0" dirty="0">
                <a:solidFill>
                  <a:schemeClr val="tx1"/>
                </a:solidFill>
                <a:latin typeface="Century Gothic" panose="020B0502020202020204"/>
                <a:cs typeface="+mn-cs"/>
              </a:rPr>
              <a:t>觀念、建構新</a:t>
            </a:r>
            <a:r>
              <a:rPr lang="zh-TW" altLang="en-US" sz="4800" spc="0" dirty="0" smtClean="0">
                <a:solidFill>
                  <a:schemeClr val="tx1"/>
                </a:solidFill>
                <a:latin typeface="Century Gothic" panose="020B0502020202020204"/>
                <a:cs typeface="+mn-cs"/>
              </a:rPr>
              <a:t>知識</a:t>
            </a:r>
            <a:r>
              <a:rPr lang="zh-TW" altLang="en-US" dirty="0" smtClean="0"/>
              <a:t>新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" name="動作按鈕: 終點 8">
            <a:hlinkClick r:id="" action="ppaction://noaction" highlightClick="1"/>
          </p:cNvPr>
          <p:cNvSpPr/>
          <p:nvPr/>
        </p:nvSpPr>
        <p:spPr>
          <a:xfrm>
            <a:off x="10458450" y="5886450"/>
            <a:ext cx="628650" cy="44291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82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校園網路霸凌行為宣導影片</a:t>
            </a:r>
            <a:r>
              <a:rPr lang="en-US" altLang="zh-TW" dirty="0"/>
              <a:t>-</a:t>
            </a:r>
            <a:r>
              <a:rPr lang="zh-TW" altLang="en-US" dirty="0"/>
              <a:t>薔薇騎士</a:t>
            </a:r>
            <a:r>
              <a:rPr lang="en-US" altLang="zh-TW" dirty="0"/>
              <a:t>-1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86313" y="1242140"/>
            <a:ext cx="6614007" cy="4672011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第一組特別注意看小雅</a:t>
            </a:r>
            <a:r>
              <a:rPr lang="zh-TW" altLang="en-US" sz="2800" dirty="0" smtClean="0"/>
              <a:t>，</a:t>
            </a:r>
            <a:endParaRPr lang="en-US" altLang="zh-TW" sz="2800" dirty="0" smtClean="0"/>
          </a:p>
          <a:p>
            <a:r>
              <a:rPr lang="zh-TW" altLang="en-US" sz="2800" dirty="0" smtClean="0"/>
              <a:t>第二</a:t>
            </a:r>
            <a:r>
              <a:rPr lang="zh-TW" altLang="en-US" sz="2800" dirty="0"/>
              <a:t>組特別注意看小凱</a:t>
            </a:r>
            <a:r>
              <a:rPr lang="zh-TW" altLang="en-US" sz="2800" dirty="0" smtClean="0"/>
              <a:t>，</a:t>
            </a:r>
            <a:endParaRPr lang="en-US" altLang="zh-TW" sz="2800" dirty="0" smtClean="0"/>
          </a:p>
          <a:p>
            <a:r>
              <a:rPr lang="zh-TW" altLang="en-US" sz="2800" dirty="0" smtClean="0"/>
              <a:t>第三</a:t>
            </a:r>
            <a:r>
              <a:rPr lang="zh-TW" altLang="en-US" sz="2800" dirty="0"/>
              <a:t>組特別注意看阿</a:t>
            </a:r>
            <a:r>
              <a:rPr lang="en-US" altLang="zh-TW" sz="2800" dirty="0"/>
              <a:t>Ben</a:t>
            </a:r>
            <a:r>
              <a:rPr lang="zh-TW" altLang="en-US" sz="2800" dirty="0" smtClean="0"/>
              <a:t>，</a:t>
            </a:r>
            <a:endParaRPr lang="en-US" altLang="zh-TW" sz="2800" dirty="0" smtClean="0"/>
          </a:p>
          <a:p>
            <a:r>
              <a:rPr lang="zh-TW" altLang="en-US" sz="2800" dirty="0" smtClean="0"/>
              <a:t>第四</a:t>
            </a:r>
            <a:r>
              <a:rPr lang="zh-TW" altLang="en-US" sz="2800" dirty="0"/>
              <a:t>組特別注意看雅父</a:t>
            </a:r>
            <a:r>
              <a:rPr lang="zh-TW" altLang="en-US" sz="2800" dirty="0" smtClean="0"/>
              <a:t>，</a:t>
            </a:r>
            <a:endParaRPr lang="en-US" altLang="zh-TW" sz="2800" dirty="0" smtClean="0"/>
          </a:p>
          <a:p>
            <a:r>
              <a:rPr lang="zh-TW" altLang="en-US" sz="2800" dirty="0" smtClean="0"/>
              <a:t>第五</a:t>
            </a:r>
            <a:r>
              <a:rPr lang="zh-TW" altLang="en-US" sz="2800" dirty="0"/>
              <a:t>組特別注意看阿杰、豆子、翔哥、八卦晴、咪咪等同學</a:t>
            </a:r>
            <a:r>
              <a:rPr lang="zh-TW" altLang="en-US" sz="2800" dirty="0" smtClean="0"/>
              <a:t>，</a:t>
            </a:r>
            <a:endParaRPr lang="en-US" altLang="zh-TW" sz="2800" dirty="0" smtClean="0"/>
          </a:p>
          <a:p>
            <a:r>
              <a:rPr lang="zh-TW" altLang="en-US" sz="2800" dirty="0" smtClean="0"/>
              <a:t>觀賞</a:t>
            </a:r>
            <a:r>
              <a:rPr lang="zh-TW" altLang="en-US" sz="2800" dirty="0"/>
              <a:t>時注意他們的心路歷程，影片中傳遞那些對話及行為，</a:t>
            </a:r>
            <a:r>
              <a:rPr lang="zh-TW" altLang="en-US" sz="2800" b="1" dirty="0">
                <a:solidFill>
                  <a:srgbClr val="FF0000"/>
                </a:solidFill>
              </a:rPr>
              <a:t>會造成你</a:t>
            </a:r>
            <a:r>
              <a:rPr lang="en-US" altLang="zh-TW" sz="2800" b="1" dirty="0">
                <a:solidFill>
                  <a:srgbClr val="FF0000"/>
                </a:solidFill>
              </a:rPr>
              <a:t>(</a:t>
            </a:r>
            <a:r>
              <a:rPr lang="zh-TW" altLang="en-US" sz="2800" b="1" dirty="0">
                <a:solidFill>
                  <a:srgbClr val="FF0000"/>
                </a:solidFill>
              </a:rPr>
              <a:t>妳</a:t>
            </a:r>
            <a:r>
              <a:rPr lang="en-US" altLang="zh-TW" sz="2800" b="1" dirty="0">
                <a:solidFill>
                  <a:srgbClr val="FF0000"/>
                </a:solidFill>
              </a:rPr>
              <a:t>)</a:t>
            </a:r>
            <a:r>
              <a:rPr lang="zh-TW" altLang="en-US" sz="2800" b="1" dirty="0">
                <a:solidFill>
                  <a:srgbClr val="FF0000"/>
                </a:solidFill>
              </a:rPr>
              <a:t>不喜歡、不舒服請紀錄在便利貼內</a:t>
            </a:r>
            <a:r>
              <a:rPr lang="zh-TW" altLang="en-US" sz="2800" dirty="0"/>
              <a:t>。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5086351" y="271463"/>
            <a:ext cx="6943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小組任務聚焦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薔薇騎士影片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14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教師統整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多數人不喜歡網路霸凌之方式及對話，請同學進一步思考，為什麼加害人會呈現讓人不舒服之行為，背後隱藏之涵義是什麼？</a:t>
            </a:r>
          </a:p>
        </p:txBody>
      </p:sp>
    </p:spTree>
    <p:extLst>
      <p:ext uri="{BB962C8B-B14F-4D97-AF65-F5344CB8AC3E}">
        <p14:creationId xmlns:p14="http://schemas.microsoft.com/office/powerpoint/2010/main" val="422382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小組討論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分享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87611" y="314324"/>
            <a:ext cx="7685328" cy="6672263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）從小雅和父母親的對話與互動中，給你哪些啟發？小雅為什麼會欣賞網路世界的薔薇騎士？她面對阿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Ben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追求的回應方式是否恰當？你對「部落格」有哪些正面或負面的感受？</a:t>
            </a:r>
          </a:p>
          <a:p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）小凱是同學眼中的「獨行俠」，也是「被害者」，有哪些可能因素造成呢？你對小凱在部落格化名「薔薇騎士」的感覺如何？你對他的「騎士精神」有何想法？</a:t>
            </a:r>
          </a:p>
          <a:p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）阿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Ben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有哪些行為是不當或令人髮指的？造成阿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Ben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的邪惡行為可能有哪些因素？他的內心有善良的一面嗎？他對自己的行為雖然有悔過道歉，你覺得他應該受到一些懲罰嗎？</a:t>
            </a:r>
          </a:p>
          <a:p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）雅父給小雅哪些重要的提醒？他與小雅如何發揮「保護者」的功能？對於網站相約「集體自殺」你有何想法？</a:t>
            </a:r>
          </a:p>
          <a:p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）對於阿杰、豆子、翔哥、八卦晴、咪咪等同學的行為，你有哪些想法？他們應如何負起伸張正義的責任呢？</a:t>
            </a:r>
          </a:p>
          <a:p>
            <a:endParaRPr lang="zh-TW" altLang="en-US" dirty="0"/>
          </a:p>
        </p:txBody>
      </p:sp>
      <p:sp>
        <p:nvSpPr>
          <p:cNvPr id="4" name="七角星形 3">
            <a:hlinkClick r:id="rId2" action="ppaction://hlinkfile"/>
          </p:cNvPr>
          <p:cNvSpPr/>
          <p:nvPr/>
        </p:nvSpPr>
        <p:spPr>
          <a:xfrm>
            <a:off x="485775" y="5800725"/>
            <a:ext cx="1114425" cy="771525"/>
          </a:xfrm>
          <a:prstGeom prst="star7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270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TM16401371[[fn=地圖集]]</Template>
  <TotalTime>26</TotalTime>
  <Words>613</Words>
  <Application>Microsoft Office PowerPoint</Application>
  <PresentationFormat>寬螢幕</PresentationFormat>
  <Paragraphs>43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Rockwell</vt:lpstr>
      <vt:lpstr>微軟正黑體</vt:lpstr>
      <vt:lpstr>新細明體</vt:lpstr>
      <vt:lpstr>標楷體</vt:lpstr>
      <vt:lpstr>Calibri Light</vt:lpstr>
      <vt:lpstr>Century Gothic</vt:lpstr>
      <vt:lpstr>Times New Roman</vt:lpstr>
      <vt:lpstr>Wingdings</vt:lpstr>
      <vt:lpstr>Atlas</vt:lpstr>
      <vt:lpstr>自我保護~~霸凌 </vt:lpstr>
      <vt:lpstr>性別平等</vt:lpstr>
      <vt:lpstr>澄清觀澄清觀念、建構新知識新</vt:lpstr>
      <vt:lpstr>校園網路霸凌行為宣導影片-薔薇騎士-1</vt:lpstr>
      <vt:lpstr>教師統整</vt:lpstr>
      <vt:lpstr>小組討論 分享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自我保護~~網路霸凌 </dc:title>
  <dc:creator>user</dc:creator>
  <cp:lastModifiedBy>user</cp:lastModifiedBy>
  <cp:revision>12</cp:revision>
  <dcterms:created xsi:type="dcterms:W3CDTF">2019-11-25T03:04:41Z</dcterms:created>
  <dcterms:modified xsi:type="dcterms:W3CDTF">2020-01-13T02:35:07Z</dcterms:modified>
</cp:coreProperties>
</file>