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1"/>
  </p:notesMasterIdLst>
  <p:sldIdLst>
    <p:sldId id="256" r:id="rId2"/>
    <p:sldId id="262" r:id="rId3"/>
    <p:sldId id="265" r:id="rId4"/>
    <p:sldId id="266" r:id="rId5"/>
    <p:sldId id="270" r:id="rId6"/>
    <p:sldId id="269" r:id="rId7"/>
    <p:sldId id="263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47CC61-AAFC-43B9-BCD7-073B3CA8A89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83CBB96-6CB5-470B-B709-038E560540EC}">
      <dgm:prSet phldrT="[文字]" custT="1"/>
      <dgm:spPr/>
      <dgm:t>
        <a:bodyPr/>
        <a:lstStyle/>
        <a:p>
          <a:r>
            <a:rPr lang="zh-TW" altLang="en-US" sz="40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覺察</a:t>
          </a:r>
          <a:endParaRPr lang="zh-TW" altLang="en-US" sz="40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C58E9A4-EF25-4857-9204-78A7D0A5BAB5}" type="parTrans" cxnId="{849F89CD-D581-4197-97F9-1A7F0099A9CD}">
      <dgm:prSet/>
      <dgm:spPr/>
      <dgm:t>
        <a:bodyPr/>
        <a:lstStyle/>
        <a:p>
          <a:endParaRPr lang="zh-TW" altLang="en-US"/>
        </a:p>
      </dgm:t>
    </dgm:pt>
    <dgm:pt modelId="{C4F47C0A-F694-418E-8188-6C437CF9F3F3}" type="sibTrans" cxnId="{849F89CD-D581-4197-97F9-1A7F0099A9CD}">
      <dgm:prSet/>
      <dgm:spPr/>
      <dgm:t>
        <a:bodyPr/>
        <a:lstStyle/>
        <a:p>
          <a:endParaRPr lang="zh-TW" altLang="en-US"/>
        </a:p>
      </dgm:t>
    </dgm:pt>
    <dgm:pt modelId="{A59149C9-F038-417B-AADA-8CA551B4F8A7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情境題：體悟性騷、霸凌，影片引導：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聚焦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影片中呈現不同類型 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霸凌行為。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en-US" sz="2000" u="sng" dirty="0" smtClean="0">
              <a:latin typeface="標楷體" panose="03000509000000000000" pitchFamily="65" charset="-120"/>
              <a:ea typeface="標楷體" panose="03000509000000000000" pitchFamily="65" charset="-120"/>
            </a:rPr>
            <a:t>黃金</a:t>
          </a:r>
          <a:r>
            <a:rPr lang="en-US" altLang="zh-TW" sz="2000" u="sng" dirty="0" smtClean="0">
              <a:latin typeface="標楷體" panose="03000509000000000000" pitchFamily="65" charset="-120"/>
              <a:ea typeface="標楷體" panose="03000509000000000000" pitchFamily="65" charset="-120"/>
            </a:rPr>
            <a:t>12</a:t>
          </a:r>
          <a:r>
            <a:rPr lang="zh-TW" altLang="en-US" sz="2000" u="sng" dirty="0" smtClean="0">
              <a:latin typeface="標楷體" panose="03000509000000000000" pitchFamily="65" charset="-120"/>
              <a:ea typeface="標楷體" panose="03000509000000000000" pitchFamily="65" charset="-120"/>
            </a:rPr>
            <a:t>宮格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將常見霸凌之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行為歸類完成學習單。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反思自已的經驗上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endParaRPr lang="en-US" altLang="zh-TW" sz="24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endParaRPr lang="zh-TW" altLang="en-US" sz="2400" dirty="0"/>
        </a:p>
      </dgm:t>
    </dgm:pt>
    <dgm:pt modelId="{05D1EF9B-C230-4F1A-8833-A402993B1F52}" type="parTrans" cxnId="{3D2548E7-1F15-4F69-B14E-46D8A5E5E597}">
      <dgm:prSet/>
      <dgm:spPr/>
      <dgm:t>
        <a:bodyPr/>
        <a:lstStyle/>
        <a:p>
          <a:endParaRPr lang="zh-TW" altLang="en-US"/>
        </a:p>
      </dgm:t>
    </dgm:pt>
    <dgm:pt modelId="{9BEAED63-36F6-4667-A64D-4EAC2528DCE0}" type="sibTrans" cxnId="{3D2548E7-1F15-4F69-B14E-46D8A5E5E597}">
      <dgm:prSet/>
      <dgm:spPr/>
      <dgm:t>
        <a:bodyPr/>
        <a:lstStyle/>
        <a:p>
          <a:endParaRPr lang="zh-TW" altLang="en-US"/>
        </a:p>
      </dgm:t>
    </dgm:pt>
    <dgm:pt modelId="{FCEE66A1-CCBB-49E4-94CA-6FCC4A058961}">
      <dgm:prSet phldrT="[文字]" custT="1"/>
      <dgm:spPr/>
      <dgm:t>
        <a:bodyPr/>
        <a:lstStyle/>
        <a:p>
          <a:r>
            <a:rPr lang="zh-TW" altLang="en-US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辨識</a:t>
          </a:r>
          <a:endParaRPr lang="zh-TW" altLang="en-US" sz="44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E1EE782-19A0-48E6-9D92-E5C2BC58B1B8}" type="parTrans" cxnId="{721DBB8F-5752-42B3-8629-EBCF6495EAA7}">
      <dgm:prSet/>
      <dgm:spPr/>
      <dgm:t>
        <a:bodyPr/>
        <a:lstStyle/>
        <a:p>
          <a:endParaRPr lang="zh-TW" altLang="en-US"/>
        </a:p>
      </dgm:t>
    </dgm:pt>
    <dgm:pt modelId="{7CDCFF0C-B23A-4525-9813-9863FD17DE27}" type="sibTrans" cxnId="{721DBB8F-5752-42B3-8629-EBCF6495EAA7}">
      <dgm:prSet/>
      <dgm:spPr/>
      <dgm:t>
        <a:bodyPr/>
        <a:lstStyle/>
        <a:p>
          <a:endParaRPr lang="zh-TW" altLang="en-US"/>
        </a:p>
      </dgm:t>
    </dgm:pt>
    <dgm:pt modelId="{71E59306-6F4A-4852-B1E7-8CBDB75D56F9}">
      <dgm:prSet phldrT="[文字]" custT="1"/>
      <dgm:spPr/>
      <dgm:t>
        <a:bodyPr/>
        <a:lstStyle/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虛擬世界的性騷擾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分辨性騷擾之界定並協助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澄清當事者迷思。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EABD22C-8F67-4D86-A7D0-9B3F22BDE6A8}" type="parTrans" cxnId="{79A7E585-2A0F-4F99-AEA5-E4B2D82264CC}">
      <dgm:prSet/>
      <dgm:spPr/>
      <dgm:t>
        <a:bodyPr/>
        <a:lstStyle/>
        <a:p>
          <a:endParaRPr lang="zh-TW" altLang="en-US"/>
        </a:p>
      </dgm:t>
    </dgm:pt>
    <dgm:pt modelId="{86FF17D1-1886-4D90-BA23-99946C288D7C}" type="sibTrans" cxnId="{79A7E585-2A0F-4F99-AEA5-E4B2D82264CC}">
      <dgm:prSet/>
      <dgm:spPr/>
      <dgm:t>
        <a:bodyPr/>
        <a:lstStyle/>
        <a:p>
          <a:endParaRPr lang="zh-TW" altLang="en-US"/>
        </a:p>
      </dgm:t>
    </dgm:pt>
    <dgm:pt modelId="{29599F9A-A1DE-43A1-9195-F56EB043A16F}">
      <dgm:prSet phldrT="[文字]" custT="1"/>
      <dgm:spPr/>
      <dgm:t>
        <a:bodyPr/>
        <a:lstStyle/>
        <a:p>
          <a:r>
            <a:rPr lang="zh-TW" altLang="en-US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求助</a:t>
          </a:r>
          <a:endParaRPr lang="zh-TW" altLang="en-US" sz="44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0572E55-63F0-4062-9B67-415D68F632E7}" type="parTrans" cxnId="{28EF6BEB-8BF5-49E7-8466-3DC8F5A45459}">
      <dgm:prSet/>
      <dgm:spPr/>
      <dgm:t>
        <a:bodyPr/>
        <a:lstStyle/>
        <a:p>
          <a:endParaRPr lang="zh-TW" altLang="en-US"/>
        </a:p>
      </dgm:t>
    </dgm:pt>
    <dgm:pt modelId="{3A1A4CD1-F697-450C-9FAB-CC439C22E2A0}" type="sibTrans" cxnId="{28EF6BEB-8BF5-49E7-8466-3DC8F5A45459}">
      <dgm:prSet/>
      <dgm:spPr/>
      <dgm:t>
        <a:bodyPr/>
        <a:lstStyle/>
        <a:p>
          <a:endParaRPr lang="zh-TW" altLang="en-US"/>
        </a:p>
      </dgm:t>
    </dgm:pt>
    <dgm:pt modelId="{9940F44A-3474-4DA8-B1E0-46EB185DE77F}">
      <dgm:prSet phldrT="[文字]" custT="1"/>
      <dgm:spPr/>
      <dgm:t>
        <a:bodyPr/>
        <a:lstStyle/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運用工具進行搜查法規</a:t>
          </a:r>
          <a:r>
            <a:rPr lang="en-US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澄清及 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建構新知識</a:t>
          </a:r>
          <a:r>
            <a:rPr lang="en-US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申訴之管道</a:t>
          </a: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~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申訴流程</a:t>
          </a: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強化事件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處遇、自已可能會面對的後續</a:t>
          </a: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0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B89215A-6B86-45C4-975E-8E516027BC75}" type="parTrans" cxnId="{4F73C331-B331-4FAF-B71A-712AC4E7F795}">
      <dgm:prSet/>
      <dgm:spPr/>
      <dgm:t>
        <a:bodyPr/>
        <a:lstStyle/>
        <a:p>
          <a:endParaRPr lang="zh-TW" altLang="en-US"/>
        </a:p>
      </dgm:t>
    </dgm:pt>
    <dgm:pt modelId="{0FFEA03D-56EF-4050-BAC9-FC70D5144408}" type="sibTrans" cxnId="{4F73C331-B331-4FAF-B71A-712AC4E7F795}">
      <dgm:prSet/>
      <dgm:spPr/>
      <dgm:t>
        <a:bodyPr/>
        <a:lstStyle/>
        <a:p>
          <a:endParaRPr lang="zh-TW" altLang="en-US"/>
        </a:p>
      </dgm:t>
    </dgm:pt>
    <dgm:pt modelId="{A244267F-C416-485F-B548-2FBFF5990B63}">
      <dgm:prSet/>
      <dgm:spPr/>
      <dgm:t>
        <a:bodyPr/>
        <a:lstStyle/>
        <a:p>
          <a:endParaRPr lang="zh-TW" altLang="en-US" sz="2400" dirty="0"/>
        </a:p>
      </dgm:t>
    </dgm:pt>
    <dgm:pt modelId="{3B492152-B32B-4DA3-ADDA-384C3A9AA9A6}" type="parTrans" cxnId="{7675F345-A466-4C37-9512-94B3F6608F7D}">
      <dgm:prSet/>
      <dgm:spPr/>
      <dgm:t>
        <a:bodyPr/>
        <a:lstStyle/>
        <a:p>
          <a:endParaRPr lang="zh-TW" altLang="en-US"/>
        </a:p>
      </dgm:t>
    </dgm:pt>
    <dgm:pt modelId="{464DBA24-7CAD-4A39-87A2-BE934F0819DB}" type="sibTrans" cxnId="{7675F345-A466-4C37-9512-94B3F6608F7D}">
      <dgm:prSet/>
      <dgm:spPr/>
      <dgm:t>
        <a:bodyPr/>
        <a:lstStyle/>
        <a:p>
          <a:endParaRPr lang="zh-TW" altLang="en-US"/>
        </a:p>
      </dgm:t>
    </dgm:pt>
    <dgm:pt modelId="{1099EF53-EEB5-4554-9FAF-75A94FFF97D2}">
      <dgm:prSet custT="1"/>
      <dgm:spPr/>
      <dgm:t>
        <a:bodyPr/>
        <a:lstStyle/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3.Yes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or no ~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從中分析學生的建</a:t>
          </a: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構方法是否正確，強化當事件發</a:t>
          </a: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生時的策略</a:t>
          </a:r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4.</a:t>
          </a:r>
          <a:r>
            <a:rPr lang="zh-TW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反霸凌宣言小卡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                     </a:t>
          </a:r>
          <a:endParaRPr lang="zh-TW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3EC4FD5-BE73-48EE-B789-386EA0CC80BC}" type="parTrans" cxnId="{7E9E8788-8C89-47A6-BB0B-9D1A42091B97}">
      <dgm:prSet/>
      <dgm:spPr/>
      <dgm:t>
        <a:bodyPr/>
        <a:lstStyle/>
        <a:p>
          <a:endParaRPr lang="zh-TW" altLang="en-US"/>
        </a:p>
      </dgm:t>
    </dgm:pt>
    <dgm:pt modelId="{F07D9327-B4DF-4A60-A509-1C9C271615B7}" type="sibTrans" cxnId="{7E9E8788-8C89-47A6-BB0B-9D1A42091B97}">
      <dgm:prSet/>
      <dgm:spPr/>
      <dgm:t>
        <a:bodyPr/>
        <a:lstStyle/>
        <a:p>
          <a:endParaRPr lang="zh-TW" altLang="en-US"/>
        </a:p>
      </dgm:t>
    </dgm:pt>
    <dgm:pt modelId="{FB2CECA4-509D-4C26-B0F7-B63A78BB997E}">
      <dgm:prSet phldrT="[文字]" custT="1"/>
      <dgm:spPr/>
      <dgm:t>
        <a:bodyPr/>
        <a:lstStyle/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受害人所呈現不舒服之感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受。</a:t>
          </a:r>
          <a:endParaRPr lang="en-US" altLang="zh-TW" sz="20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4.</a:t>
          </a:r>
          <a:r>
            <a: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法律層面之案例分享</a:t>
          </a:r>
        </a:p>
      </dgm:t>
    </dgm:pt>
    <dgm:pt modelId="{EF1C48B0-3FB8-4273-8DF1-B2C9EFAC1CCD}" type="parTrans" cxnId="{AB03277B-7284-40A4-91CF-9EABB0D91A6F}">
      <dgm:prSet/>
      <dgm:spPr/>
      <dgm:t>
        <a:bodyPr/>
        <a:lstStyle/>
        <a:p>
          <a:endParaRPr lang="zh-TW" altLang="en-US"/>
        </a:p>
      </dgm:t>
    </dgm:pt>
    <dgm:pt modelId="{C759529E-1116-433E-B85F-AA6265D26024}" type="sibTrans" cxnId="{AB03277B-7284-40A4-91CF-9EABB0D91A6F}">
      <dgm:prSet/>
      <dgm:spPr/>
      <dgm:t>
        <a:bodyPr/>
        <a:lstStyle/>
        <a:p>
          <a:endParaRPr lang="zh-TW" altLang="en-US"/>
        </a:p>
      </dgm:t>
    </dgm:pt>
    <dgm:pt modelId="{6121006A-0B79-47C7-9D7C-4996599ABED4}" type="pres">
      <dgm:prSet presAssocID="{EE47CC61-AAFC-43B9-BCD7-073B3CA8A896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3B9DDA3A-7A90-464D-A40A-E78CF39D2A6B}" type="pres">
      <dgm:prSet presAssocID="{E83CBB96-6CB5-470B-B709-038E560540EC}" presName="parentText1" presStyleLbl="node1" presStyleIdx="0" presStyleCnt="3" custLinFactNeighborX="-255" custLinFactNeighborY="115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866DA5-AEA0-484F-98F5-681C7B4DB2E4}" type="pres">
      <dgm:prSet presAssocID="{E83CBB96-6CB5-470B-B709-038E560540EC}" presName="childText1" presStyleLbl="solidAlignAcc1" presStyleIdx="0" presStyleCnt="3" custScaleY="120501" custLinFactNeighborX="-414" custLinFactNeighborY="31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C40FE03-ACED-4023-9977-14FD2DD5567E}" type="pres">
      <dgm:prSet presAssocID="{FCEE66A1-CCBB-49E4-94CA-6FCC4A058961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B9CA93-45B7-4E78-BC57-3334B75C4F54}" type="pres">
      <dgm:prSet presAssocID="{FCEE66A1-CCBB-49E4-94CA-6FCC4A058961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C325AC-B0B6-4B9E-9BEC-94B70003791C}" type="pres">
      <dgm:prSet presAssocID="{29599F9A-A1DE-43A1-9195-F56EB043A16F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115849-9816-469A-A804-5A0DC5124D79}" type="pres">
      <dgm:prSet presAssocID="{29599F9A-A1DE-43A1-9195-F56EB043A16F}" presName="childText3" presStyleLbl="solidAlignAcc1" presStyleIdx="2" presStyleCnt="3" custScaleX="128026" custScaleY="114775" custLinFactNeighborX="153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F73C331-B331-4FAF-B71A-712AC4E7F795}" srcId="{29599F9A-A1DE-43A1-9195-F56EB043A16F}" destId="{9940F44A-3474-4DA8-B1E0-46EB185DE77F}" srcOrd="0" destOrd="0" parTransId="{2B89215A-6B86-45C4-975E-8E516027BC75}" sibTransId="{0FFEA03D-56EF-4050-BAC9-FC70D5144408}"/>
    <dgm:cxn modelId="{721DBB8F-5752-42B3-8629-EBCF6495EAA7}" srcId="{EE47CC61-AAFC-43B9-BCD7-073B3CA8A896}" destId="{FCEE66A1-CCBB-49E4-94CA-6FCC4A058961}" srcOrd="1" destOrd="0" parTransId="{AE1EE782-19A0-48E6-9D92-E5C2BC58B1B8}" sibTransId="{7CDCFF0C-B23A-4525-9813-9863FD17DE27}"/>
    <dgm:cxn modelId="{3D2548E7-1F15-4F69-B14E-46D8A5E5E597}" srcId="{E83CBB96-6CB5-470B-B709-038E560540EC}" destId="{A59149C9-F038-417B-AADA-8CA551B4F8A7}" srcOrd="0" destOrd="0" parTransId="{05D1EF9B-C230-4F1A-8833-A402993B1F52}" sibTransId="{9BEAED63-36F6-4667-A64D-4EAC2528DCE0}"/>
    <dgm:cxn modelId="{8DBE378B-C3E8-42A5-97CB-C8DBB42DD29D}" type="presOf" srcId="{FB2CECA4-509D-4C26-B0F7-B63A78BB997E}" destId="{5AB9CA93-45B7-4E78-BC57-3334B75C4F54}" srcOrd="0" destOrd="1" presId="urn:microsoft.com/office/officeart/2009/3/layout/IncreasingArrowsProcess"/>
    <dgm:cxn modelId="{7E9E8788-8C89-47A6-BB0B-9D1A42091B97}" srcId="{29599F9A-A1DE-43A1-9195-F56EB043A16F}" destId="{1099EF53-EEB5-4554-9FAF-75A94FFF97D2}" srcOrd="1" destOrd="0" parTransId="{D3EC4FD5-BE73-48EE-B789-386EA0CC80BC}" sibTransId="{F07D9327-B4DF-4A60-A509-1C9C271615B7}"/>
    <dgm:cxn modelId="{B8C6EF5A-6A53-41A9-9940-984BEA49D372}" type="presOf" srcId="{9940F44A-3474-4DA8-B1E0-46EB185DE77F}" destId="{7B115849-9816-469A-A804-5A0DC5124D79}" srcOrd="0" destOrd="0" presId="urn:microsoft.com/office/officeart/2009/3/layout/IncreasingArrowsProcess"/>
    <dgm:cxn modelId="{7675F345-A466-4C37-9512-94B3F6608F7D}" srcId="{29599F9A-A1DE-43A1-9195-F56EB043A16F}" destId="{A244267F-C416-485F-B548-2FBFF5990B63}" srcOrd="2" destOrd="0" parTransId="{3B492152-B32B-4DA3-ADDA-384C3A9AA9A6}" sibTransId="{464DBA24-7CAD-4A39-87A2-BE934F0819DB}"/>
    <dgm:cxn modelId="{28EF6BEB-8BF5-49E7-8466-3DC8F5A45459}" srcId="{EE47CC61-AAFC-43B9-BCD7-073B3CA8A896}" destId="{29599F9A-A1DE-43A1-9195-F56EB043A16F}" srcOrd="2" destOrd="0" parTransId="{20572E55-63F0-4062-9B67-415D68F632E7}" sibTransId="{3A1A4CD1-F697-450C-9FAB-CC439C22E2A0}"/>
    <dgm:cxn modelId="{AE708CD2-A25C-4027-B3A1-443282201E3C}" type="presOf" srcId="{A244267F-C416-485F-B548-2FBFF5990B63}" destId="{7B115849-9816-469A-A804-5A0DC5124D79}" srcOrd="0" destOrd="2" presId="urn:microsoft.com/office/officeart/2009/3/layout/IncreasingArrowsProcess"/>
    <dgm:cxn modelId="{57425A9D-2F9F-4A39-8D37-E862165D6A77}" type="presOf" srcId="{FCEE66A1-CCBB-49E4-94CA-6FCC4A058961}" destId="{FC40FE03-ACED-4023-9977-14FD2DD5567E}" srcOrd="0" destOrd="0" presId="urn:microsoft.com/office/officeart/2009/3/layout/IncreasingArrowsProcess"/>
    <dgm:cxn modelId="{79A7E585-2A0F-4F99-AEA5-E4B2D82264CC}" srcId="{FCEE66A1-CCBB-49E4-94CA-6FCC4A058961}" destId="{71E59306-6F4A-4852-B1E7-8CBDB75D56F9}" srcOrd="0" destOrd="0" parTransId="{3EABD22C-8F67-4D86-A7D0-9B3F22BDE6A8}" sibTransId="{86FF17D1-1886-4D90-BA23-99946C288D7C}"/>
    <dgm:cxn modelId="{AB03277B-7284-40A4-91CF-9EABB0D91A6F}" srcId="{FCEE66A1-CCBB-49E4-94CA-6FCC4A058961}" destId="{FB2CECA4-509D-4C26-B0F7-B63A78BB997E}" srcOrd="1" destOrd="0" parTransId="{EF1C48B0-3FB8-4273-8DF1-B2C9EFAC1CCD}" sibTransId="{C759529E-1116-433E-B85F-AA6265D26024}"/>
    <dgm:cxn modelId="{DB28981C-A999-4955-BBFE-A91EC28685C1}" type="presOf" srcId="{1099EF53-EEB5-4554-9FAF-75A94FFF97D2}" destId="{7B115849-9816-469A-A804-5A0DC5124D79}" srcOrd="0" destOrd="1" presId="urn:microsoft.com/office/officeart/2009/3/layout/IncreasingArrowsProcess"/>
    <dgm:cxn modelId="{201D1B87-4D4C-4B56-B72C-5E752A64B413}" type="presOf" srcId="{EE47CC61-AAFC-43B9-BCD7-073B3CA8A896}" destId="{6121006A-0B79-47C7-9D7C-4996599ABED4}" srcOrd="0" destOrd="0" presId="urn:microsoft.com/office/officeart/2009/3/layout/IncreasingArrowsProcess"/>
    <dgm:cxn modelId="{849F89CD-D581-4197-97F9-1A7F0099A9CD}" srcId="{EE47CC61-AAFC-43B9-BCD7-073B3CA8A896}" destId="{E83CBB96-6CB5-470B-B709-038E560540EC}" srcOrd="0" destOrd="0" parTransId="{FC58E9A4-EF25-4857-9204-78A7D0A5BAB5}" sibTransId="{C4F47C0A-F694-418E-8188-6C437CF9F3F3}"/>
    <dgm:cxn modelId="{77B2C43B-1542-484C-B638-36023E04A11F}" type="presOf" srcId="{29599F9A-A1DE-43A1-9195-F56EB043A16F}" destId="{89C325AC-B0B6-4B9E-9BEC-94B70003791C}" srcOrd="0" destOrd="0" presId="urn:microsoft.com/office/officeart/2009/3/layout/IncreasingArrowsProcess"/>
    <dgm:cxn modelId="{4EC902F3-D203-4F05-BD3C-6185DDD75060}" type="presOf" srcId="{71E59306-6F4A-4852-B1E7-8CBDB75D56F9}" destId="{5AB9CA93-45B7-4E78-BC57-3334B75C4F54}" srcOrd="0" destOrd="0" presId="urn:microsoft.com/office/officeart/2009/3/layout/IncreasingArrowsProcess"/>
    <dgm:cxn modelId="{DC1AAC64-E176-4E77-AC1D-F88E9D26D48B}" type="presOf" srcId="{E83CBB96-6CB5-470B-B709-038E560540EC}" destId="{3B9DDA3A-7A90-464D-A40A-E78CF39D2A6B}" srcOrd="0" destOrd="0" presId="urn:microsoft.com/office/officeart/2009/3/layout/IncreasingArrowsProcess"/>
    <dgm:cxn modelId="{E655F892-48A6-4ACC-BCDC-121E7CCBD6A9}" type="presOf" srcId="{A59149C9-F038-417B-AADA-8CA551B4F8A7}" destId="{B7866DA5-AEA0-484F-98F5-681C7B4DB2E4}" srcOrd="0" destOrd="0" presId="urn:microsoft.com/office/officeart/2009/3/layout/IncreasingArrowsProcess"/>
    <dgm:cxn modelId="{279A1DA8-AB36-437E-B2DE-FB088BEEE217}" type="presParOf" srcId="{6121006A-0B79-47C7-9D7C-4996599ABED4}" destId="{3B9DDA3A-7A90-464D-A40A-E78CF39D2A6B}" srcOrd="0" destOrd="0" presId="urn:microsoft.com/office/officeart/2009/3/layout/IncreasingArrowsProcess"/>
    <dgm:cxn modelId="{5FF54A01-11D8-4DDB-A957-4B86802DB20A}" type="presParOf" srcId="{6121006A-0B79-47C7-9D7C-4996599ABED4}" destId="{B7866DA5-AEA0-484F-98F5-681C7B4DB2E4}" srcOrd="1" destOrd="0" presId="urn:microsoft.com/office/officeart/2009/3/layout/IncreasingArrowsProcess"/>
    <dgm:cxn modelId="{CD1BE29F-ED11-46C2-A4A5-CEBD34E6F289}" type="presParOf" srcId="{6121006A-0B79-47C7-9D7C-4996599ABED4}" destId="{FC40FE03-ACED-4023-9977-14FD2DD5567E}" srcOrd="2" destOrd="0" presId="urn:microsoft.com/office/officeart/2009/3/layout/IncreasingArrowsProcess"/>
    <dgm:cxn modelId="{FF9C3438-D803-4CBC-95DF-8CB1DA5766FE}" type="presParOf" srcId="{6121006A-0B79-47C7-9D7C-4996599ABED4}" destId="{5AB9CA93-45B7-4E78-BC57-3334B75C4F54}" srcOrd="3" destOrd="0" presId="urn:microsoft.com/office/officeart/2009/3/layout/IncreasingArrowsProcess"/>
    <dgm:cxn modelId="{E5730A42-C793-4B07-8FAC-24344FA02386}" type="presParOf" srcId="{6121006A-0B79-47C7-9D7C-4996599ABED4}" destId="{89C325AC-B0B6-4B9E-9BEC-94B70003791C}" srcOrd="4" destOrd="0" presId="urn:microsoft.com/office/officeart/2009/3/layout/IncreasingArrowsProcess"/>
    <dgm:cxn modelId="{2E97CE95-B1AC-40C1-9B68-2187ABB23BC0}" type="presParOf" srcId="{6121006A-0B79-47C7-9D7C-4996599ABED4}" destId="{7B115849-9816-469A-A804-5A0DC5124D79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DDA3A-7A90-464D-A40A-E78CF39D2A6B}">
      <dsp:nvSpPr>
        <dsp:cNvPr id="0" name=""/>
        <dsp:cNvSpPr/>
      </dsp:nvSpPr>
      <dsp:spPr>
        <a:xfrm>
          <a:off x="3917" y="-85720"/>
          <a:ext cx="11193626" cy="16302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254000" bIns="258797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覺察</a:t>
          </a:r>
          <a:endParaRPr lang="zh-TW" altLang="en-US" sz="4000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917" y="321835"/>
        <a:ext cx="10786072" cy="815109"/>
      </dsp:txXfrm>
    </dsp:sp>
    <dsp:sp modelId="{B7866DA5-AEA0-484F-98F5-681C7B4DB2E4}">
      <dsp:nvSpPr>
        <dsp:cNvPr id="0" name=""/>
        <dsp:cNvSpPr/>
      </dsp:nvSpPr>
      <dsp:spPr>
        <a:xfrm>
          <a:off x="18188" y="930666"/>
          <a:ext cx="3447637" cy="37842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情境題：體悟性騷、霸凌，影片引導：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聚焦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影片中呈現不同類型 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霸凌行為。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en-US" sz="2000" u="sng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黃金</a:t>
          </a:r>
          <a:r>
            <a:rPr lang="en-US" altLang="zh-TW" sz="2000" u="sng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12</a:t>
          </a:r>
          <a:r>
            <a:rPr lang="zh-TW" altLang="en-US" sz="2000" u="sng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宮格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將常見霸凌之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行為歸類完成學習單。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反思自已的經驗上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4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 dirty="0"/>
        </a:p>
      </dsp:txBody>
      <dsp:txXfrm>
        <a:off x="18188" y="930666"/>
        <a:ext cx="3447637" cy="3784214"/>
      </dsp:txXfrm>
    </dsp:sp>
    <dsp:sp modelId="{FC40FE03-ACED-4023-9977-14FD2DD5567E}">
      <dsp:nvSpPr>
        <dsp:cNvPr id="0" name=""/>
        <dsp:cNvSpPr/>
      </dsp:nvSpPr>
      <dsp:spPr>
        <a:xfrm>
          <a:off x="3480098" y="438823"/>
          <a:ext cx="7745989" cy="16302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254000" bIns="258797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辨識</a:t>
          </a:r>
          <a:endParaRPr lang="zh-TW" altLang="en-US" sz="4400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480098" y="846378"/>
        <a:ext cx="7338435" cy="815109"/>
      </dsp:txXfrm>
    </dsp:sp>
    <dsp:sp modelId="{5AB9CA93-45B7-4E78-BC57-3334B75C4F54}">
      <dsp:nvSpPr>
        <dsp:cNvPr id="0" name=""/>
        <dsp:cNvSpPr/>
      </dsp:nvSpPr>
      <dsp:spPr>
        <a:xfrm>
          <a:off x="3480098" y="1695957"/>
          <a:ext cx="3447637" cy="3140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虛擬世界的性騷擾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分辨性騷擾之界定並協助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澄清當事者迷思。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受害人所呈現不舒服之感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受。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4.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法律層面之案例分享</a:t>
          </a:r>
        </a:p>
      </dsp:txBody>
      <dsp:txXfrm>
        <a:off x="3480098" y="1695957"/>
        <a:ext cx="3447637" cy="3140401"/>
      </dsp:txXfrm>
    </dsp:sp>
    <dsp:sp modelId="{89C325AC-B0B6-4B9E-9BEC-94B70003791C}">
      <dsp:nvSpPr>
        <dsp:cNvPr id="0" name=""/>
        <dsp:cNvSpPr/>
      </dsp:nvSpPr>
      <dsp:spPr>
        <a:xfrm>
          <a:off x="6927735" y="982230"/>
          <a:ext cx="4298352" cy="16302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254000" bIns="258797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求助</a:t>
          </a:r>
          <a:endParaRPr lang="zh-TW" altLang="en-US" sz="4400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927735" y="1389785"/>
        <a:ext cx="3890798" cy="815109"/>
      </dsp:txXfrm>
    </dsp:sp>
    <dsp:sp modelId="{7B115849-9816-469A-A804-5A0DC5124D79}">
      <dsp:nvSpPr>
        <dsp:cNvPr id="0" name=""/>
        <dsp:cNvSpPr/>
      </dsp:nvSpPr>
      <dsp:spPr>
        <a:xfrm>
          <a:off x="6844678" y="2010762"/>
          <a:ext cx="4413871" cy="3551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運用工具進行搜查法規</a:t>
          </a:r>
          <a:r>
            <a:rPr lang="en-US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澄清及 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建構新知識</a:t>
          </a:r>
          <a:r>
            <a:rPr lang="en-US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2.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申訴之管道</a:t>
          </a: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~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申訴流程</a:t>
          </a: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強化事件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處遇、自已可能會面對的後續</a:t>
          </a: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3.Yes</a:t>
          </a:r>
          <a:r>
            <a:rPr lang="zh-TW" altLang="en-US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or no ~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從中分析學生的建</a:t>
          </a: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構方法是否正確，強化當事件發</a:t>
          </a: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生時的策略</a:t>
          </a: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4.</a:t>
          </a:r>
          <a:r>
            <a:rPr lang="zh-TW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反霸凌宣言小卡</a:t>
          </a:r>
          <a:endParaRPr lang="en-US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                     </a:t>
          </a:r>
          <a:endParaRPr lang="zh-TW" altLang="zh-TW" sz="20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 dirty="0"/>
        </a:p>
      </dsp:txBody>
      <dsp:txXfrm>
        <a:off x="6844678" y="2010762"/>
        <a:ext cx="4413871" cy="3551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AB01A-972F-480B-8F52-6C66041E4C37}" type="datetimeFigureOut">
              <a:rPr lang="zh-TW" altLang="en-US" smtClean="0"/>
              <a:t>2020/5/15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533E1-F94B-4010-828D-CC60211C72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46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37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C22B00C-DCD2-4022-ACE7-EA9B6B570C0B}" type="slidenum">
              <a:rPr kumimoji="0" lang="zh-TW" altLang="en-US">
                <a:latin typeface="Calibri" panose="020F0502020204030204" pitchFamily="34" charset="0"/>
              </a:rPr>
              <a:pPr eaLnBrk="1" hangingPunct="1"/>
              <a:t>3</a:t>
            </a:fld>
            <a:endParaRPr kumimoji="0" lang="zh-TW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692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6000" dirty="0"/>
              <a:t>『</a:t>
            </a:r>
            <a:r>
              <a:rPr lang="zh-TW" altLang="en-US" sz="6000" dirty="0"/>
              <a:t>霸</a:t>
            </a:r>
            <a:r>
              <a:rPr lang="en-US" altLang="zh-TW" sz="6000" dirty="0"/>
              <a:t>』</a:t>
            </a:r>
            <a:r>
              <a:rPr lang="zh-TW" altLang="en-US" sz="6000" dirty="0"/>
              <a:t>者之塔 全面瓦解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4000" dirty="0" smtClean="0"/>
              <a:t>性騷擾</a:t>
            </a:r>
            <a:r>
              <a:rPr lang="en-US" altLang="zh-TW" sz="4000" dirty="0" smtClean="0"/>
              <a:t>~~</a:t>
            </a:r>
            <a:r>
              <a:rPr lang="zh-TW" altLang="en-US" sz="4000" dirty="0" smtClean="0"/>
              <a:t>問題</a:t>
            </a:r>
            <a:r>
              <a:rPr lang="zh-TW" altLang="en-US" sz="4000" dirty="0"/>
              <a:t>解決與危機因應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3200" dirty="0" smtClean="0"/>
              <a:t>復興國中    游奇雅</a:t>
            </a:r>
            <a:endParaRPr lang="zh-TW" altLang="en-US" sz="32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00013" y="5829300"/>
            <a:ext cx="12344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</a:rPr>
              <a:t>臺南市</a:t>
            </a:r>
            <a:r>
              <a:rPr lang="en-US" altLang="zh-TW" sz="3200" dirty="0">
                <a:solidFill>
                  <a:srgbClr val="FF0000"/>
                </a:solidFill>
              </a:rPr>
              <a:t>107</a:t>
            </a:r>
            <a:r>
              <a:rPr lang="zh-TW" altLang="en-US" sz="3200" dirty="0">
                <a:solidFill>
                  <a:srgbClr val="FF0000"/>
                </a:solidFill>
              </a:rPr>
              <a:t>年度性別平等教育創意教案</a:t>
            </a:r>
            <a:r>
              <a:rPr lang="zh-TW" altLang="en-US" sz="3200" dirty="0" smtClean="0">
                <a:solidFill>
                  <a:srgbClr val="FF0000"/>
                </a:solidFill>
              </a:rPr>
              <a:t>徵選</a:t>
            </a:r>
            <a:r>
              <a:rPr lang="en-US" altLang="zh-TW" sz="3200" dirty="0" smtClean="0">
                <a:solidFill>
                  <a:srgbClr val="FF0000"/>
                </a:solidFill>
              </a:rPr>
              <a:t>~『</a:t>
            </a:r>
            <a:r>
              <a:rPr lang="zh-TW" altLang="en-US" sz="3200" dirty="0">
                <a:solidFill>
                  <a:srgbClr val="FF0000"/>
                </a:solidFill>
              </a:rPr>
              <a:t>霸</a:t>
            </a:r>
            <a:r>
              <a:rPr lang="en-US" altLang="zh-TW" sz="3200" dirty="0">
                <a:solidFill>
                  <a:srgbClr val="FF0000"/>
                </a:solidFill>
              </a:rPr>
              <a:t>』</a:t>
            </a:r>
            <a:r>
              <a:rPr lang="zh-TW" altLang="en-US" sz="3200" dirty="0">
                <a:solidFill>
                  <a:srgbClr val="FF0000"/>
                </a:solidFill>
              </a:rPr>
              <a:t>者之塔 全面瓦解</a:t>
            </a:r>
            <a:br>
              <a:rPr lang="zh-TW" altLang="en-US" sz="3200" dirty="0">
                <a:solidFill>
                  <a:srgbClr val="FF0000"/>
                </a:solidFill>
              </a:rPr>
            </a:br>
            <a:r>
              <a:rPr lang="zh-TW" altLang="en-US" sz="3200" dirty="0">
                <a:solidFill>
                  <a:srgbClr val="FF0000"/>
                </a:solidFill>
              </a:rPr>
              <a:t/>
            </a:r>
            <a:br>
              <a:rPr lang="zh-TW" altLang="en-US" sz="3200" dirty="0">
                <a:solidFill>
                  <a:srgbClr val="FF0000"/>
                </a:solidFill>
              </a:rPr>
            </a:br>
            <a:endParaRPr lang="zh-TW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69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性別</a:t>
            </a:r>
            <a:r>
              <a:rPr lang="zh-TW" altLang="en-US" dirty="0"/>
              <a:t>平等之實質內涵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925147"/>
              </p:ext>
            </p:extLst>
          </p:nvPr>
        </p:nvGraphicFramePr>
        <p:xfrm>
          <a:off x="700088" y="2343151"/>
          <a:ext cx="10844212" cy="3700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1220">
                  <a:extLst>
                    <a:ext uri="{9D8B030D-6E8A-4147-A177-3AD203B41FA5}">
                      <a16:colId xmlns:a16="http://schemas.microsoft.com/office/drawing/2014/main" val="2744864699"/>
                    </a:ext>
                  </a:extLst>
                </a:gridCol>
                <a:gridCol w="5101496">
                  <a:extLst>
                    <a:ext uri="{9D8B030D-6E8A-4147-A177-3AD203B41FA5}">
                      <a16:colId xmlns:a16="http://schemas.microsoft.com/office/drawing/2014/main" val="2988391259"/>
                    </a:ext>
                  </a:extLst>
                </a:gridCol>
                <a:gridCol w="5101496">
                  <a:extLst>
                    <a:ext uri="{9D8B030D-6E8A-4147-A177-3AD203B41FA5}">
                      <a16:colId xmlns:a16="http://schemas.microsoft.com/office/drawing/2014/main" val="4103846919"/>
                    </a:ext>
                  </a:extLst>
                </a:gridCol>
              </a:tblGrid>
              <a:tr h="188223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議題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核心素養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0">
                          <a:effectLst/>
                        </a:rPr>
                        <a:t>性</a:t>
                      </a:r>
                      <a:r>
                        <a:rPr lang="en-US" sz="2800" kern="0">
                          <a:effectLst/>
                        </a:rPr>
                        <a:t>A3</a:t>
                      </a:r>
                      <a:r>
                        <a:rPr lang="zh-TW" sz="2800" kern="0">
                          <a:effectLst/>
                        </a:rPr>
                        <a:t>維護自我與尊重他人身體自主權，善用各項資源，保障性別權益，增進性騷擾、性侵害與性霸凌的防治</a:t>
                      </a:r>
                      <a:r>
                        <a:rPr lang="en-US" sz="2800" kern="0">
                          <a:effectLst/>
                        </a:rPr>
                        <a:t>(</a:t>
                      </a:r>
                      <a:r>
                        <a:rPr lang="zh-TW" sz="2800" kern="0">
                          <a:effectLst/>
                        </a:rPr>
                        <a:t>制</a:t>
                      </a:r>
                      <a:r>
                        <a:rPr lang="en-US" sz="2800" kern="0">
                          <a:effectLst/>
                        </a:rPr>
                        <a:t>)</a:t>
                      </a:r>
                      <a:r>
                        <a:rPr lang="zh-TW" sz="2800" kern="0">
                          <a:effectLst/>
                        </a:rPr>
                        <a:t>能力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extLst>
                  <a:ext uri="{0D108BD9-81ED-4DB2-BD59-A6C34878D82A}">
                    <a16:rowId xmlns:a16="http://schemas.microsoft.com/office/drawing/2014/main" val="2061478950"/>
                  </a:ext>
                </a:extLst>
              </a:tr>
              <a:tr h="87711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學習主題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0">
                          <a:effectLst/>
                        </a:rPr>
                        <a:t>性騷擾、性侵害與性霸凌的防治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extLst>
                  <a:ext uri="{0D108BD9-81ED-4DB2-BD59-A6C34878D82A}">
                    <a16:rowId xmlns:a16="http://schemas.microsoft.com/office/drawing/2014/main" val="2176407604"/>
                  </a:ext>
                </a:extLst>
              </a:tr>
              <a:tr h="9411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實質內涵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</a:rPr>
                        <a:t>J5</a:t>
                      </a:r>
                      <a:r>
                        <a:rPr lang="zh-TW" sz="2800" kern="0" dirty="0">
                          <a:effectLst/>
                        </a:rPr>
                        <a:t>辨識性騷擾、性侵害與性霸凌的樣態，運用資源解決問題性。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311" marR="16311" marT="0" marB="0" anchor="ctr"/>
                </a:tc>
                <a:extLst>
                  <a:ext uri="{0D108BD9-81ED-4DB2-BD59-A6C34878D82A}">
                    <a16:rowId xmlns:a16="http://schemas.microsoft.com/office/drawing/2014/main" val="2069507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75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今天重點</a:t>
            </a:r>
          </a:p>
        </p:txBody>
      </p:sp>
      <p:sp>
        <p:nvSpPr>
          <p:cNvPr id="11267" name="內容版面配置區 2"/>
          <p:cNvSpPr>
            <a:spLocks noGrp="1"/>
          </p:cNvSpPr>
          <p:nvPr>
            <p:ph sz="quarter" idx="1"/>
          </p:nvPr>
        </p:nvSpPr>
        <p:spPr>
          <a:xfrm>
            <a:off x="1981200" y="3200400"/>
            <a:ext cx="8229600" cy="2955926"/>
          </a:xfrm>
        </p:spPr>
        <p:txBody>
          <a:bodyPr/>
          <a:lstStyle/>
          <a:p>
            <a:pPr algn="ctr" eaLnBrk="1" hangingPunct="1">
              <a:buFont typeface="Wingdings 3" panose="05040102010807070707" pitchFamily="18" charset="2"/>
              <a:buNone/>
            </a:pPr>
            <a:endParaRPr lang="en-US" altLang="zh-TW" sz="3600" dirty="0"/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zh-TW" altLang="zh-TW" sz="4800" dirty="0"/>
              <a:t>網路性騷擾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734672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962025" y="447676"/>
            <a:ext cx="100584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請先思考：</a:t>
            </a:r>
          </a:p>
        </p:txBody>
      </p:sp>
      <p:sp>
        <p:nvSpPr>
          <p:cNvPr id="12291" name="內容版面配置區 2"/>
          <p:cNvSpPr>
            <a:spLocks noGrp="1"/>
          </p:cNvSpPr>
          <p:nvPr>
            <p:ph sz="quarter" idx="1"/>
          </p:nvPr>
        </p:nvSpPr>
        <p:spPr>
          <a:xfrm>
            <a:off x="1066800" y="1819276"/>
            <a:ext cx="9848850" cy="4937125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網路，對自己來說，是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………</a:t>
            </a:r>
          </a:p>
          <a:p>
            <a:pPr eaLnBrk="1" hangingPunct="1"/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網路帶給自己的影響是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………</a:t>
            </a:r>
          </a:p>
          <a:p>
            <a:pPr lvl="1" eaLnBrk="1" hangingPunct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好的部份？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eaLnBrk="1" hangingPunct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不好的部份？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網路帶給自己在人際關係的影響是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………</a:t>
            </a:r>
          </a:p>
          <a:p>
            <a:pPr lvl="1" eaLnBrk="1" hangingPunct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好的部份？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eaLnBrk="1" hangingPunct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不好的部份？</a:t>
            </a:r>
          </a:p>
        </p:txBody>
      </p:sp>
    </p:spTree>
    <p:extLst>
      <p:ext uri="{BB962C8B-B14F-4D97-AF65-F5344CB8AC3E}">
        <p14:creationId xmlns:p14="http://schemas.microsoft.com/office/powerpoint/2010/main" val="2358503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9136" y="585787"/>
            <a:ext cx="11082339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ts val="900"/>
              </a:spcBef>
              <a:spcAft>
                <a:spcPts val="0"/>
              </a:spcAft>
            </a:pPr>
            <a:r>
              <a:rPr lang="zh-TW" altLang="zh-TW" sz="32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教學演示重點及解決策略簡述</a:t>
            </a:r>
            <a:endParaRPr lang="zh-TW" altLang="zh-TW" sz="3200" kern="100" dirty="0"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（一）重點一：「霸」「霸」別跟來</a:t>
            </a: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~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認識霸凌的種類及霸凌關係金三角</a:t>
            </a:r>
            <a:endParaRPr lang="zh-TW" altLang="zh-TW" sz="2400" kern="100" dirty="0"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</a:t>
            </a:r>
            <a:r>
              <a:rPr lang="en-US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</a:t>
            </a:r>
            <a:r>
              <a:rPr lang="zh-TW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解決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策略：運用影片、自製課程</a:t>
            </a: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PPT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、網路匿名猜猜樂活動</a:t>
            </a:r>
            <a:endParaRPr lang="zh-TW" altLang="zh-TW" sz="2400" kern="100" dirty="0"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（二）重點二：虛擬世界</a:t>
            </a: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~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真鴨霸</a:t>
            </a: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~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讓學生學會對於霸凌事件的定義及實際樣態有</a:t>
            </a: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zh-TW" altLang="zh-TW" sz="2400" kern="100" dirty="0"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 </a:t>
            </a:r>
            <a:r>
              <a:rPr lang="zh-TW" altLang="en-US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    </a:t>
            </a:r>
            <a:r>
              <a:rPr lang="zh-TW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所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了解</a:t>
            </a:r>
            <a:r>
              <a:rPr lang="zh-TW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。解決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策略：運用</a:t>
            </a: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AI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智慧進行搜查霸凌事件的定義及</a:t>
            </a:r>
            <a:r>
              <a:rPr lang="zh-TW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實際</a:t>
            </a:r>
            <a:endParaRPr lang="en-US" altLang="zh-TW" sz="2400" kern="150" dirty="0" smtClean="0"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fontAlgn="base"/>
            <a:r>
              <a:rPr lang="zh-TW" altLang="en-US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</a:t>
            </a:r>
            <a:r>
              <a:rPr lang="zh-TW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樣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態並實際紀錄於學習</a:t>
            </a:r>
            <a:r>
              <a:rPr lang="zh-TW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單</a:t>
            </a:r>
            <a:endParaRPr lang="en-US" altLang="zh-TW" sz="2400" kern="150" dirty="0" smtClean="0"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zh-TW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三）重點三：「法」之金剛罩</a:t>
            </a: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~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霸凌相關法律及求助知識</a:t>
            </a:r>
            <a:endParaRPr lang="zh-TW" altLang="zh-TW" sz="2400" kern="100" dirty="0"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 </a:t>
            </a:r>
            <a:r>
              <a:rPr lang="zh-TW" altLang="en-US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     </a:t>
            </a:r>
            <a:r>
              <a:rPr lang="zh-TW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解決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策略：運用</a:t>
            </a: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AI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智慧進行搜查霸凌事件相關法律並小組討論實</a:t>
            </a:r>
            <a:endParaRPr lang="zh-TW" altLang="zh-TW" sz="2400" kern="100" dirty="0"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 </a:t>
            </a:r>
            <a:r>
              <a:rPr lang="zh-TW" altLang="en-US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     </a:t>
            </a:r>
            <a:r>
              <a:rPr lang="zh-TW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際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紀錄於學習單</a:t>
            </a:r>
            <a:endParaRPr lang="zh-TW" altLang="zh-TW" sz="2400" kern="100" dirty="0"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（四）重點四：拼出我的神仙丸</a:t>
            </a: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~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培養學生計劃反霸凌和落實友善校園精神的具</a:t>
            </a:r>
            <a:endParaRPr lang="zh-TW" altLang="zh-TW" sz="2400" kern="100" dirty="0"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 </a:t>
            </a:r>
            <a:r>
              <a:rPr lang="zh-TW" altLang="en-US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     </a:t>
            </a:r>
            <a:r>
              <a:rPr lang="zh-TW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體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作法，並在生活當中實踐。</a:t>
            </a:r>
            <a:endParaRPr lang="zh-TW" altLang="zh-TW" sz="2400" kern="100" dirty="0"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indent="457200" algn="just" fontAlgn="base">
              <a:spcAft>
                <a:spcPts val="0"/>
              </a:spcAft>
            </a:pPr>
            <a:r>
              <a:rPr lang="en-US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</a:t>
            </a:r>
            <a:r>
              <a:rPr lang="zh-TW" altLang="en-US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                </a:t>
            </a:r>
            <a:r>
              <a:rPr lang="zh-TW" altLang="zh-TW" sz="2400" kern="150" dirty="0" smtClean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解決</a:t>
            </a:r>
            <a:r>
              <a:rPr lang="zh-TW" altLang="zh-TW" sz="2400" kern="150" dirty="0">
                <a:latin typeface="26"/>
                <a:ea typeface="標楷體" panose="03000509000000000000" pitchFamily="65" charset="-120"/>
                <a:cs typeface="Times New Roman" panose="02020603050405020304" pitchFamily="18" charset="0"/>
              </a:rPr>
              <a:t>策略：透過體驗、省思、互助來達成反霸凌宣言</a:t>
            </a:r>
            <a:endParaRPr lang="zh-TW" altLang="zh-TW" sz="2400" kern="100" dirty="0">
              <a:effectLst/>
              <a:latin typeface="26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9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4" y="414338"/>
            <a:ext cx="11072812" cy="600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425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337190"/>
              </p:ext>
            </p:extLst>
          </p:nvPr>
        </p:nvGraphicFramePr>
        <p:xfrm>
          <a:off x="571499" y="1028699"/>
          <a:ext cx="11258550" cy="545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695575" y="171449"/>
            <a:ext cx="10058400" cy="1371600"/>
          </a:xfrm>
        </p:spPr>
        <p:txBody>
          <a:bodyPr/>
          <a:lstStyle/>
          <a:p>
            <a:r>
              <a:rPr lang="zh-TW" altLang="en-US" dirty="0" smtClean="0"/>
              <a:t>澄清觀念、建構新知識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588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63252"/>
            <a:ext cx="5381624" cy="6594748"/>
          </a:xfrm>
          <a:prstGeom prst="rect">
            <a:avLst/>
          </a:prstGeom>
        </p:spPr>
      </p:pic>
      <p:sp>
        <p:nvSpPr>
          <p:cNvPr id="12" name="內容版面配置區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6" y="252211"/>
            <a:ext cx="5505451" cy="660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1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6" y="250415"/>
            <a:ext cx="5676900" cy="660758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75" y="190500"/>
            <a:ext cx="5548313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6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259</TotalTime>
  <Words>548</Words>
  <Application>Microsoft Office PowerPoint</Application>
  <PresentationFormat>寬螢幕</PresentationFormat>
  <Paragraphs>62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26</vt:lpstr>
      <vt:lpstr>新細明體</vt:lpstr>
      <vt:lpstr>標楷體</vt:lpstr>
      <vt:lpstr>Arial</vt:lpstr>
      <vt:lpstr>Calibri</vt:lpstr>
      <vt:lpstr>Century Gothic</vt:lpstr>
      <vt:lpstr>Times New Roman</vt:lpstr>
      <vt:lpstr>Wingdings 3</vt:lpstr>
      <vt:lpstr>肥皂</vt:lpstr>
      <vt:lpstr>『霸』者之塔 全面瓦解  性騷擾~~問題解決與危機因應</vt:lpstr>
      <vt:lpstr>            性別平等之實質內涵</vt:lpstr>
      <vt:lpstr>今天重點</vt:lpstr>
      <vt:lpstr>請先思考：</vt:lpstr>
      <vt:lpstr>PowerPoint 簡報</vt:lpstr>
      <vt:lpstr>PowerPoint 簡報</vt:lpstr>
      <vt:lpstr>澄清觀念、建構新知識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是脽放走了大野狼  性騷擾~~問題解決與危機因應</dc:title>
  <dc:creator>user</dc:creator>
  <cp:lastModifiedBy>user</cp:lastModifiedBy>
  <cp:revision>29</cp:revision>
  <dcterms:created xsi:type="dcterms:W3CDTF">2019-11-25T01:03:28Z</dcterms:created>
  <dcterms:modified xsi:type="dcterms:W3CDTF">2020-05-15T01:02:50Z</dcterms:modified>
</cp:coreProperties>
</file>