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5.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4" r:id="rId1"/>
  </p:sldMasterIdLst>
  <p:notesMasterIdLst>
    <p:notesMasterId r:id="rId41"/>
  </p:notesMasterIdLst>
  <p:sldIdLst>
    <p:sldId id="256" r:id="rId2"/>
    <p:sldId id="257" r:id="rId3"/>
    <p:sldId id="333" r:id="rId4"/>
    <p:sldId id="259" r:id="rId5"/>
    <p:sldId id="328" r:id="rId6"/>
    <p:sldId id="258" r:id="rId7"/>
    <p:sldId id="342" r:id="rId8"/>
    <p:sldId id="343" r:id="rId9"/>
    <p:sldId id="345" r:id="rId10"/>
    <p:sldId id="344" r:id="rId11"/>
    <p:sldId id="260" r:id="rId12"/>
    <p:sldId id="261" r:id="rId13"/>
    <p:sldId id="262" r:id="rId14"/>
    <p:sldId id="263" r:id="rId15"/>
    <p:sldId id="264" r:id="rId16"/>
    <p:sldId id="266" r:id="rId17"/>
    <p:sldId id="267" r:id="rId18"/>
    <p:sldId id="268" r:id="rId19"/>
    <p:sldId id="269" r:id="rId20"/>
    <p:sldId id="270" r:id="rId21"/>
    <p:sldId id="283" r:id="rId22"/>
    <p:sldId id="334" r:id="rId23"/>
    <p:sldId id="284" r:id="rId24"/>
    <p:sldId id="285" r:id="rId25"/>
    <p:sldId id="340" r:id="rId26"/>
    <p:sldId id="310" r:id="rId27"/>
    <p:sldId id="311" r:id="rId28"/>
    <p:sldId id="336" r:id="rId29"/>
    <p:sldId id="312" r:id="rId30"/>
    <p:sldId id="313" r:id="rId31"/>
    <p:sldId id="314" r:id="rId32"/>
    <p:sldId id="315" r:id="rId33"/>
    <p:sldId id="316" r:id="rId34"/>
    <p:sldId id="317" r:id="rId35"/>
    <p:sldId id="318" r:id="rId36"/>
    <p:sldId id="320" r:id="rId37"/>
    <p:sldId id="321" r:id="rId38"/>
    <p:sldId id="322" r:id="rId39"/>
    <p:sldId id="341" r:id="rId40"/>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E61B41-6E0A-4076-A330-F4D02F46D9CC}" type="doc">
      <dgm:prSet loTypeId="urn:microsoft.com/office/officeart/2005/8/layout/hProcess9" loCatId="process" qsTypeId="urn:microsoft.com/office/officeart/2005/8/quickstyle/simple1" qsCatId="simple" csTypeId="urn:microsoft.com/office/officeart/2005/8/colors/accent1_2" csCatId="accent1" phldr="1"/>
      <dgm:spPr/>
    </dgm:pt>
    <dgm:pt modelId="{58721F54-D7D2-4928-AFC5-631B6D4FDD29}">
      <dgm:prSet phldrT="[文字]"/>
      <dgm:spPr/>
      <dgm:t>
        <a:bodyPr/>
        <a:lstStyle/>
        <a:p>
          <a:r>
            <a:rPr lang="zh-TW" altLang="en-US" dirty="0" smtClean="0"/>
            <a:t>全中文學科教學</a:t>
          </a:r>
          <a:endParaRPr lang="zh-TW" altLang="en-US" dirty="0"/>
        </a:p>
      </dgm:t>
    </dgm:pt>
    <dgm:pt modelId="{2645B5FB-19A2-4F7D-A5E5-E9B2F8069C78}" type="parTrans" cxnId="{F6DEF130-D58E-47CB-B995-8D835CEA25CF}">
      <dgm:prSet/>
      <dgm:spPr/>
      <dgm:t>
        <a:bodyPr/>
        <a:lstStyle/>
        <a:p>
          <a:endParaRPr lang="zh-TW" altLang="en-US"/>
        </a:p>
      </dgm:t>
    </dgm:pt>
    <dgm:pt modelId="{BFEE666B-41E9-4CB4-A8C7-F1C3BBF18845}" type="sibTrans" cxnId="{F6DEF130-D58E-47CB-B995-8D835CEA25CF}">
      <dgm:prSet/>
      <dgm:spPr/>
      <dgm:t>
        <a:bodyPr/>
        <a:lstStyle/>
        <a:p>
          <a:endParaRPr lang="zh-TW" altLang="en-US"/>
        </a:p>
      </dgm:t>
    </dgm:pt>
    <dgm:pt modelId="{25151766-6730-4350-9757-1CB010143FF4}">
      <dgm:prSet phldrT="[文字]"/>
      <dgm:spPr/>
      <dgm:t>
        <a:bodyPr/>
        <a:lstStyle/>
        <a:p>
          <a:r>
            <a:rPr lang="zh-TW" altLang="en-US" dirty="0" smtClean="0"/>
            <a:t>加入英語元素的學科教學</a:t>
          </a:r>
          <a:endParaRPr lang="zh-TW" altLang="en-US" dirty="0"/>
        </a:p>
      </dgm:t>
    </dgm:pt>
    <dgm:pt modelId="{51DD5895-BDDB-4543-B3E8-E5B07BEC6586}" type="parTrans" cxnId="{6E78B7E1-9A8B-46FA-8B37-7EBEF28CF1A0}">
      <dgm:prSet/>
      <dgm:spPr/>
      <dgm:t>
        <a:bodyPr/>
        <a:lstStyle/>
        <a:p>
          <a:endParaRPr lang="zh-TW" altLang="en-US"/>
        </a:p>
      </dgm:t>
    </dgm:pt>
    <dgm:pt modelId="{A4A20DCD-31CA-4B32-B2EB-6128C91DF8E0}" type="sibTrans" cxnId="{6E78B7E1-9A8B-46FA-8B37-7EBEF28CF1A0}">
      <dgm:prSet/>
      <dgm:spPr/>
      <dgm:t>
        <a:bodyPr/>
        <a:lstStyle/>
        <a:p>
          <a:endParaRPr lang="zh-TW" altLang="en-US"/>
        </a:p>
      </dgm:t>
    </dgm:pt>
    <dgm:pt modelId="{6828155B-491F-4119-97FB-F38676CBBDD6}">
      <dgm:prSet phldrT="[文字]"/>
      <dgm:spPr/>
      <dgm:t>
        <a:bodyPr/>
        <a:lstStyle/>
        <a:p>
          <a:r>
            <a:rPr lang="zh-TW" altLang="en-US" dirty="0" smtClean="0"/>
            <a:t>加入課室英語的學科教學</a:t>
          </a:r>
          <a:endParaRPr lang="zh-TW" altLang="en-US" dirty="0"/>
        </a:p>
      </dgm:t>
    </dgm:pt>
    <dgm:pt modelId="{235BE9E7-230A-4953-9729-DA42A2E24008}" type="parTrans" cxnId="{6C5196B8-D200-42CC-AF92-F7C73DECEE7D}">
      <dgm:prSet/>
      <dgm:spPr/>
      <dgm:t>
        <a:bodyPr/>
        <a:lstStyle/>
        <a:p>
          <a:endParaRPr lang="zh-TW" altLang="en-US"/>
        </a:p>
      </dgm:t>
    </dgm:pt>
    <dgm:pt modelId="{2982C41C-C0F6-43E3-BA14-953013467F3A}" type="sibTrans" cxnId="{6C5196B8-D200-42CC-AF92-F7C73DECEE7D}">
      <dgm:prSet/>
      <dgm:spPr/>
      <dgm:t>
        <a:bodyPr/>
        <a:lstStyle/>
        <a:p>
          <a:endParaRPr lang="zh-TW" altLang="en-US"/>
        </a:p>
      </dgm:t>
    </dgm:pt>
    <dgm:pt modelId="{F7EAC0DF-F062-476F-8C10-0BA3D03898AB}">
      <dgm:prSet phldrT="[文字]"/>
      <dgm:spPr/>
      <dgm:t>
        <a:bodyPr/>
        <a:lstStyle/>
        <a:p>
          <a:r>
            <a:rPr lang="zh-TW" altLang="en-US" dirty="0" smtClean="0"/>
            <a:t>加入溝通英語的學科教學</a:t>
          </a:r>
          <a:endParaRPr lang="zh-TW" altLang="en-US" dirty="0"/>
        </a:p>
      </dgm:t>
    </dgm:pt>
    <dgm:pt modelId="{ECFB9E75-9565-4E53-BCA7-9A04DE532947}" type="parTrans" cxnId="{E3242066-5BDC-4DCC-8EF5-C78F10214C3E}">
      <dgm:prSet/>
      <dgm:spPr/>
      <dgm:t>
        <a:bodyPr/>
        <a:lstStyle/>
        <a:p>
          <a:endParaRPr lang="zh-TW" altLang="en-US"/>
        </a:p>
      </dgm:t>
    </dgm:pt>
    <dgm:pt modelId="{9DE4DF10-FBE1-45F1-9CF5-EA6C0CDF1B1E}" type="sibTrans" cxnId="{E3242066-5BDC-4DCC-8EF5-C78F10214C3E}">
      <dgm:prSet/>
      <dgm:spPr/>
      <dgm:t>
        <a:bodyPr/>
        <a:lstStyle/>
        <a:p>
          <a:endParaRPr lang="zh-TW" altLang="en-US"/>
        </a:p>
      </dgm:t>
    </dgm:pt>
    <dgm:pt modelId="{E56965DF-33A7-404F-A6EC-8EB0D06A271D}">
      <dgm:prSet phldrT="[文字]"/>
      <dgm:spPr/>
      <dgm:t>
        <a:bodyPr/>
        <a:lstStyle/>
        <a:p>
          <a:r>
            <a:rPr lang="zh-TW" altLang="en-US" dirty="0" smtClean="0"/>
            <a:t>全英語的學科教學</a:t>
          </a:r>
          <a:endParaRPr lang="zh-TW" altLang="en-US" dirty="0"/>
        </a:p>
      </dgm:t>
    </dgm:pt>
    <dgm:pt modelId="{E3E006C7-66A3-4D4D-BA3F-E29BAFF4D69A}" type="parTrans" cxnId="{18B3B82C-9CB5-4117-AA4D-B5D68F4F8B1E}">
      <dgm:prSet/>
      <dgm:spPr/>
      <dgm:t>
        <a:bodyPr/>
        <a:lstStyle/>
        <a:p>
          <a:endParaRPr lang="zh-TW" altLang="en-US"/>
        </a:p>
      </dgm:t>
    </dgm:pt>
    <dgm:pt modelId="{28306E77-3F41-49EC-BCDA-F2710925980E}" type="sibTrans" cxnId="{18B3B82C-9CB5-4117-AA4D-B5D68F4F8B1E}">
      <dgm:prSet/>
      <dgm:spPr/>
      <dgm:t>
        <a:bodyPr/>
        <a:lstStyle/>
        <a:p>
          <a:endParaRPr lang="zh-TW" altLang="en-US"/>
        </a:p>
      </dgm:t>
    </dgm:pt>
    <dgm:pt modelId="{75F00814-DD69-44C1-B2DA-CEB11418E42C}" type="pres">
      <dgm:prSet presAssocID="{EAE61B41-6E0A-4076-A330-F4D02F46D9CC}" presName="CompostProcess" presStyleCnt="0">
        <dgm:presLayoutVars>
          <dgm:dir/>
          <dgm:resizeHandles val="exact"/>
        </dgm:presLayoutVars>
      </dgm:prSet>
      <dgm:spPr/>
    </dgm:pt>
    <dgm:pt modelId="{B6255188-6107-49AF-B541-4B58D279C44B}" type="pres">
      <dgm:prSet presAssocID="{EAE61B41-6E0A-4076-A330-F4D02F46D9CC}" presName="arrow" presStyleLbl="bgShp" presStyleIdx="0" presStyleCnt="1"/>
      <dgm:spPr/>
    </dgm:pt>
    <dgm:pt modelId="{6E83378E-56BF-4A08-B439-A435A662D812}" type="pres">
      <dgm:prSet presAssocID="{EAE61B41-6E0A-4076-A330-F4D02F46D9CC}" presName="linearProcess" presStyleCnt="0"/>
      <dgm:spPr/>
    </dgm:pt>
    <dgm:pt modelId="{C68B6DAD-5611-45C4-8679-C7F59FD93001}" type="pres">
      <dgm:prSet presAssocID="{58721F54-D7D2-4928-AFC5-631B6D4FDD29}" presName="textNode" presStyleLbl="node1" presStyleIdx="0" presStyleCnt="5">
        <dgm:presLayoutVars>
          <dgm:bulletEnabled val="1"/>
        </dgm:presLayoutVars>
      </dgm:prSet>
      <dgm:spPr/>
      <dgm:t>
        <a:bodyPr/>
        <a:lstStyle/>
        <a:p>
          <a:endParaRPr lang="zh-TW" altLang="en-US"/>
        </a:p>
      </dgm:t>
    </dgm:pt>
    <dgm:pt modelId="{2A5B6C28-C828-430D-986C-1C1733C76539}" type="pres">
      <dgm:prSet presAssocID="{BFEE666B-41E9-4CB4-A8C7-F1C3BBF18845}" presName="sibTrans" presStyleCnt="0"/>
      <dgm:spPr/>
    </dgm:pt>
    <dgm:pt modelId="{B6748BA3-FFDD-4C96-9A6E-95D33141970E}" type="pres">
      <dgm:prSet presAssocID="{25151766-6730-4350-9757-1CB010143FF4}" presName="textNode" presStyleLbl="node1" presStyleIdx="1" presStyleCnt="5">
        <dgm:presLayoutVars>
          <dgm:bulletEnabled val="1"/>
        </dgm:presLayoutVars>
      </dgm:prSet>
      <dgm:spPr/>
      <dgm:t>
        <a:bodyPr/>
        <a:lstStyle/>
        <a:p>
          <a:endParaRPr lang="zh-TW" altLang="en-US"/>
        </a:p>
      </dgm:t>
    </dgm:pt>
    <dgm:pt modelId="{EB2658A8-6E1A-4481-827A-7A24988E2F28}" type="pres">
      <dgm:prSet presAssocID="{A4A20DCD-31CA-4B32-B2EB-6128C91DF8E0}" presName="sibTrans" presStyleCnt="0"/>
      <dgm:spPr/>
    </dgm:pt>
    <dgm:pt modelId="{4181BAD0-FB92-433A-8A8E-CB72CAC2D0BC}" type="pres">
      <dgm:prSet presAssocID="{6828155B-491F-4119-97FB-F38676CBBDD6}" presName="textNode" presStyleLbl="node1" presStyleIdx="2" presStyleCnt="5">
        <dgm:presLayoutVars>
          <dgm:bulletEnabled val="1"/>
        </dgm:presLayoutVars>
      </dgm:prSet>
      <dgm:spPr/>
      <dgm:t>
        <a:bodyPr/>
        <a:lstStyle/>
        <a:p>
          <a:endParaRPr lang="zh-TW" altLang="en-US"/>
        </a:p>
      </dgm:t>
    </dgm:pt>
    <dgm:pt modelId="{8180B87C-2AEC-4A0F-B27B-A7C882475E86}" type="pres">
      <dgm:prSet presAssocID="{2982C41C-C0F6-43E3-BA14-953013467F3A}" presName="sibTrans" presStyleCnt="0"/>
      <dgm:spPr/>
    </dgm:pt>
    <dgm:pt modelId="{BDBA8AD2-B8E6-4874-9C60-A23A9E787E6D}" type="pres">
      <dgm:prSet presAssocID="{F7EAC0DF-F062-476F-8C10-0BA3D03898AB}" presName="textNode" presStyleLbl="node1" presStyleIdx="3" presStyleCnt="5">
        <dgm:presLayoutVars>
          <dgm:bulletEnabled val="1"/>
        </dgm:presLayoutVars>
      </dgm:prSet>
      <dgm:spPr/>
      <dgm:t>
        <a:bodyPr/>
        <a:lstStyle/>
        <a:p>
          <a:endParaRPr lang="zh-TW" altLang="en-US"/>
        </a:p>
      </dgm:t>
    </dgm:pt>
    <dgm:pt modelId="{6D4A07EE-81AD-4AA2-A6ED-F818E70834F5}" type="pres">
      <dgm:prSet presAssocID="{9DE4DF10-FBE1-45F1-9CF5-EA6C0CDF1B1E}" presName="sibTrans" presStyleCnt="0"/>
      <dgm:spPr/>
    </dgm:pt>
    <dgm:pt modelId="{F4340B8D-130C-4DF7-B7DE-2A845103F0F1}" type="pres">
      <dgm:prSet presAssocID="{E56965DF-33A7-404F-A6EC-8EB0D06A271D}" presName="textNode" presStyleLbl="node1" presStyleIdx="4" presStyleCnt="5">
        <dgm:presLayoutVars>
          <dgm:bulletEnabled val="1"/>
        </dgm:presLayoutVars>
      </dgm:prSet>
      <dgm:spPr/>
      <dgm:t>
        <a:bodyPr/>
        <a:lstStyle/>
        <a:p>
          <a:endParaRPr lang="zh-TW" altLang="en-US"/>
        </a:p>
      </dgm:t>
    </dgm:pt>
  </dgm:ptLst>
  <dgm:cxnLst>
    <dgm:cxn modelId="{E3242066-5BDC-4DCC-8EF5-C78F10214C3E}" srcId="{EAE61B41-6E0A-4076-A330-F4D02F46D9CC}" destId="{F7EAC0DF-F062-476F-8C10-0BA3D03898AB}" srcOrd="3" destOrd="0" parTransId="{ECFB9E75-9565-4E53-BCA7-9A04DE532947}" sibTransId="{9DE4DF10-FBE1-45F1-9CF5-EA6C0CDF1B1E}"/>
    <dgm:cxn modelId="{A1C2D8B6-31AD-485F-817E-284F74493058}" type="presOf" srcId="{58721F54-D7D2-4928-AFC5-631B6D4FDD29}" destId="{C68B6DAD-5611-45C4-8679-C7F59FD93001}" srcOrd="0" destOrd="0" presId="urn:microsoft.com/office/officeart/2005/8/layout/hProcess9"/>
    <dgm:cxn modelId="{6E78B7E1-9A8B-46FA-8B37-7EBEF28CF1A0}" srcId="{EAE61B41-6E0A-4076-A330-F4D02F46D9CC}" destId="{25151766-6730-4350-9757-1CB010143FF4}" srcOrd="1" destOrd="0" parTransId="{51DD5895-BDDB-4543-B3E8-E5B07BEC6586}" sibTransId="{A4A20DCD-31CA-4B32-B2EB-6128C91DF8E0}"/>
    <dgm:cxn modelId="{FCB96EB8-92CC-4FA6-9508-46759921267F}" type="presOf" srcId="{E56965DF-33A7-404F-A6EC-8EB0D06A271D}" destId="{F4340B8D-130C-4DF7-B7DE-2A845103F0F1}" srcOrd="0" destOrd="0" presId="urn:microsoft.com/office/officeart/2005/8/layout/hProcess9"/>
    <dgm:cxn modelId="{1F1A7363-948D-49CC-91A8-6A2F830CB3ED}" type="presOf" srcId="{6828155B-491F-4119-97FB-F38676CBBDD6}" destId="{4181BAD0-FB92-433A-8A8E-CB72CAC2D0BC}" srcOrd="0" destOrd="0" presId="urn:microsoft.com/office/officeart/2005/8/layout/hProcess9"/>
    <dgm:cxn modelId="{CDBE463A-F0B3-4E9C-ABC3-BD6FF6274820}" type="presOf" srcId="{EAE61B41-6E0A-4076-A330-F4D02F46D9CC}" destId="{75F00814-DD69-44C1-B2DA-CEB11418E42C}" srcOrd="0" destOrd="0" presId="urn:microsoft.com/office/officeart/2005/8/layout/hProcess9"/>
    <dgm:cxn modelId="{18B3B82C-9CB5-4117-AA4D-B5D68F4F8B1E}" srcId="{EAE61B41-6E0A-4076-A330-F4D02F46D9CC}" destId="{E56965DF-33A7-404F-A6EC-8EB0D06A271D}" srcOrd="4" destOrd="0" parTransId="{E3E006C7-66A3-4D4D-BA3F-E29BAFF4D69A}" sibTransId="{28306E77-3F41-49EC-BCDA-F2710925980E}"/>
    <dgm:cxn modelId="{6C5196B8-D200-42CC-AF92-F7C73DECEE7D}" srcId="{EAE61B41-6E0A-4076-A330-F4D02F46D9CC}" destId="{6828155B-491F-4119-97FB-F38676CBBDD6}" srcOrd="2" destOrd="0" parTransId="{235BE9E7-230A-4953-9729-DA42A2E24008}" sibTransId="{2982C41C-C0F6-43E3-BA14-953013467F3A}"/>
    <dgm:cxn modelId="{F6DEF130-D58E-47CB-B995-8D835CEA25CF}" srcId="{EAE61B41-6E0A-4076-A330-F4D02F46D9CC}" destId="{58721F54-D7D2-4928-AFC5-631B6D4FDD29}" srcOrd="0" destOrd="0" parTransId="{2645B5FB-19A2-4F7D-A5E5-E9B2F8069C78}" sibTransId="{BFEE666B-41E9-4CB4-A8C7-F1C3BBF18845}"/>
    <dgm:cxn modelId="{6A1410E8-2C11-4A96-9A06-2140ABDA7552}" type="presOf" srcId="{F7EAC0DF-F062-476F-8C10-0BA3D03898AB}" destId="{BDBA8AD2-B8E6-4874-9C60-A23A9E787E6D}" srcOrd="0" destOrd="0" presId="urn:microsoft.com/office/officeart/2005/8/layout/hProcess9"/>
    <dgm:cxn modelId="{3872CBB6-AC5E-4775-8394-E7C86C17C536}" type="presOf" srcId="{25151766-6730-4350-9757-1CB010143FF4}" destId="{B6748BA3-FFDD-4C96-9A6E-95D33141970E}" srcOrd="0" destOrd="0" presId="urn:microsoft.com/office/officeart/2005/8/layout/hProcess9"/>
    <dgm:cxn modelId="{DF7F40B6-FDD8-4129-9656-12EFECE6D90F}" type="presParOf" srcId="{75F00814-DD69-44C1-B2DA-CEB11418E42C}" destId="{B6255188-6107-49AF-B541-4B58D279C44B}" srcOrd="0" destOrd="0" presId="urn:microsoft.com/office/officeart/2005/8/layout/hProcess9"/>
    <dgm:cxn modelId="{410CFCE1-D81B-4618-B938-0D0D7F23FE61}" type="presParOf" srcId="{75F00814-DD69-44C1-B2DA-CEB11418E42C}" destId="{6E83378E-56BF-4A08-B439-A435A662D812}" srcOrd="1" destOrd="0" presId="urn:microsoft.com/office/officeart/2005/8/layout/hProcess9"/>
    <dgm:cxn modelId="{16F57962-02A3-4879-AB7E-63D3C08112CC}" type="presParOf" srcId="{6E83378E-56BF-4A08-B439-A435A662D812}" destId="{C68B6DAD-5611-45C4-8679-C7F59FD93001}" srcOrd="0" destOrd="0" presId="urn:microsoft.com/office/officeart/2005/8/layout/hProcess9"/>
    <dgm:cxn modelId="{D0910687-C7C1-4FD1-85E4-38FDCAEB0337}" type="presParOf" srcId="{6E83378E-56BF-4A08-B439-A435A662D812}" destId="{2A5B6C28-C828-430D-986C-1C1733C76539}" srcOrd="1" destOrd="0" presId="urn:microsoft.com/office/officeart/2005/8/layout/hProcess9"/>
    <dgm:cxn modelId="{5879DF0F-547E-4245-A371-C92B30A79C95}" type="presParOf" srcId="{6E83378E-56BF-4A08-B439-A435A662D812}" destId="{B6748BA3-FFDD-4C96-9A6E-95D33141970E}" srcOrd="2" destOrd="0" presId="urn:microsoft.com/office/officeart/2005/8/layout/hProcess9"/>
    <dgm:cxn modelId="{52ACE8E2-5101-4D1E-8F35-E54B90B2AE8A}" type="presParOf" srcId="{6E83378E-56BF-4A08-B439-A435A662D812}" destId="{EB2658A8-6E1A-4481-827A-7A24988E2F28}" srcOrd="3" destOrd="0" presId="urn:microsoft.com/office/officeart/2005/8/layout/hProcess9"/>
    <dgm:cxn modelId="{3BE28C06-3D4C-4BFD-B16B-EE3E930B738B}" type="presParOf" srcId="{6E83378E-56BF-4A08-B439-A435A662D812}" destId="{4181BAD0-FB92-433A-8A8E-CB72CAC2D0BC}" srcOrd="4" destOrd="0" presId="urn:microsoft.com/office/officeart/2005/8/layout/hProcess9"/>
    <dgm:cxn modelId="{73E3BC81-B55C-4771-83A1-ED9B82279466}" type="presParOf" srcId="{6E83378E-56BF-4A08-B439-A435A662D812}" destId="{8180B87C-2AEC-4A0F-B27B-A7C882475E86}" srcOrd="5" destOrd="0" presId="urn:microsoft.com/office/officeart/2005/8/layout/hProcess9"/>
    <dgm:cxn modelId="{0FFB41FC-024D-4C80-B24B-A0831F831C69}" type="presParOf" srcId="{6E83378E-56BF-4A08-B439-A435A662D812}" destId="{BDBA8AD2-B8E6-4874-9C60-A23A9E787E6D}" srcOrd="6" destOrd="0" presId="urn:microsoft.com/office/officeart/2005/8/layout/hProcess9"/>
    <dgm:cxn modelId="{44D28902-3E34-4B79-BDBC-244B20EF78F2}" type="presParOf" srcId="{6E83378E-56BF-4A08-B439-A435A662D812}" destId="{6D4A07EE-81AD-4AA2-A6ED-F818E70834F5}" srcOrd="7" destOrd="0" presId="urn:microsoft.com/office/officeart/2005/8/layout/hProcess9"/>
    <dgm:cxn modelId="{09DC351B-35A6-417B-A40B-59920D59D8E4}" type="presParOf" srcId="{6E83378E-56BF-4A08-B439-A435A662D812}" destId="{F4340B8D-130C-4DF7-B7DE-2A845103F0F1}" srcOrd="8"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55188-6107-49AF-B541-4B58D279C44B}">
      <dsp:nvSpPr>
        <dsp:cNvPr id="0" name=""/>
        <dsp:cNvSpPr/>
      </dsp:nvSpPr>
      <dsp:spPr>
        <a:xfrm>
          <a:off x="860821" y="0"/>
          <a:ext cx="9755981" cy="284268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8B6DAD-5611-45C4-8679-C7F59FD93001}">
      <dsp:nvSpPr>
        <dsp:cNvPr id="0" name=""/>
        <dsp:cNvSpPr/>
      </dsp:nvSpPr>
      <dsp:spPr>
        <a:xfrm>
          <a:off x="6471" y="852804"/>
          <a:ext cx="2144086" cy="113707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t>全中文學科教學</a:t>
          </a:r>
          <a:endParaRPr lang="zh-TW" altLang="en-US" sz="2400" kern="1200" dirty="0"/>
        </a:p>
      </dsp:txBody>
      <dsp:txXfrm>
        <a:off x="61978" y="908311"/>
        <a:ext cx="2033072" cy="1026059"/>
      </dsp:txXfrm>
    </dsp:sp>
    <dsp:sp modelId="{B6748BA3-FFDD-4C96-9A6E-95D33141970E}">
      <dsp:nvSpPr>
        <dsp:cNvPr id="0" name=""/>
        <dsp:cNvSpPr/>
      </dsp:nvSpPr>
      <dsp:spPr>
        <a:xfrm>
          <a:off x="2336620" y="852804"/>
          <a:ext cx="2144086" cy="113707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t>加入英語元素的學科教學</a:t>
          </a:r>
          <a:endParaRPr lang="zh-TW" altLang="en-US" sz="2400" kern="1200" dirty="0"/>
        </a:p>
      </dsp:txBody>
      <dsp:txXfrm>
        <a:off x="2392127" y="908311"/>
        <a:ext cx="2033072" cy="1026059"/>
      </dsp:txXfrm>
    </dsp:sp>
    <dsp:sp modelId="{4181BAD0-FB92-433A-8A8E-CB72CAC2D0BC}">
      <dsp:nvSpPr>
        <dsp:cNvPr id="0" name=""/>
        <dsp:cNvSpPr/>
      </dsp:nvSpPr>
      <dsp:spPr>
        <a:xfrm>
          <a:off x="4666769" y="852804"/>
          <a:ext cx="2144086" cy="113707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t>加入課室英語的學科教學</a:t>
          </a:r>
          <a:endParaRPr lang="zh-TW" altLang="en-US" sz="2400" kern="1200" dirty="0"/>
        </a:p>
      </dsp:txBody>
      <dsp:txXfrm>
        <a:off x="4722276" y="908311"/>
        <a:ext cx="2033072" cy="1026059"/>
      </dsp:txXfrm>
    </dsp:sp>
    <dsp:sp modelId="{BDBA8AD2-B8E6-4874-9C60-A23A9E787E6D}">
      <dsp:nvSpPr>
        <dsp:cNvPr id="0" name=""/>
        <dsp:cNvSpPr/>
      </dsp:nvSpPr>
      <dsp:spPr>
        <a:xfrm>
          <a:off x="6996918" y="852804"/>
          <a:ext cx="2144086" cy="113707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t>加入溝通英語的學科教學</a:t>
          </a:r>
          <a:endParaRPr lang="zh-TW" altLang="en-US" sz="2400" kern="1200" dirty="0"/>
        </a:p>
      </dsp:txBody>
      <dsp:txXfrm>
        <a:off x="7052425" y="908311"/>
        <a:ext cx="2033072" cy="1026059"/>
      </dsp:txXfrm>
    </dsp:sp>
    <dsp:sp modelId="{F4340B8D-130C-4DF7-B7DE-2A845103F0F1}">
      <dsp:nvSpPr>
        <dsp:cNvPr id="0" name=""/>
        <dsp:cNvSpPr/>
      </dsp:nvSpPr>
      <dsp:spPr>
        <a:xfrm>
          <a:off x="9327067" y="852804"/>
          <a:ext cx="2144086" cy="113707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t>全英語的學科教學</a:t>
          </a:r>
          <a:endParaRPr lang="zh-TW" altLang="en-US" sz="2400" kern="1200" dirty="0"/>
        </a:p>
      </dsp:txBody>
      <dsp:txXfrm>
        <a:off x="9382574" y="908311"/>
        <a:ext cx="2033072" cy="102605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D4A8CB-370C-4AEF-9539-938D2B64E4B1}" type="datetimeFigureOut">
              <a:rPr lang="zh-TW" altLang="en-US" smtClean="0"/>
              <a:t>2024/12/11</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692483-0EEF-4FBE-9216-C8B6EAB35A09}" type="slidenum">
              <a:rPr lang="zh-TW" altLang="en-US" smtClean="0"/>
              <a:t>‹#›</a:t>
            </a:fld>
            <a:endParaRPr lang="zh-TW" altLang="en-US"/>
          </a:p>
        </p:txBody>
      </p:sp>
    </p:spTree>
    <p:extLst>
      <p:ext uri="{BB962C8B-B14F-4D97-AF65-F5344CB8AC3E}">
        <p14:creationId xmlns:p14="http://schemas.microsoft.com/office/powerpoint/2010/main" val="2672294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a:extLst>
              <a:ext uri="{FF2B5EF4-FFF2-40B4-BE49-F238E27FC236}">
                <a16:creationId xmlns:a16="http://schemas.microsoft.com/office/drawing/2014/main" id="{8DFE211D-6C5A-4B3D-AA8C-9C95918A15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a:extLst>
              <a:ext uri="{FF2B5EF4-FFF2-40B4-BE49-F238E27FC236}">
                <a16:creationId xmlns:a16="http://schemas.microsoft.com/office/drawing/2014/main" id="{AC9C8F00-ACCC-4AEA-8981-35F138197C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371600" lvl="3" indent="0" algn="l">
              <a:lnSpc>
                <a:spcPct val="130000"/>
              </a:lnSpc>
              <a:buFont typeface="+mj-lt"/>
              <a:buNone/>
            </a:pP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雙語課程實施節數可採用不同作法</a:t>
            </a:r>
            <a:endPar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91160" indent="328930" algn="just">
              <a:lnSpc>
                <a:spcPct val="130000"/>
              </a:lnSpc>
            </a:pP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有關雙語課程實施的教學節數，有多元的選擇，茲臚列下列模式作為參考：</a:t>
            </a:r>
            <a:endPar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lnSpc>
                <a:spcPct val="130000"/>
              </a:lnSpc>
              <a:buFont typeface="+mj-lt"/>
              <a:buAutoNum type="arabicPeriod"/>
              <a:tabLst>
                <a:tab pos="540385" algn="l"/>
              </a:tabLst>
            </a:pP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以每節課程進行雙語授課規劃：亦即在每一節課中，利用一定的時間採英語授課。</a:t>
            </a:r>
            <a:endPar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lnSpc>
                <a:spcPct val="130000"/>
              </a:lnSpc>
              <a:buFont typeface="+mj-lt"/>
              <a:buAutoNum type="arabicPeriod"/>
              <a:tabLst>
                <a:tab pos="540385" algn="l"/>
              </a:tabLst>
            </a:pP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以單元教學進行雙語授課時規劃：可規劃固定比率節數採雙語進行。例如：一單元如有</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堂課，建議可規劃至少</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堂課採雙語教學（該雙語教學實施涵蓋使用國際教育議題或使用英語媒材），其他節數的教學則仍以中文授課。</a:t>
            </a:r>
            <a:endPar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lnSpc>
                <a:spcPct val="130000"/>
              </a:lnSpc>
              <a:buFont typeface="+mj-lt"/>
              <a:buAutoNum type="arabicPeriod"/>
              <a:tabLst>
                <a:tab pos="540385" algn="l"/>
              </a:tabLst>
            </a:pP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以課綱節數進行雙語授課規劃：Ａ、Ｂ、Ｃ三類雙語學校需分別規劃實施年級每週總節數的</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1/3</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1/6</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及</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1/9</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等固定節數的雙語課程。例如：甲國小為</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A</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類學校，選定</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年級為實施年段，則應有每週</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8</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節課採雙語教學。若某週健體領域之每週總數節</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節內擇定</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節的單元以雙語授課，則可在生活課程當中另安排</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節課雙語教學，再於彈性學習課程中再納入</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節課，始得符合每週</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8</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節課的實施原則。採本項實施作法者，可依據校內師資情形、單元特性適當融入英語或國際教育議題，轉化為雙語教學進行；其檢視基準為該學期平均每週</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8</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節課需採雙語教學。</a:t>
            </a:r>
            <a:endPar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Bef>
                <a:spcPct val="0"/>
              </a:spcBef>
            </a:pPr>
            <a:endParaRPr lang="zh-CN" altLang="en-US" dirty="0"/>
          </a:p>
        </p:txBody>
      </p:sp>
      <p:sp>
        <p:nvSpPr>
          <p:cNvPr id="23556" name="灯片编号占位符 3">
            <a:extLst>
              <a:ext uri="{FF2B5EF4-FFF2-40B4-BE49-F238E27FC236}">
                <a16:creationId xmlns:a16="http://schemas.microsoft.com/office/drawing/2014/main" id="{9040C047-3ECF-44A3-A034-28AD2345D6D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ea typeface="宋体" panose="02010600030101010101" pitchFamily="2" charset="-122"/>
              </a:defRPr>
            </a:lvl1pPr>
            <a:lvl2pPr marL="742950" indent="-285750">
              <a:defRPr>
                <a:solidFill>
                  <a:schemeClr val="tx1"/>
                </a:solidFill>
                <a:latin typeface="Century Gothic" panose="020B0502020202020204" pitchFamily="34" charset="0"/>
                <a:ea typeface="宋体" panose="02010600030101010101" pitchFamily="2" charset="-122"/>
              </a:defRPr>
            </a:lvl2pPr>
            <a:lvl3pPr marL="1143000" indent="-228600">
              <a:defRPr>
                <a:solidFill>
                  <a:schemeClr val="tx1"/>
                </a:solidFill>
                <a:latin typeface="Century Gothic" panose="020B0502020202020204" pitchFamily="34" charset="0"/>
                <a:ea typeface="宋体" panose="02010600030101010101" pitchFamily="2" charset="-122"/>
              </a:defRPr>
            </a:lvl3pPr>
            <a:lvl4pPr marL="1600200" indent="-228600">
              <a:defRPr>
                <a:solidFill>
                  <a:schemeClr val="tx1"/>
                </a:solidFill>
                <a:latin typeface="Century Gothic" panose="020B0502020202020204" pitchFamily="34" charset="0"/>
                <a:ea typeface="宋体" panose="02010600030101010101" pitchFamily="2" charset="-122"/>
              </a:defRPr>
            </a:lvl4pPr>
            <a:lvl5pPr marL="2057400" indent="-228600">
              <a:defRPr>
                <a:solidFill>
                  <a:schemeClr val="tx1"/>
                </a:solidFill>
                <a:latin typeface="Century Gothic" panose="020B0502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9pPr>
          </a:lstStyle>
          <a:p>
            <a:pPr fontAlgn="base">
              <a:spcBef>
                <a:spcPct val="0"/>
              </a:spcBef>
              <a:spcAft>
                <a:spcPct val="0"/>
              </a:spcAft>
            </a:pPr>
            <a:fld id="{22D8EDB7-519E-482E-B667-0C08D90D582E}" type="slidenum">
              <a:rPr lang="zh-CN" altLang="en-US">
                <a:latin typeface="Calibri" panose="020F0502020204030204" pitchFamily="34" charset="0"/>
              </a:rPr>
              <a:pPr fontAlgn="base">
                <a:spcBef>
                  <a:spcPct val="0"/>
                </a:spcBef>
                <a:spcAft>
                  <a:spcPct val="0"/>
                </a:spcAft>
              </a:pPr>
              <a:t>14</a:t>
            </a:fld>
            <a:endParaRPr lang="zh-CN" altLang="en-US">
              <a:latin typeface="Calibri" panose="020F0502020204030204" pitchFamily="34" charset="0"/>
            </a:endParaRPr>
          </a:p>
        </p:txBody>
      </p:sp>
    </p:spTree>
    <p:extLst>
      <p:ext uri="{BB962C8B-B14F-4D97-AF65-F5344CB8AC3E}">
        <p14:creationId xmlns:p14="http://schemas.microsoft.com/office/powerpoint/2010/main" val="1962422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8649DAF-093F-4482-AA38-346E9A2DEE94}" type="slidenum">
              <a:rPr lang="en-ZA" smtClean="0"/>
              <a:pPr/>
              <a:t>26</a:t>
            </a:fld>
            <a:endParaRPr lang="en-ZA"/>
          </a:p>
        </p:txBody>
      </p:sp>
    </p:spTree>
    <p:extLst>
      <p:ext uri="{BB962C8B-B14F-4D97-AF65-F5344CB8AC3E}">
        <p14:creationId xmlns:p14="http://schemas.microsoft.com/office/powerpoint/2010/main" val="3789902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8649DAF-093F-4482-AA38-346E9A2DEE94}" type="slidenum">
              <a:rPr lang="en-ZA" smtClean="0"/>
              <a:pPr/>
              <a:t>27</a:t>
            </a:fld>
            <a:endParaRPr lang="en-ZA"/>
          </a:p>
        </p:txBody>
      </p:sp>
    </p:spTree>
    <p:extLst>
      <p:ext uri="{BB962C8B-B14F-4D97-AF65-F5344CB8AC3E}">
        <p14:creationId xmlns:p14="http://schemas.microsoft.com/office/powerpoint/2010/main" val="4197044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8649DAF-093F-4482-AA38-346E9A2DEE94}" type="slidenum">
              <a:rPr lang="en-ZA" smtClean="0"/>
              <a:pPr/>
              <a:t>28</a:t>
            </a:fld>
            <a:endParaRPr lang="en-ZA"/>
          </a:p>
        </p:txBody>
      </p:sp>
    </p:spTree>
    <p:extLst>
      <p:ext uri="{BB962C8B-B14F-4D97-AF65-F5344CB8AC3E}">
        <p14:creationId xmlns:p14="http://schemas.microsoft.com/office/powerpoint/2010/main" val="2016740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8649DAF-093F-4482-AA38-346E9A2DEE94}" type="slidenum">
              <a:rPr lang="en-ZA" smtClean="0"/>
              <a:pPr/>
              <a:t>29</a:t>
            </a:fld>
            <a:endParaRPr lang="en-ZA"/>
          </a:p>
        </p:txBody>
      </p:sp>
    </p:spTree>
    <p:extLst>
      <p:ext uri="{BB962C8B-B14F-4D97-AF65-F5344CB8AC3E}">
        <p14:creationId xmlns:p14="http://schemas.microsoft.com/office/powerpoint/2010/main" val="2508277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8649DAF-093F-4482-AA38-346E9A2DEE94}" type="slidenum">
              <a:rPr lang="en-ZA" smtClean="0"/>
              <a:pPr/>
              <a:t>30</a:t>
            </a:fld>
            <a:endParaRPr lang="en-ZA"/>
          </a:p>
        </p:txBody>
      </p:sp>
    </p:spTree>
    <p:extLst>
      <p:ext uri="{BB962C8B-B14F-4D97-AF65-F5344CB8AC3E}">
        <p14:creationId xmlns:p14="http://schemas.microsoft.com/office/powerpoint/2010/main" val="128550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8649DAF-093F-4482-AA38-346E9A2DEE94}" type="slidenum">
              <a:rPr lang="en-ZA" smtClean="0"/>
              <a:pPr/>
              <a:t>31</a:t>
            </a:fld>
            <a:endParaRPr lang="en-ZA"/>
          </a:p>
        </p:txBody>
      </p:sp>
    </p:spTree>
    <p:extLst>
      <p:ext uri="{BB962C8B-B14F-4D97-AF65-F5344CB8AC3E}">
        <p14:creationId xmlns:p14="http://schemas.microsoft.com/office/powerpoint/2010/main" val="2761046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8649DAF-093F-4482-AA38-346E9A2DEE94}" type="slidenum">
              <a:rPr lang="en-ZA" smtClean="0"/>
              <a:pPr/>
              <a:t>32</a:t>
            </a:fld>
            <a:endParaRPr lang="en-ZA"/>
          </a:p>
        </p:txBody>
      </p:sp>
    </p:spTree>
    <p:extLst>
      <p:ext uri="{BB962C8B-B14F-4D97-AF65-F5344CB8AC3E}">
        <p14:creationId xmlns:p14="http://schemas.microsoft.com/office/powerpoint/2010/main" val="1211317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8649DAF-093F-4482-AA38-346E9A2DEE94}" type="slidenum">
              <a:rPr lang="en-ZA" smtClean="0"/>
              <a:pPr/>
              <a:t>33</a:t>
            </a:fld>
            <a:endParaRPr lang="en-ZA"/>
          </a:p>
        </p:txBody>
      </p:sp>
    </p:spTree>
    <p:extLst>
      <p:ext uri="{BB962C8B-B14F-4D97-AF65-F5344CB8AC3E}">
        <p14:creationId xmlns:p14="http://schemas.microsoft.com/office/powerpoint/2010/main" val="2079899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8649DAF-093F-4482-AA38-346E9A2DEE94}" type="slidenum">
              <a:rPr lang="en-ZA" smtClean="0"/>
              <a:pPr/>
              <a:t>34</a:t>
            </a:fld>
            <a:endParaRPr lang="en-ZA"/>
          </a:p>
        </p:txBody>
      </p:sp>
    </p:spTree>
    <p:extLst>
      <p:ext uri="{BB962C8B-B14F-4D97-AF65-F5344CB8AC3E}">
        <p14:creationId xmlns:p14="http://schemas.microsoft.com/office/powerpoint/2010/main" val="2048427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8649DAF-093F-4482-AA38-346E9A2DEE94}" type="slidenum">
              <a:rPr lang="en-ZA" smtClean="0"/>
              <a:pPr/>
              <a:t>35</a:t>
            </a:fld>
            <a:endParaRPr lang="en-ZA"/>
          </a:p>
        </p:txBody>
      </p:sp>
    </p:spTree>
    <p:extLst>
      <p:ext uri="{BB962C8B-B14F-4D97-AF65-F5344CB8AC3E}">
        <p14:creationId xmlns:p14="http://schemas.microsoft.com/office/powerpoint/2010/main" val="2002238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a:extLst>
              <a:ext uri="{FF2B5EF4-FFF2-40B4-BE49-F238E27FC236}">
                <a16:creationId xmlns:a16="http://schemas.microsoft.com/office/drawing/2014/main" id="{8DFE211D-6C5A-4B3D-AA8C-9C95918A15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a:extLst>
              <a:ext uri="{FF2B5EF4-FFF2-40B4-BE49-F238E27FC236}">
                <a16:creationId xmlns:a16="http://schemas.microsoft.com/office/drawing/2014/main" id="{AC9C8F00-ACCC-4AEA-8981-35F138197C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371600" lvl="3" indent="0" algn="l">
              <a:lnSpc>
                <a:spcPct val="130000"/>
              </a:lnSpc>
              <a:buFont typeface="+mj-lt"/>
              <a:buNone/>
            </a:pP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雙語課程實施節數可採用不同作法</a:t>
            </a:r>
            <a:endPar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91160" indent="328930" algn="just">
              <a:lnSpc>
                <a:spcPct val="130000"/>
              </a:lnSpc>
            </a:pP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有關雙語課程實施的教學節數，有多元的選擇，茲臚列下列模式作為參考：</a:t>
            </a:r>
            <a:endPar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lnSpc>
                <a:spcPct val="130000"/>
              </a:lnSpc>
              <a:buFont typeface="+mj-lt"/>
              <a:buAutoNum type="arabicPeriod"/>
              <a:tabLst>
                <a:tab pos="540385" algn="l"/>
              </a:tabLst>
            </a:pP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以每節課程進行雙語授課規劃：亦即在每一節課中，利用一定的時間採英語授課。</a:t>
            </a:r>
            <a:endPar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lnSpc>
                <a:spcPct val="130000"/>
              </a:lnSpc>
              <a:buFont typeface="+mj-lt"/>
              <a:buAutoNum type="arabicPeriod"/>
              <a:tabLst>
                <a:tab pos="540385" algn="l"/>
              </a:tabLst>
            </a:pP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以單元教學進行雙語授課時規劃：可規劃固定比率節數採雙語進行。例如：一單元如有</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堂課，建議可規劃至少</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堂課採雙語教學（該雙語教學實施涵蓋使用國際教育議題或使用英語媒材），其他節數的教學則仍以中文授課。</a:t>
            </a:r>
            <a:endPar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lnSpc>
                <a:spcPct val="130000"/>
              </a:lnSpc>
              <a:buFont typeface="+mj-lt"/>
              <a:buAutoNum type="arabicPeriod"/>
              <a:tabLst>
                <a:tab pos="540385" algn="l"/>
              </a:tabLst>
            </a:pP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以課綱節數進行雙語授課規劃：Ａ、Ｂ、Ｃ三類雙語學校需分別規劃實施年級每週總節數的</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1/3</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1/6</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及</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1/9</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等固定節數的雙語課程。例如：甲國小為</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A</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類學校，選定</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年級為實施年段，則應有每週</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8</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節課採雙語教學。若某週健體領域之每週總數節</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節內擇定</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節的單元以雙語授課，則可在生活課程當中另安排</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節課雙語教學，再於彈性學習課程中再納入</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節課，始得符合每週</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8</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節課的實施原則。採本項實施作法者，可依據校內師資情形、單元特性適當融入英語或國際教育議題，轉化為雙語教學進行；其檢視基準為該學期平均每週</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8</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節課需採雙語教學。</a:t>
            </a:r>
            <a:endPar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Bef>
                <a:spcPct val="0"/>
              </a:spcBef>
            </a:pPr>
            <a:endParaRPr lang="zh-CN" altLang="en-US" dirty="0"/>
          </a:p>
        </p:txBody>
      </p:sp>
      <p:sp>
        <p:nvSpPr>
          <p:cNvPr id="23556" name="灯片编号占位符 3">
            <a:extLst>
              <a:ext uri="{FF2B5EF4-FFF2-40B4-BE49-F238E27FC236}">
                <a16:creationId xmlns:a16="http://schemas.microsoft.com/office/drawing/2014/main" id="{9040C047-3ECF-44A3-A034-28AD2345D6D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ea typeface="宋体" panose="02010600030101010101" pitchFamily="2" charset="-122"/>
              </a:defRPr>
            </a:lvl1pPr>
            <a:lvl2pPr marL="742950" indent="-285750">
              <a:defRPr>
                <a:solidFill>
                  <a:schemeClr val="tx1"/>
                </a:solidFill>
                <a:latin typeface="Century Gothic" panose="020B0502020202020204" pitchFamily="34" charset="0"/>
                <a:ea typeface="宋体" panose="02010600030101010101" pitchFamily="2" charset="-122"/>
              </a:defRPr>
            </a:lvl2pPr>
            <a:lvl3pPr marL="1143000" indent="-228600">
              <a:defRPr>
                <a:solidFill>
                  <a:schemeClr val="tx1"/>
                </a:solidFill>
                <a:latin typeface="Century Gothic" panose="020B0502020202020204" pitchFamily="34" charset="0"/>
                <a:ea typeface="宋体" panose="02010600030101010101" pitchFamily="2" charset="-122"/>
              </a:defRPr>
            </a:lvl3pPr>
            <a:lvl4pPr marL="1600200" indent="-228600">
              <a:defRPr>
                <a:solidFill>
                  <a:schemeClr val="tx1"/>
                </a:solidFill>
                <a:latin typeface="Century Gothic" panose="020B0502020202020204" pitchFamily="34" charset="0"/>
                <a:ea typeface="宋体" panose="02010600030101010101" pitchFamily="2" charset="-122"/>
              </a:defRPr>
            </a:lvl4pPr>
            <a:lvl5pPr marL="2057400" indent="-228600">
              <a:defRPr>
                <a:solidFill>
                  <a:schemeClr val="tx1"/>
                </a:solidFill>
                <a:latin typeface="Century Gothic" panose="020B0502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9pPr>
          </a:lstStyle>
          <a:p>
            <a:pPr fontAlgn="base">
              <a:spcBef>
                <a:spcPct val="0"/>
              </a:spcBef>
              <a:spcAft>
                <a:spcPct val="0"/>
              </a:spcAft>
            </a:pPr>
            <a:fld id="{22D8EDB7-519E-482E-B667-0C08D90D582E}" type="slidenum">
              <a:rPr lang="zh-CN" altLang="en-US">
                <a:latin typeface="Calibri" panose="020F0502020204030204" pitchFamily="34" charset="0"/>
              </a:rPr>
              <a:pPr fontAlgn="base">
                <a:spcBef>
                  <a:spcPct val="0"/>
                </a:spcBef>
                <a:spcAft>
                  <a:spcPct val="0"/>
                </a:spcAft>
              </a:pPr>
              <a:t>15</a:t>
            </a:fld>
            <a:endParaRPr lang="zh-CN" altLang="en-US">
              <a:latin typeface="Calibri" panose="020F0502020204030204" pitchFamily="34" charset="0"/>
            </a:endParaRPr>
          </a:p>
        </p:txBody>
      </p:sp>
    </p:spTree>
    <p:extLst>
      <p:ext uri="{BB962C8B-B14F-4D97-AF65-F5344CB8AC3E}">
        <p14:creationId xmlns:p14="http://schemas.microsoft.com/office/powerpoint/2010/main" val="2931401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8649DAF-093F-4482-AA38-346E9A2DEE94}" type="slidenum">
              <a:rPr lang="en-ZA" smtClean="0"/>
              <a:pPr/>
              <a:t>36</a:t>
            </a:fld>
            <a:endParaRPr lang="en-ZA"/>
          </a:p>
        </p:txBody>
      </p:sp>
    </p:spTree>
    <p:extLst>
      <p:ext uri="{BB962C8B-B14F-4D97-AF65-F5344CB8AC3E}">
        <p14:creationId xmlns:p14="http://schemas.microsoft.com/office/powerpoint/2010/main" val="2847190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8649DAF-093F-4482-AA38-346E9A2DEE94}" type="slidenum">
              <a:rPr lang="en-ZA" smtClean="0"/>
              <a:pPr/>
              <a:t>37</a:t>
            </a:fld>
            <a:endParaRPr lang="en-ZA"/>
          </a:p>
        </p:txBody>
      </p:sp>
    </p:spTree>
    <p:extLst>
      <p:ext uri="{BB962C8B-B14F-4D97-AF65-F5344CB8AC3E}">
        <p14:creationId xmlns:p14="http://schemas.microsoft.com/office/powerpoint/2010/main" val="685154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8649DAF-093F-4482-AA38-346E9A2DEE94}" type="slidenum">
              <a:rPr lang="en-ZA" smtClean="0"/>
              <a:pPr/>
              <a:t>38</a:t>
            </a:fld>
            <a:endParaRPr lang="en-ZA"/>
          </a:p>
        </p:txBody>
      </p:sp>
    </p:spTree>
    <p:extLst>
      <p:ext uri="{BB962C8B-B14F-4D97-AF65-F5344CB8AC3E}">
        <p14:creationId xmlns:p14="http://schemas.microsoft.com/office/powerpoint/2010/main" val="4280334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a:extLst>
              <a:ext uri="{FF2B5EF4-FFF2-40B4-BE49-F238E27FC236}">
                <a16:creationId xmlns:a16="http://schemas.microsoft.com/office/drawing/2014/main" id="{8DFE211D-6C5A-4B3D-AA8C-9C95918A15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a:extLst>
              <a:ext uri="{FF2B5EF4-FFF2-40B4-BE49-F238E27FC236}">
                <a16:creationId xmlns:a16="http://schemas.microsoft.com/office/drawing/2014/main" id="{AC9C8F00-ACCC-4AEA-8981-35F138197C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371600" lvl="3" indent="0" algn="l">
              <a:lnSpc>
                <a:spcPct val="130000"/>
              </a:lnSpc>
              <a:buFont typeface="+mj-lt"/>
              <a:buNone/>
            </a:pP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雙語課程實施節數可採用不同作法</a:t>
            </a:r>
            <a:endPar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91160" indent="328930" algn="just">
              <a:lnSpc>
                <a:spcPct val="130000"/>
              </a:lnSpc>
            </a:pP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有關雙語課程實施的教學節數，有多元的選擇，茲臚列下列模式作為參考：</a:t>
            </a:r>
            <a:endPar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lnSpc>
                <a:spcPct val="130000"/>
              </a:lnSpc>
              <a:buFont typeface="+mj-lt"/>
              <a:buAutoNum type="arabicPeriod"/>
              <a:tabLst>
                <a:tab pos="540385" algn="l"/>
              </a:tabLst>
            </a:pP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以每節課程進行雙語授課規劃：亦即在每一節課中，利用一定的時間採英語授課。</a:t>
            </a:r>
            <a:endPar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lnSpc>
                <a:spcPct val="130000"/>
              </a:lnSpc>
              <a:buFont typeface="+mj-lt"/>
              <a:buAutoNum type="arabicPeriod"/>
              <a:tabLst>
                <a:tab pos="540385" algn="l"/>
              </a:tabLst>
            </a:pP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以單元教學進行雙語授課時規劃：可規劃固定比率節數採雙語進行。例如：一單元如有</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堂課，建議可規劃至少</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堂課採雙語教學（該雙語教學實施涵蓋使用國際教育議題或使用英語媒材），其他節數的教學則仍以中文授課。</a:t>
            </a:r>
            <a:endPar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lnSpc>
                <a:spcPct val="130000"/>
              </a:lnSpc>
              <a:buFont typeface="+mj-lt"/>
              <a:buAutoNum type="arabicPeriod"/>
              <a:tabLst>
                <a:tab pos="540385" algn="l"/>
              </a:tabLst>
            </a:pP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以課綱節數進行雙語授課規劃：Ａ、Ｂ、Ｃ三類雙語學校需分別規劃實施年級每週總節數的</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1/3</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1/6</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及</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1/9</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等固定節數的雙語課程。例如：甲國小為</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A</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類學校，選定</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年級為實施年段，則應有每週</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8</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節課採雙語教學。若某週健體領域之每週總數節</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節內擇定</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節的單元以雙語授課，則可在生活課程當中另安排</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節課雙語教學，再於彈性學習課程中再納入</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節課，始得符合每週</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8</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節課的實施原則。採本項實施作法者，可依據校內師資情形、單元特性適當融入英語或國際教育議題，轉化為雙語教學進行；其檢視基準為該學期平均每週</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8</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節課需採雙語教學。</a:t>
            </a:r>
            <a:endPar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Bef>
                <a:spcPct val="0"/>
              </a:spcBef>
            </a:pPr>
            <a:endParaRPr lang="zh-CN" altLang="en-US" dirty="0"/>
          </a:p>
        </p:txBody>
      </p:sp>
      <p:sp>
        <p:nvSpPr>
          <p:cNvPr id="23556" name="灯片编号占位符 3">
            <a:extLst>
              <a:ext uri="{FF2B5EF4-FFF2-40B4-BE49-F238E27FC236}">
                <a16:creationId xmlns:a16="http://schemas.microsoft.com/office/drawing/2014/main" id="{9040C047-3ECF-44A3-A034-28AD2345D6D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ea typeface="宋体" panose="02010600030101010101" pitchFamily="2" charset="-122"/>
              </a:defRPr>
            </a:lvl1pPr>
            <a:lvl2pPr marL="742950" indent="-285750">
              <a:defRPr>
                <a:solidFill>
                  <a:schemeClr val="tx1"/>
                </a:solidFill>
                <a:latin typeface="Century Gothic" panose="020B0502020202020204" pitchFamily="34" charset="0"/>
                <a:ea typeface="宋体" panose="02010600030101010101" pitchFamily="2" charset="-122"/>
              </a:defRPr>
            </a:lvl2pPr>
            <a:lvl3pPr marL="1143000" indent="-228600">
              <a:defRPr>
                <a:solidFill>
                  <a:schemeClr val="tx1"/>
                </a:solidFill>
                <a:latin typeface="Century Gothic" panose="020B0502020202020204" pitchFamily="34" charset="0"/>
                <a:ea typeface="宋体" panose="02010600030101010101" pitchFamily="2" charset="-122"/>
              </a:defRPr>
            </a:lvl3pPr>
            <a:lvl4pPr marL="1600200" indent="-228600">
              <a:defRPr>
                <a:solidFill>
                  <a:schemeClr val="tx1"/>
                </a:solidFill>
                <a:latin typeface="Century Gothic" panose="020B0502020202020204" pitchFamily="34" charset="0"/>
                <a:ea typeface="宋体" panose="02010600030101010101" pitchFamily="2" charset="-122"/>
              </a:defRPr>
            </a:lvl4pPr>
            <a:lvl5pPr marL="2057400" indent="-228600">
              <a:defRPr>
                <a:solidFill>
                  <a:schemeClr val="tx1"/>
                </a:solidFill>
                <a:latin typeface="Century Gothic" panose="020B0502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9pPr>
          </a:lstStyle>
          <a:p>
            <a:pPr fontAlgn="base">
              <a:spcBef>
                <a:spcPct val="0"/>
              </a:spcBef>
              <a:spcAft>
                <a:spcPct val="0"/>
              </a:spcAft>
            </a:pPr>
            <a:fld id="{22D8EDB7-519E-482E-B667-0C08D90D582E}" type="slidenum">
              <a:rPr lang="zh-CN" altLang="en-US">
                <a:latin typeface="Calibri" panose="020F0502020204030204" pitchFamily="34" charset="0"/>
              </a:rPr>
              <a:pPr fontAlgn="base">
                <a:spcBef>
                  <a:spcPct val="0"/>
                </a:spcBef>
                <a:spcAft>
                  <a:spcPct val="0"/>
                </a:spcAft>
              </a:pPr>
              <a:t>16</a:t>
            </a:fld>
            <a:endParaRPr lang="zh-CN" altLang="en-US">
              <a:latin typeface="Calibri" panose="020F0502020204030204" pitchFamily="34" charset="0"/>
            </a:endParaRPr>
          </a:p>
        </p:txBody>
      </p:sp>
    </p:spTree>
    <p:extLst>
      <p:ext uri="{BB962C8B-B14F-4D97-AF65-F5344CB8AC3E}">
        <p14:creationId xmlns:p14="http://schemas.microsoft.com/office/powerpoint/2010/main" val="3091236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a:extLst>
              <a:ext uri="{FF2B5EF4-FFF2-40B4-BE49-F238E27FC236}">
                <a16:creationId xmlns:a16="http://schemas.microsoft.com/office/drawing/2014/main" id="{8DFE211D-6C5A-4B3D-AA8C-9C95918A15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a:extLst>
              <a:ext uri="{FF2B5EF4-FFF2-40B4-BE49-F238E27FC236}">
                <a16:creationId xmlns:a16="http://schemas.microsoft.com/office/drawing/2014/main" id="{AC9C8F00-ACCC-4AEA-8981-35F138197C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371600" lvl="3" indent="0" algn="l">
              <a:lnSpc>
                <a:spcPct val="130000"/>
              </a:lnSpc>
              <a:buFont typeface="+mj-lt"/>
              <a:buNone/>
            </a:pP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雙語課程實施節數可採用不同作法</a:t>
            </a:r>
            <a:endPar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91160" indent="328930" algn="just">
              <a:lnSpc>
                <a:spcPct val="130000"/>
              </a:lnSpc>
            </a:pP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有關雙語課程實施的教學節數，有多元的選擇，茲臚列下列模式作為參考：</a:t>
            </a:r>
            <a:endPar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lnSpc>
                <a:spcPct val="130000"/>
              </a:lnSpc>
              <a:buFont typeface="+mj-lt"/>
              <a:buAutoNum type="arabicPeriod"/>
              <a:tabLst>
                <a:tab pos="540385" algn="l"/>
              </a:tabLst>
            </a:pP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以每節課程進行雙語授課規劃：亦即在每一節課中，利用一定的時間採英語授課。</a:t>
            </a:r>
            <a:endPar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lnSpc>
                <a:spcPct val="130000"/>
              </a:lnSpc>
              <a:buFont typeface="+mj-lt"/>
              <a:buAutoNum type="arabicPeriod"/>
              <a:tabLst>
                <a:tab pos="540385" algn="l"/>
              </a:tabLst>
            </a:pP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以單元教學進行雙語授課時規劃：可規劃固定比率節數採雙語進行。例如：一單元如有</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堂課，建議可規劃至少</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堂課採雙語教學（該雙語教學實施涵蓋使用國際教育議題或使用英語媒材），其他節數的教學則仍以中文授課。</a:t>
            </a:r>
            <a:endPar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lnSpc>
                <a:spcPct val="130000"/>
              </a:lnSpc>
              <a:buFont typeface="+mj-lt"/>
              <a:buAutoNum type="arabicPeriod"/>
              <a:tabLst>
                <a:tab pos="540385" algn="l"/>
              </a:tabLst>
            </a:pP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以課綱節數進行雙語授課規劃：Ａ、Ｂ、Ｃ三類雙語學校需分別規劃實施年級每週總節數的</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1/3</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1/6</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及</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1/9</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等固定節數的雙語課程。例如：甲國小為</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A</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類學校，選定</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年級為實施年段，則應有每週</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8</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節課採雙語教學。若某週健體領域之每週總數節</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節內擇定</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節的單元以雙語授課，則可在生活課程當中另安排</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節課雙語教學，再於彈性學習課程中再納入</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節課，始得符合每週</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8</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節課的實施原則。採本項實施作法者，可依據校內師資情形、單元特性適當融入英語或國際教育議題，轉化為雙語教學進行；其檢視基準為該學期平均每週</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8</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節課需採雙語教學。</a:t>
            </a:r>
            <a:endPar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Bef>
                <a:spcPct val="0"/>
              </a:spcBef>
            </a:pPr>
            <a:endParaRPr lang="zh-CN" altLang="en-US" dirty="0"/>
          </a:p>
        </p:txBody>
      </p:sp>
      <p:sp>
        <p:nvSpPr>
          <p:cNvPr id="23556" name="灯片编号占位符 3">
            <a:extLst>
              <a:ext uri="{FF2B5EF4-FFF2-40B4-BE49-F238E27FC236}">
                <a16:creationId xmlns:a16="http://schemas.microsoft.com/office/drawing/2014/main" id="{9040C047-3ECF-44A3-A034-28AD2345D6D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ea typeface="宋体" panose="02010600030101010101" pitchFamily="2" charset="-122"/>
              </a:defRPr>
            </a:lvl1pPr>
            <a:lvl2pPr marL="742950" indent="-285750">
              <a:defRPr>
                <a:solidFill>
                  <a:schemeClr val="tx1"/>
                </a:solidFill>
                <a:latin typeface="Century Gothic" panose="020B0502020202020204" pitchFamily="34" charset="0"/>
                <a:ea typeface="宋体" panose="02010600030101010101" pitchFamily="2" charset="-122"/>
              </a:defRPr>
            </a:lvl2pPr>
            <a:lvl3pPr marL="1143000" indent="-228600">
              <a:defRPr>
                <a:solidFill>
                  <a:schemeClr val="tx1"/>
                </a:solidFill>
                <a:latin typeface="Century Gothic" panose="020B0502020202020204" pitchFamily="34" charset="0"/>
                <a:ea typeface="宋体" panose="02010600030101010101" pitchFamily="2" charset="-122"/>
              </a:defRPr>
            </a:lvl3pPr>
            <a:lvl4pPr marL="1600200" indent="-228600">
              <a:defRPr>
                <a:solidFill>
                  <a:schemeClr val="tx1"/>
                </a:solidFill>
                <a:latin typeface="Century Gothic" panose="020B0502020202020204" pitchFamily="34" charset="0"/>
                <a:ea typeface="宋体" panose="02010600030101010101" pitchFamily="2" charset="-122"/>
              </a:defRPr>
            </a:lvl4pPr>
            <a:lvl5pPr marL="2057400" indent="-228600">
              <a:defRPr>
                <a:solidFill>
                  <a:schemeClr val="tx1"/>
                </a:solidFill>
                <a:latin typeface="Century Gothic" panose="020B0502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9pPr>
          </a:lstStyle>
          <a:p>
            <a:pPr fontAlgn="base">
              <a:spcBef>
                <a:spcPct val="0"/>
              </a:spcBef>
              <a:spcAft>
                <a:spcPct val="0"/>
              </a:spcAft>
            </a:pPr>
            <a:fld id="{22D8EDB7-519E-482E-B667-0C08D90D582E}" type="slidenum">
              <a:rPr lang="zh-CN" altLang="en-US">
                <a:latin typeface="Calibri" panose="020F0502020204030204" pitchFamily="34" charset="0"/>
              </a:rPr>
              <a:pPr fontAlgn="base">
                <a:spcBef>
                  <a:spcPct val="0"/>
                </a:spcBef>
                <a:spcAft>
                  <a:spcPct val="0"/>
                </a:spcAft>
              </a:pPr>
              <a:t>17</a:t>
            </a:fld>
            <a:endParaRPr lang="zh-CN" altLang="en-US">
              <a:latin typeface="Calibri" panose="020F0502020204030204" pitchFamily="34" charset="0"/>
            </a:endParaRPr>
          </a:p>
        </p:txBody>
      </p:sp>
    </p:spTree>
    <p:extLst>
      <p:ext uri="{BB962C8B-B14F-4D97-AF65-F5344CB8AC3E}">
        <p14:creationId xmlns:p14="http://schemas.microsoft.com/office/powerpoint/2010/main" val="579620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a:extLst>
              <a:ext uri="{FF2B5EF4-FFF2-40B4-BE49-F238E27FC236}">
                <a16:creationId xmlns:a16="http://schemas.microsoft.com/office/drawing/2014/main" id="{8DFE211D-6C5A-4B3D-AA8C-9C95918A15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a:extLst>
              <a:ext uri="{FF2B5EF4-FFF2-40B4-BE49-F238E27FC236}">
                <a16:creationId xmlns:a16="http://schemas.microsoft.com/office/drawing/2014/main" id="{AC9C8F00-ACCC-4AEA-8981-35F138197C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371600" lvl="3" indent="0" algn="l">
              <a:lnSpc>
                <a:spcPct val="130000"/>
              </a:lnSpc>
              <a:buFont typeface="+mj-lt"/>
              <a:buNone/>
            </a:pP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雙語課程實施節數可採用不同作法</a:t>
            </a:r>
            <a:endPar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91160" indent="328930" algn="just">
              <a:lnSpc>
                <a:spcPct val="130000"/>
              </a:lnSpc>
            </a:pP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有關雙語課程實施的教學節數，有多元的選擇，茲臚列下列模式作為參考：</a:t>
            </a:r>
            <a:endPar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lnSpc>
                <a:spcPct val="130000"/>
              </a:lnSpc>
              <a:buFont typeface="+mj-lt"/>
              <a:buAutoNum type="arabicPeriod"/>
              <a:tabLst>
                <a:tab pos="540385" algn="l"/>
              </a:tabLst>
            </a:pP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以每節課程進行雙語授課規劃：亦即在每一節課中，利用一定的時間採英語授課。</a:t>
            </a:r>
            <a:endPar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lnSpc>
                <a:spcPct val="130000"/>
              </a:lnSpc>
              <a:buFont typeface="+mj-lt"/>
              <a:buAutoNum type="arabicPeriod"/>
              <a:tabLst>
                <a:tab pos="540385" algn="l"/>
              </a:tabLst>
            </a:pP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以單元教學進行雙語授課時規劃：可規劃固定比率節數採雙語進行。例如：一單元如有</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堂課，建議可規劃至少</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堂課採雙語教學（該雙語教學實施涵蓋使用國際教育議題或使用英語媒材），其他節數的教學則仍以中文授課。</a:t>
            </a:r>
            <a:endPar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lnSpc>
                <a:spcPct val="130000"/>
              </a:lnSpc>
              <a:buFont typeface="+mj-lt"/>
              <a:buAutoNum type="arabicPeriod"/>
              <a:tabLst>
                <a:tab pos="540385" algn="l"/>
              </a:tabLst>
            </a:pP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以課綱節數進行雙語授課規劃：Ａ、Ｂ、Ｃ三類雙語學校需分別規劃實施年級每週總節數的</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1/3</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1/6</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及</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1/9</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等固定節數的雙語課程。例如：甲國小為</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A</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類學校，選定</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年級為實施年段，則應有每週</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8</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節課採雙語教學。若某週健體領域之每週總數節</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節內擇定</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節的單元以雙語授課，則可在生活課程當中另安排</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節課雙語教學，再於彈性學習課程中再納入</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節課，始得符合每週</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8</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節課的實施原則。採本項實施作法者，可依據校內師資情形、單元特性適當融入英語或國際教育議題，轉化為雙語教學進行；其檢視基準為該學期平均每週</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8</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節課需採雙語教學。</a:t>
            </a:r>
            <a:endPar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Bef>
                <a:spcPct val="0"/>
              </a:spcBef>
            </a:pPr>
            <a:endParaRPr lang="zh-CN" altLang="en-US" dirty="0"/>
          </a:p>
        </p:txBody>
      </p:sp>
      <p:sp>
        <p:nvSpPr>
          <p:cNvPr id="23556" name="灯片编号占位符 3">
            <a:extLst>
              <a:ext uri="{FF2B5EF4-FFF2-40B4-BE49-F238E27FC236}">
                <a16:creationId xmlns:a16="http://schemas.microsoft.com/office/drawing/2014/main" id="{9040C047-3ECF-44A3-A034-28AD2345D6D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ea typeface="宋体" panose="02010600030101010101" pitchFamily="2" charset="-122"/>
              </a:defRPr>
            </a:lvl1pPr>
            <a:lvl2pPr marL="742950" indent="-285750">
              <a:defRPr>
                <a:solidFill>
                  <a:schemeClr val="tx1"/>
                </a:solidFill>
                <a:latin typeface="Century Gothic" panose="020B0502020202020204" pitchFamily="34" charset="0"/>
                <a:ea typeface="宋体" panose="02010600030101010101" pitchFamily="2" charset="-122"/>
              </a:defRPr>
            </a:lvl2pPr>
            <a:lvl3pPr marL="1143000" indent="-228600">
              <a:defRPr>
                <a:solidFill>
                  <a:schemeClr val="tx1"/>
                </a:solidFill>
                <a:latin typeface="Century Gothic" panose="020B0502020202020204" pitchFamily="34" charset="0"/>
                <a:ea typeface="宋体" panose="02010600030101010101" pitchFamily="2" charset="-122"/>
              </a:defRPr>
            </a:lvl3pPr>
            <a:lvl4pPr marL="1600200" indent="-228600">
              <a:defRPr>
                <a:solidFill>
                  <a:schemeClr val="tx1"/>
                </a:solidFill>
                <a:latin typeface="Century Gothic" panose="020B0502020202020204" pitchFamily="34" charset="0"/>
                <a:ea typeface="宋体" panose="02010600030101010101" pitchFamily="2" charset="-122"/>
              </a:defRPr>
            </a:lvl4pPr>
            <a:lvl5pPr marL="2057400" indent="-228600">
              <a:defRPr>
                <a:solidFill>
                  <a:schemeClr val="tx1"/>
                </a:solidFill>
                <a:latin typeface="Century Gothic" panose="020B0502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9pPr>
          </a:lstStyle>
          <a:p>
            <a:pPr fontAlgn="base">
              <a:spcBef>
                <a:spcPct val="0"/>
              </a:spcBef>
              <a:spcAft>
                <a:spcPct val="0"/>
              </a:spcAft>
            </a:pPr>
            <a:fld id="{22D8EDB7-519E-482E-B667-0C08D90D582E}" type="slidenum">
              <a:rPr lang="zh-CN" altLang="en-US">
                <a:latin typeface="Calibri" panose="020F0502020204030204" pitchFamily="34" charset="0"/>
              </a:rPr>
              <a:pPr fontAlgn="base">
                <a:spcBef>
                  <a:spcPct val="0"/>
                </a:spcBef>
                <a:spcAft>
                  <a:spcPct val="0"/>
                </a:spcAft>
              </a:pPr>
              <a:t>18</a:t>
            </a:fld>
            <a:endParaRPr lang="zh-CN" altLang="en-US">
              <a:latin typeface="Calibri" panose="020F0502020204030204" pitchFamily="34" charset="0"/>
            </a:endParaRPr>
          </a:p>
        </p:txBody>
      </p:sp>
    </p:spTree>
    <p:extLst>
      <p:ext uri="{BB962C8B-B14F-4D97-AF65-F5344CB8AC3E}">
        <p14:creationId xmlns:p14="http://schemas.microsoft.com/office/powerpoint/2010/main" val="2908432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a:extLst>
              <a:ext uri="{FF2B5EF4-FFF2-40B4-BE49-F238E27FC236}">
                <a16:creationId xmlns:a16="http://schemas.microsoft.com/office/drawing/2014/main" id="{8DFE211D-6C5A-4B3D-AA8C-9C95918A15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a:extLst>
              <a:ext uri="{FF2B5EF4-FFF2-40B4-BE49-F238E27FC236}">
                <a16:creationId xmlns:a16="http://schemas.microsoft.com/office/drawing/2014/main" id="{AC9C8F00-ACCC-4AEA-8981-35F138197C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371600" lvl="3" indent="0" algn="l">
              <a:lnSpc>
                <a:spcPct val="130000"/>
              </a:lnSpc>
              <a:buFont typeface="+mj-lt"/>
              <a:buNone/>
            </a:pP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雙語課程實施節數可採用不同作法</a:t>
            </a:r>
            <a:endPar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91160" indent="328930" algn="just">
              <a:lnSpc>
                <a:spcPct val="130000"/>
              </a:lnSpc>
            </a:pP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有關雙語課程實施的教學節數，有多元的選擇，茲臚列下列模式作為參考：</a:t>
            </a:r>
            <a:endPar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lnSpc>
                <a:spcPct val="130000"/>
              </a:lnSpc>
              <a:buFont typeface="+mj-lt"/>
              <a:buAutoNum type="arabicPeriod"/>
              <a:tabLst>
                <a:tab pos="540385" algn="l"/>
              </a:tabLst>
            </a:pP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以每節課程進行雙語授課規劃：亦即在每一節課中，利用一定的時間採英語授課。</a:t>
            </a:r>
            <a:endPar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lnSpc>
                <a:spcPct val="130000"/>
              </a:lnSpc>
              <a:buFont typeface="+mj-lt"/>
              <a:buAutoNum type="arabicPeriod"/>
              <a:tabLst>
                <a:tab pos="540385" algn="l"/>
              </a:tabLst>
            </a:pP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以單元教學進行雙語授課時規劃：可規劃固定比率節數採雙語進行。例如：一單元如有</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堂課，建議可規劃至少</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堂課採雙語教學（該雙語教學實施涵蓋使用國際教育議題或使用英語媒材），其他節數的教學則仍以中文授課。</a:t>
            </a:r>
            <a:endPar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lnSpc>
                <a:spcPct val="130000"/>
              </a:lnSpc>
              <a:buFont typeface="+mj-lt"/>
              <a:buAutoNum type="arabicPeriod"/>
              <a:tabLst>
                <a:tab pos="540385" algn="l"/>
              </a:tabLst>
            </a:pP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以課綱節數進行雙語授課規劃：Ａ、Ｂ、Ｃ三類雙語學校需分別規劃實施年級每週總節數的</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1/3</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1/6</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及</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1/9</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等固定節數的雙語課程。例如：甲國小為</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A</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類學校，選定</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年級為實施年段，則應有每週</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8</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節課採雙語教學。若某週健體領域之每週總數節</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節內擇定</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節的單元以雙語授課，則可在生活課程當中另安排</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節課雙語教學，再於彈性學習課程中再納入</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節課，始得符合每週</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8</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節課的實施原則。採本項實施作法者，可依據校內師資情形、單元特性適當融入英語或國際教育議題，轉化為雙語教學進行；其檢視基準為該學期平均每週</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8</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節課需採雙語教學。</a:t>
            </a:r>
            <a:endPar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Bef>
                <a:spcPct val="0"/>
              </a:spcBef>
            </a:pPr>
            <a:endParaRPr lang="zh-CN" altLang="en-US" dirty="0"/>
          </a:p>
        </p:txBody>
      </p:sp>
      <p:sp>
        <p:nvSpPr>
          <p:cNvPr id="23556" name="灯片编号占位符 3">
            <a:extLst>
              <a:ext uri="{FF2B5EF4-FFF2-40B4-BE49-F238E27FC236}">
                <a16:creationId xmlns:a16="http://schemas.microsoft.com/office/drawing/2014/main" id="{9040C047-3ECF-44A3-A034-28AD2345D6D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ea typeface="宋体" panose="02010600030101010101" pitchFamily="2" charset="-122"/>
              </a:defRPr>
            </a:lvl1pPr>
            <a:lvl2pPr marL="742950" indent="-285750">
              <a:defRPr>
                <a:solidFill>
                  <a:schemeClr val="tx1"/>
                </a:solidFill>
                <a:latin typeface="Century Gothic" panose="020B0502020202020204" pitchFamily="34" charset="0"/>
                <a:ea typeface="宋体" panose="02010600030101010101" pitchFamily="2" charset="-122"/>
              </a:defRPr>
            </a:lvl2pPr>
            <a:lvl3pPr marL="1143000" indent="-228600">
              <a:defRPr>
                <a:solidFill>
                  <a:schemeClr val="tx1"/>
                </a:solidFill>
                <a:latin typeface="Century Gothic" panose="020B0502020202020204" pitchFamily="34" charset="0"/>
                <a:ea typeface="宋体" panose="02010600030101010101" pitchFamily="2" charset="-122"/>
              </a:defRPr>
            </a:lvl3pPr>
            <a:lvl4pPr marL="1600200" indent="-228600">
              <a:defRPr>
                <a:solidFill>
                  <a:schemeClr val="tx1"/>
                </a:solidFill>
                <a:latin typeface="Century Gothic" panose="020B0502020202020204" pitchFamily="34" charset="0"/>
                <a:ea typeface="宋体" panose="02010600030101010101" pitchFamily="2" charset="-122"/>
              </a:defRPr>
            </a:lvl4pPr>
            <a:lvl5pPr marL="2057400" indent="-228600">
              <a:defRPr>
                <a:solidFill>
                  <a:schemeClr val="tx1"/>
                </a:solidFill>
                <a:latin typeface="Century Gothic" panose="020B0502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9pPr>
          </a:lstStyle>
          <a:p>
            <a:pPr fontAlgn="base">
              <a:spcBef>
                <a:spcPct val="0"/>
              </a:spcBef>
              <a:spcAft>
                <a:spcPct val="0"/>
              </a:spcAft>
            </a:pPr>
            <a:fld id="{22D8EDB7-519E-482E-B667-0C08D90D582E}" type="slidenum">
              <a:rPr lang="zh-CN" altLang="en-US">
                <a:latin typeface="Calibri" panose="020F0502020204030204" pitchFamily="34" charset="0"/>
              </a:rPr>
              <a:pPr fontAlgn="base">
                <a:spcBef>
                  <a:spcPct val="0"/>
                </a:spcBef>
                <a:spcAft>
                  <a:spcPct val="0"/>
                </a:spcAft>
              </a:pPr>
              <a:t>19</a:t>
            </a:fld>
            <a:endParaRPr lang="zh-CN" altLang="en-US">
              <a:latin typeface="Calibri" panose="020F0502020204030204" pitchFamily="34" charset="0"/>
            </a:endParaRPr>
          </a:p>
        </p:txBody>
      </p:sp>
    </p:spTree>
    <p:extLst>
      <p:ext uri="{BB962C8B-B14F-4D97-AF65-F5344CB8AC3E}">
        <p14:creationId xmlns:p14="http://schemas.microsoft.com/office/powerpoint/2010/main" val="464066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a:extLst>
              <a:ext uri="{FF2B5EF4-FFF2-40B4-BE49-F238E27FC236}">
                <a16:creationId xmlns:a16="http://schemas.microsoft.com/office/drawing/2014/main" id="{8DFE211D-6C5A-4B3D-AA8C-9C95918A15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a:extLst>
              <a:ext uri="{FF2B5EF4-FFF2-40B4-BE49-F238E27FC236}">
                <a16:creationId xmlns:a16="http://schemas.microsoft.com/office/drawing/2014/main" id="{AC9C8F00-ACCC-4AEA-8981-35F138197C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371600" lvl="3" indent="0" algn="l">
              <a:lnSpc>
                <a:spcPct val="130000"/>
              </a:lnSpc>
              <a:buFont typeface="+mj-lt"/>
              <a:buNone/>
            </a:pP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雙語課程實施節數可採用不同作法</a:t>
            </a:r>
            <a:endPar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91160" indent="328930" algn="just">
              <a:lnSpc>
                <a:spcPct val="130000"/>
              </a:lnSpc>
            </a:pP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有關雙語課程實施的教學節數，有多元的選擇，茲臚列下列模式作為參考：</a:t>
            </a:r>
            <a:endPar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lnSpc>
                <a:spcPct val="130000"/>
              </a:lnSpc>
              <a:buFont typeface="+mj-lt"/>
              <a:buAutoNum type="arabicPeriod"/>
              <a:tabLst>
                <a:tab pos="540385" algn="l"/>
              </a:tabLst>
            </a:pP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以每節課程進行雙語授課規劃：亦即在每一節課中，利用一定的時間採英語授課。</a:t>
            </a:r>
            <a:endPar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lnSpc>
                <a:spcPct val="130000"/>
              </a:lnSpc>
              <a:buFont typeface="+mj-lt"/>
              <a:buAutoNum type="arabicPeriod"/>
              <a:tabLst>
                <a:tab pos="540385" algn="l"/>
              </a:tabLst>
            </a:pP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以單元教學進行雙語授課時規劃：可規劃固定比率節數採雙語進行。例如：一單元如有</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堂課，建議可規劃至少</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堂課採雙語教學（該雙語教學實施涵蓋使用國際教育議題或使用英語媒材），其他節數的教學則仍以中文授課。</a:t>
            </a:r>
            <a:endPar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lnSpc>
                <a:spcPct val="130000"/>
              </a:lnSpc>
              <a:buFont typeface="+mj-lt"/>
              <a:buAutoNum type="arabicPeriod"/>
              <a:tabLst>
                <a:tab pos="540385" algn="l"/>
              </a:tabLst>
            </a:pP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以課綱節數進行雙語授課規劃：Ａ、Ｂ、Ｃ三類雙語學校需分別規劃實施年級每週總節數的</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1/3</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1/6</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及</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1/9</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等固定節數的雙語課程。例如：甲國小為</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A</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類學校，選定</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年級為實施年段，則應有每週</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8</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節課採雙語教學。若某週健體領域之每週總數節</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節內擇定</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節的單元以雙語授課，則可在生活課程當中另安排</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節課雙語教學，再於彈性學習課程中再納入</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節課，始得符合每週</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8</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節課的實施原則。採本項實施作法者，可依據校內師資情形、單元特性適當融入英語或國際教育議題，轉化為雙語教學進行；其檢視基準為該學期平均每週</a:t>
            </a:r>
            <a:r>
              <a:rPr lang="en-US"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8</a:t>
            </a:r>
            <a:r>
              <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節課需採雙語教學。</a:t>
            </a:r>
            <a:endPar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Bef>
                <a:spcPct val="0"/>
              </a:spcBef>
            </a:pPr>
            <a:endParaRPr lang="zh-CN" altLang="en-US" dirty="0"/>
          </a:p>
        </p:txBody>
      </p:sp>
      <p:sp>
        <p:nvSpPr>
          <p:cNvPr id="23556" name="灯片编号占位符 3">
            <a:extLst>
              <a:ext uri="{FF2B5EF4-FFF2-40B4-BE49-F238E27FC236}">
                <a16:creationId xmlns:a16="http://schemas.microsoft.com/office/drawing/2014/main" id="{9040C047-3ECF-44A3-A034-28AD2345D6D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ea typeface="宋体" panose="02010600030101010101" pitchFamily="2" charset="-122"/>
              </a:defRPr>
            </a:lvl1pPr>
            <a:lvl2pPr marL="742950" indent="-285750">
              <a:defRPr>
                <a:solidFill>
                  <a:schemeClr val="tx1"/>
                </a:solidFill>
                <a:latin typeface="Century Gothic" panose="020B0502020202020204" pitchFamily="34" charset="0"/>
                <a:ea typeface="宋体" panose="02010600030101010101" pitchFamily="2" charset="-122"/>
              </a:defRPr>
            </a:lvl2pPr>
            <a:lvl3pPr marL="1143000" indent="-228600">
              <a:defRPr>
                <a:solidFill>
                  <a:schemeClr val="tx1"/>
                </a:solidFill>
                <a:latin typeface="Century Gothic" panose="020B0502020202020204" pitchFamily="34" charset="0"/>
                <a:ea typeface="宋体" panose="02010600030101010101" pitchFamily="2" charset="-122"/>
              </a:defRPr>
            </a:lvl3pPr>
            <a:lvl4pPr marL="1600200" indent="-228600">
              <a:defRPr>
                <a:solidFill>
                  <a:schemeClr val="tx1"/>
                </a:solidFill>
                <a:latin typeface="Century Gothic" panose="020B0502020202020204" pitchFamily="34" charset="0"/>
                <a:ea typeface="宋体" panose="02010600030101010101" pitchFamily="2" charset="-122"/>
              </a:defRPr>
            </a:lvl4pPr>
            <a:lvl5pPr marL="2057400" indent="-228600">
              <a:defRPr>
                <a:solidFill>
                  <a:schemeClr val="tx1"/>
                </a:solidFill>
                <a:latin typeface="Century Gothic" panose="020B0502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9pPr>
          </a:lstStyle>
          <a:p>
            <a:pPr fontAlgn="base">
              <a:spcBef>
                <a:spcPct val="0"/>
              </a:spcBef>
              <a:spcAft>
                <a:spcPct val="0"/>
              </a:spcAft>
            </a:pPr>
            <a:fld id="{22D8EDB7-519E-482E-B667-0C08D90D582E}" type="slidenum">
              <a:rPr lang="zh-CN" altLang="en-US">
                <a:latin typeface="Calibri" panose="020F0502020204030204" pitchFamily="34" charset="0"/>
              </a:rPr>
              <a:pPr fontAlgn="base">
                <a:spcBef>
                  <a:spcPct val="0"/>
                </a:spcBef>
                <a:spcAft>
                  <a:spcPct val="0"/>
                </a:spcAft>
              </a:pPr>
              <a:t>20</a:t>
            </a:fld>
            <a:endParaRPr lang="zh-CN" altLang="en-US">
              <a:latin typeface="Calibri" panose="020F0502020204030204" pitchFamily="34" charset="0"/>
            </a:endParaRPr>
          </a:p>
        </p:txBody>
      </p:sp>
    </p:spTree>
    <p:extLst>
      <p:ext uri="{BB962C8B-B14F-4D97-AF65-F5344CB8AC3E}">
        <p14:creationId xmlns:p14="http://schemas.microsoft.com/office/powerpoint/2010/main" val="3724301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8649DAF-093F-4482-AA38-346E9A2DEE94}" type="slidenum">
              <a:rPr lang="en-ZA" smtClean="0"/>
              <a:pPr/>
              <a:t>23</a:t>
            </a:fld>
            <a:endParaRPr lang="en-ZA"/>
          </a:p>
        </p:txBody>
      </p:sp>
    </p:spTree>
    <p:extLst>
      <p:ext uri="{BB962C8B-B14F-4D97-AF65-F5344CB8AC3E}">
        <p14:creationId xmlns:p14="http://schemas.microsoft.com/office/powerpoint/2010/main" val="4277935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預留位置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endParaRPr lang="zh-TW" altLang="en-US"/>
          </a:p>
        </p:txBody>
      </p:sp>
      <p:sp>
        <p:nvSpPr>
          <p:cNvPr id="4" name="投影片編號預留位置 3"/>
          <p:cNvSpPr>
            <a:spLocks noGrp="1"/>
          </p:cNvSpPr>
          <p:nvPr>
            <p:ph type="sldNum" sz="quarter" idx="10"/>
          </p:nvPr>
        </p:nvSpPr>
        <p:spPr/>
        <p:txBody>
          <a:bodyPr rtlCol="0"/>
          <a:lstStyle/>
          <a:p>
            <a:pPr rtl="0"/>
            <a:fld id="{B8649DAF-093F-4482-AA38-346E9A2DEE94}" type="slidenum">
              <a:rPr lang="en-ZA" smtClean="0"/>
              <a:t>25</a:t>
            </a:fld>
            <a:endParaRPr lang="en-ZA"/>
          </a:p>
        </p:txBody>
      </p:sp>
    </p:spTree>
    <p:extLst>
      <p:ext uri="{BB962C8B-B14F-4D97-AF65-F5344CB8AC3E}">
        <p14:creationId xmlns:p14="http://schemas.microsoft.com/office/powerpoint/2010/main" val="551005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zh-TW" altLang="en-US" smtClean="0"/>
              <a:t>按一下以編輯母片標題樣式</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2">
                    <a:lumMod val="50000"/>
                  </a:schemeClr>
                </a:solidFill>
              </a:defRPr>
            </a:lvl1pPr>
          </a:lstStyle>
          <a:p>
            <a:fld id="{76D4E1E4-7369-4A8F-9753-0A0900A2C8EA}" type="datetimeFigureOut">
              <a:rPr lang="zh-TW" altLang="en-US" smtClean="0"/>
              <a:t>2024/12/11</a:t>
            </a:fld>
            <a:endParaRPr lang="zh-TW" altLang="en-US"/>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zh-TW" alt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3F0C45A4-893D-4233-9509-BCD587E8E366}" type="slidenum">
              <a:rPr lang="zh-TW" altLang="en-US" smtClean="0"/>
              <a:t>‹#›</a:t>
            </a:fld>
            <a:endParaRPr lang="zh-TW" alt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572864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76D4E1E4-7369-4A8F-9753-0A0900A2C8EA}" type="datetimeFigureOut">
              <a:rPr lang="zh-TW" altLang="en-US" smtClean="0"/>
              <a:t>2024/12/11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F0C45A4-893D-4233-9509-BCD587E8E366}" type="slidenum">
              <a:rPr lang="zh-TW" altLang="en-US" smtClean="0"/>
              <a:t>‹#›</a:t>
            </a:fld>
            <a:endParaRPr lang="zh-TW" altLang="en-US"/>
          </a:p>
        </p:txBody>
      </p:sp>
    </p:spTree>
    <p:extLst>
      <p:ext uri="{BB962C8B-B14F-4D97-AF65-F5344CB8AC3E}">
        <p14:creationId xmlns:p14="http://schemas.microsoft.com/office/powerpoint/2010/main" val="556676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76D4E1E4-7369-4A8F-9753-0A0900A2C8EA}" type="datetimeFigureOut">
              <a:rPr lang="zh-TW" altLang="en-US" smtClean="0"/>
              <a:t>2024/12/11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F0C45A4-893D-4233-9509-BCD587E8E366}" type="slidenum">
              <a:rPr lang="zh-TW" altLang="en-US" smtClean="0"/>
              <a:t>‹#›</a:t>
            </a:fld>
            <a:endParaRPr lang="zh-TW" altLang="en-US"/>
          </a:p>
        </p:txBody>
      </p:sp>
    </p:spTree>
    <p:extLst>
      <p:ext uri="{BB962C8B-B14F-4D97-AF65-F5344CB8AC3E}">
        <p14:creationId xmlns:p14="http://schemas.microsoft.com/office/powerpoint/2010/main" val="4072952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zh-TW" altLang="en-US" smtClean="0"/>
              <a:t>按一下以編輯母片標題樣式</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76D4E1E4-7369-4A8F-9753-0A0900A2C8EA}" type="datetimeFigureOut">
              <a:rPr lang="zh-TW" altLang="en-US" smtClean="0"/>
              <a:t>2024/12/11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F0C45A4-893D-4233-9509-BCD587E8E366}" type="slidenum">
              <a:rPr lang="zh-TW" altLang="en-US" smtClean="0"/>
              <a:t>‹#›</a:t>
            </a:fld>
            <a:endParaRPr lang="zh-TW" alt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95586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76D4E1E4-7369-4A8F-9753-0A0900A2C8EA}" type="datetimeFigureOut">
              <a:rPr lang="zh-TW" altLang="en-US" smtClean="0"/>
              <a:t>2024/12/11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F0C45A4-893D-4233-9509-BCD587E8E366}" type="slidenum">
              <a:rPr lang="zh-TW" altLang="en-US" smtClean="0"/>
              <a:t>‹#›</a:t>
            </a:fld>
            <a:endParaRPr lang="zh-TW" altLang="en-US"/>
          </a:p>
        </p:txBody>
      </p:sp>
    </p:spTree>
    <p:extLst>
      <p:ext uri="{BB962C8B-B14F-4D97-AF65-F5344CB8AC3E}">
        <p14:creationId xmlns:p14="http://schemas.microsoft.com/office/powerpoint/2010/main" val="1144838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zh-TW" altLang="en-US" smtClean="0"/>
              <a:t>按一下以編輯母片標題樣式</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76D4E1E4-7369-4A8F-9753-0A0900A2C8EA}" type="datetimeFigureOut">
              <a:rPr lang="zh-TW" altLang="en-US" smtClean="0"/>
              <a:t>2024/12/11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3F0C45A4-893D-4233-9509-BCD587E8E366}" type="slidenum">
              <a:rPr lang="zh-TW" altLang="en-US" smtClean="0"/>
              <a:t>‹#›</a:t>
            </a:fld>
            <a:endParaRPr lang="zh-TW" altLang="en-US"/>
          </a:p>
        </p:txBody>
      </p:sp>
    </p:spTree>
    <p:extLst>
      <p:ext uri="{BB962C8B-B14F-4D97-AF65-F5344CB8AC3E}">
        <p14:creationId xmlns:p14="http://schemas.microsoft.com/office/powerpoint/2010/main" val="3389508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zh-TW" altLang="en-US" smtClean="0"/>
              <a:t>按一下以編輯母片標題樣式</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76D4E1E4-7369-4A8F-9753-0A0900A2C8EA}" type="datetimeFigureOut">
              <a:rPr lang="zh-TW" altLang="en-US" smtClean="0"/>
              <a:t>2024/12/11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3F0C45A4-893D-4233-9509-BCD587E8E366}" type="slidenum">
              <a:rPr lang="zh-TW" altLang="en-US" smtClean="0"/>
              <a:t>‹#›</a:t>
            </a:fld>
            <a:endParaRPr lang="zh-TW" altLang="en-US"/>
          </a:p>
        </p:txBody>
      </p:sp>
    </p:spTree>
    <p:extLst>
      <p:ext uri="{BB962C8B-B14F-4D97-AF65-F5344CB8AC3E}">
        <p14:creationId xmlns:p14="http://schemas.microsoft.com/office/powerpoint/2010/main" val="592506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zh-TW" altLang="en-US" smtClean="0"/>
              <a:t>按一下以編輯母片標題樣式</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76D4E1E4-7369-4A8F-9753-0A0900A2C8EA}" type="datetimeFigureOut">
              <a:rPr lang="zh-TW" altLang="en-US" smtClean="0"/>
              <a:t>2024/12/11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F0C45A4-893D-4233-9509-BCD587E8E366}" type="slidenum">
              <a:rPr lang="zh-TW" altLang="en-US" smtClean="0"/>
              <a:t>‹#›</a:t>
            </a:fld>
            <a:endParaRPr lang="zh-TW" altLang="en-US"/>
          </a:p>
        </p:txBody>
      </p:sp>
    </p:spTree>
    <p:extLst>
      <p:ext uri="{BB962C8B-B14F-4D97-AF65-F5344CB8AC3E}">
        <p14:creationId xmlns:p14="http://schemas.microsoft.com/office/powerpoint/2010/main" val="1817640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zh-TW" altLang="en-US" smtClean="0"/>
              <a:t>按一下以編輯母片標題樣式</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76D4E1E4-7369-4A8F-9753-0A0900A2C8EA}" type="datetimeFigureOut">
              <a:rPr lang="zh-TW" altLang="en-US" smtClean="0"/>
              <a:t>2024/12/11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F0C45A4-893D-4233-9509-BCD587E8E366}" type="slidenum">
              <a:rPr lang="zh-TW" altLang="en-US" smtClean="0"/>
              <a:t>‹#›</a:t>
            </a:fld>
            <a:endParaRPr lang="zh-TW" altLang="en-US"/>
          </a:p>
        </p:txBody>
      </p:sp>
    </p:spTree>
    <p:extLst>
      <p:ext uri="{BB962C8B-B14F-4D97-AF65-F5344CB8AC3E}">
        <p14:creationId xmlns:p14="http://schemas.microsoft.com/office/powerpoint/2010/main" val="847822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AC827C07-E38F-A84D-A6CF-84D3BA32C3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733" y="0"/>
            <a:ext cx="12240732" cy="6858000"/>
          </a:xfrm>
          <a:prstGeom prst="rect">
            <a:avLst/>
          </a:prstGeom>
        </p:spPr>
      </p:pic>
      <p:sp>
        <p:nvSpPr>
          <p:cNvPr id="4" name="Slide Number Placeholder 5">
            <a:extLst>
              <a:ext uri="{FF2B5EF4-FFF2-40B4-BE49-F238E27FC236}">
                <a16:creationId xmlns:a16="http://schemas.microsoft.com/office/drawing/2014/main" id="{A596D2EA-C68A-49D7-8A2C-643B5070BC4C}"/>
              </a:ext>
            </a:extLst>
          </p:cNvPr>
          <p:cNvSpPr>
            <a:spLocks noGrp="1"/>
          </p:cNvSpPr>
          <p:nvPr>
            <p:ph type="sldNum" sz="quarter" idx="4"/>
          </p:nvPr>
        </p:nvSpPr>
        <p:spPr>
          <a:xfrm>
            <a:off x="10752224" y="6578065"/>
            <a:ext cx="1463040" cy="274320"/>
          </a:xfrm>
          <a:prstGeom prst="rect">
            <a:avLst/>
          </a:prstGeom>
        </p:spPr>
        <p:txBody>
          <a:bodyPr vert="horz" lIns="91440" tIns="45720" rIns="91440" bIns="45720" rtlCol="0" anchor="b"/>
          <a:lstStyle>
            <a:lvl1pPr algn="r">
              <a:defRPr sz="2667">
                <a:solidFill>
                  <a:schemeClr val="tx1">
                    <a:lumMod val="75000"/>
                    <a:lumOff val="25000"/>
                  </a:schemeClr>
                </a:solidFill>
              </a:defRPr>
            </a:lvl1pPr>
          </a:lstStyle>
          <a:p>
            <a:fld id="{8C53447A-3CB4-4631-B405-5E14F97A7A6E}" type="slidenum">
              <a:rPr lang="zh-CN" altLang="en-US" smtClean="0"/>
              <a:pPr/>
              <a:t>‹#›</a:t>
            </a:fld>
            <a:endParaRPr lang="zh-CN" altLang="en-US" dirty="0"/>
          </a:p>
        </p:txBody>
      </p:sp>
    </p:spTree>
    <p:extLst>
      <p:ext uri="{BB962C8B-B14F-4D97-AF65-F5344CB8AC3E}">
        <p14:creationId xmlns:p14="http://schemas.microsoft.com/office/powerpoint/2010/main" val="3692211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標題及內容">
    <p:spTree>
      <p:nvGrpSpPr>
        <p:cNvPr id="1" name=""/>
        <p:cNvGrpSpPr/>
        <p:nvPr/>
      </p:nvGrpSpPr>
      <p:grpSpPr>
        <a:xfrm>
          <a:off x="0" y="0"/>
          <a:ext cx="0" cy="0"/>
          <a:chOff x="0" y="0"/>
          <a:chExt cx="0" cy="0"/>
        </a:xfrm>
      </p:grpSpPr>
      <p:sp>
        <p:nvSpPr>
          <p:cNvPr id="3" name="內容預留位置 2">
            <a:extLst>
              <a:ext uri="{FF2B5EF4-FFF2-40B4-BE49-F238E27FC236}">
                <a16:creationId xmlns:a16="http://schemas.microsoft.com/office/drawing/2014/main" id="{B1948E38-8FB0-4E51-A01C-C88794372E50}"/>
              </a:ext>
            </a:extLst>
          </p:cNvPr>
          <p:cNvSpPr>
            <a:spLocks noGrp="1"/>
          </p:cNvSpPr>
          <p:nvPr>
            <p:ph idx="1"/>
          </p:nvPr>
        </p:nvSpPr>
        <p:spPr>
          <a:xfrm>
            <a:off x="432000" y="1152000"/>
            <a:ext cx="11340000" cy="4680000"/>
          </a:xfrm>
        </p:spPr>
        <p:txBody>
          <a:bodyPr rtlCol="0"/>
          <a:lstStyle>
            <a:lvl1pPr>
              <a:defRPr>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defRPr>
            </a:lvl1pPr>
            <a:lvl2pPr>
              <a:defRPr>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defRPr>
            </a:lvl2pPr>
            <a:lvl3pPr>
              <a:defRPr>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defRPr>
            </a:lvl3pPr>
            <a:lvl4pPr>
              <a:defRPr>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defRPr>
            </a:lvl4pPr>
            <a:lvl5pPr>
              <a:defRPr>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defRPr>
            </a:lvl5pPr>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2" name="標題 1">
            <a:extLst>
              <a:ext uri="{FF2B5EF4-FFF2-40B4-BE49-F238E27FC236}">
                <a16:creationId xmlns:a16="http://schemas.microsoft.com/office/drawing/2014/main" id="{5CFF4C50-933F-41F9-AD11-BD02410AA7D5}"/>
              </a:ext>
            </a:extLst>
          </p:cNvPr>
          <p:cNvSpPr>
            <a:spLocks noGrp="1"/>
          </p:cNvSpPr>
          <p:nvPr>
            <p:ph type="title"/>
          </p:nvPr>
        </p:nvSpPr>
        <p:spPr/>
        <p:txBody>
          <a:bodyPr rtlCol="0"/>
          <a:lstStyle>
            <a:lvl1pPr>
              <a:defRPr>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defRPr>
            </a:lvl1pPr>
          </a:lstStyle>
          <a:p>
            <a:pPr rtl="0"/>
            <a:r>
              <a:rPr lang="zh-TW" altLang="en-US"/>
              <a:t>按一下以編輯母片標題樣式</a:t>
            </a:r>
            <a:endParaRPr lang="zh-TW" altLang="en-US" dirty="0"/>
          </a:p>
        </p:txBody>
      </p:sp>
      <p:sp>
        <p:nvSpPr>
          <p:cNvPr id="7" name="頁尾預留位置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defRPr>
            </a:lvl1pPr>
          </a:lstStyle>
          <a:p>
            <a:r>
              <a:rPr lang="zh-TW" altLang="en-US"/>
              <a:t>新增頁尾</a:t>
            </a:r>
            <a:endParaRPr lang="zh-TW" altLang="en-US" dirty="0"/>
          </a:p>
        </p:txBody>
      </p:sp>
      <p:sp>
        <p:nvSpPr>
          <p:cNvPr id="8" name="投影片編號預留位置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defRPr>
            </a:lvl1pPr>
          </a:lstStyle>
          <a:p>
            <a:fld id="{19B51A1E-902D-48AF-9020-955120F399B6}" type="slidenum">
              <a:rPr lang="en-US" altLang="zh-TW" smtClean="0"/>
              <a:pPr/>
              <a:t>‹#›</a:t>
            </a:fld>
            <a:endParaRPr lang="zh-TW" altLang="en-US" dirty="0"/>
          </a:p>
        </p:txBody>
      </p:sp>
      <p:sp>
        <p:nvSpPr>
          <p:cNvPr id="24" name="手繪多邊形：圖案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25" name="手繪多邊形：圖案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26" name="手繪多邊形：圖案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27" name="手繪多邊形：圖案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28" name="手繪多邊形：圖案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29" name="手繪多邊形：圖案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30" name="手繪多邊形：圖案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31" name="手繪多邊形：圖案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32" name="手繪多邊形：圖案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33" name="手繪多邊形：圖案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34" name="手繪多邊形：圖案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35" name="手繪多邊形：圖案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36" name="手繪多邊形：圖案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37" name="手繪多邊形：圖案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Tree>
    <p:extLst>
      <p:ext uri="{BB962C8B-B14F-4D97-AF65-F5344CB8AC3E}">
        <p14:creationId xmlns:p14="http://schemas.microsoft.com/office/powerpoint/2010/main" val="1503973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685800" y="2063396"/>
            <a:ext cx="10394707" cy="3311189"/>
          </a:xfrm>
        </p:spPr>
        <p:txBody>
          <a:bodyPr/>
          <a:lstStyle>
            <a:lvl1pPr>
              <a:defRPr>
                <a:latin typeface="華康儷中黑" panose="020B0509000000000000" pitchFamily="49" charset="-120"/>
                <a:ea typeface="華康儷中黑" panose="020B0509000000000000" pitchFamily="49" charset="-120"/>
              </a:defRPr>
            </a:lvl1pPr>
            <a:lvl2pPr>
              <a:defRPr>
                <a:latin typeface="華康儷中黑" panose="020B0509000000000000" pitchFamily="49" charset="-120"/>
                <a:ea typeface="華康儷中黑" panose="020B0509000000000000" pitchFamily="49" charset="-120"/>
              </a:defRPr>
            </a:lvl2pPr>
            <a:lvl3pPr>
              <a:defRPr>
                <a:latin typeface="華康儷中黑" panose="020B0509000000000000" pitchFamily="49" charset="-120"/>
                <a:ea typeface="華康儷中黑" panose="020B0509000000000000" pitchFamily="49" charset="-120"/>
              </a:defRPr>
            </a:lvl3pPr>
            <a:lvl4pPr>
              <a:defRPr>
                <a:latin typeface="華康儷中黑" panose="020B0509000000000000" pitchFamily="49" charset="-120"/>
                <a:ea typeface="華康儷中黑" panose="020B0509000000000000" pitchFamily="49" charset="-120"/>
              </a:defRPr>
            </a:lvl4pPr>
            <a:lvl5pPr>
              <a:defRPr>
                <a:latin typeface="華康儷中黑" panose="020B0509000000000000" pitchFamily="49" charset="-120"/>
                <a:ea typeface="華康儷中黑" panose="020B0509000000000000" pitchFamily="49" charset="-120"/>
              </a:defRPr>
            </a:lvl5pPr>
          </a:lstStyle>
          <a:p>
            <a:pPr lvl="0"/>
            <a:r>
              <a:rPr lang="zh-TW" altLang="en-US" dirty="0" smtClean="0"/>
              <a:t>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Date Placeholder 3"/>
          <p:cNvSpPr>
            <a:spLocks noGrp="1"/>
          </p:cNvSpPr>
          <p:nvPr>
            <p:ph type="dt" sz="half" idx="10"/>
          </p:nvPr>
        </p:nvSpPr>
        <p:spPr/>
        <p:txBody>
          <a:bodyPr/>
          <a:lstStyle/>
          <a:p>
            <a:fld id="{76D4E1E4-7369-4A8F-9753-0A0900A2C8EA}" type="datetimeFigureOut">
              <a:rPr lang="zh-TW" altLang="en-US" smtClean="0"/>
              <a:t>2024/12/11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F0C45A4-893D-4233-9509-BCD587E8E366}" type="slidenum">
              <a:rPr lang="zh-TW" altLang="en-US" smtClean="0"/>
              <a:t>‹#›</a:t>
            </a:fld>
            <a:endParaRPr lang="zh-TW" altLang="en-US"/>
          </a:p>
        </p:txBody>
      </p:sp>
    </p:spTree>
    <p:extLst>
      <p:ext uri="{BB962C8B-B14F-4D97-AF65-F5344CB8AC3E}">
        <p14:creationId xmlns:p14="http://schemas.microsoft.com/office/powerpoint/2010/main" val="367018982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 欄影像項目符號">
    <p:spTree>
      <p:nvGrpSpPr>
        <p:cNvPr id="1" name=""/>
        <p:cNvGrpSpPr/>
        <p:nvPr/>
      </p:nvGrpSpPr>
      <p:grpSpPr>
        <a:xfrm>
          <a:off x="0" y="0"/>
          <a:ext cx="0" cy="0"/>
          <a:chOff x="0" y="0"/>
          <a:chExt cx="0" cy="0"/>
        </a:xfrm>
      </p:grpSpPr>
      <p:sp>
        <p:nvSpPr>
          <p:cNvPr id="18" name="橢圓​​ 17">
            <a:extLst>
              <a:ext uri="{FF2B5EF4-FFF2-40B4-BE49-F238E27FC236}">
                <a16:creationId xmlns:a16="http://schemas.microsoft.com/office/drawing/2014/main" id="{139FC94F-AE30-1048-843A-295FA302AC56}"/>
              </a:ext>
            </a:extLst>
          </p:cNvPr>
          <p:cNvSpPr>
            <a:spLocks noChangeAspect="1"/>
          </p:cNvSpPr>
          <p:nvPr userDrawn="1"/>
        </p:nvSpPr>
        <p:spPr>
          <a:xfrm>
            <a:off x="829415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17" name="橢圓​​ 16">
            <a:extLst>
              <a:ext uri="{FF2B5EF4-FFF2-40B4-BE49-F238E27FC236}">
                <a16:creationId xmlns:a16="http://schemas.microsoft.com/office/drawing/2014/main" id="{A037F3B8-BD34-EA4F-A1C0-4006B373159E}"/>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19" name="橢圓​​ 18">
            <a:extLst>
              <a:ext uri="{FF2B5EF4-FFF2-40B4-BE49-F238E27FC236}">
                <a16:creationId xmlns:a16="http://schemas.microsoft.com/office/drawing/2014/main" id="{8A1CF33D-645D-E940-8FF4-6178A32A19A2}"/>
              </a:ext>
            </a:extLst>
          </p:cNvPr>
          <p:cNvSpPr>
            <a:spLocks noChangeAspect="1"/>
          </p:cNvSpPr>
          <p:nvPr userDrawn="1"/>
        </p:nvSpPr>
        <p:spPr>
          <a:xfrm>
            <a:off x="2398763"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2" name="標題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defRPr>
            </a:lvl1pPr>
          </a:lstStyle>
          <a:p>
            <a:pPr rtl="0"/>
            <a:r>
              <a:rPr lang="zh-TW" altLang="en-US"/>
              <a:t>按一下以編輯母片標題樣式</a:t>
            </a:r>
            <a:endParaRPr lang="zh-TW" altLang="en-US" dirty="0"/>
          </a:p>
        </p:txBody>
      </p:sp>
      <p:sp>
        <p:nvSpPr>
          <p:cNvPr id="7" name="頁尾預留位置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defRPr>
            </a:lvl1pPr>
          </a:lstStyle>
          <a:p>
            <a:r>
              <a:rPr lang="zh-TW" altLang="en-US"/>
              <a:t>新增頁尾</a:t>
            </a:r>
            <a:endParaRPr lang="zh-TW" altLang="en-US" dirty="0"/>
          </a:p>
        </p:txBody>
      </p:sp>
      <p:sp>
        <p:nvSpPr>
          <p:cNvPr id="8" name="投影片編號預留位置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defRPr>
            </a:lvl1pPr>
          </a:lstStyle>
          <a:p>
            <a:fld id="{19B51A1E-902D-48AF-9020-955120F399B6}" type="slidenum">
              <a:rPr lang="en-US" altLang="zh-TW" smtClean="0"/>
              <a:pPr/>
              <a:t>‹#›</a:t>
            </a:fld>
            <a:endParaRPr lang="zh-TW" altLang="en-US" dirty="0"/>
          </a:p>
        </p:txBody>
      </p:sp>
      <p:sp>
        <p:nvSpPr>
          <p:cNvPr id="5" name="文字預留位置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071452" y="4688112"/>
            <a:ext cx="2160588" cy="900000"/>
          </a:xfrm>
        </p:spPr>
        <p:txBody>
          <a:bodyPr rtlCol="0"/>
          <a:lstStyle>
            <a:lvl1pPr marL="0" indent="0" algn="ctr">
              <a:buNone/>
              <a:defRPr sz="1600">
                <a:latin typeface="Microsoft JhengHei UI" panose="020B0604030504040204" pitchFamily="34" charset="-120"/>
                <a:ea typeface="Microsoft JhengHei UI" panose="020B0604030504040204" pitchFamily="34" charset="-120"/>
                <a:sym typeface="Microsoft JhengHei UI" panose="020B0604030504040204" pitchFamily="34" charset="-120"/>
              </a:defRPr>
            </a:lvl1pPr>
          </a:lstStyle>
          <a:p>
            <a:pPr lvl="0" rtl="0"/>
            <a:r>
              <a:rPr lang="zh-TW" altLang="en-US"/>
              <a:t>項目符號描述</a:t>
            </a:r>
            <a:endParaRPr lang="zh-TW" altLang="en-US" dirty="0"/>
          </a:p>
        </p:txBody>
      </p:sp>
      <p:sp>
        <p:nvSpPr>
          <p:cNvPr id="13" name="文字預留位置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atin typeface="Microsoft JhengHei UI" panose="020B0604030504040204" pitchFamily="34" charset="-120"/>
                <a:ea typeface="Microsoft JhengHei UI" panose="020B0604030504040204" pitchFamily="34" charset="-120"/>
                <a:sym typeface="Microsoft JhengHei UI" panose="020B0604030504040204" pitchFamily="34" charset="-120"/>
              </a:defRPr>
            </a:lvl1pPr>
          </a:lstStyle>
          <a:p>
            <a:pPr lvl="0" rtl="0"/>
            <a:r>
              <a:rPr lang="zh-TW" altLang="en-US"/>
              <a:t>項目符號描述</a:t>
            </a:r>
            <a:endParaRPr lang="zh-TW" altLang="en-US" dirty="0"/>
          </a:p>
        </p:txBody>
      </p:sp>
      <p:sp>
        <p:nvSpPr>
          <p:cNvPr id="15" name="文字預留位置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969634" y="4683647"/>
            <a:ext cx="2160588" cy="900000"/>
          </a:xfrm>
        </p:spPr>
        <p:txBody>
          <a:bodyPr rtlCol="0"/>
          <a:lstStyle>
            <a:lvl1pPr marL="0" indent="0" algn="ctr">
              <a:buNone/>
              <a:defRPr sz="1600">
                <a:latin typeface="Microsoft JhengHei UI" panose="020B0604030504040204" pitchFamily="34" charset="-120"/>
                <a:ea typeface="Microsoft JhengHei UI" panose="020B0604030504040204" pitchFamily="34" charset="-120"/>
                <a:sym typeface="Microsoft JhengHei UI" panose="020B0604030504040204" pitchFamily="34" charset="-120"/>
              </a:defRPr>
            </a:lvl1pPr>
          </a:lstStyle>
          <a:p>
            <a:pPr lvl="0" rtl="0"/>
            <a:r>
              <a:rPr lang="zh-TW" altLang="en-US"/>
              <a:t>項目符號描述</a:t>
            </a:r>
            <a:endParaRPr lang="zh-TW" altLang="en-US" dirty="0"/>
          </a:p>
        </p:txBody>
      </p:sp>
      <p:sp>
        <p:nvSpPr>
          <p:cNvPr id="10" name="文字預留位置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071453" y="3926335"/>
            <a:ext cx="2160587" cy="504000"/>
          </a:xfrm>
        </p:spPr>
        <p:txBody>
          <a:bodyPr rtlCol="0"/>
          <a:lstStyle>
            <a:lvl1pPr marL="0" indent="0" algn="ctr">
              <a:buNone/>
              <a:defRPr b="1">
                <a:latin typeface="Microsoft JhengHei UI" panose="020B0604030504040204" pitchFamily="34" charset="-120"/>
                <a:ea typeface="Microsoft JhengHei UI" panose="020B0604030504040204" pitchFamily="34" charset="-120"/>
                <a:sym typeface="Microsoft JhengHei UI" panose="020B0604030504040204" pitchFamily="34" charset="-120"/>
              </a:defRPr>
            </a:lvl1pPr>
          </a:lstStyle>
          <a:p>
            <a:pPr lvl="0" rtl="0"/>
            <a:r>
              <a:rPr lang="zh-TW" altLang="en-US"/>
              <a:t>項目符號 </a:t>
            </a:r>
            <a:r>
              <a:rPr lang="en-US" altLang="zh-TW"/>
              <a:t>2</a:t>
            </a:r>
            <a:endParaRPr lang="zh-TW" altLang="en-US" dirty="0"/>
          </a:p>
        </p:txBody>
      </p:sp>
      <p:sp>
        <p:nvSpPr>
          <p:cNvPr id="12" name="文字預留位置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icrosoft JhengHei UI" panose="020B0604030504040204" pitchFamily="34" charset="-120"/>
                <a:ea typeface="Microsoft JhengHei UI" panose="020B0604030504040204" pitchFamily="34" charset="-120"/>
                <a:sym typeface="Microsoft JhengHei UI" panose="020B0604030504040204" pitchFamily="34" charset="-120"/>
              </a:defRPr>
            </a:lvl1pPr>
          </a:lstStyle>
          <a:p>
            <a:pPr lvl="0" rtl="0"/>
            <a:r>
              <a:rPr lang="zh-TW" altLang="en-US"/>
              <a:t>項目符號 </a:t>
            </a:r>
            <a:r>
              <a:rPr lang="en-US" altLang="zh-TW"/>
              <a:t>3</a:t>
            </a:r>
            <a:endParaRPr lang="zh-TW" altLang="en-US" dirty="0"/>
          </a:p>
        </p:txBody>
      </p:sp>
      <p:sp>
        <p:nvSpPr>
          <p:cNvPr id="16" name="文字預留位置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969635" y="3926335"/>
            <a:ext cx="2160587" cy="504000"/>
          </a:xfrm>
        </p:spPr>
        <p:txBody>
          <a:bodyPr rtlCol="0"/>
          <a:lstStyle>
            <a:lvl1pPr marL="0" indent="0" algn="ctr">
              <a:buNone/>
              <a:defRPr b="1">
                <a:latin typeface="Microsoft JhengHei UI" panose="020B0604030504040204" pitchFamily="34" charset="-120"/>
                <a:ea typeface="Microsoft JhengHei UI" panose="020B0604030504040204" pitchFamily="34" charset="-120"/>
                <a:sym typeface="Microsoft JhengHei UI" panose="020B0604030504040204" pitchFamily="34" charset="-120"/>
              </a:defRPr>
            </a:lvl1pPr>
          </a:lstStyle>
          <a:p>
            <a:pPr lvl="0" rtl="0"/>
            <a:r>
              <a:rPr lang="zh-TW" altLang="en-US"/>
              <a:t>項目符號 </a:t>
            </a:r>
            <a:r>
              <a:rPr lang="en-US" altLang="zh-TW"/>
              <a:t>4</a:t>
            </a:r>
            <a:endParaRPr lang="zh-TW" altLang="en-US" dirty="0"/>
          </a:p>
        </p:txBody>
      </p:sp>
      <p:sp>
        <p:nvSpPr>
          <p:cNvPr id="9" name="文字預留位置 8">
            <a:extLst>
              <a:ext uri="{FF2B5EF4-FFF2-40B4-BE49-F238E27FC236}">
                <a16:creationId xmlns:a16="http://schemas.microsoft.com/office/drawing/2014/main" id="{36DD16A0-27CF-480C-8ADD-7BB99E0031A4}"/>
              </a:ext>
            </a:extLst>
          </p:cNvPr>
          <p:cNvSpPr>
            <a:spLocks noGrp="1"/>
          </p:cNvSpPr>
          <p:nvPr>
            <p:ph type="body" sz="quarter" idx="26" hasCustomPrompt="1"/>
          </p:nvPr>
        </p:nvSpPr>
        <p:spPr>
          <a:xfrm>
            <a:off x="431800" y="1080000"/>
            <a:ext cx="11339513" cy="276561"/>
          </a:xfrm>
        </p:spPr>
        <p:txBody>
          <a:bodyPr rtlCol="0"/>
          <a:lstStyle>
            <a:lvl1pPr marL="0" indent="0">
              <a:buNone/>
              <a:defRPr>
                <a:latin typeface="Microsoft JhengHei UI" panose="020B0604030504040204" pitchFamily="34" charset="-120"/>
                <a:ea typeface="Microsoft JhengHei UI" panose="020B0604030504040204" pitchFamily="34" charset="-120"/>
                <a:sym typeface="Microsoft JhengHei UI" panose="020B0604030504040204" pitchFamily="34" charset="-120"/>
              </a:defRPr>
            </a:lvl1pPr>
            <a:lvl2pPr marL="266700" indent="0">
              <a:buNone/>
              <a:defRPr/>
            </a:lvl2pPr>
            <a:lvl3pPr marL="542925" indent="0">
              <a:buNone/>
              <a:defRPr/>
            </a:lvl3pPr>
            <a:lvl4pPr marL="809625" indent="0">
              <a:buNone/>
              <a:defRPr/>
            </a:lvl4pPr>
            <a:lvl5pPr marL="1076325" indent="0">
              <a:buNone/>
              <a:defRPr/>
            </a:lvl5pPr>
          </a:lstStyle>
          <a:p>
            <a:pPr lvl="0" rtl="0"/>
            <a:r>
              <a:rPr lang="zh-TW" altLang="en-US"/>
              <a:t>副標題</a:t>
            </a:r>
            <a:endParaRPr lang="zh-TW" altLang="en-US" dirty="0"/>
          </a:p>
        </p:txBody>
      </p:sp>
      <p:sp>
        <p:nvSpPr>
          <p:cNvPr id="20" name="圖片預留位置 3">
            <a:extLst>
              <a:ext uri="{FF2B5EF4-FFF2-40B4-BE49-F238E27FC236}">
                <a16:creationId xmlns:a16="http://schemas.microsoft.com/office/drawing/2014/main" id="{06B6D0B6-0884-CD46-A1B0-9FED03C22626}"/>
              </a:ext>
            </a:extLst>
          </p:cNvPr>
          <p:cNvSpPr>
            <a:spLocks noGrp="1"/>
          </p:cNvSpPr>
          <p:nvPr>
            <p:ph type="pic" sz="quarter" idx="27"/>
          </p:nvPr>
        </p:nvSpPr>
        <p:spPr>
          <a:xfrm>
            <a:off x="2724708" y="2358091"/>
            <a:ext cx="854075" cy="854075"/>
          </a:xfrm>
        </p:spPr>
        <p:txBody>
          <a:bodyPr rtlCol="0"/>
          <a:lstStyle>
            <a:lvl1pPr marL="0" indent="0">
              <a:buNone/>
              <a:defRPr>
                <a:latin typeface="Microsoft JhengHei UI" panose="020B0604030504040204" pitchFamily="34" charset="-120"/>
                <a:ea typeface="Microsoft JhengHei UI" panose="020B0604030504040204" pitchFamily="34" charset="-120"/>
                <a:sym typeface="Microsoft JhengHei UI" panose="020B0604030504040204" pitchFamily="34" charset="-120"/>
              </a:defRPr>
            </a:lvl1pPr>
          </a:lstStyle>
          <a:p>
            <a:pPr rtl="0"/>
            <a:r>
              <a:rPr lang="zh-TW" altLang="en-US"/>
              <a:t>按一下圖示以新增圖片</a:t>
            </a:r>
            <a:endParaRPr lang="zh-TW" altLang="en-US" dirty="0"/>
          </a:p>
        </p:txBody>
      </p:sp>
      <p:sp>
        <p:nvSpPr>
          <p:cNvPr id="21" name="圖片預留位置 3">
            <a:extLst>
              <a:ext uri="{FF2B5EF4-FFF2-40B4-BE49-F238E27FC236}">
                <a16:creationId xmlns:a16="http://schemas.microsoft.com/office/drawing/2014/main" id="{BAAC12A0-90C3-984B-A8FC-7EB4AA432E3A}"/>
              </a:ext>
            </a:extLst>
          </p:cNvPr>
          <p:cNvSpPr>
            <a:spLocks noGrp="1"/>
          </p:cNvSpPr>
          <p:nvPr>
            <p:ph type="pic" sz="quarter" idx="28"/>
          </p:nvPr>
        </p:nvSpPr>
        <p:spPr>
          <a:xfrm>
            <a:off x="5672402" y="2358091"/>
            <a:ext cx="854075" cy="854075"/>
          </a:xfrm>
        </p:spPr>
        <p:txBody>
          <a:bodyPr rtlCol="0"/>
          <a:lstStyle>
            <a:lvl1pPr marL="0" indent="0">
              <a:buNone/>
              <a:defRPr>
                <a:latin typeface="Microsoft JhengHei UI" panose="020B0604030504040204" pitchFamily="34" charset="-120"/>
                <a:ea typeface="Microsoft JhengHei UI" panose="020B0604030504040204" pitchFamily="34" charset="-120"/>
                <a:sym typeface="Microsoft JhengHei UI" panose="020B0604030504040204" pitchFamily="34" charset="-120"/>
              </a:defRPr>
            </a:lvl1pPr>
          </a:lstStyle>
          <a:p>
            <a:pPr rtl="0"/>
            <a:r>
              <a:rPr lang="zh-TW" altLang="en-US"/>
              <a:t>按一下圖示以新增圖片</a:t>
            </a:r>
            <a:endParaRPr lang="zh-TW" altLang="en-US" dirty="0"/>
          </a:p>
        </p:txBody>
      </p:sp>
      <p:sp>
        <p:nvSpPr>
          <p:cNvPr id="22" name="圖片預留位置 3">
            <a:extLst>
              <a:ext uri="{FF2B5EF4-FFF2-40B4-BE49-F238E27FC236}">
                <a16:creationId xmlns:a16="http://schemas.microsoft.com/office/drawing/2014/main" id="{51565942-8816-734B-BEEE-1258F13B66DA}"/>
              </a:ext>
            </a:extLst>
          </p:cNvPr>
          <p:cNvSpPr>
            <a:spLocks noGrp="1"/>
          </p:cNvSpPr>
          <p:nvPr>
            <p:ph type="pic" sz="quarter" idx="29"/>
          </p:nvPr>
        </p:nvSpPr>
        <p:spPr>
          <a:xfrm>
            <a:off x="8621493" y="2358090"/>
            <a:ext cx="854075" cy="854075"/>
          </a:xfrm>
        </p:spPr>
        <p:txBody>
          <a:bodyPr rtlCol="0"/>
          <a:lstStyle>
            <a:lvl1pPr marL="0" indent="0">
              <a:buNone/>
              <a:defRPr>
                <a:latin typeface="Microsoft JhengHei UI" panose="020B0604030504040204" pitchFamily="34" charset="-120"/>
                <a:ea typeface="Microsoft JhengHei UI" panose="020B0604030504040204" pitchFamily="34" charset="-120"/>
                <a:sym typeface="Microsoft JhengHei UI" panose="020B0604030504040204" pitchFamily="34" charset="-120"/>
              </a:defRPr>
            </a:lvl1pPr>
          </a:lstStyle>
          <a:p>
            <a:pPr rtl="0"/>
            <a:r>
              <a:rPr lang="zh-TW" altLang="en-US"/>
              <a:t>按一下圖示以新增圖片</a:t>
            </a:r>
            <a:endParaRPr lang="zh-TW" altLang="en-US" dirty="0"/>
          </a:p>
        </p:txBody>
      </p:sp>
    </p:spTree>
    <p:extLst>
      <p:ext uri="{BB962C8B-B14F-4D97-AF65-F5344CB8AC3E}">
        <p14:creationId xmlns:p14="http://schemas.microsoft.com/office/powerpoint/2010/main" val="109545739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標題投影片">
    <p:bg>
      <p:bgPr>
        <a:solidFill>
          <a:schemeClr val="bg1"/>
        </a:solidFill>
        <a:effectLst/>
      </p:bgPr>
    </p:bg>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9" name="矩形 8">
            <a:extLst>
              <a:ext uri="{FF2B5EF4-FFF2-40B4-BE49-F238E27FC236}">
                <a16:creationId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10" name="矩形 9">
            <a:extLst>
              <a:ext uri="{FF2B5EF4-FFF2-40B4-BE49-F238E27FC236}">
                <a16:creationId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11" name="矩形 10">
            <a:extLst>
              <a:ext uri="{FF2B5EF4-FFF2-40B4-BE49-F238E27FC236}">
                <a16:creationId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32" name="圖片預留位置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4" y="86714"/>
            <a:ext cx="6009285" cy="6684572"/>
          </a:xfrm>
          <a:solidFill>
            <a:schemeClr val="bg1">
              <a:lumMod val="85000"/>
            </a:schemeClr>
          </a:solidFill>
        </p:spPr>
        <p:txBody>
          <a:bodyPr lIns="0" tIns="0" rtlCol="0" anchor="ctr"/>
          <a:lstStyle>
            <a:lvl1pPr marL="0" indent="0" algn="ctr">
              <a:buNone/>
              <a:defRPr sz="1100" i="1">
                <a:latin typeface="Microsoft JhengHei UI" panose="020B0604030504040204" pitchFamily="34" charset="-120"/>
                <a:ea typeface="Microsoft JhengHei UI" panose="020B0604030504040204" pitchFamily="34" charset="-120"/>
                <a:cs typeface="Times New Roman" panose="02020603050405020304" pitchFamily="18" charset="0"/>
                <a:sym typeface="Microsoft JhengHei UI" panose="020B0604030504040204" pitchFamily="34" charset="-120"/>
              </a:defRPr>
            </a:lvl1pPr>
          </a:lstStyle>
          <a:p>
            <a:pPr rtl="0"/>
            <a:r>
              <a:rPr lang="zh-TW" altLang="en-US"/>
              <a:t>在這裡插入影像或將影像拖放到這裡</a:t>
            </a:r>
            <a:endParaRPr lang="zh-TW" altLang="en-US" dirty="0"/>
          </a:p>
        </p:txBody>
      </p:sp>
      <p:sp>
        <p:nvSpPr>
          <p:cNvPr id="2" name="標題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rtlCol="0" anchor="b"/>
          <a:lstStyle>
            <a:lvl1pPr algn="r">
              <a:defRPr sz="4200" spc="-150">
                <a:solidFill>
                  <a:schemeClr val="bg1"/>
                </a:solidFill>
                <a:latin typeface="Microsoft JhengHei UI" panose="020B0604030504040204" pitchFamily="34" charset="-120"/>
                <a:ea typeface="Microsoft JhengHei UI" panose="020B0604030504040204" pitchFamily="34" charset="-120"/>
                <a:sym typeface="Microsoft JhengHei UI" panose="020B0604030504040204" pitchFamily="34" charset="-120"/>
              </a:defRPr>
            </a:lvl1pPr>
          </a:lstStyle>
          <a:p>
            <a:pPr rtl="0"/>
            <a:r>
              <a:rPr lang="zh-TW" altLang="en-US"/>
              <a:t>按一下以編輯 </a:t>
            </a:r>
            <a:br>
              <a:rPr lang="zh-TW" altLang="en-US"/>
            </a:br>
            <a:r>
              <a:rPr lang="zh-TW" altLang="en-US"/>
              <a:t>母片標題樣式</a:t>
            </a:r>
            <a:endParaRPr lang="zh-TW" altLang="en-US" dirty="0"/>
          </a:p>
        </p:txBody>
      </p:sp>
      <p:sp>
        <p:nvSpPr>
          <p:cNvPr id="3" name="副標題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6095999" y="4152672"/>
            <a:ext cx="6009287" cy="1818422"/>
          </a:xfrm>
          <a:solidFill>
            <a:schemeClr val="bg1">
              <a:lumMod val="95000"/>
              <a:alpha val="80000"/>
            </a:schemeClr>
          </a:solidFill>
        </p:spPr>
        <p:txBody>
          <a:bodyPr lIns="288000" tIns="144000" rIns="432000" rtlCol="0"/>
          <a:lstStyle>
            <a:lvl1pPr marL="0" indent="0" algn="r">
              <a:buNone/>
              <a:defRPr sz="2100">
                <a:solidFill>
                  <a:schemeClr val="tx1"/>
                </a:solidFill>
                <a:latin typeface="Microsoft JhengHei UI" panose="020B0604030504040204" pitchFamily="34" charset="-120"/>
                <a:ea typeface="Microsoft JhengHei UI" panose="020B0604030504040204" pitchFamily="34" charset="-120"/>
                <a:sym typeface="Microsoft JhengHei UI"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TW" altLang="en-US"/>
              <a:t>按一下以編輯母片副標題樣式</a:t>
            </a:r>
            <a:endParaRPr lang="zh-TW" altLang="en-US" dirty="0"/>
          </a:p>
        </p:txBody>
      </p:sp>
      <p:sp>
        <p:nvSpPr>
          <p:cNvPr id="5" name="投影片編號預留位置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0"/>
          <a:lstStyle>
            <a:lvl1pPr>
              <a:defRPr>
                <a:latin typeface="Microsoft JhengHei UI" panose="020B0604030504040204" pitchFamily="34" charset="-120"/>
                <a:ea typeface="Microsoft JhengHei UI" panose="020B0604030504040204" pitchFamily="34" charset="-120"/>
                <a:sym typeface="Microsoft JhengHei UI" panose="020B0604030504040204" pitchFamily="34" charset="-120"/>
              </a:defRPr>
            </a:lvl1pPr>
          </a:lstStyle>
          <a:p>
            <a:fld id="{19B51A1E-902D-48AF-9020-955120F399B6}" type="slidenum">
              <a:rPr lang="en-US" altLang="zh-TW" smtClean="0"/>
              <a:pPr/>
              <a:t>‹#›</a:t>
            </a:fld>
            <a:endParaRPr lang="zh-TW" altLang="en-US" dirty="0"/>
          </a:p>
        </p:txBody>
      </p:sp>
      <p:sp>
        <p:nvSpPr>
          <p:cNvPr id="6" name="文字方塊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zh-TW" altLang="en-US" sz="1200" dirty="0">
              <a:solidFill>
                <a:schemeClr val="tx1">
                  <a:lumMod val="75000"/>
                  <a:lumOff val="25000"/>
                </a:schemeClr>
              </a:solidFill>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Tree>
    <p:extLst>
      <p:ext uri="{BB962C8B-B14F-4D97-AF65-F5344CB8AC3E}">
        <p14:creationId xmlns:p14="http://schemas.microsoft.com/office/powerpoint/2010/main" val="3094341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團隊 6 成員">
    <p:spTree>
      <p:nvGrpSpPr>
        <p:cNvPr id="1" name=""/>
        <p:cNvGrpSpPr/>
        <p:nvPr/>
      </p:nvGrpSpPr>
      <p:grpSpPr>
        <a:xfrm>
          <a:off x="0" y="0"/>
          <a:ext cx="0" cy="0"/>
          <a:chOff x="0" y="0"/>
          <a:chExt cx="0" cy="0"/>
        </a:xfrm>
      </p:grpSpPr>
      <p:sp>
        <p:nvSpPr>
          <p:cNvPr id="7" name="頁尾預留位置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zh-TW" altLang="en-US"/>
              <a:t>新增頁尾</a:t>
            </a:r>
            <a:endParaRPr lang="zh-TW" altLang="en-US" dirty="0"/>
          </a:p>
        </p:txBody>
      </p:sp>
      <p:sp>
        <p:nvSpPr>
          <p:cNvPr id="8" name="投影片編號預留位置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zh-TW" smtClean="0"/>
              <a:pPr/>
              <a:t>‹#›</a:t>
            </a:fld>
            <a:endParaRPr lang="zh-TW" altLang="en-US" dirty="0"/>
          </a:p>
        </p:txBody>
      </p:sp>
    </p:spTree>
    <p:extLst>
      <p:ext uri="{BB962C8B-B14F-4D97-AF65-F5344CB8AC3E}">
        <p14:creationId xmlns:p14="http://schemas.microsoft.com/office/powerpoint/2010/main" val="7815987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76D4E1E4-7369-4A8F-9753-0A0900A2C8EA}" type="datetimeFigureOut">
              <a:rPr lang="zh-TW" altLang="en-US" smtClean="0"/>
              <a:t>2024/12/11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F0C45A4-893D-4233-9509-BCD587E8E366}" type="slidenum">
              <a:rPr lang="zh-TW" altLang="en-US" smtClean="0"/>
              <a:t>‹#›</a:t>
            </a:fld>
            <a:endParaRPr lang="zh-TW" altLang="en-US"/>
          </a:p>
        </p:txBody>
      </p:sp>
    </p:spTree>
    <p:extLst>
      <p:ext uri="{BB962C8B-B14F-4D97-AF65-F5344CB8AC3E}">
        <p14:creationId xmlns:p14="http://schemas.microsoft.com/office/powerpoint/2010/main" val="394025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76D4E1E4-7369-4A8F-9753-0A0900A2C8EA}" type="datetimeFigureOut">
              <a:rPr lang="zh-TW" altLang="en-US" smtClean="0"/>
              <a:t>2024/12/11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F0C45A4-893D-4233-9509-BCD587E8E366}" type="slidenum">
              <a:rPr lang="zh-TW" altLang="en-US" smtClean="0"/>
              <a:t>‹#›</a:t>
            </a:fld>
            <a:endParaRPr lang="zh-TW" altLang="en-US"/>
          </a:p>
        </p:txBody>
      </p:sp>
    </p:spTree>
    <p:extLst>
      <p:ext uri="{BB962C8B-B14F-4D97-AF65-F5344CB8AC3E}">
        <p14:creationId xmlns:p14="http://schemas.microsoft.com/office/powerpoint/2010/main" val="2746336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Content Placeholder 3"/>
          <p:cNvSpPr>
            <a:spLocks noGrp="1"/>
          </p:cNvSpPr>
          <p:nvPr>
            <p:ph sz="quarter" idx="13"/>
          </p:nvPr>
        </p:nvSpPr>
        <p:spPr>
          <a:xfrm>
            <a:off x="685802" y="2861733"/>
            <a:ext cx="5088712" cy="2512852"/>
          </a:xfrm>
        </p:spPr>
        <p:txBody>
          <a:bodyPr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3" name="Content Placeholder 5"/>
          <p:cNvSpPr>
            <a:spLocks noGrp="1"/>
          </p:cNvSpPr>
          <p:nvPr>
            <p:ph sz="quarter" idx="14"/>
          </p:nvPr>
        </p:nvSpPr>
        <p:spPr>
          <a:xfrm>
            <a:off x="5993969" y="2861733"/>
            <a:ext cx="5088713" cy="2512852"/>
          </a:xfrm>
        </p:spPr>
        <p:txBody>
          <a:bodyPr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76D4E1E4-7369-4A8F-9753-0A0900A2C8EA}" type="datetimeFigureOut">
              <a:rPr lang="zh-TW" altLang="en-US" smtClean="0"/>
              <a:t>2024/12/11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3F0C45A4-893D-4233-9509-BCD587E8E366}" type="slidenum">
              <a:rPr lang="zh-TW" altLang="en-US" smtClean="0"/>
              <a:t>‹#›</a:t>
            </a:fld>
            <a:endParaRPr lang="zh-TW" altLang="en-US"/>
          </a:p>
        </p:txBody>
      </p:sp>
    </p:spTree>
    <p:extLst>
      <p:ext uri="{BB962C8B-B14F-4D97-AF65-F5344CB8AC3E}">
        <p14:creationId xmlns:p14="http://schemas.microsoft.com/office/powerpoint/2010/main" val="1722649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76D4E1E4-7369-4A8F-9753-0A0900A2C8EA}" type="datetimeFigureOut">
              <a:rPr lang="zh-TW" altLang="en-US" smtClean="0"/>
              <a:t>2024/12/11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3F0C45A4-893D-4233-9509-BCD587E8E366}" type="slidenum">
              <a:rPr lang="zh-TW" altLang="en-US" smtClean="0"/>
              <a:t>‹#›</a:t>
            </a:fld>
            <a:endParaRPr lang="zh-TW" altLang="en-US"/>
          </a:p>
        </p:txBody>
      </p:sp>
    </p:spTree>
    <p:extLst>
      <p:ext uri="{BB962C8B-B14F-4D97-AF65-F5344CB8AC3E}">
        <p14:creationId xmlns:p14="http://schemas.microsoft.com/office/powerpoint/2010/main" val="3828201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D4E1E4-7369-4A8F-9753-0A0900A2C8EA}" type="datetimeFigureOut">
              <a:rPr lang="zh-TW" altLang="en-US" smtClean="0"/>
              <a:t>2024/12/11</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3F0C45A4-893D-4233-9509-BCD587E8E366}" type="slidenum">
              <a:rPr lang="zh-TW" altLang="en-US" smtClean="0"/>
              <a:t>‹#›</a:t>
            </a:fld>
            <a:endParaRPr lang="zh-TW" altLang="en-US"/>
          </a:p>
        </p:txBody>
      </p:sp>
    </p:spTree>
    <p:extLst>
      <p:ext uri="{BB962C8B-B14F-4D97-AF65-F5344CB8AC3E}">
        <p14:creationId xmlns:p14="http://schemas.microsoft.com/office/powerpoint/2010/main" val="3230193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zh-TW" altLang="en-US" smtClean="0"/>
              <a:t>按一下以編輯母片標題樣式</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76D4E1E4-7369-4A8F-9753-0A0900A2C8EA}" type="datetimeFigureOut">
              <a:rPr lang="zh-TW" altLang="en-US" smtClean="0"/>
              <a:t>2024/12/11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F0C45A4-893D-4233-9509-BCD587E8E366}" type="slidenum">
              <a:rPr lang="zh-TW" altLang="en-US" smtClean="0"/>
              <a:t>‹#›</a:t>
            </a:fld>
            <a:endParaRPr lang="zh-TW" altLang="en-US"/>
          </a:p>
        </p:txBody>
      </p:sp>
    </p:spTree>
    <p:extLst>
      <p:ext uri="{BB962C8B-B14F-4D97-AF65-F5344CB8AC3E}">
        <p14:creationId xmlns:p14="http://schemas.microsoft.com/office/powerpoint/2010/main" val="349657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76D4E1E4-7369-4A8F-9753-0A0900A2C8EA}" type="datetimeFigureOut">
              <a:rPr lang="zh-TW" altLang="en-US" smtClean="0"/>
              <a:t>2024/12/11</a:t>
            </a:fld>
            <a:endParaRPr lang="zh-TW"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0C45A4-893D-4233-9509-BCD587E8E366}" type="slidenum">
              <a:rPr lang="zh-TW" altLang="en-US" smtClean="0"/>
              <a:t>‹#›</a:t>
            </a:fld>
            <a:endParaRPr lang="zh-TW" altLang="en-US"/>
          </a:p>
        </p:txBody>
      </p:sp>
    </p:spTree>
    <p:extLst>
      <p:ext uri="{BB962C8B-B14F-4D97-AF65-F5344CB8AC3E}">
        <p14:creationId xmlns:p14="http://schemas.microsoft.com/office/powerpoint/2010/main" val="1956723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zh-TW" altLang="en-US" dirty="0" smtClean="0"/>
              <a:t>按一下以編輯母片標題樣式</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zh-TW" altLang="en-US" dirty="0" smtClean="0"/>
              <a:t>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2">
                    <a:lumMod val="50000"/>
                  </a:schemeClr>
                </a:solidFill>
              </a:defRPr>
            </a:lvl1pPr>
          </a:lstStyle>
          <a:p>
            <a:fld id="{76D4E1E4-7369-4A8F-9753-0A0900A2C8EA}" type="datetimeFigureOut">
              <a:rPr lang="zh-TW" altLang="en-US" smtClean="0"/>
              <a:t>2024/12/11</a:t>
            </a:fld>
            <a:endParaRPr lang="zh-TW" alt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2">
                    <a:lumMod val="50000"/>
                  </a:schemeClr>
                </a:solidFill>
              </a:defRPr>
            </a:lvl1pPr>
          </a:lstStyle>
          <a:p>
            <a:endParaRPr lang="zh-TW" alt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2">
                    <a:lumMod val="50000"/>
                  </a:schemeClr>
                </a:solidFill>
              </a:defRPr>
            </a:lvl1pPr>
          </a:lstStyle>
          <a:p>
            <a:fld id="{3F0C45A4-893D-4233-9509-BCD587E8E366}" type="slidenum">
              <a:rPr lang="zh-TW" altLang="en-US" smtClean="0"/>
              <a:t>‹#›</a:t>
            </a:fld>
            <a:endParaRPr lang="zh-TW" altLang="en-US"/>
          </a:p>
        </p:txBody>
      </p:sp>
    </p:spTree>
    <p:extLst>
      <p:ext uri="{BB962C8B-B14F-4D97-AF65-F5344CB8AC3E}">
        <p14:creationId xmlns:p14="http://schemas.microsoft.com/office/powerpoint/2010/main" val="3060480628"/>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 id="2147484087" r:id="rId13"/>
    <p:sldLayoutId id="2147484088" r:id="rId14"/>
    <p:sldLayoutId id="2147484089" r:id="rId15"/>
    <p:sldLayoutId id="2147484090" r:id="rId16"/>
    <p:sldLayoutId id="2147484091" r:id="rId17"/>
    <p:sldLayoutId id="2147484092" r:id="rId18"/>
    <p:sldLayoutId id="2147484093" r:id="rId19"/>
    <p:sldLayoutId id="2147484096" r:id="rId20"/>
    <p:sldLayoutId id="2147484098" r:id="rId21"/>
    <p:sldLayoutId id="2147484105" r:id="rId22"/>
  </p:sldLayoutIdLst>
  <p:timing>
    <p:tnLst>
      <p:par>
        <p:cTn id="1" dur="indefinite" restart="never" nodeType="tmRoot"/>
      </p:par>
    </p:tnLst>
  </p:timing>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parenting.com.tw/article/509715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jpeg"/><Relationship Id="rId2" Type="http://schemas.openxmlformats.org/officeDocument/2006/relationships/slideLayout" Target="../slideLayouts/slideLayout18.xml"/><Relationship Id="rId1" Type="http://schemas.openxmlformats.org/officeDocument/2006/relationships/tags" Target="../tags/tag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8.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4.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5.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6.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ags" Target="../tags/tag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ags" Target="../tags/tag8.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9.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0.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hyperlink" Target="https://tbeerc.tn.edu.tw/"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33.svg"/><Relationship Id="rId5" Type="http://schemas.openxmlformats.org/officeDocument/2006/relationships/image" Target="../media/image10.png"/><Relationship Id="rId4" Type="http://schemas.openxmlformats.org/officeDocument/2006/relationships/image" Target="../media/image31.svg"/></Relationships>
</file>

<file path=ppt/slides/_rels/slide2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slideLayout" Target="../slideLayouts/slideLayout20.xml"/><Relationship Id="rId1" Type="http://schemas.openxmlformats.org/officeDocument/2006/relationships/tags" Target="../tags/tag11.xml"/><Relationship Id="rId6" Type="http://schemas.openxmlformats.org/officeDocument/2006/relationships/image" Target="../media/image33.svg"/><Relationship Id="rId5" Type="http://schemas.openxmlformats.org/officeDocument/2006/relationships/image" Target="../media/image10.png"/><Relationship Id="rId4" Type="http://schemas.openxmlformats.org/officeDocument/2006/relationships/image" Target="../media/image31.sv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1.xml"/><Relationship Id="rId1" Type="http://schemas.openxmlformats.org/officeDocument/2006/relationships/tags" Target="../tags/tag12.xml"/><Relationship Id="rId5" Type="http://schemas.openxmlformats.org/officeDocument/2006/relationships/image" Target="../media/image13.pn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tags" Target="../tags/tag13.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hyperlink" Target="https://udn.com/news/story/6885/5729518" TargetMode="External"/><Relationship Id="rId2" Type="http://schemas.openxmlformats.org/officeDocument/2006/relationships/slideLayout" Target="../slideLayouts/slideLayout22.xml"/><Relationship Id="rId1" Type="http://schemas.openxmlformats.org/officeDocument/2006/relationships/tags" Target="../tags/tag14.xml"/><Relationship Id="rId6" Type="http://schemas.openxmlformats.org/officeDocument/2006/relationships/hyperlink" Target="http://immersion.ntue.edu.tw/uploads/downloads/%E6%B2%89%E6%B5%B8%E5%BC%8F%E8%8B%B1%E8%AA%9E(%E9%9B%99%E8%AA%9E%E6%95%99%E8%82%B2)%E4%B9%8B%E5%B0%88%E6%9C%89%E5%90%8D%E8%A9%9E%E5%AE%9A%E7%BE%A9_1612506964.pdf" TargetMode="External"/><Relationship Id="rId5" Type="http://schemas.openxmlformats.org/officeDocument/2006/relationships/hyperlink" Target="https://lttc-li.tw/clil101_003/" TargetMode="Externa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2.xml"/><Relationship Id="rId1" Type="http://schemas.openxmlformats.org/officeDocument/2006/relationships/tags" Target="../tags/tag15.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2.xml"/><Relationship Id="rId1" Type="http://schemas.openxmlformats.org/officeDocument/2006/relationships/tags" Target="../tags/tag16.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hyperlink" Target="https://www.ey.gov.tw/Page/5A8A0CB5B41DA11E/45a00f6b-b3b2-4306-9fcd-9904f9ce0d77"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2.xml"/><Relationship Id="rId1" Type="http://schemas.openxmlformats.org/officeDocument/2006/relationships/tags" Target="../tags/tag17.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2.xml"/><Relationship Id="rId1" Type="http://schemas.openxmlformats.org/officeDocument/2006/relationships/tags" Target="../tags/tag18.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2.xml"/><Relationship Id="rId1" Type="http://schemas.openxmlformats.org/officeDocument/2006/relationships/tags" Target="../tags/tag19.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2.xml"/><Relationship Id="rId1" Type="http://schemas.openxmlformats.org/officeDocument/2006/relationships/tags" Target="../tags/tag20.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2.xml"/><Relationship Id="rId1" Type="http://schemas.openxmlformats.org/officeDocument/2006/relationships/tags" Target="../tags/tag21.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2.xml"/><Relationship Id="rId1" Type="http://schemas.openxmlformats.org/officeDocument/2006/relationships/tags" Target="../tags/tag22.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2.xml"/><Relationship Id="rId1" Type="http://schemas.openxmlformats.org/officeDocument/2006/relationships/tags" Target="../tags/tag23.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21.xml"/><Relationship Id="rId7" Type="http://schemas.openxmlformats.org/officeDocument/2006/relationships/diagramQuickStyle" Target="../diagrams/quickStyle1.xml"/><Relationship Id="rId2" Type="http://schemas.openxmlformats.org/officeDocument/2006/relationships/slideLayout" Target="../slideLayouts/slideLayout22.xml"/><Relationship Id="rId1" Type="http://schemas.openxmlformats.org/officeDocument/2006/relationships/tags" Target="../tags/tag2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4.png"/><Relationship Id="rId9" Type="http://schemas.microsoft.com/office/2007/relationships/diagramDrawing" Target="../diagrams/drawing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2.xml"/><Relationship Id="rId1" Type="http://schemas.openxmlformats.org/officeDocument/2006/relationships/tags" Target="../tags/tag25.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hyperlink" Target="https://www.ndc.gov.tw/Content_List.aspx?n=A3CE11B3737BA9EB"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ndc.gov.tw/Content_List.aspx?n=A3CE11B3737BA9EB"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du.tw/News_Content.aspx?n=9E7AC85F1954DDA8&amp;sms=169B8E91BB75571F&amp;s=B7D34EA3ED606429&amp;fromid=inarticle&amp;id=007526" TargetMode="External"/><Relationship Id="rId2" Type="http://schemas.openxmlformats.org/officeDocument/2006/relationships/hyperlink" Target="https://flipedu.parenting.com.tw/article/007526" TargetMode="External"/><Relationship Id="rId1" Type="http://schemas.openxmlformats.org/officeDocument/2006/relationships/slideLayout" Target="../slideLayouts/slideLayout2.xml"/><Relationship Id="rId4" Type="http://schemas.openxmlformats.org/officeDocument/2006/relationships/hyperlink" Target="https://depart.moe.edu.tw/ED2100/News_Content.aspx?n=1BC1E5C3DD8E7C26&amp;sms=5EDCB810B9A5DA84&amp;s=B7D34EA3ED606429"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udn.com/news/story/6885/799104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news.ltn.com.tw/news/life/breakingnews/468556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news.pts.org.tw/article/72408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rot="21420000">
            <a:off x="271356" y="670805"/>
            <a:ext cx="10683829" cy="2766528"/>
          </a:xfrm>
        </p:spPr>
        <p:txBody>
          <a:bodyPr>
            <a:normAutofit fontScale="90000"/>
          </a:bodyPr>
          <a:lstStyle/>
          <a:p>
            <a:r>
              <a:rPr lang="zh-TW" altLang="en-US" dirty="0">
                <a:latin typeface="華康周氏行楷3D體01(P)" panose="03000500000000000000" pitchFamily="66" charset="-120"/>
                <a:ea typeface="華康周氏行楷3D體01(P)" panose="03000500000000000000" pitchFamily="66" charset="-120"/>
              </a:rPr>
              <a:t>臺灣雙語</a:t>
            </a:r>
            <a:r>
              <a:rPr lang="zh-TW" altLang="en-US" dirty="0" smtClean="0">
                <a:latin typeface="華康周氏行楷3D體01(P)" panose="03000500000000000000" pitchFamily="66" charset="-120"/>
                <a:ea typeface="華康周氏行楷3D體01(P)" panose="03000500000000000000" pitchFamily="66" charset="-120"/>
              </a:rPr>
              <a:t>教育思維</a:t>
            </a:r>
            <a:r>
              <a:rPr lang="zh-TW" altLang="en-US" dirty="0">
                <a:latin typeface="華康周氏行楷3D體01(P)" panose="03000500000000000000" pitchFamily="66" charset="-120"/>
                <a:ea typeface="華康周氏行楷3D體01(P)" panose="03000500000000000000" pitchFamily="66" charset="-120"/>
              </a:rPr>
              <a:t>及臺南市推動雙</a:t>
            </a:r>
            <a:r>
              <a:rPr lang="zh-TW" altLang="en-US" dirty="0" smtClean="0">
                <a:latin typeface="華康周氏行楷3D體01(P)" panose="03000500000000000000" pitchFamily="66" charset="-120"/>
                <a:ea typeface="華康周氏行楷3D體01(P)" panose="03000500000000000000" pitchFamily="66" charset="-120"/>
              </a:rPr>
              <a:t>語教育可行</a:t>
            </a:r>
            <a:r>
              <a:rPr lang="zh-TW" altLang="en-US" dirty="0">
                <a:latin typeface="華康周氏行楷3D體01(P)" panose="03000500000000000000" pitchFamily="66" charset="-120"/>
                <a:ea typeface="華康周氏行楷3D體01(P)" panose="03000500000000000000" pitchFamily="66" charset="-120"/>
              </a:rPr>
              <a:t>模式</a:t>
            </a:r>
          </a:p>
        </p:txBody>
      </p:sp>
      <p:sp>
        <p:nvSpPr>
          <p:cNvPr id="3" name="副標題 2"/>
          <p:cNvSpPr>
            <a:spLocks noGrp="1"/>
          </p:cNvSpPr>
          <p:nvPr>
            <p:ph type="subTitle" idx="1"/>
          </p:nvPr>
        </p:nvSpPr>
        <p:spPr/>
        <p:txBody>
          <a:bodyPr/>
          <a:lstStyle/>
          <a:p>
            <a:r>
              <a:rPr lang="zh-TW" altLang="en-US" dirty="0" smtClean="0">
                <a:latin typeface="華康行書體" panose="03000509000000000000" pitchFamily="65" charset="-120"/>
                <a:ea typeface="華康行書體" panose="03000509000000000000" pitchFamily="65" charset="-120"/>
              </a:rPr>
              <a:t>臺南市雙語中心／雙語輔導團</a:t>
            </a:r>
            <a:endParaRPr lang="zh-TW" altLang="en-US" dirty="0">
              <a:latin typeface="華康行書體" panose="03000509000000000000" pitchFamily="65" charset="-120"/>
              <a:ea typeface="華康行書體" panose="03000509000000000000" pitchFamily="65" charset="-120"/>
            </a:endParaRPr>
          </a:p>
        </p:txBody>
      </p:sp>
    </p:spTree>
    <p:extLst>
      <p:ext uri="{BB962C8B-B14F-4D97-AF65-F5344CB8AC3E}">
        <p14:creationId xmlns:p14="http://schemas.microsoft.com/office/powerpoint/2010/main" val="3211775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hlinkClick r:id="rId2"/>
              </a:rPr>
              <a:t>親子天下各縣市雙語作法</a:t>
            </a:r>
            <a:endParaRPr lang="zh-TW" altLang="en-US" dirty="0"/>
          </a:p>
        </p:txBody>
      </p:sp>
      <p:sp>
        <p:nvSpPr>
          <p:cNvPr id="3" name="內容版面配置區 2"/>
          <p:cNvSpPr>
            <a:spLocks noGrp="1"/>
          </p:cNvSpPr>
          <p:nvPr>
            <p:ph sz="quarter" idx="13"/>
          </p:nvPr>
        </p:nvSpPr>
        <p:spPr>
          <a:xfrm>
            <a:off x="269966" y="1672046"/>
            <a:ext cx="11390811" cy="4032068"/>
          </a:xfrm>
        </p:spPr>
        <p:txBody>
          <a:bodyPr>
            <a:normAutofit/>
          </a:bodyPr>
          <a:lstStyle/>
          <a:p>
            <a:pPr marL="0" indent="0">
              <a:buNone/>
            </a:pPr>
            <a:r>
              <a:rPr lang="zh-TW" altLang="en-US" dirty="0" smtClean="0"/>
              <a:t>歸納</a:t>
            </a:r>
            <a:r>
              <a:rPr lang="zh-TW" altLang="en-US" dirty="0"/>
              <a:t>多數縣市都提及未來雙語政策實施的</a:t>
            </a:r>
            <a:r>
              <a:rPr lang="en-US" altLang="zh-TW" dirty="0"/>
              <a:t>4</a:t>
            </a:r>
            <a:r>
              <a:rPr lang="zh-TW" altLang="en-US" dirty="0"/>
              <a:t>大方向</a:t>
            </a:r>
            <a:r>
              <a:rPr lang="zh-TW" altLang="en-US" dirty="0" smtClean="0"/>
              <a:t>：</a:t>
            </a:r>
            <a:endParaRPr lang="zh-TW" altLang="en-US" dirty="0"/>
          </a:p>
          <a:p>
            <a:r>
              <a:rPr lang="zh-TW" altLang="en-US" dirty="0"/>
              <a:t>方向</a:t>
            </a:r>
            <a:r>
              <a:rPr lang="en-US" altLang="zh-TW" dirty="0"/>
              <a:t>1</a:t>
            </a:r>
            <a:r>
              <a:rPr lang="zh-TW" altLang="en-US" dirty="0"/>
              <a:t>、加廣（拓展實施校數和課程）：如提升實施雙語的校數，或安排更多領域課程融入雙語教學</a:t>
            </a:r>
            <a:r>
              <a:rPr lang="zh-TW" altLang="en-US" dirty="0" smtClean="0"/>
              <a:t>。</a:t>
            </a:r>
            <a:endParaRPr lang="zh-TW" altLang="en-US" dirty="0"/>
          </a:p>
          <a:p>
            <a:r>
              <a:rPr lang="zh-TW" altLang="en-US" dirty="0"/>
              <a:t>方向</a:t>
            </a:r>
            <a:r>
              <a:rPr lang="en-US" altLang="zh-TW" dirty="0"/>
              <a:t>2</a:t>
            </a:r>
            <a:r>
              <a:rPr lang="zh-TW" altLang="en-US" dirty="0"/>
              <a:t>、增加老師：如提升本國和外籍師資，或強化教師增能培訓、共同備課、跨校授課資源</a:t>
            </a:r>
            <a:r>
              <a:rPr lang="zh-TW" altLang="en-US" dirty="0" smtClean="0"/>
              <a:t>。</a:t>
            </a:r>
            <a:endParaRPr lang="zh-TW" altLang="en-US" dirty="0"/>
          </a:p>
          <a:p>
            <a:r>
              <a:rPr lang="zh-TW" altLang="en-US" dirty="0"/>
              <a:t>方向</a:t>
            </a:r>
            <a:r>
              <a:rPr lang="en-US" altLang="zh-TW" dirty="0"/>
              <a:t>3</a:t>
            </a:r>
            <a:r>
              <a:rPr lang="zh-TW" altLang="en-US" dirty="0"/>
              <a:t>、改造雙語環境：如安排雙語教學走出正規課程，融入營隊、社團活動等，或透過數位科技、校園廣播等方式，讓學生沉浸在雙語溝通環境裡</a:t>
            </a:r>
            <a:r>
              <a:rPr lang="zh-TW" altLang="en-US" dirty="0" smtClean="0"/>
              <a:t>。</a:t>
            </a:r>
            <a:endParaRPr lang="zh-TW" altLang="en-US" dirty="0"/>
          </a:p>
          <a:p>
            <a:r>
              <a:rPr lang="zh-TW" altLang="en-US" dirty="0"/>
              <a:t>方向</a:t>
            </a:r>
            <a:r>
              <a:rPr lang="en-US" altLang="zh-TW" dirty="0"/>
              <a:t>4</a:t>
            </a:r>
            <a:r>
              <a:rPr lang="zh-TW" altLang="en-US" dirty="0"/>
              <a:t>、跨出去、走向世界：搭配新冠疫情解封後的國際交流風氣，增加學生與外國姊妹校互動、出國參訪機會。</a:t>
            </a:r>
          </a:p>
        </p:txBody>
      </p:sp>
    </p:spTree>
    <p:extLst>
      <p:ext uri="{BB962C8B-B14F-4D97-AF65-F5344CB8AC3E}">
        <p14:creationId xmlns:p14="http://schemas.microsoft.com/office/powerpoint/2010/main" val="2329685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華康儷金黑" panose="02010609000000000000" pitchFamily="49" charset="-120"/>
                <a:ea typeface="華康儷金黑" panose="02010609000000000000" pitchFamily="49" charset="-120"/>
              </a:rPr>
              <a:t>在台南市</a:t>
            </a:r>
            <a:endParaRPr lang="zh-TW" altLang="en-US" dirty="0">
              <a:latin typeface="華康儷金黑" panose="02010609000000000000" pitchFamily="49" charset="-120"/>
              <a:ea typeface="華康儷金黑" panose="02010609000000000000" pitchFamily="49" charset="-120"/>
            </a:endParaRPr>
          </a:p>
        </p:txBody>
      </p:sp>
      <p:sp>
        <p:nvSpPr>
          <p:cNvPr id="3" name="內容版面配置區 2"/>
          <p:cNvSpPr>
            <a:spLocks noGrp="1"/>
          </p:cNvSpPr>
          <p:nvPr>
            <p:ph sz="quarter" idx="13"/>
          </p:nvPr>
        </p:nvSpPr>
        <p:spPr/>
        <p:txBody>
          <a:bodyPr>
            <a:normAutofit/>
          </a:bodyPr>
          <a:lstStyle/>
          <a:p>
            <a:pPr marL="0" indent="0">
              <a:buNone/>
            </a:pPr>
            <a:r>
              <a:rPr lang="en-US" altLang="zh-TW" sz="4400" dirty="0" smtClean="0">
                <a:latin typeface="華康儷金黑" panose="02010609000000000000" pitchFamily="49" charset="-120"/>
                <a:ea typeface="華康儷金黑" panose="02010609000000000000" pitchFamily="49" charset="-120"/>
              </a:rPr>
              <a:t>110</a:t>
            </a:r>
            <a:r>
              <a:rPr lang="zh-TW" altLang="en-US" sz="4400" dirty="0" smtClean="0">
                <a:latin typeface="華康儷金黑" panose="02010609000000000000" pitchFamily="49" charset="-120"/>
                <a:ea typeface="華康儷金黑" panose="02010609000000000000" pitchFamily="49" charset="-120"/>
              </a:rPr>
              <a:t>年頒布臺</a:t>
            </a:r>
            <a:r>
              <a:rPr lang="zh-TW" altLang="en-US" sz="4400" dirty="0">
                <a:latin typeface="華康儷金黑" panose="02010609000000000000" pitchFamily="49" charset="-120"/>
                <a:ea typeface="華康儷金黑" panose="02010609000000000000" pitchFamily="49" charset="-120"/>
              </a:rPr>
              <a:t>南市政府</a:t>
            </a:r>
            <a:r>
              <a:rPr lang="zh-TW" altLang="en-US" sz="4400" dirty="0" smtClean="0">
                <a:latin typeface="華康儷金黑" panose="02010609000000000000" pitchFamily="49" charset="-120"/>
                <a:ea typeface="華康儷金黑" panose="02010609000000000000" pitchFamily="49" charset="-120"/>
              </a:rPr>
              <a:t>教育局雙</a:t>
            </a:r>
            <a:r>
              <a:rPr lang="zh-TW" altLang="en-US" sz="4400" dirty="0">
                <a:latin typeface="華康儷金黑" panose="02010609000000000000" pitchFamily="49" charset="-120"/>
                <a:ea typeface="華康儷金黑" panose="02010609000000000000" pitchFamily="49" charset="-120"/>
              </a:rPr>
              <a:t>語教育中程計畫</a:t>
            </a:r>
          </a:p>
        </p:txBody>
      </p:sp>
    </p:spTree>
    <p:extLst>
      <p:ext uri="{BB962C8B-B14F-4D97-AF65-F5344CB8AC3E}">
        <p14:creationId xmlns:p14="http://schemas.microsoft.com/office/powerpoint/2010/main" val="369193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018F1B93-B5E5-8549-9AB5-9116B766837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4821637">
            <a:off x="3971789" y="2151478"/>
            <a:ext cx="3537751" cy="3537751"/>
          </a:xfrm>
          <a:prstGeom prst="rect">
            <a:avLst/>
          </a:prstGeom>
        </p:spPr>
      </p:pic>
      <p:sp>
        <p:nvSpPr>
          <p:cNvPr id="3" name="甜甜圈 2">
            <a:extLst>
              <a:ext uri="{FF2B5EF4-FFF2-40B4-BE49-F238E27FC236}">
                <a16:creationId xmlns:a16="http://schemas.microsoft.com/office/drawing/2014/main" id="{26CF963F-62B5-3F43-A50A-CB0EFCED2753}"/>
              </a:ext>
            </a:extLst>
          </p:cNvPr>
          <p:cNvSpPr/>
          <p:nvPr/>
        </p:nvSpPr>
        <p:spPr>
          <a:xfrm>
            <a:off x="2354322" y="2947785"/>
            <a:ext cx="2937641" cy="2937641"/>
          </a:xfrm>
          <a:prstGeom prst="donut">
            <a:avLst>
              <a:gd name="adj" fmla="val 1578"/>
            </a:avLst>
          </a:prstGeom>
          <a:solidFill>
            <a:srgbClr val="196709"/>
          </a:solidFill>
          <a:ln>
            <a:solidFill>
              <a:srgbClr val="1967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solidFill>
                <a:schemeClr val="tx1"/>
              </a:solidFill>
            </a:endParaRPr>
          </a:p>
        </p:txBody>
      </p:sp>
      <p:sp>
        <p:nvSpPr>
          <p:cNvPr id="5" name="TextBox 194">
            <a:extLst>
              <a:ext uri="{FF2B5EF4-FFF2-40B4-BE49-F238E27FC236}">
                <a16:creationId xmlns:a16="http://schemas.microsoft.com/office/drawing/2014/main" id="{C93DCF14-9024-954C-A7FF-F7A3647B2E6E}"/>
              </a:ext>
            </a:extLst>
          </p:cNvPr>
          <p:cNvSpPr txBox="1"/>
          <p:nvPr/>
        </p:nvSpPr>
        <p:spPr>
          <a:xfrm>
            <a:off x="2505535" y="3910289"/>
            <a:ext cx="2622391" cy="1241237"/>
          </a:xfrm>
          <a:prstGeom prst="rect">
            <a:avLst/>
          </a:prstGeom>
          <a:noFill/>
          <a:effectLst/>
        </p:spPr>
        <p:txBody>
          <a:bodyPr wrap="square" rtlCol="0">
            <a:spAutoFit/>
          </a:bodyPr>
          <a:lstStyle/>
          <a:p>
            <a:pPr algn="ctr"/>
            <a:r>
              <a:rPr lang="zh-TW" altLang="en-US" sz="3733" b="1" dirty="0">
                <a:latin typeface="Microsoft YaHei" panose="020B0503020204020204" pitchFamily="34" charset="-122"/>
                <a:ea typeface="Microsoft YaHei" panose="020B0503020204020204" pitchFamily="34" charset="-122"/>
              </a:rPr>
              <a:t>厚植全球</a:t>
            </a:r>
            <a:endParaRPr lang="en-US" altLang="zh-TW" sz="3733" b="1" dirty="0">
              <a:latin typeface="Microsoft YaHei" panose="020B0503020204020204" pitchFamily="34" charset="-122"/>
              <a:ea typeface="Microsoft YaHei" panose="020B0503020204020204" pitchFamily="34" charset="-122"/>
            </a:endParaRPr>
          </a:p>
          <a:p>
            <a:pPr algn="ctr"/>
            <a:r>
              <a:rPr lang="zh-TW" altLang="en-US" sz="3733" b="1" dirty="0">
                <a:latin typeface="Microsoft YaHei" panose="020B0503020204020204" pitchFamily="34" charset="-122"/>
                <a:ea typeface="Microsoft YaHei" panose="020B0503020204020204" pitchFamily="34" charset="-122"/>
              </a:rPr>
              <a:t>溝通力</a:t>
            </a:r>
            <a:endParaRPr lang="zh-CN" altLang="en-US" sz="3200" b="1" dirty="0">
              <a:latin typeface="Microsoft YaHei" panose="020B0503020204020204" pitchFamily="34" charset="-122"/>
              <a:ea typeface="Microsoft YaHei" panose="020B0503020204020204" pitchFamily="34" charset="-122"/>
            </a:endParaRPr>
          </a:p>
        </p:txBody>
      </p:sp>
      <p:sp>
        <p:nvSpPr>
          <p:cNvPr id="6" name="TextBox 194">
            <a:extLst>
              <a:ext uri="{FF2B5EF4-FFF2-40B4-BE49-F238E27FC236}">
                <a16:creationId xmlns:a16="http://schemas.microsoft.com/office/drawing/2014/main" id="{6FE2243A-060F-0B43-B7A2-889ED310CFD1}"/>
              </a:ext>
            </a:extLst>
          </p:cNvPr>
          <p:cNvSpPr txBox="1"/>
          <p:nvPr/>
        </p:nvSpPr>
        <p:spPr>
          <a:xfrm>
            <a:off x="6926877" y="2832492"/>
            <a:ext cx="2265507" cy="1241237"/>
          </a:xfrm>
          <a:prstGeom prst="rect">
            <a:avLst/>
          </a:prstGeom>
          <a:noFill/>
          <a:effectLst/>
        </p:spPr>
        <p:txBody>
          <a:bodyPr wrap="square" rtlCol="0">
            <a:spAutoFit/>
          </a:bodyPr>
          <a:lstStyle/>
          <a:p>
            <a:pPr algn="ctr"/>
            <a:r>
              <a:rPr lang="zh-TW" altLang="en-US" sz="3733" b="1" dirty="0">
                <a:latin typeface="Microsoft YaHei" panose="020B0503020204020204" pitchFamily="34" charset="-122"/>
                <a:ea typeface="Microsoft YaHei" panose="020B0503020204020204" pitchFamily="34" charset="-122"/>
              </a:rPr>
              <a:t>提升未來</a:t>
            </a:r>
            <a:endParaRPr lang="en-US" altLang="zh-TW" sz="3733" b="1" dirty="0">
              <a:latin typeface="Microsoft YaHei" panose="020B0503020204020204" pitchFamily="34" charset="-122"/>
              <a:ea typeface="Microsoft YaHei" panose="020B0503020204020204" pitchFamily="34" charset="-122"/>
            </a:endParaRPr>
          </a:p>
          <a:p>
            <a:pPr algn="ctr"/>
            <a:r>
              <a:rPr lang="zh-TW" altLang="en-US" sz="3733" b="1" dirty="0">
                <a:latin typeface="Microsoft YaHei" panose="020B0503020204020204" pitchFamily="34" charset="-122"/>
                <a:ea typeface="Microsoft YaHei" panose="020B0503020204020204" pitchFamily="34" charset="-122"/>
              </a:rPr>
              <a:t>競爭力</a:t>
            </a:r>
            <a:endParaRPr lang="zh-CN" altLang="en-US" sz="3200" b="1" dirty="0">
              <a:latin typeface="Microsoft YaHei" panose="020B0503020204020204" pitchFamily="34" charset="-122"/>
              <a:ea typeface="Microsoft YaHei" panose="020B0503020204020204" pitchFamily="34" charset="-122"/>
            </a:endParaRPr>
          </a:p>
        </p:txBody>
      </p:sp>
      <p:grpSp>
        <p:nvGrpSpPr>
          <p:cNvPr id="7" name="群組 6">
            <a:extLst>
              <a:ext uri="{FF2B5EF4-FFF2-40B4-BE49-F238E27FC236}">
                <a16:creationId xmlns:a16="http://schemas.microsoft.com/office/drawing/2014/main" id="{D3377486-FCB0-2D46-9837-0C06B3FE3DA7}"/>
              </a:ext>
            </a:extLst>
          </p:cNvPr>
          <p:cNvGrpSpPr/>
          <p:nvPr/>
        </p:nvGrpSpPr>
        <p:grpSpPr>
          <a:xfrm>
            <a:off x="2094179" y="3021097"/>
            <a:ext cx="836823" cy="1087228"/>
            <a:chOff x="1217090" y="2496559"/>
            <a:chExt cx="627617" cy="815421"/>
          </a:xfrm>
        </p:grpSpPr>
        <p:grpSp>
          <p:nvGrpSpPr>
            <p:cNvPr id="8" name="组合 14">
              <a:extLst>
                <a:ext uri="{FF2B5EF4-FFF2-40B4-BE49-F238E27FC236}">
                  <a16:creationId xmlns:a16="http://schemas.microsoft.com/office/drawing/2014/main" id="{26444EC0-D432-BD4E-8534-C7C6D8D6322D}"/>
                </a:ext>
              </a:extLst>
            </p:cNvPr>
            <p:cNvGrpSpPr/>
            <p:nvPr/>
          </p:nvGrpSpPr>
          <p:grpSpPr>
            <a:xfrm rot="8777985">
              <a:off x="1217090" y="2496559"/>
              <a:ext cx="627617" cy="815421"/>
              <a:chOff x="4020870" y="2194485"/>
              <a:chExt cx="1102258" cy="1432090"/>
            </a:xfrm>
            <a:effectLst>
              <a:outerShdw blurRad="444500" dist="254000" dir="8100000" algn="tr" rotWithShape="0">
                <a:prstClr val="black">
                  <a:alpha val="50000"/>
                </a:prstClr>
              </a:outerShdw>
            </a:effectLst>
          </p:grpSpPr>
          <p:sp>
            <p:nvSpPr>
              <p:cNvPr id="11" name="等腰三角形 43">
                <a:extLst>
                  <a:ext uri="{FF2B5EF4-FFF2-40B4-BE49-F238E27FC236}">
                    <a16:creationId xmlns:a16="http://schemas.microsoft.com/office/drawing/2014/main" id="{4DFB3627-A6EC-3045-84CE-ACE7D0F0A916}"/>
                  </a:ext>
                </a:extLst>
              </p:cNvPr>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7">
                  <a:solidFill>
                    <a:prstClr val="black"/>
                  </a:solidFill>
                  <a:latin typeface="微软雅黑" pitchFamily="34" charset="-122"/>
                  <a:ea typeface="微软雅黑" pitchFamily="34" charset="-122"/>
                </a:endParaRPr>
              </a:p>
            </p:txBody>
          </p:sp>
          <p:sp>
            <p:nvSpPr>
              <p:cNvPr id="12" name="等腰三角形 42">
                <a:extLst>
                  <a:ext uri="{FF2B5EF4-FFF2-40B4-BE49-F238E27FC236}">
                    <a16:creationId xmlns:a16="http://schemas.microsoft.com/office/drawing/2014/main" id="{173FBE11-0F9B-BD4C-AF2F-79563CD79F26}"/>
                  </a:ext>
                </a:extLst>
              </p:cNvPr>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7" dirty="0">
                  <a:solidFill>
                    <a:prstClr val="white"/>
                  </a:solidFill>
                  <a:latin typeface="微软雅黑" pitchFamily="34" charset="-122"/>
                  <a:ea typeface="微软雅黑" pitchFamily="34" charset="-122"/>
                </a:endParaRPr>
              </a:p>
            </p:txBody>
          </p:sp>
        </p:grpSp>
        <p:sp>
          <p:nvSpPr>
            <p:cNvPr id="9" name="文字方塊 8">
              <a:extLst>
                <a:ext uri="{FF2B5EF4-FFF2-40B4-BE49-F238E27FC236}">
                  <a16:creationId xmlns:a16="http://schemas.microsoft.com/office/drawing/2014/main" id="{5C53A085-99E4-8748-8C06-474F617CF62F}"/>
                </a:ext>
              </a:extLst>
            </p:cNvPr>
            <p:cNvSpPr txBox="1"/>
            <p:nvPr/>
          </p:nvSpPr>
          <p:spPr>
            <a:xfrm>
              <a:off x="1226273" y="2513084"/>
              <a:ext cx="344085" cy="315423"/>
            </a:xfrm>
            <a:prstGeom prst="rect">
              <a:avLst/>
            </a:prstGeom>
            <a:noFill/>
          </p:spPr>
          <p:txBody>
            <a:bodyPr wrap="none" rtlCol="0">
              <a:spAutoFit/>
            </a:bodyPr>
            <a:lstStyle/>
            <a:p>
              <a:r>
                <a:rPr lang="zh-TW" altLang="en-US" sz="2133" b="1" dirty="0">
                  <a:latin typeface="Microsoft YaHei" panose="020B0503020204020204" pitchFamily="34" charset="-122"/>
                  <a:ea typeface="Microsoft YaHei" panose="020B0503020204020204" pitchFamily="34" charset="-122"/>
                </a:rPr>
                <a:t>聽</a:t>
              </a:r>
            </a:p>
          </p:txBody>
        </p:sp>
        <p:pic>
          <p:nvPicPr>
            <p:cNvPr id="10" name="圖片 9">
              <a:extLst>
                <a:ext uri="{FF2B5EF4-FFF2-40B4-BE49-F238E27FC236}">
                  <a16:creationId xmlns:a16="http://schemas.microsoft.com/office/drawing/2014/main" id="{06A3ED0A-2206-7F48-9D63-60FEC8B42CD8}"/>
                </a:ext>
              </a:extLst>
            </p:cNvPr>
            <p:cNvPicPr>
              <a:picLocks noChangeAspect="1"/>
            </p:cNvPicPr>
            <p:nvPr/>
          </p:nvPicPr>
          <p:blipFill rotWithShape="1">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l="52411" t="2043" r="28531" b="73009"/>
            <a:stretch/>
          </p:blipFill>
          <p:spPr>
            <a:xfrm>
              <a:off x="1421198" y="2750128"/>
              <a:ext cx="289226" cy="397686"/>
            </a:xfrm>
            <a:prstGeom prst="rect">
              <a:avLst/>
            </a:prstGeom>
          </p:spPr>
        </p:pic>
      </p:grpSp>
      <p:grpSp>
        <p:nvGrpSpPr>
          <p:cNvPr id="13" name="群組 12">
            <a:extLst>
              <a:ext uri="{FF2B5EF4-FFF2-40B4-BE49-F238E27FC236}">
                <a16:creationId xmlns:a16="http://schemas.microsoft.com/office/drawing/2014/main" id="{0BD70FE6-B939-0647-9A56-0ABE29031E67}"/>
              </a:ext>
            </a:extLst>
          </p:cNvPr>
          <p:cNvGrpSpPr/>
          <p:nvPr/>
        </p:nvGrpSpPr>
        <p:grpSpPr>
          <a:xfrm>
            <a:off x="3596682" y="5326711"/>
            <a:ext cx="836823" cy="1104363"/>
            <a:chOff x="2659786" y="3917630"/>
            <a:chExt cx="627617" cy="828272"/>
          </a:xfrm>
        </p:grpSpPr>
        <p:grpSp>
          <p:nvGrpSpPr>
            <p:cNvPr id="14" name="组合 14">
              <a:extLst>
                <a:ext uri="{FF2B5EF4-FFF2-40B4-BE49-F238E27FC236}">
                  <a16:creationId xmlns:a16="http://schemas.microsoft.com/office/drawing/2014/main" id="{8A68B06A-5FEC-8241-8248-0434EA911B95}"/>
                </a:ext>
              </a:extLst>
            </p:cNvPr>
            <p:cNvGrpSpPr/>
            <p:nvPr/>
          </p:nvGrpSpPr>
          <p:grpSpPr>
            <a:xfrm rot="20597017">
              <a:off x="2659786" y="3917630"/>
              <a:ext cx="627617" cy="815421"/>
              <a:chOff x="4020870" y="2194485"/>
              <a:chExt cx="1102258" cy="1432090"/>
            </a:xfrm>
            <a:effectLst>
              <a:outerShdw blurRad="444500" dist="254000" dir="8100000" algn="tr" rotWithShape="0">
                <a:prstClr val="black">
                  <a:alpha val="50000"/>
                </a:prstClr>
              </a:outerShdw>
            </a:effectLst>
          </p:grpSpPr>
          <p:sp>
            <p:nvSpPr>
              <p:cNvPr id="17" name="等腰三角形 43">
                <a:extLst>
                  <a:ext uri="{FF2B5EF4-FFF2-40B4-BE49-F238E27FC236}">
                    <a16:creationId xmlns:a16="http://schemas.microsoft.com/office/drawing/2014/main" id="{630C2042-EBB3-6A48-B8CF-F0EA13BBCBC3}"/>
                  </a:ext>
                </a:extLst>
              </p:cNvPr>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7">
                  <a:solidFill>
                    <a:prstClr val="black"/>
                  </a:solidFill>
                  <a:latin typeface="微软雅黑" pitchFamily="34" charset="-122"/>
                  <a:ea typeface="微软雅黑" pitchFamily="34" charset="-122"/>
                </a:endParaRPr>
              </a:p>
            </p:txBody>
          </p:sp>
          <p:sp>
            <p:nvSpPr>
              <p:cNvPr id="18" name="等腰三角形 42">
                <a:extLst>
                  <a:ext uri="{FF2B5EF4-FFF2-40B4-BE49-F238E27FC236}">
                    <a16:creationId xmlns:a16="http://schemas.microsoft.com/office/drawing/2014/main" id="{B4CC4509-53DB-3A45-9D35-744764800F23}"/>
                  </a:ext>
                </a:extLst>
              </p:cNvPr>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7" dirty="0">
                  <a:solidFill>
                    <a:prstClr val="white"/>
                  </a:solidFill>
                  <a:latin typeface="微软雅黑" pitchFamily="34" charset="-122"/>
                  <a:ea typeface="微软雅黑" pitchFamily="34" charset="-122"/>
                </a:endParaRPr>
              </a:p>
            </p:txBody>
          </p:sp>
        </p:grpSp>
        <p:sp>
          <p:nvSpPr>
            <p:cNvPr id="15" name="文字方塊 14">
              <a:extLst>
                <a:ext uri="{FF2B5EF4-FFF2-40B4-BE49-F238E27FC236}">
                  <a16:creationId xmlns:a16="http://schemas.microsoft.com/office/drawing/2014/main" id="{6E908C14-EE72-6549-BE57-FB4522ED9A8B}"/>
                </a:ext>
              </a:extLst>
            </p:cNvPr>
            <p:cNvSpPr txBox="1"/>
            <p:nvPr/>
          </p:nvSpPr>
          <p:spPr>
            <a:xfrm>
              <a:off x="2780798" y="4430479"/>
              <a:ext cx="344085" cy="315423"/>
            </a:xfrm>
            <a:prstGeom prst="rect">
              <a:avLst/>
            </a:prstGeom>
            <a:noFill/>
          </p:spPr>
          <p:txBody>
            <a:bodyPr wrap="none" rtlCol="0">
              <a:spAutoFit/>
            </a:bodyPr>
            <a:lstStyle/>
            <a:p>
              <a:r>
                <a:rPr lang="zh-TW" altLang="en-US" sz="2133" b="1" dirty="0">
                  <a:latin typeface="Microsoft YaHei" panose="020B0503020204020204" pitchFamily="34" charset="-122"/>
                  <a:ea typeface="Microsoft YaHei" panose="020B0503020204020204" pitchFamily="34" charset="-122"/>
                </a:rPr>
                <a:t>讀</a:t>
              </a:r>
            </a:p>
          </p:txBody>
        </p:sp>
        <p:pic>
          <p:nvPicPr>
            <p:cNvPr id="16" name="圖片 15">
              <a:extLst>
                <a:ext uri="{FF2B5EF4-FFF2-40B4-BE49-F238E27FC236}">
                  <a16:creationId xmlns:a16="http://schemas.microsoft.com/office/drawing/2014/main" id="{EC03D1A1-1B8F-AE4D-8026-16E24A0F1ECB}"/>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0942" t="6909" r="52382" b="74948"/>
            <a:stretch/>
          </p:blipFill>
          <p:spPr>
            <a:xfrm>
              <a:off x="2856856" y="4150258"/>
              <a:ext cx="322322" cy="368368"/>
            </a:xfrm>
            <a:prstGeom prst="rect">
              <a:avLst/>
            </a:prstGeom>
          </p:spPr>
        </p:pic>
      </p:grpSp>
      <p:grpSp>
        <p:nvGrpSpPr>
          <p:cNvPr id="19" name="群組 18">
            <a:extLst>
              <a:ext uri="{FF2B5EF4-FFF2-40B4-BE49-F238E27FC236}">
                <a16:creationId xmlns:a16="http://schemas.microsoft.com/office/drawing/2014/main" id="{DD0FF6D7-CDA9-AA4C-9297-AE56593A536C}"/>
              </a:ext>
            </a:extLst>
          </p:cNvPr>
          <p:cNvGrpSpPr/>
          <p:nvPr/>
        </p:nvGrpSpPr>
        <p:grpSpPr>
          <a:xfrm>
            <a:off x="1848035" y="4680337"/>
            <a:ext cx="986925" cy="832813"/>
            <a:chOff x="1155189" y="3725929"/>
            <a:chExt cx="740194" cy="624610"/>
          </a:xfrm>
        </p:grpSpPr>
        <p:sp>
          <p:nvSpPr>
            <p:cNvPr id="20" name="椭圆 34">
              <a:extLst>
                <a:ext uri="{FF2B5EF4-FFF2-40B4-BE49-F238E27FC236}">
                  <a16:creationId xmlns:a16="http://schemas.microsoft.com/office/drawing/2014/main" id="{3E66CCFE-26C8-294D-BF9D-06364FE867C1}"/>
                </a:ext>
              </a:extLst>
            </p:cNvPr>
            <p:cNvSpPr/>
            <p:nvPr/>
          </p:nvSpPr>
          <p:spPr>
            <a:xfrm rot="2713177">
              <a:off x="1240413" y="3640705"/>
              <a:ext cx="569745" cy="74019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7">
                <a:solidFill>
                  <a:prstClr val="white"/>
                </a:solidFill>
                <a:latin typeface="微软雅黑" pitchFamily="34" charset="-122"/>
                <a:ea typeface="微软雅黑" pitchFamily="34" charset="-122"/>
              </a:endParaRPr>
            </a:p>
          </p:txBody>
        </p:sp>
        <p:pic>
          <p:nvPicPr>
            <p:cNvPr id="21" name="圖片 20">
              <a:extLst>
                <a:ext uri="{FF2B5EF4-FFF2-40B4-BE49-F238E27FC236}">
                  <a16:creationId xmlns:a16="http://schemas.microsoft.com/office/drawing/2014/main" id="{26391908-5FEE-3044-A6AE-4DAEEE46E092}"/>
                </a:ext>
              </a:extLst>
            </p:cNvPr>
            <p:cNvPicPr>
              <a:picLocks noChangeAspect="1"/>
            </p:cNvPicPr>
            <p:nvPr/>
          </p:nvPicPr>
          <p:blipFill rotWithShape="1">
            <a:blip r:embed="rId7" cstate="print">
              <a:clrChange>
                <a:clrFrom>
                  <a:srgbClr val="FDFDFD"/>
                </a:clrFrom>
                <a:clrTo>
                  <a:srgbClr val="FDFDFD">
                    <a:alpha val="0"/>
                  </a:srgbClr>
                </a:clrTo>
              </a:clrChange>
              <a:extLst>
                <a:ext uri="{28A0092B-C50C-407E-A947-70E740481C1C}">
                  <a14:useLocalDpi xmlns:a14="http://schemas.microsoft.com/office/drawing/2010/main" val="0"/>
                </a:ext>
              </a:extLst>
            </a:blip>
            <a:srcRect l="76206" t="31856" r="4736" b="50000"/>
            <a:stretch/>
          </p:blipFill>
          <p:spPr>
            <a:xfrm>
              <a:off x="1337433" y="3839923"/>
              <a:ext cx="337635" cy="337635"/>
            </a:xfrm>
            <a:prstGeom prst="rect">
              <a:avLst/>
            </a:prstGeom>
          </p:spPr>
        </p:pic>
        <p:sp>
          <p:nvSpPr>
            <p:cNvPr id="22" name="文字方塊 21">
              <a:extLst>
                <a:ext uri="{FF2B5EF4-FFF2-40B4-BE49-F238E27FC236}">
                  <a16:creationId xmlns:a16="http://schemas.microsoft.com/office/drawing/2014/main" id="{B341CAB8-F143-B845-B9E6-4AD22BFBA829}"/>
                </a:ext>
              </a:extLst>
            </p:cNvPr>
            <p:cNvSpPr txBox="1"/>
            <p:nvPr/>
          </p:nvSpPr>
          <p:spPr>
            <a:xfrm>
              <a:off x="1262976" y="4035116"/>
              <a:ext cx="344085" cy="315423"/>
            </a:xfrm>
            <a:prstGeom prst="rect">
              <a:avLst/>
            </a:prstGeom>
            <a:noFill/>
          </p:spPr>
          <p:txBody>
            <a:bodyPr wrap="none" rtlCol="0">
              <a:spAutoFit/>
            </a:bodyPr>
            <a:lstStyle/>
            <a:p>
              <a:r>
                <a:rPr lang="zh-TW" altLang="en-US" sz="2133" b="1" dirty="0">
                  <a:solidFill>
                    <a:schemeClr val="bg1"/>
                  </a:solidFill>
                  <a:latin typeface="Microsoft YaHei" panose="020B0503020204020204" pitchFamily="34" charset="-122"/>
                  <a:ea typeface="Microsoft YaHei" panose="020B0503020204020204" pitchFamily="34" charset="-122"/>
                </a:rPr>
                <a:t>說</a:t>
              </a:r>
            </a:p>
          </p:txBody>
        </p:sp>
      </p:grpSp>
      <p:grpSp>
        <p:nvGrpSpPr>
          <p:cNvPr id="23" name="群組 22">
            <a:extLst>
              <a:ext uri="{FF2B5EF4-FFF2-40B4-BE49-F238E27FC236}">
                <a16:creationId xmlns:a16="http://schemas.microsoft.com/office/drawing/2014/main" id="{D661A29B-DC28-6F4C-898B-7F065D129E23}"/>
              </a:ext>
            </a:extLst>
          </p:cNvPr>
          <p:cNvGrpSpPr/>
          <p:nvPr/>
        </p:nvGrpSpPr>
        <p:grpSpPr>
          <a:xfrm>
            <a:off x="4819187" y="4821725"/>
            <a:ext cx="986925" cy="774309"/>
            <a:chOff x="3642146" y="3377020"/>
            <a:chExt cx="740194" cy="580732"/>
          </a:xfrm>
        </p:grpSpPr>
        <p:sp>
          <p:nvSpPr>
            <p:cNvPr id="24" name="椭圆 34">
              <a:extLst>
                <a:ext uri="{FF2B5EF4-FFF2-40B4-BE49-F238E27FC236}">
                  <a16:creationId xmlns:a16="http://schemas.microsoft.com/office/drawing/2014/main" id="{2D021A53-92FE-9149-AEEC-7A07DB0EC3F2}"/>
                </a:ext>
              </a:extLst>
            </p:cNvPr>
            <p:cNvSpPr/>
            <p:nvPr/>
          </p:nvSpPr>
          <p:spPr>
            <a:xfrm rot="16907329">
              <a:off x="3727370" y="3291796"/>
              <a:ext cx="569745" cy="74019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7">
                <a:solidFill>
                  <a:prstClr val="white"/>
                </a:solidFill>
                <a:latin typeface="微软雅黑" pitchFamily="34" charset="-122"/>
                <a:ea typeface="微软雅黑" pitchFamily="34" charset="-122"/>
              </a:endParaRPr>
            </a:p>
          </p:txBody>
        </p:sp>
        <p:sp>
          <p:nvSpPr>
            <p:cNvPr id="25" name="文字方塊 24">
              <a:extLst>
                <a:ext uri="{FF2B5EF4-FFF2-40B4-BE49-F238E27FC236}">
                  <a16:creationId xmlns:a16="http://schemas.microsoft.com/office/drawing/2014/main" id="{37E3F65C-F16E-B449-A0EE-B93688E19E60}"/>
                </a:ext>
              </a:extLst>
            </p:cNvPr>
            <p:cNvSpPr txBox="1"/>
            <p:nvPr/>
          </p:nvSpPr>
          <p:spPr>
            <a:xfrm>
              <a:off x="3894247" y="3642329"/>
              <a:ext cx="344085" cy="315423"/>
            </a:xfrm>
            <a:prstGeom prst="rect">
              <a:avLst/>
            </a:prstGeom>
            <a:noFill/>
          </p:spPr>
          <p:txBody>
            <a:bodyPr wrap="none" rtlCol="0">
              <a:spAutoFit/>
            </a:bodyPr>
            <a:lstStyle/>
            <a:p>
              <a:r>
                <a:rPr lang="zh-TW" altLang="en-US" sz="2133" b="1" dirty="0">
                  <a:solidFill>
                    <a:schemeClr val="bg1"/>
                  </a:solidFill>
                  <a:latin typeface="Microsoft YaHei" panose="020B0503020204020204" pitchFamily="34" charset="-122"/>
                  <a:ea typeface="Microsoft YaHei" panose="020B0503020204020204" pitchFamily="34" charset="-122"/>
                </a:rPr>
                <a:t>寫</a:t>
              </a:r>
            </a:p>
          </p:txBody>
        </p:sp>
        <p:pic>
          <p:nvPicPr>
            <p:cNvPr id="26" name="圖片 25">
              <a:extLst>
                <a:ext uri="{FF2B5EF4-FFF2-40B4-BE49-F238E27FC236}">
                  <a16:creationId xmlns:a16="http://schemas.microsoft.com/office/drawing/2014/main" id="{822B5F0F-A51A-0645-BF57-73E2206B5B35}"/>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8559" t="52268" r="52382" b="29588"/>
            <a:stretch/>
          </p:blipFill>
          <p:spPr>
            <a:xfrm>
              <a:off x="3938687" y="3442162"/>
              <a:ext cx="271154" cy="271154"/>
            </a:xfrm>
            <a:prstGeom prst="rect">
              <a:avLst/>
            </a:prstGeom>
          </p:spPr>
        </p:pic>
      </p:grpSp>
      <p:sp>
        <p:nvSpPr>
          <p:cNvPr id="27" name="文字方塊 26">
            <a:extLst>
              <a:ext uri="{FF2B5EF4-FFF2-40B4-BE49-F238E27FC236}">
                <a16:creationId xmlns:a16="http://schemas.microsoft.com/office/drawing/2014/main" id="{93D56E97-7F75-4248-87A5-F873C853FFDB}"/>
              </a:ext>
            </a:extLst>
          </p:cNvPr>
          <p:cNvSpPr txBox="1"/>
          <p:nvPr/>
        </p:nvSpPr>
        <p:spPr>
          <a:xfrm>
            <a:off x="1114848" y="4288956"/>
            <a:ext cx="1281120" cy="420564"/>
          </a:xfrm>
          <a:prstGeom prst="rect">
            <a:avLst/>
          </a:prstGeom>
          <a:noFill/>
        </p:spPr>
        <p:txBody>
          <a:bodyPr wrap="none" rtlCol="0">
            <a:spAutoFit/>
          </a:bodyPr>
          <a:lstStyle/>
          <a:p>
            <a:r>
              <a:rPr lang="zh-TW" altLang="en-US" sz="2133" b="1" dirty="0">
                <a:latin typeface="Microsoft YaHei" panose="020B0503020204020204" pitchFamily="34" charset="-122"/>
                <a:ea typeface="Microsoft YaHei" panose="020B0503020204020204" pitchFamily="34" charset="-122"/>
              </a:rPr>
              <a:t>生活脈絡</a:t>
            </a:r>
          </a:p>
        </p:txBody>
      </p:sp>
      <p:sp>
        <p:nvSpPr>
          <p:cNvPr id="28" name="文字方塊 27">
            <a:extLst>
              <a:ext uri="{FF2B5EF4-FFF2-40B4-BE49-F238E27FC236}">
                <a16:creationId xmlns:a16="http://schemas.microsoft.com/office/drawing/2014/main" id="{28B81499-7F5F-7541-9646-EB7E94D12966}"/>
              </a:ext>
            </a:extLst>
          </p:cNvPr>
          <p:cNvSpPr txBox="1"/>
          <p:nvPr/>
        </p:nvSpPr>
        <p:spPr>
          <a:xfrm>
            <a:off x="4587193" y="5667829"/>
            <a:ext cx="1281120" cy="420564"/>
          </a:xfrm>
          <a:prstGeom prst="rect">
            <a:avLst/>
          </a:prstGeom>
          <a:noFill/>
        </p:spPr>
        <p:txBody>
          <a:bodyPr wrap="none" rtlCol="0">
            <a:spAutoFit/>
          </a:bodyPr>
          <a:lstStyle/>
          <a:p>
            <a:r>
              <a:rPr lang="zh-TW" altLang="en-US" sz="2133" b="1" dirty="0">
                <a:latin typeface="Microsoft YaHei" panose="020B0503020204020204" pitchFamily="34" charset="-122"/>
                <a:ea typeface="Microsoft YaHei" panose="020B0503020204020204" pitchFamily="34" charset="-122"/>
              </a:rPr>
              <a:t>知識運用</a:t>
            </a:r>
          </a:p>
        </p:txBody>
      </p:sp>
      <p:sp>
        <p:nvSpPr>
          <p:cNvPr id="29" name="甜甜圈 28">
            <a:extLst>
              <a:ext uri="{FF2B5EF4-FFF2-40B4-BE49-F238E27FC236}">
                <a16:creationId xmlns:a16="http://schemas.microsoft.com/office/drawing/2014/main" id="{CF2F2BC7-F6B2-3F41-B618-EAFB064C0BBB}"/>
              </a:ext>
            </a:extLst>
          </p:cNvPr>
          <p:cNvSpPr/>
          <p:nvPr/>
        </p:nvSpPr>
        <p:spPr>
          <a:xfrm>
            <a:off x="6501424" y="2002816"/>
            <a:ext cx="2937641" cy="2937641"/>
          </a:xfrm>
          <a:prstGeom prst="donut">
            <a:avLst>
              <a:gd name="adj" fmla="val 1578"/>
            </a:avLst>
          </a:prstGeom>
          <a:solidFill>
            <a:srgbClr val="196709"/>
          </a:solidFill>
          <a:ln>
            <a:solidFill>
              <a:srgbClr val="1967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solidFill>
                <a:schemeClr val="tx1"/>
              </a:solidFill>
            </a:endParaRPr>
          </a:p>
        </p:txBody>
      </p:sp>
      <p:sp>
        <p:nvSpPr>
          <p:cNvPr id="30" name="矩形圖說文字 29">
            <a:extLst>
              <a:ext uri="{FF2B5EF4-FFF2-40B4-BE49-F238E27FC236}">
                <a16:creationId xmlns:a16="http://schemas.microsoft.com/office/drawing/2014/main" id="{794AC156-0689-474E-81D0-A80341039AD3}"/>
              </a:ext>
            </a:extLst>
          </p:cNvPr>
          <p:cNvSpPr/>
          <p:nvPr/>
        </p:nvSpPr>
        <p:spPr>
          <a:xfrm>
            <a:off x="9345496" y="2302356"/>
            <a:ext cx="1443371" cy="418328"/>
          </a:xfrm>
          <a:prstGeom prst="wedgeRectCallout">
            <a:avLst>
              <a:gd name="adj1" fmla="val -71068"/>
              <a:gd name="adj2" fmla="val 58292"/>
            </a:avLst>
          </a:prstGeom>
          <a:solidFill>
            <a:srgbClr val="63A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33" b="1" dirty="0">
                <a:solidFill>
                  <a:schemeClr val="bg1"/>
                </a:solidFill>
                <a:latin typeface="Microsoft YaHei" panose="020B0503020204020204" pitchFamily="34" charset="-122"/>
                <a:ea typeface="Microsoft YaHei" panose="020B0503020204020204" pitchFamily="34" charset="-122"/>
              </a:rPr>
              <a:t>適性發展</a:t>
            </a:r>
          </a:p>
        </p:txBody>
      </p:sp>
      <p:sp>
        <p:nvSpPr>
          <p:cNvPr id="31" name="矩形圖說文字 30">
            <a:extLst>
              <a:ext uri="{FF2B5EF4-FFF2-40B4-BE49-F238E27FC236}">
                <a16:creationId xmlns:a16="http://schemas.microsoft.com/office/drawing/2014/main" id="{4199AD43-B053-3D4D-8993-994794E8C020}"/>
              </a:ext>
            </a:extLst>
          </p:cNvPr>
          <p:cNvSpPr/>
          <p:nvPr/>
        </p:nvSpPr>
        <p:spPr>
          <a:xfrm>
            <a:off x="9561632" y="3445585"/>
            <a:ext cx="1443371" cy="466267"/>
          </a:xfrm>
          <a:prstGeom prst="wedgeRectCallout">
            <a:avLst>
              <a:gd name="adj1" fmla="val -78049"/>
              <a:gd name="adj2" fmla="val -404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33" b="1" dirty="0">
                <a:solidFill>
                  <a:schemeClr val="tx1"/>
                </a:solidFill>
                <a:latin typeface="Microsoft YaHei" panose="020B0503020204020204" pitchFamily="34" charset="-122"/>
                <a:ea typeface="Microsoft YaHei" panose="020B0503020204020204" pitchFamily="34" charset="-122"/>
              </a:rPr>
              <a:t>全球市場</a:t>
            </a:r>
          </a:p>
        </p:txBody>
      </p:sp>
      <p:sp>
        <p:nvSpPr>
          <p:cNvPr id="32" name="矩形圖說文字 31">
            <a:extLst>
              <a:ext uri="{FF2B5EF4-FFF2-40B4-BE49-F238E27FC236}">
                <a16:creationId xmlns:a16="http://schemas.microsoft.com/office/drawing/2014/main" id="{5A9BA5F4-890C-864F-ADB9-5840BD57EF85}"/>
              </a:ext>
            </a:extLst>
          </p:cNvPr>
          <p:cNvSpPr/>
          <p:nvPr/>
        </p:nvSpPr>
        <p:spPr>
          <a:xfrm>
            <a:off x="9147463" y="4584195"/>
            <a:ext cx="1443371" cy="418328"/>
          </a:xfrm>
          <a:prstGeom prst="wedgeRectCallout">
            <a:avLst>
              <a:gd name="adj1" fmla="val -63389"/>
              <a:gd name="adj2" fmla="val -146443"/>
            </a:avLst>
          </a:prstGeom>
          <a:solidFill>
            <a:srgbClr val="63A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33" b="1" dirty="0">
                <a:solidFill>
                  <a:schemeClr val="bg1"/>
                </a:solidFill>
                <a:latin typeface="Microsoft YaHei" panose="020B0503020204020204" pitchFamily="34" charset="-122"/>
                <a:ea typeface="Microsoft YaHei" panose="020B0503020204020204" pitchFamily="34" charset="-122"/>
              </a:rPr>
              <a:t>多元文化</a:t>
            </a:r>
          </a:p>
        </p:txBody>
      </p:sp>
      <p:sp>
        <p:nvSpPr>
          <p:cNvPr id="33" name="矩形圖說文字 32">
            <a:extLst>
              <a:ext uri="{FF2B5EF4-FFF2-40B4-BE49-F238E27FC236}">
                <a16:creationId xmlns:a16="http://schemas.microsoft.com/office/drawing/2014/main" id="{80E055B0-C7AC-C446-AA93-EC64F240CCA7}"/>
              </a:ext>
            </a:extLst>
          </p:cNvPr>
          <p:cNvSpPr/>
          <p:nvPr/>
        </p:nvSpPr>
        <p:spPr>
          <a:xfrm>
            <a:off x="7245427" y="5117249"/>
            <a:ext cx="1443371" cy="466267"/>
          </a:xfrm>
          <a:prstGeom prst="wedgeRectCallout">
            <a:avLst>
              <a:gd name="adj1" fmla="val 19683"/>
              <a:gd name="adj2" fmla="val -1333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133" b="1" dirty="0">
                <a:solidFill>
                  <a:schemeClr val="tx1"/>
                </a:solidFill>
                <a:latin typeface="Microsoft YaHei" panose="020B0503020204020204" pitchFamily="34" charset="-122"/>
                <a:ea typeface="Microsoft YaHei" panose="020B0503020204020204" pitchFamily="34" charset="-122"/>
              </a:rPr>
              <a:t>國際理解</a:t>
            </a:r>
          </a:p>
        </p:txBody>
      </p:sp>
      <p:grpSp>
        <p:nvGrpSpPr>
          <p:cNvPr id="48" name="群組 47">
            <a:extLst>
              <a:ext uri="{FF2B5EF4-FFF2-40B4-BE49-F238E27FC236}">
                <a16:creationId xmlns:a16="http://schemas.microsoft.com/office/drawing/2014/main" id="{1D920762-9708-3A42-8352-683E19D8DC56}"/>
              </a:ext>
            </a:extLst>
          </p:cNvPr>
          <p:cNvGrpSpPr/>
          <p:nvPr/>
        </p:nvGrpSpPr>
        <p:grpSpPr>
          <a:xfrm>
            <a:off x="136473" y="433598"/>
            <a:ext cx="7783729" cy="1158593"/>
            <a:chOff x="102354" y="325198"/>
            <a:chExt cx="5837797" cy="868945"/>
          </a:xfrm>
        </p:grpSpPr>
        <p:sp>
          <p:nvSpPr>
            <p:cNvPr id="46" name="MH_SubTitle_1">
              <a:extLst>
                <a:ext uri="{FF2B5EF4-FFF2-40B4-BE49-F238E27FC236}">
                  <a16:creationId xmlns:a16="http://schemas.microsoft.com/office/drawing/2014/main" id="{B6A1B699-D74A-0D4D-8418-04D91CE19497}"/>
                </a:ext>
              </a:extLst>
            </p:cNvPr>
            <p:cNvSpPr/>
            <p:nvPr>
              <p:custDataLst>
                <p:tags r:id="rId1"/>
              </p:custDataLst>
            </p:nvPr>
          </p:nvSpPr>
          <p:spPr>
            <a:xfrm>
              <a:off x="194280" y="580533"/>
              <a:ext cx="5745871" cy="613610"/>
            </a:xfrm>
            <a:prstGeom prst="roundRect">
              <a:avLst>
                <a:gd name="adj" fmla="val 50000"/>
              </a:avLst>
            </a:prstGeom>
            <a:gradFill>
              <a:gsLst>
                <a:gs pos="0">
                  <a:schemeClr val="accent1">
                    <a:lumMod val="5000"/>
                    <a:lumOff val="95000"/>
                  </a:schemeClr>
                </a:gs>
                <a:gs pos="100000">
                  <a:schemeClr val="accent2">
                    <a:lumMod val="20000"/>
                    <a:lumOff val="80000"/>
                  </a:schemeClr>
                </a:gs>
                <a:gs pos="100000">
                  <a:schemeClr val="accent1">
                    <a:lumMod val="45000"/>
                    <a:lumOff val="55000"/>
                  </a:schemeClr>
                </a:gs>
                <a:gs pos="100000">
                  <a:schemeClr val="accent1">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2133" dirty="0">
                <a:solidFill>
                  <a:srgbClr val="FFFFFF"/>
                </a:solidFill>
                <a:latin typeface="Montserrat Medium" panose="00000600000000000000" pitchFamily="2" charset="0"/>
              </a:endParaRPr>
            </a:p>
          </p:txBody>
        </p:sp>
        <p:pic>
          <p:nvPicPr>
            <p:cNvPr id="37" name="圖片 36">
              <a:extLst>
                <a:ext uri="{FF2B5EF4-FFF2-40B4-BE49-F238E27FC236}">
                  <a16:creationId xmlns:a16="http://schemas.microsoft.com/office/drawing/2014/main" id="{AB577880-8CAD-AB4B-AEC7-CA9AD7A8420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354" y="325198"/>
              <a:ext cx="531727" cy="510669"/>
            </a:xfrm>
            <a:prstGeom prst="rect">
              <a:avLst/>
            </a:prstGeom>
          </p:spPr>
        </p:pic>
      </p:grpSp>
      <p:sp>
        <p:nvSpPr>
          <p:cNvPr id="34" name="标题层">
            <a:extLst>
              <a:ext uri="{FF2B5EF4-FFF2-40B4-BE49-F238E27FC236}">
                <a16:creationId xmlns:a16="http://schemas.microsoft.com/office/drawing/2014/main" id="{7563146E-F903-2945-8C97-40EEBF936586}"/>
              </a:ext>
            </a:extLst>
          </p:cNvPr>
          <p:cNvSpPr txBox="1"/>
          <p:nvPr/>
        </p:nvSpPr>
        <p:spPr bwMode="auto">
          <a:xfrm>
            <a:off x="659603" y="613680"/>
            <a:ext cx="7200800" cy="995209"/>
          </a:xfrm>
          <a:prstGeom prst="rect">
            <a:avLst/>
          </a:prstGeom>
          <a:noFill/>
          <a:effectLst/>
        </p:spPr>
        <p:txBody>
          <a:bodyPr wrap="square">
            <a:spAutoFit/>
          </a:bodyPr>
          <a:lstStyle/>
          <a:p>
            <a:pPr lvl="0">
              <a:defRPr/>
            </a:pPr>
            <a:r>
              <a:rPr lang="zh-TW" altLang="en-US" sz="5867" b="1" dirty="0">
                <a:solidFill>
                  <a:srgbClr val="7030A0">
                    <a:alpha val="91000"/>
                  </a:srgbClr>
                </a:solidFill>
                <a:latin typeface="微软雅黑" panose="020B0503020204020204" pitchFamily="34" charset="-122"/>
                <a:ea typeface="微软雅黑" panose="020B0503020204020204" pitchFamily="34" charset="-122"/>
                <a:cs typeface="方正豪体简体" panose="03000509000000000000" pitchFamily="65" charset="-122"/>
              </a:rPr>
              <a:t>臺南市雙語教育目標</a:t>
            </a:r>
            <a:endParaRPr lang="zh-CN" altLang="en-US" sz="5867" b="1" dirty="0">
              <a:solidFill>
                <a:srgbClr val="7030A0">
                  <a:alpha val="91000"/>
                </a:srgbClr>
              </a:solidFill>
              <a:latin typeface="微软雅黑" panose="020B0503020204020204" pitchFamily="34" charset="-122"/>
              <a:ea typeface="微软雅黑" panose="020B0503020204020204" pitchFamily="34" charset="-122"/>
              <a:cs typeface="方正豪体简体" panose="03000509000000000000" pitchFamily="65" charset="-122"/>
            </a:endParaRPr>
          </a:p>
        </p:txBody>
      </p:sp>
      <p:sp>
        <p:nvSpPr>
          <p:cNvPr id="4" name="投影片編號版面配置區 3">
            <a:extLst>
              <a:ext uri="{FF2B5EF4-FFF2-40B4-BE49-F238E27FC236}">
                <a16:creationId xmlns:a16="http://schemas.microsoft.com/office/drawing/2014/main" id="{B0675A6F-703B-4389-B14D-CDE007AA054F}"/>
              </a:ext>
            </a:extLst>
          </p:cNvPr>
          <p:cNvSpPr>
            <a:spLocks noGrp="1"/>
          </p:cNvSpPr>
          <p:nvPr>
            <p:ph type="sldNum" sz="quarter" idx="4"/>
          </p:nvPr>
        </p:nvSpPr>
        <p:spPr/>
        <p:txBody>
          <a:bodyPr/>
          <a:lstStyle/>
          <a:p>
            <a:fld id="{8C53447A-3CB4-4631-B405-5E14F97A7A6E}" type="slidenum">
              <a:rPr lang="zh-CN" altLang="en-US" smtClean="0"/>
              <a:pPr/>
              <a:t>12</a:t>
            </a:fld>
            <a:endParaRPr lang="zh-CN" altLang="en-US" dirty="0"/>
          </a:p>
        </p:txBody>
      </p:sp>
      <p:sp>
        <p:nvSpPr>
          <p:cNvPr id="38" name="文字方塊 33">
            <a:extLst>
              <a:ext uri="{FF2B5EF4-FFF2-40B4-BE49-F238E27FC236}">
                <a16:creationId xmlns:a16="http://schemas.microsoft.com/office/drawing/2014/main" id="{125909D0-E86A-4B0B-B286-057F48A7A1EC}"/>
              </a:ext>
            </a:extLst>
          </p:cNvPr>
          <p:cNvSpPr txBox="1">
            <a:spLocks noChangeArrowheads="1"/>
          </p:cNvSpPr>
          <p:nvPr/>
        </p:nvSpPr>
        <p:spPr bwMode="auto">
          <a:xfrm>
            <a:off x="4623344" y="6205825"/>
            <a:ext cx="6789038"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ea typeface="宋体" panose="02010600030101010101" pitchFamily="2" charset="-122"/>
              </a:defRPr>
            </a:lvl1pPr>
            <a:lvl2pPr marL="742950" indent="-285750">
              <a:defRPr>
                <a:solidFill>
                  <a:schemeClr val="tx1"/>
                </a:solidFill>
                <a:latin typeface="Century Gothic" panose="020B0502020202020204" pitchFamily="34" charset="0"/>
                <a:ea typeface="宋体" panose="02010600030101010101" pitchFamily="2" charset="-122"/>
              </a:defRPr>
            </a:lvl2pPr>
            <a:lvl3pPr marL="1143000" indent="-228600">
              <a:defRPr>
                <a:solidFill>
                  <a:schemeClr val="tx1"/>
                </a:solidFill>
                <a:latin typeface="Century Gothic" panose="020B0502020202020204" pitchFamily="34" charset="0"/>
                <a:ea typeface="宋体" panose="02010600030101010101" pitchFamily="2" charset="-122"/>
              </a:defRPr>
            </a:lvl3pPr>
            <a:lvl4pPr marL="1600200" indent="-228600">
              <a:defRPr>
                <a:solidFill>
                  <a:schemeClr val="tx1"/>
                </a:solidFill>
                <a:latin typeface="Century Gothic" panose="020B0502020202020204" pitchFamily="34" charset="0"/>
                <a:ea typeface="宋体" panose="02010600030101010101" pitchFamily="2" charset="-122"/>
              </a:defRPr>
            </a:lvl4pPr>
            <a:lvl5pPr marL="2057400" indent="-228600">
              <a:defRPr>
                <a:solidFill>
                  <a:schemeClr val="tx1"/>
                </a:solidFill>
                <a:latin typeface="Century Gothic" panose="020B0502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9pPr>
          </a:lstStyle>
          <a:p>
            <a:pPr eaLnBrk="1" hangingPunct="1"/>
            <a:r>
              <a:rPr lang="zh-TW" altLang="en-US" sz="2133" dirty="0">
                <a:latin typeface="Microsoft YaHei" panose="020B0503020204020204" pitchFamily="34" charset="-122"/>
                <a:ea typeface="Microsoft YaHei" panose="020B0503020204020204" pitchFamily="34" charset="-122"/>
              </a:rPr>
              <a:t>本市雙語教育中程計畫（</a:t>
            </a:r>
            <a:r>
              <a:rPr lang="en-US" altLang="zh-TW" sz="2133" dirty="0">
                <a:latin typeface="Microsoft YaHei" panose="020B0503020204020204" pitchFamily="34" charset="-122"/>
                <a:ea typeface="Microsoft YaHei" panose="020B0503020204020204" pitchFamily="34" charset="-122"/>
              </a:rPr>
              <a:t>110</a:t>
            </a:r>
            <a:r>
              <a:rPr lang="zh-TW" altLang="en-US" sz="2133" dirty="0">
                <a:latin typeface="Microsoft YaHei" panose="020B0503020204020204" pitchFamily="34" charset="-122"/>
                <a:ea typeface="Microsoft YaHei" panose="020B0503020204020204" pitchFamily="34" charset="-122"/>
              </a:rPr>
              <a:t>學年度至</a:t>
            </a:r>
            <a:r>
              <a:rPr lang="en-US" altLang="zh-TW" sz="2133" dirty="0">
                <a:latin typeface="Microsoft YaHei" panose="020B0503020204020204" pitchFamily="34" charset="-122"/>
                <a:ea typeface="Microsoft YaHei" panose="020B0503020204020204" pitchFamily="34" charset="-122"/>
              </a:rPr>
              <a:t>113</a:t>
            </a:r>
            <a:r>
              <a:rPr lang="zh-TW" altLang="en-US" sz="2133" dirty="0">
                <a:latin typeface="Microsoft YaHei" panose="020B0503020204020204" pitchFamily="34" charset="-122"/>
                <a:ea typeface="Microsoft YaHei" panose="020B0503020204020204" pitchFamily="34" charset="-122"/>
              </a:rPr>
              <a:t>學年度）頁</a:t>
            </a:r>
            <a:r>
              <a:rPr lang="en-US" altLang="zh-TW" sz="2133" dirty="0">
                <a:latin typeface="Microsoft YaHei" panose="020B0503020204020204" pitchFamily="34" charset="-122"/>
                <a:ea typeface="Microsoft YaHei" panose="020B0503020204020204" pitchFamily="34" charset="-122"/>
              </a:rPr>
              <a:t>4</a:t>
            </a:r>
            <a:endParaRPr lang="zh-TW" altLang="en-US" sz="2133"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676077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8FDC057-ABB6-466F-9671-67A2EF319D34}"/>
              </a:ext>
            </a:extLst>
          </p:cNvPr>
          <p:cNvSpPr/>
          <p:nvPr/>
        </p:nvSpPr>
        <p:spPr>
          <a:xfrm>
            <a:off x="239184" y="2421467"/>
            <a:ext cx="11952816" cy="1151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TW" sz="3733" b="1" dirty="0">
                <a:solidFill>
                  <a:schemeClr val="tx1"/>
                </a:solidFill>
                <a:latin typeface="微软雅黑" pitchFamily="34" charset="-122"/>
                <a:ea typeface="微软雅黑" pitchFamily="34" charset="-122"/>
              </a:rPr>
              <a:t>1.</a:t>
            </a:r>
            <a:r>
              <a:rPr lang="zh-TW" altLang="en-US" sz="3733" b="1" dirty="0">
                <a:solidFill>
                  <a:schemeClr val="tx1"/>
                </a:solidFill>
                <a:latin typeface="微软雅黑" pitchFamily="34" charset="-122"/>
                <a:ea typeface="微软雅黑" pitchFamily="34" charset="-122"/>
              </a:rPr>
              <a:t>本市現階段推動</a:t>
            </a:r>
            <a:r>
              <a:rPr lang="zh-TW" altLang="zh-TW" sz="3733" b="1" dirty="0">
                <a:solidFill>
                  <a:schemeClr val="tx1"/>
                </a:solidFill>
                <a:latin typeface="微软雅黑" pitchFamily="34" charset="-122"/>
                <a:ea typeface="微软雅黑" pitchFamily="34" charset="-122"/>
              </a:rPr>
              <a:t>雙語</a:t>
            </a:r>
            <a:r>
              <a:rPr lang="zh-TW" altLang="en-US" sz="3733" b="1" dirty="0">
                <a:solidFill>
                  <a:schemeClr val="tx1"/>
                </a:solidFill>
                <a:latin typeface="微软雅黑" pitchFamily="34" charset="-122"/>
                <a:ea typeface="微软雅黑" pitchFamily="34" charset="-122"/>
              </a:rPr>
              <a:t>教育</a:t>
            </a:r>
            <a:r>
              <a:rPr lang="zh-TW" altLang="zh-TW" sz="3733" b="1" dirty="0">
                <a:solidFill>
                  <a:schemeClr val="tx1"/>
                </a:solidFill>
                <a:latin typeface="微软雅黑" pitchFamily="34" charset="-122"/>
                <a:ea typeface="微软雅黑" pitchFamily="34" charset="-122"/>
              </a:rPr>
              <a:t>範圍為</a:t>
            </a:r>
            <a:r>
              <a:rPr lang="zh-TW" altLang="zh-TW" sz="3733" b="1" dirty="0">
                <a:solidFill>
                  <a:schemeClr val="accent2"/>
                </a:solidFill>
                <a:latin typeface="微软雅黑" pitchFamily="34" charset="-122"/>
                <a:ea typeface="微软雅黑" pitchFamily="34" charset="-122"/>
              </a:rPr>
              <a:t>中文、英文</a:t>
            </a:r>
            <a:r>
              <a:rPr lang="zh-TW" altLang="zh-TW" sz="3733" b="1" dirty="0">
                <a:solidFill>
                  <a:schemeClr val="tx1"/>
                </a:solidFill>
                <a:latin typeface="微软雅黑" pitchFamily="34" charset="-122"/>
                <a:ea typeface="微软雅黑" pitchFamily="34" charset="-122"/>
              </a:rPr>
              <a:t>兩種語言</a:t>
            </a:r>
            <a:r>
              <a:rPr lang="zh-TW" altLang="en-US" sz="3733" b="1" dirty="0">
                <a:solidFill>
                  <a:schemeClr val="tx1"/>
                </a:solidFill>
                <a:latin typeface="微软雅黑" pitchFamily="34" charset="-122"/>
                <a:ea typeface="微软雅黑" pitchFamily="34" charset="-122"/>
              </a:rPr>
              <a:t>。</a:t>
            </a:r>
            <a:endParaRPr lang="zh-TW" altLang="en-US" sz="3733" b="1" dirty="0">
              <a:solidFill>
                <a:srgbClr val="63A537"/>
              </a:solidFill>
              <a:latin typeface="微软雅黑" pitchFamily="34" charset="-122"/>
              <a:ea typeface="微软雅黑" pitchFamily="34" charset="-122"/>
            </a:endParaRPr>
          </a:p>
        </p:txBody>
      </p:sp>
      <p:sp>
        <p:nvSpPr>
          <p:cNvPr id="5" name="矩形 4">
            <a:extLst>
              <a:ext uri="{FF2B5EF4-FFF2-40B4-BE49-F238E27FC236}">
                <a16:creationId xmlns:a16="http://schemas.microsoft.com/office/drawing/2014/main" id="{063DD5F3-781F-4650-9A0A-B61CC36DDE94}"/>
              </a:ext>
            </a:extLst>
          </p:cNvPr>
          <p:cNvSpPr/>
          <p:nvPr/>
        </p:nvSpPr>
        <p:spPr>
          <a:xfrm>
            <a:off x="239184" y="4057651"/>
            <a:ext cx="11952816" cy="1151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82588" indent="-482588">
              <a:defRPr/>
            </a:pPr>
            <a:r>
              <a:rPr lang="en-US" altLang="zh-TW" sz="3733" b="1" dirty="0">
                <a:solidFill>
                  <a:schemeClr val="tx1"/>
                </a:solidFill>
                <a:latin typeface="微软雅黑" pitchFamily="34" charset="-122"/>
                <a:ea typeface="微软雅黑" pitchFamily="34" charset="-122"/>
              </a:rPr>
              <a:t>2.</a:t>
            </a:r>
            <a:r>
              <a:rPr lang="zh-TW" altLang="zh-TW" sz="3733" b="1" dirty="0">
                <a:solidFill>
                  <a:schemeClr val="tx1"/>
                </a:solidFill>
                <a:latin typeface="微软雅黑" pitchFamily="34" charset="-122"/>
                <a:ea typeface="微软雅黑" pitchFamily="34" charset="-122"/>
              </a:rPr>
              <a:t>雙語</a:t>
            </a:r>
            <a:r>
              <a:rPr lang="zh-TW" altLang="en-US" sz="3733" b="1" dirty="0">
                <a:solidFill>
                  <a:schemeClr val="tx1"/>
                </a:solidFill>
                <a:latin typeface="微软雅黑" pitchFamily="34" charset="-122"/>
                <a:ea typeface="微软雅黑" pitchFamily="34" charset="-122"/>
              </a:rPr>
              <a:t>教學需基於學生中心原則，強化</a:t>
            </a:r>
            <a:r>
              <a:rPr lang="zh-TW" altLang="en-US" sz="3733" b="1" dirty="0">
                <a:solidFill>
                  <a:schemeClr val="accent2"/>
                </a:solidFill>
                <a:latin typeface="微软雅黑" pitchFamily="34" charset="-122"/>
                <a:ea typeface="微软雅黑" pitchFamily="34" charset="-122"/>
              </a:rPr>
              <a:t>課堂英語</a:t>
            </a:r>
            <a:r>
              <a:rPr lang="zh-TW" altLang="en-US" sz="3733" b="1" dirty="0">
                <a:solidFill>
                  <a:schemeClr val="tx1"/>
                </a:solidFill>
                <a:latin typeface="微软雅黑" pitchFamily="34" charset="-122"/>
                <a:ea typeface="微软雅黑" pitchFamily="34" charset="-122"/>
              </a:rPr>
              <a:t>使用，</a:t>
            </a:r>
            <a:r>
              <a:rPr lang="zh-TW" altLang="en-US" sz="3733" b="1" dirty="0">
                <a:solidFill>
                  <a:schemeClr val="accent2"/>
                </a:solidFill>
                <a:latin typeface="微软雅黑" pitchFamily="34" charset="-122"/>
                <a:ea typeface="微软雅黑" pitchFamily="34" charset="-122"/>
              </a:rPr>
              <a:t>逐步調高英語使用頻率</a:t>
            </a:r>
            <a:r>
              <a:rPr lang="zh-TW" altLang="en-US" sz="3733" b="1" dirty="0">
                <a:solidFill>
                  <a:schemeClr val="tx1"/>
                </a:solidFill>
                <a:latin typeface="微软雅黑" pitchFamily="34" charset="-122"/>
                <a:ea typeface="微软雅黑" pitchFamily="34" charset="-122"/>
              </a:rPr>
              <a:t>。</a:t>
            </a:r>
            <a:endParaRPr lang="zh-TW" altLang="en-US" sz="3733" b="1" dirty="0">
              <a:solidFill>
                <a:srgbClr val="63A537"/>
              </a:solidFill>
              <a:latin typeface="微软雅黑" pitchFamily="34" charset="-122"/>
              <a:ea typeface="微软雅黑" pitchFamily="34" charset="-122"/>
            </a:endParaRPr>
          </a:p>
        </p:txBody>
      </p:sp>
      <p:grpSp>
        <p:nvGrpSpPr>
          <p:cNvPr id="21508" name="群組 8">
            <a:extLst>
              <a:ext uri="{FF2B5EF4-FFF2-40B4-BE49-F238E27FC236}">
                <a16:creationId xmlns:a16="http://schemas.microsoft.com/office/drawing/2014/main" id="{88CFFF2E-90B1-41A8-9D93-6781A060252C}"/>
              </a:ext>
            </a:extLst>
          </p:cNvPr>
          <p:cNvGrpSpPr>
            <a:grpSpLocks/>
          </p:cNvGrpSpPr>
          <p:nvPr/>
        </p:nvGrpSpPr>
        <p:grpSpPr bwMode="auto">
          <a:xfrm>
            <a:off x="135467" y="433917"/>
            <a:ext cx="7785100" cy="1157816"/>
            <a:chOff x="102354" y="325198"/>
            <a:chExt cx="5837797" cy="868945"/>
          </a:xfrm>
        </p:grpSpPr>
        <p:sp>
          <p:nvSpPr>
            <p:cNvPr id="10" name="MH_SubTitle_1">
              <a:extLst>
                <a:ext uri="{FF2B5EF4-FFF2-40B4-BE49-F238E27FC236}">
                  <a16:creationId xmlns:a16="http://schemas.microsoft.com/office/drawing/2014/main" id="{562169D9-DB1B-414A-848A-EF4DBF44DF36}"/>
                </a:ext>
              </a:extLst>
            </p:cNvPr>
            <p:cNvSpPr/>
            <p:nvPr>
              <p:custDataLst>
                <p:tags r:id="rId1"/>
              </p:custDataLst>
            </p:nvPr>
          </p:nvSpPr>
          <p:spPr>
            <a:xfrm>
              <a:off x="194413" y="580957"/>
              <a:ext cx="5745738" cy="613186"/>
            </a:xfrm>
            <a:prstGeom prst="roundRect">
              <a:avLst>
                <a:gd name="adj" fmla="val 50000"/>
              </a:avLst>
            </a:prstGeom>
            <a:gradFill>
              <a:gsLst>
                <a:gs pos="0">
                  <a:schemeClr val="accent1">
                    <a:lumMod val="5000"/>
                    <a:lumOff val="95000"/>
                  </a:schemeClr>
                </a:gs>
                <a:gs pos="100000">
                  <a:schemeClr val="accent2">
                    <a:lumMod val="20000"/>
                    <a:lumOff val="80000"/>
                  </a:schemeClr>
                </a:gs>
                <a:gs pos="100000">
                  <a:schemeClr val="accent1">
                    <a:lumMod val="45000"/>
                    <a:lumOff val="55000"/>
                  </a:schemeClr>
                </a:gs>
                <a:gs pos="100000">
                  <a:schemeClr val="accent1">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2133" dirty="0">
                <a:solidFill>
                  <a:srgbClr val="FFFFFF"/>
                </a:solidFill>
                <a:latin typeface="Montserrat Medium" panose="00000600000000000000" pitchFamily="2" charset="0"/>
              </a:endParaRPr>
            </a:p>
          </p:txBody>
        </p:sp>
        <p:sp>
          <p:nvSpPr>
            <p:cNvPr id="21512" name="圖片 10">
              <a:extLst>
                <a:ext uri="{FF2B5EF4-FFF2-40B4-BE49-F238E27FC236}">
                  <a16:creationId xmlns:a16="http://schemas.microsoft.com/office/drawing/2014/main" id="{BD1ECC7D-B4FC-4B55-8577-B39432653929}"/>
                </a:ext>
              </a:extLst>
            </p:cNvPr>
            <p:cNvSpPr>
              <a:spLocks noChangeAspect="1" noChangeArrowheads="1"/>
            </p:cNvSpPr>
            <p:nvPr/>
          </p:nvSpPr>
          <p:spPr bwMode="auto">
            <a:xfrm>
              <a:off x="102354" y="325198"/>
              <a:ext cx="531727" cy="510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2400"/>
            </a:p>
          </p:txBody>
        </p:sp>
      </p:grpSp>
      <p:sp>
        <p:nvSpPr>
          <p:cNvPr id="2" name="标题层">
            <a:extLst>
              <a:ext uri="{FF2B5EF4-FFF2-40B4-BE49-F238E27FC236}">
                <a16:creationId xmlns:a16="http://schemas.microsoft.com/office/drawing/2014/main" id="{5C3FEF40-47C5-4B57-B944-0603B8A8427D}"/>
              </a:ext>
            </a:extLst>
          </p:cNvPr>
          <p:cNvSpPr txBox="1"/>
          <p:nvPr/>
        </p:nvSpPr>
        <p:spPr bwMode="auto">
          <a:xfrm>
            <a:off x="968010" y="566269"/>
            <a:ext cx="6329829" cy="995209"/>
          </a:xfrm>
          <a:prstGeom prst="rect">
            <a:avLst/>
          </a:prstGeom>
          <a:noFill/>
          <a:effectLst/>
        </p:spPr>
        <p:txBody>
          <a:bodyPr>
            <a:spAutoFit/>
          </a:bodyPr>
          <a:lstStyle/>
          <a:p>
            <a:pPr>
              <a:defRPr/>
            </a:pPr>
            <a:r>
              <a:rPr lang="zh-TW" altLang="en-US" sz="5867" b="1" dirty="0">
                <a:solidFill>
                  <a:schemeClr val="tx1">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本市雙語教育定義</a:t>
            </a:r>
            <a:endParaRPr lang="zh-CN" altLang="en-US" sz="5867" b="1" dirty="0">
              <a:solidFill>
                <a:schemeClr val="tx1">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endParaRPr>
          </a:p>
        </p:txBody>
      </p:sp>
      <p:sp>
        <p:nvSpPr>
          <p:cNvPr id="3" name="投影片編號版面配置區 2">
            <a:extLst>
              <a:ext uri="{FF2B5EF4-FFF2-40B4-BE49-F238E27FC236}">
                <a16:creationId xmlns:a16="http://schemas.microsoft.com/office/drawing/2014/main" id="{AB212371-1A67-4FD4-9889-374C0C788BA2}"/>
              </a:ext>
            </a:extLst>
          </p:cNvPr>
          <p:cNvSpPr>
            <a:spLocks noGrp="1"/>
          </p:cNvSpPr>
          <p:nvPr>
            <p:ph type="sldNum" sz="quarter" idx="4294967295"/>
          </p:nvPr>
        </p:nvSpPr>
        <p:spPr>
          <a:xfrm>
            <a:off x="10752668" y="6578600"/>
            <a:ext cx="1462617" cy="273051"/>
          </a:xfrm>
          <a:prstGeom prst="rect">
            <a:avLst/>
          </a:prstGeom>
        </p:spPr>
        <p:txBody>
          <a:bodyPr vert="horz" lIns="121920" tIns="60960" rIns="121920" bIns="60960" rtlCol="0" anchor="b"/>
          <a:lstStyle>
            <a:defPPr>
              <a:defRPr lang="zh-CN"/>
            </a:defPPr>
            <a:lvl1pPr algn="r" rtl="0" eaLnBrk="1" fontAlgn="auto" hangingPunct="1">
              <a:spcBef>
                <a:spcPts val="0"/>
              </a:spcBef>
              <a:spcAft>
                <a:spcPts val="0"/>
              </a:spcAft>
              <a:defRPr sz="2667" kern="1200" smtClean="0">
                <a:solidFill>
                  <a:schemeClr val="tx1">
                    <a:lumMod val="75000"/>
                    <a:lumOff val="25000"/>
                  </a:schemeClr>
                </a:solidFill>
                <a:latin typeface="+mn-lt"/>
                <a:ea typeface="+mn-ea"/>
                <a:cs typeface="+mn-cs"/>
              </a:defRPr>
            </a:lvl1pPr>
            <a:lvl2pPr marL="609585" algn="l" rtl="0" eaLnBrk="0" fontAlgn="base" hangingPunct="0">
              <a:spcBef>
                <a:spcPct val="0"/>
              </a:spcBef>
              <a:spcAft>
                <a:spcPct val="0"/>
              </a:spcAft>
              <a:defRPr kern="1200">
                <a:solidFill>
                  <a:schemeClr val="tx1"/>
                </a:solidFill>
                <a:latin typeface="Century Gothic" panose="020B0502020202020204" pitchFamily="34" charset="0"/>
                <a:ea typeface="宋体" panose="02010600030101010101" pitchFamily="2" charset="-122"/>
                <a:cs typeface="+mn-cs"/>
              </a:defRPr>
            </a:lvl2pPr>
            <a:lvl3pPr marL="1219170" algn="l" rtl="0" eaLnBrk="0" fontAlgn="base" hangingPunct="0">
              <a:spcBef>
                <a:spcPct val="0"/>
              </a:spcBef>
              <a:spcAft>
                <a:spcPct val="0"/>
              </a:spcAft>
              <a:defRPr kern="1200">
                <a:solidFill>
                  <a:schemeClr val="tx1"/>
                </a:solidFill>
                <a:latin typeface="Century Gothic" panose="020B0502020202020204" pitchFamily="34" charset="0"/>
                <a:ea typeface="宋体" panose="02010600030101010101" pitchFamily="2" charset="-122"/>
                <a:cs typeface="+mn-cs"/>
              </a:defRPr>
            </a:lvl3pPr>
            <a:lvl4pPr marL="1828754" algn="l" rtl="0" eaLnBrk="0" fontAlgn="base" hangingPunct="0">
              <a:spcBef>
                <a:spcPct val="0"/>
              </a:spcBef>
              <a:spcAft>
                <a:spcPct val="0"/>
              </a:spcAft>
              <a:defRPr kern="1200">
                <a:solidFill>
                  <a:schemeClr val="tx1"/>
                </a:solidFill>
                <a:latin typeface="Century Gothic" panose="020B0502020202020204" pitchFamily="34" charset="0"/>
                <a:ea typeface="宋体" panose="02010600030101010101" pitchFamily="2" charset="-122"/>
                <a:cs typeface="+mn-cs"/>
              </a:defRPr>
            </a:lvl4pPr>
            <a:lvl5pPr marL="2438339" algn="l" rtl="0" eaLnBrk="0" fontAlgn="base" hangingPunct="0">
              <a:spcBef>
                <a:spcPct val="0"/>
              </a:spcBef>
              <a:spcAft>
                <a:spcPct val="0"/>
              </a:spcAft>
              <a:defRPr kern="1200">
                <a:solidFill>
                  <a:schemeClr val="tx1"/>
                </a:solidFill>
                <a:latin typeface="Century Gothic" panose="020B0502020202020204" pitchFamily="34" charset="0"/>
                <a:ea typeface="宋体" panose="02010600030101010101" pitchFamily="2" charset="-122"/>
                <a:cs typeface="+mn-cs"/>
              </a:defRPr>
            </a:lvl5pPr>
            <a:lvl6pPr marL="3047924" algn="l" defTabSz="1219170" rtl="0" eaLnBrk="1" latinLnBrk="0" hangingPunct="1">
              <a:defRPr kern="1200">
                <a:solidFill>
                  <a:schemeClr val="tx1"/>
                </a:solidFill>
                <a:latin typeface="Century Gothic" panose="020B0502020202020204" pitchFamily="34" charset="0"/>
                <a:ea typeface="宋体" panose="02010600030101010101" pitchFamily="2" charset="-122"/>
                <a:cs typeface="+mn-cs"/>
              </a:defRPr>
            </a:lvl6pPr>
            <a:lvl7pPr marL="3657509" algn="l" defTabSz="1219170" rtl="0" eaLnBrk="1" latinLnBrk="0" hangingPunct="1">
              <a:defRPr kern="1200">
                <a:solidFill>
                  <a:schemeClr val="tx1"/>
                </a:solidFill>
                <a:latin typeface="Century Gothic" panose="020B0502020202020204" pitchFamily="34" charset="0"/>
                <a:ea typeface="宋体" panose="02010600030101010101" pitchFamily="2" charset="-122"/>
                <a:cs typeface="+mn-cs"/>
              </a:defRPr>
            </a:lvl7pPr>
            <a:lvl8pPr marL="4267093" algn="l" defTabSz="1219170" rtl="0" eaLnBrk="1" latinLnBrk="0" hangingPunct="1">
              <a:defRPr kern="1200">
                <a:solidFill>
                  <a:schemeClr val="tx1"/>
                </a:solidFill>
                <a:latin typeface="Century Gothic" panose="020B0502020202020204" pitchFamily="34" charset="0"/>
                <a:ea typeface="宋体" panose="02010600030101010101" pitchFamily="2" charset="-122"/>
                <a:cs typeface="+mn-cs"/>
              </a:defRPr>
            </a:lvl8pPr>
            <a:lvl9pPr marL="4876678" algn="l" defTabSz="1219170" rtl="0" eaLnBrk="1" latinLnBrk="0" hangingPunct="1">
              <a:defRPr kern="1200">
                <a:solidFill>
                  <a:schemeClr val="tx1"/>
                </a:solidFill>
                <a:latin typeface="Century Gothic" panose="020B0502020202020204" pitchFamily="34" charset="0"/>
                <a:ea typeface="宋体" panose="02010600030101010101" pitchFamily="2" charset="-122"/>
                <a:cs typeface="+mn-cs"/>
              </a:defRPr>
            </a:lvl9pPr>
          </a:lstStyle>
          <a:p>
            <a:pPr>
              <a:defRPr/>
            </a:pPr>
            <a:fld id="{8BD5DCB1-BC29-497B-A45D-B0378C89680B}" type="slidenum">
              <a:rPr lang="zh-CN" altLang="en-US" smtClean="0"/>
              <a:pPr>
                <a:defRPr/>
              </a:pPr>
              <a:t>13</a:t>
            </a:fld>
            <a:endParaRPr lang="zh-CN" altLang="en-US" dirty="0"/>
          </a:p>
        </p:txBody>
      </p:sp>
      <p:pic>
        <p:nvPicPr>
          <p:cNvPr id="9" name="圖片 8">
            <a:extLst>
              <a:ext uri="{FF2B5EF4-FFF2-40B4-BE49-F238E27FC236}">
                <a16:creationId xmlns:a16="http://schemas.microsoft.com/office/drawing/2014/main" id="{F682D04A-8616-4047-ADAA-A809AC2DEE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73" y="433598"/>
            <a:ext cx="708969" cy="680892"/>
          </a:xfrm>
          <a:prstGeom prst="rect">
            <a:avLst/>
          </a:prstGeom>
        </p:spPr>
      </p:pic>
      <p:sp>
        <p:nvSpPr>
          <p:cNvPr id="11" name="文字方塊 33">
            <a:extLst>
              <a:ext uri="{FF2B5EF4-FFF2-40B4-BE49-F238E27FC236}">
                <a16:creationId xmlns:a16="http://schemas.microsoft.com/office/drawing/2014/main" id="{79C878A3-8028-49E0-AE53-9814394C175B}"/>
              </a:ext>
            </a:extLst>
          </p:cNvPr>
          <p:cNvSpPr txBox="1">
            <a:spLocks noChangeArrowheads="1"/>
          </p:cNvSpPr>
          <p:nvPr/>
        </p:nvSpPr>
        <p:spPr bwMode="auto">
          <a:xfrm>
            <a:off x="4055917" y="6066028"/>
            <a:ext cx="6789038"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ea typeface="宋体" panose="02010600030101010101" pitchFamily="2" charset="-122"/>
              </a:defRPr>
            </a:lvl1pPr>
            <a:lvl2pPr marL="742950" indent="-285750">
              <a:defRPr>
                <a:solidFill>
                  <a:schemeClr val="tx1"/>
                </a:solidFill>
                <a:latin typeface="Century Gothic" panose="020B0502020202020204" pitchFamily="34" charset="0"/>
                <a:ea typeface="宋体" panose="02010600030101010101" pitchFamily="2" charset="-122"/>
              </a:defRPr>
            </a:lvl2pPr>
            <a:lvl3pPr marL="1143000" indent="-228600">
              <a:defRPr>
                <a:solidFill>
                  <a:schemeClr val="tx1"/>
                </a:solidFill>
                <a:latin typeface="Century Gothic" panose="020B0502020202020204" pitchFamily="34" charset="0"/>
                <a:ea typeface="宋体" panose="02010600030101010101" pitchFamily="2" charset="-122"/>
              </a:defRPr>
            </a:lvl3pPr>
            <a:lvl4pPr marL="1600200" indent="-228600">
              <a:defRPr>
                <a:solidFill>
                  <a:schemeClr val="tx1"/>
                </a:solidFill>
                <a:latin typeface="Century Gothic" panose="020B0502020202020204" pitchFamily="34" charset="0"/>
                <a:ea typeface="宋体" panose="02010600030101010101" pitchFamily="2" charset="-122"/>
              </a:defRPr>
            </a:lvl4pPr>
            <a:lvl5pPr marL="2057400" indent="-228600">
              <a:defRPr>
                <a:solidFill>
                  <a:schemeClr val="tx1"/>
                </a:solidFill>
                <a:latin typeface="Century Gothic" panose="020B0502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9pPr>
          </a:lstStyle>
          <a:p>
            <a:pPr eaLnBrk="1" hangingPunct="1"/>
            <a:r>
              <a:rPr lang="zh-TW" altLang="en-US" sz="2133" dirty="0">
                <a:latin typeface="Microsoft YaHei" panose="020B0503020204020204" pitchFamily="34" charset="-122"/>
                <a:ea typeface="Microsoft YaHei" panose="020B0503020204020204" pitchFamily="34" charset="-122"/>
              </a:rPr>
              <a:t>本市雙語教育中程計畫（</a:t>
            </a:r>
            <a:r>
              <a:rPr lang="en-US" altLang="zh-TW" sz="2133" dirty="0">
                <a:latin typeface="Microsoft YaHei" panose="020B0503020204020204" pitchFamily="34" charset="-122"/>
                <a:ea typeface="Microsoft YaHei" panose="020B0503020204020204" pitchFamily="34" charset="-122"/>
              </a:rPr>
              <a:t>110</a:t>
            </a:r>
            <a:r>
              <a:rPr lang="zh-TW" altLang="en-US" sz="2133" dirty="0">
                <a:latin typeface="Microsoft YaHei" panose="020B0503020204020204" pitchFamily="34" charset="-122"/>
                <a:ea typeface="Microsoft YaHei" panose="020B0503020204020204" pitchFamily="34" charset="-122"/>
              </a:rPr>
              <a:t>學年度至</a:t>
            </a:r>
            <a:r>
              <a:rPr lang="en-US" altLang="zh-TW" sz="2133" dirty="0">
                <a:latin typeface="Microsoft YaHei" panose="020B0503020204020204" pitchFamily="34" charset="-122"/>
                <a:ea typeface="Microsoft YaHei" panose="020B0503020204020204" pitchFamily="34" charset="-122"/>
              </a:rPr>
              <a:t>113</a:t>
            </a:r>
            <a:r>
              <a:rPr lang="zh-TW" altLang="en-US" sz="2133" dirty="0">
                <a:latin typeface="Microsoft YaHei" panose="020B0503020204020204" pitchFamily="34" charset="-122"/>
                <a:ea typeface="Microsoft YaHei" panose="020B0503020204020204" pitchFamily="34" charset="-122"/>
              </a:rPr>
              <a:t>學年度）頁</a:t>
            </a:r>
            <a:r>
              <a:rPr lang="en-US" altLang="zh-TW" sz="2133" dirty="0">
                <a:latin typeface="Microsoft YaHei" panose="020B0503020204020204" pitchFamily="34" charset="-122"/>
                <a:ea typeface="Microsoft YaHei" panose="020B0503020204020204" pitchFamily="34" charset="-122"/>
              </a:rPr>
              <a:t>5</a:t>
            </a:r>
            <a:endParaRPr lang="zh-TW" altLang="en-US" sz="2133"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00306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8">
            <a:extLst>
              <a:ext uri="{FF2B5EF4-FFF2-40B4-BE49-F238E27FC236}">
                <a16:creationId xmlns:a16="http://schemas.microsoft.com/office/drawing/2014/main" id="{F3FDE41B-ABE1-400E-BD53-8E2A651FB0AC}"/>
              </a:ext>
            </a:extLst>
          </p:cNvPr>
          <p:cNvGrpSpPr>
            <a:grpSpLocks/>
          </p:cNvGrpSpPr>
          <p:nvPr/>
        </p:nvGrpSpPr>
        <p:grpSpPr bwMode="auto">
          <a:xfrm>
            <a:off x="135467" y="433917"/>
            <a:ext cx="7785100" cy="1157816"/>
            <a:chOff x="102354" y="325198"/>
            <a:chExt cx="5837797" cy="868945"/>
          </a:xfrm>
        </p:grpSpPr>
        <p:sp>
          <p:nvSpPr>
            <p:cNvPr id="11" name="MH_SubTitle_1">
              <a:extLst>
                <a:ext uri="{FF2B5EF4-FFF2-40B4-BE49-F238E27FC236}">
                  <a16:creationId xmlns:a16="http://schemas.microsoft.com/office/drawing/2014/main" id="{774F9AF6-1256-4619-845E-092334B7E54C}"/>
                </a:ext>
              </a:extLst>
            </p:cNvPr>
            <p:cNvSpPr/>
            <p:nvPr>
              <p:custDataLst>
                <p:tags r:id="rId1"/>
              </p:custDataLst>
            </p:nvPr>
          </p:nvSpPr>
          <p:spPr>
            <a:xfrm>
              <a:off x="194413" y="580957"/>
              <a:ext cx="5745738" cy="613186"/>
            </a:xfrm>
            <a:prstGeom prst="roundRect">
              <a:avLst>
                <a:gd name="adj" fmla="val 50000"/>
              </a:avLst>
            </a:prstGeom>
            <a:gradFill>
              <a:gsLst>
                <a:gs pos="0">
                  <a:schemeClr val="accent1">
                    <a:lumMod val="5000"/>
                    <a:lumOff val="95000"/>
                  </a:schemeClr>
                </a:gs>
                <a:gs pos="100000">
                  <a:schemeClr val="accent2">
                    <a:lumMod val="20000"/>
                    <a:lumOff val="80000"/>
                  </a:schemeClr>
                </a:gs>
                <a:gs pos="100000">
                  <a:schemeClr val="accent1">
                    <a:lumMod val="45000"/>
                    <a:lumOff val="55000"/>
                  </a:schemeClr>
                </a:gs>
                <a:gs pos="100000">
                  <a:schemeClr val="accent1">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2133" dirty="0">
                <a:solidFill>
                  <a:srgbClr val="FFFFFF"/>
                </a:solidFill>
                <a:latin typeface="Montserrat Medium" panose="00000600000000000000" pitchFamily="2" charset="0"/>
              </a:endParaRPr>
            </a:p>
          </p:txBody>
        </p:sp>
        <p:sp>
          <p:nvSpPr>
            <p:cNvPr id="12" name="圖片 10">
              <a:extLst>
                <a:ext uri="{FF2B5EF4-FFF2-40B4-BE49-F238E27FC236}">
                  <a16:creationId xmlns:a16="http://schemas.microsoft.com/office/drawing/2014/main" id="{6A7D792A-1510-458A-8D12-12D89CBE1E1F}"/>
                </a:ext>
              </a:extLst>
            </p:cNvPr>
            <p:cNvSpPr>
              <a:spLocks noChangeAspect="1" noChangeArrowheads="1"/>
            </p:cNvSpPr>
            <p:nvPr/>
          </p:nvSpPr>
          <p:spPr bwMode="auto">
            <a:xfrm>
              <a:off x="102354" y="325198"/>
              <a:ext cx="531727" cy="510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2400"/>
            </a:p>
          </p:txBody>
        </p:sp>
      </p:grpSp>
      <p:sp>
        <p:nvSpPr>
          <p:cNvPr id="19" name="标题层">
            <a:extLst>
              <a:ext uri="{FF2B5EF4-FFF2-40B4-BE49-F238E27FC236}">
                <a16:creationId xmlns:a16="http://schemas.microsoft.com/office/drawing/2014/main" id="{8FA39185-AFD7-4B8C-8F2E-7649E0C80521}"/>
              </a:ext>
            </a:extLst>
          </p:cNvPr>
          <p:cNvSpPr txBox="1"/>
          <p:nvPr/>
        </p:nvSpPr>
        <p:spPr bwMode="auto">
          <a:xfrm>
            <a:off x="809803" y="529215"/>
            <a:ext cx="9030613" cy="995209"/>
          </a:xfrm>
          <a:prstGeom prst="rect">
            <a:avLst/>
          </a:prstGeom>
          <a:noFill/>
          <a:effectLst/>
        </p:spPr>
        <p:txBody>
          <a:bodyPr wrap="square">
            <a:spAutoFit/>
          </a:bodyPr>
          <a:lstStyle/>
          <a:p>
            <a:pPr>
              <a:defRPr/>
            </a:pPr>
            <a:r>
              <a:rPr lang="zh-TW" altLang="en-US" sz="5867" b="1" dirty="0">
                <a:solidFill>
                  <a:schemeClr val="tx1">
                    <a:alpha val="91000"/>
                  </a:schemeClr>
                </a:solidFill>
                <a:latin typeface="微软雅黑" panose="020B0503020204020204" pitchFamily="34" charset="-122"/>
                <a:ea typeface="微软雅黑" panose="020B0503020204020204" pitchFamily="34" charset="-122"/>
              </a:rPr>
              <a:t>本市雙語教育實施原則</a:t>
            </a:r>
            <a:r>
              <a:rPr lang="en-US" altLang="zh-TW" sz="5867" b="1" dirty="0">
                <a:solidFill>
                  <a:schemeClr val="tx1">
                    <a:alpha val="91000"/>
                  </a:schemeClr>
                </a:solidFill>
                <a:latin typeface="微软雅黑" panose="020B0503020204020204" pitchFamily="34" charset="-122"/>
                <a:ea typeface="微软雅黑" panose="020B0503020204020204" pitchFamily="34" charset="-122"/>
              </a:rPr>
              <a:t>1</a:t>
            </a:r>
            <a:endParaRPr lang="zh-CN" altLang="en-US" sz="5867" b="1" dirty="0">
              <a:solidFill>
                <a:schemeClr val="tx1">
                  <a:alpha val="91000"/>
                </a:schemeClr>
              </a:solidFill>
              <a:latin typeface="微软雅黑" panose="020B0503020204020204" pitchFamily="34" charset="-122"/>
              <a:ea typeface="微软雅黑" panose="020B0503020204020204" pitchFamily="34" charset="-122"/>
            </a:endParaRPr>
          </a:p>
        </p:txBody>
      </p:sp>
      <p:sp>
        <p:nvSpPr>
          <p:cNvPr id="3" name="投影片編號版面配置區 2">
            <a:extLst>
              <a:ext uri="{FF2B5EF4-FFF2-40B4-BE49-F238E27FC236}">
                <a16:creationId xmlns:a16="http://schemas.microsoft.com/office/drawing/2014/main" id="{26F04F18-95FB-4777-BB36-9303468DF689}"/>
              </a:ext>
            </a:extLst>
          </p:cNvPr>
          <p:cNvSpPr>
            <a:spLocks noGrp="1"/>
          </p:cNvSpPr>
          <p:nvPr>
            <p:ph type="sldNum" sz="quarter" idx="4"/>
          </p:nvPr>
        </p:nvSpPr>
        <p:spPr/>
        <p:txBody>
          <a:bodyPr/>
          <a:lstStyle/>
          <a:p>
            <a:pPr>
              <a:defRPr/>
            </a:pPr>
            <a:fld id="{92AACF68-4E42-424C-A38E-3B4A5F9B062D}" type="slidenum">
              <a:rPr lang="zh-CN" altLang="en-US"/>
              <a:pPr>
                <a:defRPr/>
              </a:pPr>
              <a:t>14</a:t>
            </a:fld>
            <a:endParaRPr lang="zh-CN" altLang="en-US"/>
          </a:p>
        </p:txBody>
      </p:sp>
      <p:grpSp>
        <p:nvGrpSpPr>
          <p:cNvPr id="5" name="群組 4">
            <a:extLst>
              <a:ext uri="{FF2B5EF4-FFF2-40B4-BE49-F238E27FC236}">
                <a16:creationId xmlns:a16="http://schemas.microsoft.com/office/drawing/2014/main" id="{6D896D68-4776-4E01-A9BA-7D9833C91507}"/>
              </a:ext>
            </a:extLst>
          </p:cNvPr>
          <p:cNvGrpSpPr/>
          <p:nvPr/>
        </p:nvGrpSpPr>
        <p:grpSpPr>
          <a:xfrm>
            <a:off x="524666" y="1650434"/>
            <a:ext cx="10369549" cy="3992033"/>
            <a:chOff x="360363" y="1679575"/>
            <a:chExt cx="7777162" cy="2994025"/>
          </a:xfrm>
        </p:grpSpPr>
        <p:sp>
          <p:nvSpPr>
            <p:cNvPr id="93" name="矩形 92">
              <a:extLst>
                <a:ext uri="{FF2B5EF4-FFF2-40B4-BE49-F238E27FC236}">
                  <a16:creationId xmlns:a16="http://schemas.microsoft.com/office/drawing/2014/main" id="{3C2FE4FD-E8D6-4F58-A099-26C2FA7F75AD}"/>
                </a:ext>
              </a:extLst>
            </p:cNvPr>
            <p:cNvSpPr/>
            <p:nvPr/>
          </p:nvSpPr>
          <p:spPr>
            <a:xfrm>
              <a:off x="360363" y="2322513"/>
              <a:ext cx="7777162" cy="776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685783" indent="-685783">
                <a:buFont typeface="+mj-lt"/>
                <a:buAutoNum type="arabicPeriod" startAt="2"/>
                <a:defRPr/>
              </a:pPr>
              <a:r>
                <a:rPr lang="zh-TW" altLang="zh-TW" sz="3733" b="1" dirty="0">
                  <a:solidFill>
                    <a:schemeClr val="tx1"/>
                  </a:solidFill>
                  <a:latin typeface="微软雅黑" pitchFamily="34" charset="-122"/>
                  <a:ea typeface="微软雅黑" pitchFamily="34" charset="-122"/>
                </a:rPr>
                <a:t>師生英語文使用比率以</a:t>
              </a:r>
              <a:r>
                <a:rPr lang="zh-TW" altLang="zh-TW" sz="3733" b="1" dirty="0">
                  <a:solidFill>
                    <a:srgbClr val="63A537"/>
                  </a:solidFill>
                  <a:latin typeface="微软雅黑" pitchFamily="34" charset="-122"/>
                  <a:ea typeface="微软雅黑" pitchFamily="34" charset="-122"/>
                </a:rPr>
                <a:t>循序漸增</a:t>
              </a:r>
              <a:r>
                <a:rPr lang="zh-TW" altLang="zh-TW" sz="3733" b="1" dirty="0">
                  <a:solidFill>
                    <a:schemeClr val="tx1"/>
                  </a:solidFill>
                  <a:latin typeface="微软雅黑" pitchFamily="34" charset="-122"/>
                  <a:ea typeface="微软雅黑" pitchFamily="34" charset="-122"/>
                </a:rPr>
                <a:t>為原則</a:t>
              </a:r>
              <a:endParaRPr lang="zh-TW" altLang="en-US" sz="3733" b="1" dirty="0">
                <a:solidFill>
                  <a:schemeClr val="tx1"/>
                </a:solidFill>
                <a:latin typeface="微软雅黑" pitchFamily="34" charset="-122"/>
                <a:ea typeface="微软雅黑" pitchFamily="34" charset="-122"/>
              </a:endParaRPr>
            </a:p>
          </p:txBody>
        </p:sp>
        <p:grpSp>
          <p:nvGrpSpPr>
            <p:cNvPr id="4" name="群組 3">
              <a:extLst>
                <a:ext uri="{FF2B5EF4-FFF2-40B4-BE49-F238E27FC236}">
                  <a16:creationId xmlns:a16="http://schemas.microsoft.com/office/drawing/2014/main" id="{6B8371A3-F8D6-48A5-800F-28791BD8D2A2}"/>
                </a:ext>
              </a:extLst>
            </p:cNvPr>
            <p:cNvGrpSpPr/>
            <p:nvPr/>
          </p:nvGrpSpPr>
          <p:grpSpPr>
            <a:xfrm>
              <a:off x="360363" y="1679575"/>
              <a:ext cx="7399337" cy="2994025"/>
              <a:chOff x="360363" y="1679575"/>
              <a:chExt cx="7399337" cy="2994025"/>
            </a:xfrm>
          </p:grpSpPr>
          <p:sp>
            <p:nvSpPr>
              <p:cNvPr id="2" name="矩形 1">
                <a:extLst>
                  <a:ext uri="{FF2B5EF4-FFF2-40B4-BE49-F238E27FC236}">
                    <a16:creationId xmlns:a16="http://schemas.microsoft.com/office/drawing/2014/main" id="{17AA5D1D-8EF9-4439-95D6-A6DA9E5663F0}"/>
                  </a:ext>
                </a:extLst>
              </p:cNvPr>
              <p:cNvSpPr/>
              <p:nvPr/>
            </p:nvSpPr>
            <p:spPr>
              <a:xfrm>
                <a:off x="360363" y="1679575"/>
                <a:ext cx="6624637" cy="930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685783" indent="-685783">
                  <a:buFont typeface="+mj-lt"/>
                  <a:buAutoNum type="arabicPeriod"/>
                  <a:defRPr/>
                </a:pPr>
                <a:r>
                  <a:rPr lang="zh-TW" altLang="en-US" sz="3733" b="1" dirty="0">
                    <a:solidFill>
                      <a:schemeClr val="tx1"/>
                    </a:solidFill>
                    <a:latin typeface="微软雅黑" pitchFamily="34" charset="-122"/>
                    <a:ea typeface="微软雅黑" pitchFamily="34" charset="-122"/>
                  </a:rPr>
                  <a:t>所有課程</a:t>
                </a:r>
                <a:r>
                  <a:rPr lang="zh-TW" altLang="en-US" sz="3733" b="1" dirty="0">
                    <a:solidFill>
                      <a:srgbClr val="63A537"/>
                    </a:solidFill>
                    <a:latin typeface="微软雅黑" pitchFamily="34" charset="-122"/>
                    <a:ea typeface="微软雅黑" pitchFamily="34" charset="-122"/>
                  </a:rPr>
                  <a:t>需符合課綱</a:t>
                </a:r>
                <a:r>
                  <a:rPr lang="zh-TW" altLang="en-US" sz="3733" b="1" dirty="0">
                    <a:solidFill>
                      <a:schemeClr val="tx1"/>
                    </a:solidFill>
                    <a:latin typeface="微软雅黑" pitchFamily="34" charset="-122"/>
                    <a:ea typeface="微软雅黑" pitchFamily="34" charset="-122"/>
                  </a:rPr>
                  <a:t>規範</a:t>
                </a:r>
              </a:p>
            </p:txBody>
          </p:sp>
          <p:sp>
            <p:nvSpPr>
              <p:cNvPr id="98" name="矩形 97">
                <a:extLst>
                  <a:ext uri="{FF2B5EF4-FFF2-40B4-BE49-F238E27FC236}">
                    <a16:creationId xmlns:a16="http://schemas.microsoft.com/office/drawing/2014/main" id="{6A2F7BB8-0D01-4F9F-8D74-9EE5D94D5C5A}"/>
                  </a:ext>
                </a:extLst>
              </p:cNvPr>
              <p:cNvSpPr/>
              <p:nvPr/>
            </p:nvSpPr>
            <p:spPr>
              <a:xfrm>
                <a:off x="360363" y="2894013"/>
                <a:ext cx="6619875" cy="660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685783" indent="-685783">
                  <a:buFont typeface="+mj-lt"/>
                  <a:buAutoNum type="arabicPeriod" startAt="3"/>
                  <a:defRPr/>
                </a:pPr>
                <a:r>
                  <a:rPr lang="zh-TW" altLang="zh-TW" sz="3733" b="1" dirty="0">
                    <a:solidFill>
                      <a:srgbClr val="63A537"/>
                    </a:solidFill>
                    <a:latin typeface="微软雅黑" pitchFamily="34" charset="-122"/>
                    <a:ea typeface="微软雅黑" pitchFamily="34" charset="-122"/>
                  </a:rPr>
                  <a:t>依領域課程目標</a:t>
                </a:r>
                <a:r>
                  <a:rPr lang="zh-TW" altLang="zh-TW" sz="3733" b="1" dirty="0">
                    <a:solidFill>
                      <a:schemeClr val="tx1"/>
                    </a:solidFill>
                    <a:latin typeface="微软雅黑" pitchFamily="34" charset="-122"/>
                    <a:ea typeface="微软雅黑" pitchFamily="34" charset="-122"/>
                  </a:rPr>
                  <a:t>前提下實施雙語教學</a:t>
                </a:r>
                <a:endParaRPr lang="zh-TW" altLang="en-US" sz="3733" b="1" dirty="0">
                  <a:solidFill>
                    <a:schemeClr val="tx1"/>
                  </a:solidFill>
                  <a:latin typeface="微软雅黑" pitchFamily="34" charset="-122"/>
                  <a:ea typeface="微软雅黑" pitchFamily="34" charset="-122"/>
                </a:endParaRPr>
              </a:p>
            </p:txBody>
          </p:sp>
          <p:sp>
            <p:nvSpPr>
              <p:cNvPr id="32" name="矩形 31">
                <a:extLst>
                  <a:ext uri="{FF2B5EF4-FFF2-40B4-BE49-F238E27FC236}">
                    <a16:creationId xmlns:a16="http://schemas.microsoft.com/office/drawing/2014/main" id="{306B1D67-7B6E-42C0-AEA0-5CEF70FE810D}"/>
                  </a:ext>
                </a:extLst>
              </p:cNvPr>
              <p:cNvSpPr/>
              <p:nvPr/>
            </p:nvSpPr>
            <p:spPr>
              <a:xfrm>
                <a:off x="360363" y="3455988"/>
                <a:ext cx="7399337"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685783" indent="-685783">
                  <a:buFont typeface="+mj-lt"/>
                  <a:buAutoNum type="arabicPeriod" startAt="4"/>
                  <a:defRPr/>
                </a:pPr>
                <a:r>
                  <a:rPr lang="zh-TW" altLang="zh-TW" sz="3733" b="1" dirty="0">
                    <a:solidFill>
                      <a:schemeClr val="tx1"/>
                    </a:solidFill>
                    <a:latin typeface="微软雅黑" pitchFamily="34" charset="-122"/>
                    <a:ea typeface="微软雅黑" pitchFamily="34" charset="-122"/>
                  </a:rPr>
                  <a:t>校本課程的</a:t>
                </a:r>
                <a:r>
                  <a:rPr lang="zh-TW" altLang="zh-TW" sz="3733" b="1" dirty="0">
                    <a:solidFill>
                      <a:srgbClr val="63A537"/>
                    </a:solidFill>
                    <a:latin typeface="微软雅黑" pitchFamily="34" charset="-122"/>
                    <a:ea typeface="微软雅黑" pitchFamily="34" charset="-122"/>
                  </a:rPr>
                  <a:t>國際教育議題</a:t>
                </a:r>
                <a:r>
                  <a:rPr lang="zh-TW" altLang="zh-TW" sz="3733" b="1" dirty="0">
                    <a:solidFill>
                      <a:schemeClr val="tx1"/>
                    </a:solidFill>
                    <a:latin typeface="微软雅黑" pitchFamily="34" charset="-122"/>
                    <a:ea typeface="微软雅黑" pitchFamily="34" charset="-122"/>
                  </a:rPr>
                  <a:t>發展成雙語課程</a:t>
                </a:r>
                <a:endParaRPr lang="zh-TW" altLang="en-US" sz="3733" b="1" dirty="0">
                  <a:solidFill>
                    <a:schemeClr val="tx1"/>
                  </a:solidFill>
                  <a:latin typeface="微软雅黑" pitchFamily="34" charset="-122"/>
                  <a:ea typeface="微软雅黑" pitchFamily="34" charset="-122"/>
                </a:endParaRPr>
              </a:p>
            </p:txBody>
          </p:sp>
          <p:sp>
            <p:nvSpPr>
              <p:cNvPr id="33" name="矩形 32">
                <a:extLst>
                  <a:ext uri="{FF2B5EF4-FFF2-40B4-BE49-F238E27FC236}">
                    <a16:creationId xmlns:a16="http://schemas.microsoft.com/office/drawing/2014/main" id="{42F3E1E6-A4E0-4459-A5D6-82D4CAF8CA42}"/>
                  </a:ext>
                </a:extLst>
              </p:cNvPr>
              <p:cNvSpPr/>
              <p:nvPr/>
            </p:nvSpPr>
            <p:spPr>
              <a:xfrm>
                <a:off x="360363" y="4065588"/>
                <a:ext cx="6619875" cy="608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685783" indent="-685783">
                  <a:buFont typeface="+mj-lt"/>
                  <a:buAutoNum type="arabicPeriod" startAt="5"/>
                  <a:defRPr/>
                </a:pPr>
                <a:r>
                  <a:rPr lang="zh-TW" altLang="zh-TW" sz="3733" b="1" dirty="0">
                    <a:solidFill>
                      <a:schemeClr val="tx1"/>
                    </a:solidFill>
                    <a:latin typeface="微软雅黑" pitchFamily="34" charset="-122"/>
                    <a:ea typeface="微软雅黑" pitchFamily="34" charset="-122"/>
                  </a:rPr>
                  <a:t>雙語課程實施節數</a:t>
                </a:r>
                <a:r>
                  <a:rPr lang="zh-TW" altLang="en-US" sz="3733" b="1" dirty="0">
                    <a:solidFill>
                      <a:srgbClr val="63A537"/>
                    </a:solidFill>
                    <a:latin typeface="微软雅黑" pitchFamily="34" charset="-122"/>
                    <a:ea typeface="微软雅黑" pitchFamily="34" charset="-122"/>
                  </a:rPr>
                  <a:t>作法建議</a:t>
                </a:r>
              </a:p>
            </p:txBody>
          </p:sp>
        </p:grpSp>
      </p:grpSp>
      <p:sp>
        <p:nvSpPr>
          <p:cNvPr id="22537" name="文字方塊 33">
            <a:extLst>
              <a:ext uri="{FF2B5EF4-FFF2-40B4-BE49-F238E27FC236}">
                <a16:creationId xmlns:a16="http://schemas.microsoft.com/office/drawing/2014/main" id="{28F661ED-C69D-4679-A750-A5616674288C}"/>
              </a:ext>
            </a:extLst>
          </p:cNvPr>
          <p:cNvSpPr txBox="1">
            <a:spLocks noChangeArrowheads="1"/>
          </p:cNvSpPr>
          <p:nvPr/>
        </p:nvSpPr>
        <p:spPr bwMode="auto">
          <a:xfrm>
            <a:off x="3953870" y="6083300"/>
            <a:ext cx="7067961"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ea typeface="宋体" panose="02010600030101010101" pitchFamily="2" charset="-122"/>
              </a:defRPr>
            </a:lvl1pPr>
            <a:lvl2pPr marL="742950" indent="-285750">
              <a:defRPr>
                <a:solidFill>
                  <a:schemeClr val="tx1"/>
                </a:solidFill>
                <a:latin typeface="Century Gothic" panose="020B0502020202020204" pitchFamily="34" charset="0"/>
                <a:ea typeface="宋体" panose="02010600030101010101" pitchFamily="2" charset="-122"/>
              </a:defRPr>
            </a:lvl2pPr>
            <a:lvl3pPr marL="1143000" indent="-228600">
              <a:defRPr>
                <a:solidFill>
                  <a:schemeClr val="tx1"/>
                </a:solidFill>
                <a:latin typeface="Century Gothic" panose="020B0502020202020204" pitchFamily="34" charset="0"/>
                <a:ea typeface="宋体" panose="02010600030101010101" pitchFamily="2" charset="-122"/>
              </a:defRPr>
            </a:lvl3pPr>
            <a:lvl4pPr marL="1600200" indent="-228600">
              <a:defRPr>
                <a:solidFill>
                  <a:schemeClr val="tx1"/>
                </a:solidFill>
                <a:latin typeface="Century Gothic" panose="020B0502020202020204" pitchFamily="34" charset="0"/>
                <a:ea typeface="宋体" panose="02010600030101010101" pitchFamily="2" charset="-122"/>
              </a:defRPr>
            </a:lvl4pPr>
            <a:lvl5pPr marL="2057400" indent="-228600">
              <a:defRPr>
                <a:solidFill>
                  <a:schemeClr val="tx1"/>
                </a:solidFill>
                <a:latin typeface="Century Gothic" panose="020B0502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9pPr>
          </a:lstStyle>
          <a:p>
            <a:pPr eaLnBrk="1" hangingPunct="1"/>
            <a:r>
              <a:rPr lang="zh-TW" altLang="en-US" sz="2133" dirty="0">
                <a:latin typeface="Microsoft YaHei" panose="020B0503020204020204" pitchFamily="34" charset="-122"/>
                <a:ea typeface="Microsoft YaHei" panose="020B0503020204020204" pitchFamily="34" charset="-122"/>
              </a:rPr>
              <a:t>本市雙語教育中程計畫（</a:t>
            </a:r>
            <a:r>
              <a:rPr lang="en-US" altLang="zh-TW" sz="2133" dirty="0">
                <a:latin typeface="Microsoft YaHei" panose="020B0503020204020204" pitchFamily="34" charset="-122"/>
                <a:ea typeface="Microsoft YaHei" panose="020B0503020204020204" pitchFamily="34" charset="-122"/>
              </a:rPr>
              <a:t>110</a:t>
            </a:r>
            <a:r>
              <a:rPr lang="zh-TW" altLang="en-US" sz="2133" dirty="0">
                <a:latin typeface="Microsoft YaHei" panose="020B0503020204020204" pitchFamily="34" charset="-122"/>
                <a:ea typeface="Microsoft YaHei" panose="020B0503020204020204" pitchFamily="34" charset="-122"/>
              </a:rPr>
              <a:t>學年度至</a:t>
            </a:r>
            <a:r>
              <a:rPr lang="en-US" altLang="zh-TW" sz="2133" dirty="0">
                <a:latin typeface="Microsoft YaHei" panose="020B0503020204020204" pitchFamily="34" charset="-122"/>
                <a:ea typeface="Microsoft YaHei" panose="020B0503020204020204" pitchFamily="34" charset="-122"/>
              </a:rPr>
              <a:t>113</a:t>
            </a:r>
            <a:r>
              <a:rPr lang="zh-TW" altLang="en-US" sz="2133" dirty="0">
                <a:latin typeface="Microsoft YaHei" panose="020B0503020204020204" pitchFamily="34" charset="-122"/>
                <a:ea typeface="Microsoft YaHei" panose="020B0503020204020204" pitchFamily="34" charset="-122"/>
              </a:rPr>
              <a:t>學年度）頁</a:t>
            </a:r>
            <a:r>
              <a:rPr lang="en-US" altLang="zh-TW" sz="2133" dirty="0">
                <a:latin typeface="Microsoft YaHei" panose="020B0503020204020204" pitchFamily="34" charset="-122"/>
                <a:ea typeface="Microsoft YaHei" panose="020B0503020204020204" pitchFamily="34" charset="-122"/>
              </a:rPr>
              <a:t>7-9</a:t>
            </a:r>
            <a:endParaRPr lang="zh-TW" altLang="en-US" sz="2133" dirty="0">
              <a:latin typeface="Microsoft YaHei" panose="020B0503020204020204" pitchFamily="34" charset="-122"/>
              <a:ea typeface="Microsoft YaHei" panose="020B0503020204020204" pitchFamily="34" charset="-122"/>
            </a:endParaRPr>
          </a:p>
        </p:txBody>
      </p:sp>
      <p:pic>
        <p:nvPicPr>
          <p:cNvPr id="13" name="圖片 12">
            <a:extLst>
              <a:ext uri="{FF2B5EF4-FFF2-40B4-BE49-F238E27FC236}">
                <a16:creationId xmlns:a16="http://schemas.microsoft.com/office/drawing/2014/main" id="{5FCD5657-B979-4D51-8931-A811F65977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473" y="433598"/>
            <a:ext cx="708969" cy="680892"/>
          </a:xfrm>
          <a:prstGeom prst="rect">
            <a:avLst/>
          </a:prstGeom>
        </p:spPr>
      </p:pic>
    </p:spTree>
    <p:extLst>
      <p:ext uri="{BB962C8B-B14F-4D97-AF65-F5344CB8AC3E}">
        <p14:creationId xmlns:p14="http://schemas.microsoft.com/office/powerpoint/2010/main" val="4250887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8">
            <a:extLst>
              <a:ext uri="{FF2B5EF4-FFF2-40B4-BE49-F238E27FC236}">
                <a16:creationId xmlns:a16="http://schemas.microsoft.com/office/drawing/2014/main" id="{F3FDE41B-ABE1-400E-BD53-8E2A651FB0AC}"/>
              </a:ext>
            </a:extLst>
          </p:cNvPr>
          <p:cNvGrpSpPr>
            <a:grpSpLocks/>
          </p:cNvGrpSpPr>
          <p:nvPr/>
        </p:nvGrpSpPr>
        <p:grpSpPr bwMode="auto">
          <a:xfrm>
            <a:off x="135467" y="433917"/>
            <a:ext cx="7785100" cy="1157816"/>
            <a:chOff x="102354" y="325198"/>
            <a:chExt cx="5837797" cy="868945"/>
          </a:xfrm>
        </p:grpSpPr>
        <p:sp>
          <p:nvSpPr>
            <p:cNvPr id="11" name="MH_SubTitle_1">
              <a:extLst>
                <a:ext uri="{FF2B5EF4-FFF2-40B4-BE49-F238E27FC236}">
                  <a16:creationId xmlns:a16="http://schemas.microsoft.com/office/drawing/2014/main" id="{774F9AF6-1256-4619-845E-092334B7E54C}"/>
                </a:ext>
              </a:extLst>
            </p:cNvPr>
            <p:cNvSpPr/>
            <p:nvPr>
              <p:custDataLst>
                <p:tags r:id="rId1"/>
              </p:custDataLst>
            </p:nvPr>
          </p:nvSpPr>
          <p:spPr>
            <a:xfrm>
              <a:off x="194413" y="580957"/>
              <a:ext cx="5745738" cy="613186"/>
            </a:xfrm>
            <a:prstGeom prst="roundRect">
              <a:avLst>
                <a:gd name="adj" fmla="val 50000"/>
              </a:avLst>
            </a:prstGeom>
            <a:gradFill>
              <a:gsLst>
                <a:gs pos="0">
                  <a:schemeClr val="accent1">
                    <a:lumMod val="5000"/>
                    <a:lumOff val="95000"/>
                  </a:schemeClr>
                </a:gs>
                <a:gs pos="100000">
                  <a:schemeClr val="accent2">
                    <a:lumMod val="20000"/>
                    <a:lumOff val="80000"/>
                  </a:schemeClr>
                </a:gs>
                <a:gs pos="100000">
                  <a:schemeClr val="accent1">
                    <a:lumMod val="45000"/>
                    <a:lumOff val="55000"/>
                  </a:schemeClr>
                </a:gs>
                <a:gs pos="100000">
                  <a:schemeClr val="accent1">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2133" dirty="0">
                <a:solidFill>
                  <a:srgbClr val="FFFFFF"/>
                </a:solidFill>
                <a:latin typeface="Montserrat Medium" panose="00000600000000000000" pitchFamily="2" charset="0"/>
              </a:endParaRPr>
            </a:p>
          </p:txBody>
        </p:sp>
        <p:sp>
          <p:nvSpPr>
            <p:cNvPr id="12" name="圖片 10">
              <a:extLst>
                <a:ext uri="{FF2B5EF4-FFF2-40B4-BE49-F238E27FC236}">
                  <a16:creationId xmlns:a16="http://schemas.microsoft.com/office/drawing/2014/main" id="{6A7D792A-1510-458A-8D12-12D89CBE1E1F}"/>
                </a:ext>
              </a:extLst>
            </p:cNvPr>
            <p:cNvSpPr>
              <a:spLocks noChangeAspect="1" noChangeArrowheads="1"/>
            </p:cNvSpPr>
            <p:nvPr/>
          </p:nvSpPr>
          <p:spPr bwMode="auto">
            <a:xfrm>
              <a:off x="102354" y="325198"/>
              <a:ext cx="531727" cy="510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2400"/>
            </a:p>
          </p:txBody>
        </p:sp>
      </p:grpSp>
      <p:sp>
        <p:nvSpPr>
          <p:cNvPr id="19" name="标题层">
            <a:extLst>
              <a:ext uri="{FF2B5EF4-FFF2-40B4-BE49-F238E27FC236}">
                <a16:creationId xmlns:a16="http://schemas.microsoft.com/office/drawing/2014/main" id="{8FA39185-AFD7-4B8C-8F2E-7649E0C80521}"/>
              </a:ext>
            </a:extLst>
          </p:cNvPr>
          <p:cNvSpPr txBox="1"/>
          <p:nvPr/>
        </p:nvSpPr>
        <p:spPr bwMode="auto">
          <a:xfrm>
            <a:off x="809803" y="529215"/>
            <a:ext cx="9030613" cy="995209"/>
          </a:xfrm>
          <a:prstGeom prst="rect">
            <a:avLst/>
          </a:prstGeom>
          <a:noFill/>
          <a:effectLst/>
        </p:spPr>
        <p:txBody>
          <a:bodyPr wrap="square">
            <a:spAutoFit/>
          </a:bodyPr>
          <a:lstStyle/>
          <a:p>
            <a:pPr>
              <a:defRPr/>
            </a:pPr>
            <a:r>
              <a:rPr lang="zh-TW" altLang="en-US" sz="5867" b="1" dirty="0">
                <a:solidFill>
                  <a:schemeClr val="tx1">
                    <a:alpha val="91000"/>
                  </a:schemeClr>
                </a:solidFill>
                <a:latin typeface="微软雅黑" panose="020B0503020204020204" pitchFamily="34" charset="-122"/>
                <a:ea typeface="微软雅黑" panose="020B0503020204020204" pitchFamily="34" charset="-122"/>
              </a:rPr>
              <a:t>本市雙語教育實施原則</a:t>
            </a:r>
            <a:r>
              <a:rPr lang="en-US" altLang="zh-TW" sz="5867" b="1" dirty="0">
                <a:solidFill>
                  <a:schemeClr val="tx1">
                    <a:alpha val="91000"/>
                  </a:schemeClr>
                </a:solidFill>
                <a:latin typeface="微软雅黑" panose="020B0503020204020204" pitchFamily="34" charset="-122"/>
                <a:ea typeface="微软雅黑" panose="020B0503020204020204" pitchFamily="34" charset="-122"/>
              </a:rPr>
              <a:t>2</a:t>
            </a:r>
            <a:endParaRPr lang="zh-CN" altLang="en-US" sz="5867" b="1" dirty="0">
              <a:solidFill>
                <a:schemeClr val="tx1">
                  <a:alpha val="91000"/>
                </a:schemeClr>
              </a:solidFill>
              <a:latin typeface="微软雅黑" panose="020B0503020204020204" pitchFamily="34" charset="-122"/>
              <a:ea typeface="微软雅黑" panose="020B0503020204020204" pitchFamily="34" charset="-122"/>
            </a:endParaRPr>
          </a:p>
        </p:txBody>
      </p:sp>
      <p:sp>
        <p:nvSpPr>
          <p:cNvPr id="3" name="投影片編號版面配置區 2">
            <a:extLst>
              <a:ext uri="{FF2B5EF4-FFF2-40B4-BE49-F238E27FC236}">
                <a16:creationId xmlns:a16="http://schemas.microsoft.com/office/drawing/2014/main" id="{26F04F18-95FB-4777-BB36-9303468DF689}"/>
              </a:ext>
            </a:extLst>
          </p:cNvPr>
          <p:cNvSpPr>
            <a:spLocks noGrp="1"/>
          </p:cNvSpPr>
          <p:nvPr>
            <p:ph type="sldNum" sz="quarter" idx="4"/>
          </p:nvPr>
        </p:nvSpPr>
        <p:spPr/>
        <p:txBody>
          <a:bodyPr/>
          <a:lstStyle/>
          <a:p>
            <a:pPr>
              <a:defRPr/>
            </a:pPr>
            <a:fld id="{92AACF68-4E42-424C-A38E-3B4A5F9B062D}" type="slidenum">
              <a:rPr lang="zh-CN" altLang="en-US"/>
              <a:pPr>
                <a:defRPr/>
              </a:pPr>
              <a:t>15</a:t>
            </a:fld>
            <a:endParaRPr lang="zh-CN" altLang="en-US"/>
          </a:p>
        </p:txBody>
      </p:sp>
      <p:sp>
        <p:nvSpPr>
          <p:cNvPr id="2" name="矩形 1">
            <a:extLst>
              <a:ext uri="{FF2B5EF4-FFF2-40B4-BE49-F238E27FC236}">
                <a16:creationId xmlns:a16="http://schemas.microsoft.com/office/drawing/2014/main" id="{17AA5D1D-8EF9-4439-95D6-A6DA9E5663F0}"/>
              </a:ext>
            </a:extLst>
          </p:cNvPr>
          <p:cNvSpPr/>
          <p:nvPr/>
        </p:nvSpPr>
        <p:spPr>
          <a:xfrm>
            <a:off x="524666" y="1650434"/>
            <a:ext cx="8832849" cy="1240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685783" indent="-685783">
              <a:buFont typeface="+mj-lt"/>
              <a:buAutoNum type="arabicPeriod"/>
              <a:defRPr/>
            </a:pPr>
            <a:r>
              <a:rPr lang="zh-TW" altLang="en-US" sz="3733" b="1" dirty="0">
                <a:solidFill>
                  <a:schemeClr val="tx1"/>
                </a:solidFill>
                <a:latin typeface="微软雅黑" pitchFamily="34" charset="-122"/>
                <a:ea typeface="微软雅黑" pitchFamily="34" charset="-122"/>
              </a:rPr>
              <a:t>所有課程</a:t>
            </a:r>
            <a:r>
              <a:rPr lang="zh-TW" altLang="en-US" sz="3733" b="1" dirty="0">
                <a:solidFill>
                  <a:srgbClr val="63A537"/>
                </a:solidFill>
                <a:latin typeface="微软雅黑" pitchFamily="34" charset="-122"/>
                <a:ea typeface="微软雅黑" pitchFamily="34" charset="-122"/>
              </a:rPr>
              <a:t>需符合課綱</a:t>
            </a:r>
            <a:r>
              <a:rPr lang="zh-TW" altLang="en-US" sz="3733" b="1" dirty="0">
                <a:solidFill>
                  <a:schemeClr val="tx1"/>
                </a:solidFill>
                <a:latin typeface="微软雅黑" pitchFamily="34" charset="-122"/>
                <a:ea typeface="微软雅黑" pitchFamily="34" charset="-122"/>
              </a:rPr>
              <a:t>規範</a:t>
            </a:r>
          </a:p>
        </p:txBody>
      </p:sp>
      <p:sp>
        <p:nvSpPr>
          <p:cNvPr id="22537" name="文字方塊 33">
            <a:extLst>
              <a:ext uri="{FF2B5EF4-FFF2-40B4-BE49-F238E27FC236}">
                <a16:creationId xmlns:a16="http://schemas.microsoft.com/office/drawing/2014/main" id="{28F661ED-C69D-4679-A750-A5616674288C}"/>
              </a:ext>
            </a:extLst>
          </p:cNvPr>
          <p:cNvSpPr txBox="1">
            <a:spLocks noChangeArrowheads="1"/>
          </p:cNvSpPr>
          <p:nvPr/>
        </p:nvSpPr>
        <p:spPr bwMode="auto">
          <a:xfrm>
            <a:off x="3953869" y="6083300"/>
            <a:ext cx="6789038"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ea typeface="宋体" panose="02010600030101010101" pitchFamily="2" charset="-122"/>
              </a:defRPr>
            </a:lvl1pPr>
            <a:lvl2pPr marL="742950" indent="-285750">
              <a:defRPr>
                <a:solidFill>
                  <a:schemeClr val="tx1"/>
                </a:solidFill>
                <a:latin typeface="Century Gothic" panose="020B0502020202020204" pitchFamily="34" charset="0"/>
                <a:ea typeface="宋体" panose="02010600030101010101" pitchFamily="2" charset="-122"/>
              </a:defRPr>
            </a:lvl2pPr>
            <a:lvl3pPr marL="1143000" indent="-228600">
              <a:defRPr>
                <a:solidFill>
                  <a:schemeClr val="tx1"/>
                </a:solidFill>
                <a:latin typeface="Century Gothic" panose="020B0502020202020204" pitchFamily="34" charset="0"/>
                <a:ea typeface="宋体" panose="02010600030101010101" pitchFamily="2" charset="-122"/>
              </a:defRPr>
            </a:lvl3pPr>
            <a:lvl4pPr marL="1600200" indent="-228600">
              <a:defRPr>
                <a:solidFill>
                  <a:schemeClr val="tx1"/>
                </a:solidFill>
                <a:latin typeface="Century Gothic" panose="020B0502020202020204" pitchFamily="34" charset="0"/>
                <a:ea typeface="宋体" panose="02010600030101010101" pitchFamily="2" charset="-122"/>
              </a:defRPr>
            </a:lvl4pPr>
            <a:lvl5pPr marL="2057400" indent="-228600">
              <a:defRPr>
                <a:solidFill>
                  <a:schemeClr val="tx1"/>
                </a:solidFill>
                <a:latin typeface="Century Gothic" panose="020B0502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9pPr>
          </a:lstStyle>
          <a:p>
            <a:pPr eaLnBrk="1" hangingPunct="1"/>
            <a:r>
              <a:rPr lang="zh-TW" altLang="en-US" sz="2133" dirty="0">
                <a:latin typeface="Microsoft YaHei" panose="020B0503020204020204" pitchFamily="34" charset="-122"/>
                <a:ea typeface="Microsoft YaHei" panose="020B0503020204020204" pitchFamily="34" charset="-122"/>
              </a:rPr>
              <a:t>本市雙語教育中程計畫（</a:t>
            </a:r>
            <a:r>
              <a:rPr lang="en-US" altLang="zh-TW" sz="2133" dirty="0">
                <a:latin typeface="Microsoft YaHei" panose="020B0503020204020204" pitchFamily="34" charset="-122"/>
                <a:ea typeface="Microsoft YaHei" panose="020B0503020204020204" pitchFamily="34" charset="-122"/>
              </a:rPr>
              <a:t>110</a:t>
            </a:r>
            <a:r>
              <a:rPr lang="zh-TW" altLang="en-US" sz="2133" dirty="0">
                <a:latin typeface="Microsoft YaHei" panose="020B0503020204020204" pitchFamily="34" charset="-122"/>
                <a:ea typeface="Microsoft YaHei" panose="020B0503020204020204" pitchFamily="34" charset="-122"/>
              </a:rPr>
              <a:t>學年度至</a:t>
            </a:r>
            <a:r>
              <a:rPr lang="en-US" altLang="zh-TW" sz="2133" dirty="0">
                <a:latin typeface="Microsoft YaHei" panose="020B0503020204020204" pitchFamily="34" charset="-122"/>
                <a:ea typeface="Microsoft YaHei" panose="020B0503020204020204" pitchFamily="34" charset="-122"/>
              </a:rPr>
              <a:t>113</a:t>
            </a:r>
            <a:r>
              <a:rPr lang="zh-TW" altLang="en-US" sz="2133" dirty="0">
                <a:latin typeface="Microsoft YaHei" panose="020B0503020204020204" pitchFamily="34" charset="-122"/>
                <a:ea typeface="Microsoft YaHei" panose="020B0503020204020204" pitchFamily="34" charset="-122"/>
              </a:rPr>
              <a:t>學年度）頁</a:t>
            </a:r>
            <a:r>
              <a:rPr lang="en-US" altLang="zh-TW" sz="2133" dirty="0">
                <a:latin typeface="Microsoft YaHei" panose="020B0503020204020204" pitchFamily="34" charset="-122"/>
                <a:ea typeface="Microsoft YaHei" panose="020B0503020204020204" pitchFamily="34" charset="-122"/>
              </a:rPr>
              <a:t>7</a:t>
            </a:r>
            <a:endParaRPr lang="zh-TW" altLang="en-US" sz="2133" dirty="0">
              <a:latin typeface="Microsoft YaHei" panose="020B0503020204020204" pitchFamily="34" charset="-122"/>
              <a:ea typeface="Microsoft YaHei" panose="020B0503020204020204" pitchFamily="34" charset="-122"/>
            </a:endParaRPr>
          </a:p>
        </p:txBody>
      </p:sp>
      <p:pic>
        <p:nvPicPr>
          <p:cNvPr id="13" name="圖片 12">
            <a:extLst>
              <a:ext uri="{FF2B5EF4-FFF2-40B4-BE49-F238E27FC236}">
                <a16:creationId xmlns:a16="http://schemas.microsoft.com/office/drawing/2014/main" id="{5FCD5657-B979-4D51-8931-A811F65977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473" y="433598"/>
            <a:ext cx="708969" cy="680892"/>
          </a:xfrm>
          <a:prstGeom prst="rect">
            <a:avLst/>
          </a:prstGeom>
        </p:spPr>
      </p:pic>
      <p:sp>
        <p:nvSpPr>
          <p:cNvPr id="6" name="文字方塊 5">
            <a:extLst>
              <a:ext uri="{FF2B5EF4-FFF2-40B4-BE49-F238E27FC236}">
                <a16:creationId xmlns:a16="http://schemas.microsoft.com/office/drawing/2014/main" id="{3ECA8F95-953C-4035-93FC-7449EA805922}"/>
              </a:ext>
            </a:extLst>
          </p:cNvPr>
          <p:cNvSpPr txBox="1"/>
          <p:nvPr/>
        </p:nvSpPr>
        <p:spPr>
          <a:xfrm>
            <a:off x="1114592" y="2861553"/>
            <a:ext cx="10369152" cy="3046988"/>
          </a:xfrm>
          <a:prstGeom prst="rect">
            <a:avLst/>
          </a:prstGeom>
          <a:noFill/>
        </p:spPr>
        <p:txBody>
          <a:bodyPr wrap="square" rtlCol="0">
            <a:spAutoFit/>
          </a:bodyPr>
          <a:lstStyle/>
          <a:p>
            <a:pPr>
              <a:lnSpc>
                <a:spcPct val="150000"/>
              </a:lnSpc>
            </a:pPr>
            <a:r>
              <a:rPr lang="zh-TW" altLang="en-US" sz="3200" b="1" dirty="0">
                <a:latin typeface="微软雅黑" pitchFamily="34" charset="-122"/>
                <a:ea typeface="微软雅黑" pitchFamily="34" charset="-122"/>
              </a:rPr>
              <a:t>雙語教學的推動容易</a:t>
            </a:r>
            <a:r>
              <a:rPr lang="zh-TW" altLang="en-US" sz="3200" b="1" dirty="0">
                <a:solidFill>
                  <a:srgbClr val="FF0000"/>
                </a:solidFill>
                <a:latin typeface="微软雅黑" pitchFamily="34" charset="-122"/>
                <a:ea typeface="微软雅黑" pitchFamily="34" charset="-122"/>
              </a:rPr>
              <a:t>被誤解為英語課程的延伸</a:t>
            </a:r>
            <a:r>
              <a:rPr lang="zh-TW" altLang="en-US" sz="3200" b="1" dirty="0">
                <a:latin typeface="微软雅黑" pitchFamily="34" charset="-122"/>
                <a:ea typeface="微软雅黑" pitchFamily="34" charset="-122"/>
              </a:rPr>
              <a:t>，但雙語課程其實是將教學實施中所使用的語言增加英語的使用。</a:t>
            </a:r>
            <a:endParaRPr lang="en-US" altLang="zh-TW" sz="3200" b="1" dirty="0">
              <a:latin typeface="微软雅黑" pitchFamily="34" charset="-122"/>
              <a:ea typeface="微软雅黑" pitchFamily="34" charset="-122"/>
            </a:endParaRPr>
          </a:p>
          <a:p>
            <a:pPr>
              <a:lnSpc>
                <a:spcPct val="150000"/>
              </a:lnSpc>
            </a:pPr>
            <a:r>
              <a:rPr lang="zh-TW" altLang="en-US" sz="3200" b="1" dirty="0">
                <a:solidFill>
                  <a:srgbClr val="FF0000"/>
                </a:solidFill>
                <a:latin typeface="微软雅黑" pitchFamily="34" charset="-122"/>
                <a:ea typeface="微软雅黑" pitchFamily="34" charset="-122"/>
              </a:rPr>
              <a:t>重點仍在該領域的概念與能力的學習，英語只是一項語文工具的運用</a:t>
            </a:r>
            <a:r>
              <a:rPr lang="zh-TW" altLang="en-US" sz="3200" b="1" dirty="0">
                <a:latin typeface="微软雅黑" pitchFamily="34" charset="-122"/>
                <a:ea typeface="微软雅黑" pitchFamily="34" charset="-122"/>
              </a:rPr>
              <a:t>。因此</a:t>
            </a:r>
            <a:r>
              <a:rPr lang="zh-TW" altLang="en-US" sz="3200" b="1" dirty="0" smtClean="0">
                <a:latin typeface="微软雅黑" pitchFamily="34" charset="-122"/>
                <a:ea typeface="微软雅黑" pitchFamily="34" charset="-122"/>
              </a:rPr>
              <a:t>所有的</a:t>
            </a:r>
            <a:r>
              <a:rPr lang="zh-TW" altLang="en-US" sz="3200" b="1" dirty="0">
                <a:latin typeface="微软雅黑" pitchFamily="34" charset="-122"/>
                <a:ea typeface="微软雅黑" pitchFamily="34" charset="-122"/>
              </a:rPr>
              <a:t>課程仍須符合課綱規範。</a:t>
            </a:r>
          </a:p>
        </p:txBody>
      </p:sp>
    </p:spTree>
    <p:extLst>
      <p:ext uri="{BB962C8B-B14F-4D97-AF65-F5344CB8AC3E}">
        <p14:creationId xmlns:p14="http://schemas.microsoft.com/office/powerpoint/2010/main" val="2203281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8">
            <a:extLst>
              <a:ext uri="{FF2B5EF4-FFF2-40B4-BE49-F238E27FC236}">
                <a16:creationId xmlns:a16="http://schemas.microsoft.com/office/drawing/2014/main" id="{F3FDE41B-ABE1-400E-BD53-8E2A651FB0AC}"/>
              </a:ext>
            </a:extLst>
          </p:cNvPr>
          <p:cNvGrpSpPr>
            <a:grpSpLocks/>
          </p:cNvGrpSpPr>
          <p:nvPr/>
        </p:nvGrpSpPr>
        <p:grpSpPr bwMode="auto">
          <a:xfrm>
            <a:off x="135467" y="433917"/>
            <a:ext cx="7785100" cy="1157816"/>
            <a:chOff x="102354" y="325198"/>
            <a:chExt cx="5837797" cy="868945"/>
          </a:xfrm>
        </p:grpSpPr>
        <p:sp>
          <p:nvSpPr>
            <p:cNvPr id="11" name="MH_SubTitle_1">
              <a:extLst>
                <a:ext uri="{FF2B5EF4-FFF2-40B4-BE49-F238E27FC236}">
                  <a16:creationId xmlns:a16="http://schemas.microsoft.com/office/drawing/2014/main" id="{774F9AF6-1256-4619-845E-092334B7E54C}"/>
                </a:ext>
              </a:extLst>
            </p:cNvPr>
            <p:cNvSpPr/>
            <p:nvPr>
              <p:custDataLst>
                <p:tags r:id="rId1"/>
              </p:custDataLst>
            </p:nvPr>
          </p:nvSpPr>
          <p:spPr>
            <a:xfrm>
              <a:off x="194413" y="580957"/>
              <a:ext cx="5745738" cy="613186"/>
            </a:xfrm>
            <a:prstGeom prst="roundRect">
              <a:avLst>
                <a:gd name="adj" fmla="val 50000"/>
              </a:avLst>
            </a:prstGeom>
            <a:gradFill>
              <a:gsLst>
                <a:gs pos="0">
                  <a:schemeClr val="accent1">
                    <a:lumMod val="5000"/>
                    <a:lumOff val="95000"/>
                  </a:schemeClr>
                </a:gs>
                <a:gs pos="100000">
                  <a:schemeClr val="accent2">
                    <a:lumMod val="20000"/>
                    <a:lumOff val="80000"/>
                  </a:schemeClr>
                </a:gs>
                <a:gs pos="100000">
                  <a:schemeClr val="accent1">
                    <a:lumMod val="45000"/>
                    <a:lumOff val="55000"/>
                  </a:schemeClr>
                </a:gs>
                <a:gs pos="100000">
                  <a:schemeClr val="accent1">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2133" dirty="0">
                <a:solidFill>
                  <a:srgbClr val="FFFFFF"/>
                </a:solidFill>
                <a:latin typeface="Montserrat Medium" panose="00000600000000000000" pitchFamily="2" charset="0"/>
              </a:endParaRPr>
            </a:p>
          </p:txBody>
        </p:sp>
        <p:sp>
          <p:nvSpPr>
            <p:cNvPr id="12" name="圖片 10">
              <a:extLst>
                <a:ext uri="{FF2B5EF4-FFF2-40B4-BE49-F238E27FC236}">
                  <a16:creationId xmlns:a16="http://schemas.microsoft.com/office/drawing/2014/main" id="{6A7D792A-1510-458A-8D12-12D89CBE1E1F}"/>
                </a:ext>
              </a:extLst>
            </p:cNvPr>
            <p:cNvSpPr>
              <a:spLocks noChangeAspect="1" noChangeArrowheads="1"/>
            </p:cNvSpPr>
            <p:nvPr/>
          </p:nvSpPr>
          <p:spPr bwMode="auto">
            <a:xfrm>
              <a:off x="102354" y="325198"/>
              <a:ext cx="531727" cy="510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2400"/>
            </a:p>
          </p:txBody>
        </p:sp>
      </p:grpSp>
      <p:sp>
        <p:nvSpPr>
          <p:cNvPr id="19" name="标题层">
            <a:extLst>
              <a:ext uri="{FF2B5EF4-FFF2-40B4-BE49-F238E27FC236}">
                <a16:creationId xmlns:a16="http://schemas.microsoft.com/office/drawing/2014/main" id="{8FA39185-AFD7-4B8C-8F2E-7649E0C80521}"/>
              </a:ext>
            </a:extLst>
          </p:cNvPr>
          <p:cNvSpPr txBox="1"/>
          <p:nvPr/>
        </p:nvSpPr>
        <p:spPr bwMode="auto">
          <a:xfrm>
            <a:off x="809803" y="529215"/>
            <a:ext cx="9030613" cy="995209"/>
          </a:xfrm>
          <a:prstGeom prst="rect">
            <a:avLst/>
          </a:prstGeom>
          <a:noFill/>
          <a:effectLst/>
        </p:spPr>
        <p:txBody>
          <a:bodyPr wrap="square">
            <a:spAutoFit/>
          </a:bodyPr>
          <a:lstStyle/>
          <a:p>
            <a:pPr>
              <a:defRPr/>
            </a:pPr>
            <a:r>
              <a:rPr lang="zh-TW" altLang="en-US" sz="5867" b="1" dirty="0">
                <a:solidFill>
                  <a:schemeClr val="tx1">
                    <a:alpha val="91000"/>
                  </a:schemeClr>
                </a:solidFill>
                <a:latin typeface="微软雅黑" panose="020B0503020204020204" pitchFamily="34" charset="-122"/>
                <a:ea typeface="微软雅黑" panose="020B0503020204020204" pitchFamily="34" charset="-122"/>
              </a:rPr>
              <a:t>本市雙語教育實施原則</a:t>
            </a:r>
            <a:r>
              <a:rPr lang="en-US" altLang="zh-TW" sz="5867" b="1" dirty="0">
                <a:solidFill>
                  <a:schemeClr val="tx1">
                    <a:alpha val="91000"/>
                  </a:schemeClr>
                </a:solidFill>
                <a:latin typeface="微软雅黑" panose="020B0503020204020204" pitchFamily="34" charset="-122"/>
                <a:ea typeface="微软雅黑" panose="020B0503020204020204" pitchFamily="34" charset="-122"/>
              </a:rPr>
              <a:t>3</a:t>
            </a:r>
            <a:endParaRPr lang="zh-CN" altLang="en-US" sz="5867" b="1" dirty="0">
              <a:solidFill>
                <a:schemeClr val="tx1">
                  <a:alpha val="91000"/>
                </a:schemeClr>
              </a:solidFill>
              <a:latin typeface="微软雅黑" panose="020B0503020204020204" pitchFamily="34" charset="-122"/>
              <a:ea typeface="微软雅黑" panose="020B0503020204020204" pitchFamily="34" charset="-122"/>
            </a:endParaRPr>
          </a:p>
        </p:txBody>
      </p:sp>
      <p:sp>
        <p:nvSpPr>
          <p:cNvPr id="3" name="投影片編號版面配置區 2">
            <a:extLst>
              <a:ext uri="{FF2B5EF4-FFF2-40B4-BE49-F238E27FC236}">
                <a16:creationId xmlns:a16="http://schemas.microsoft.com/office/drawing/2014/main" id="{26F04F18-95FB-4777-BB36-9303468DF689}"/>
              </a:ext>
            </a:extLst>
          </p:cNvPr>
          <p:cNvSpPr>
            <a:spLocks noGrp="1"/>
          </p:cNvSpPr>
          <p:nvPr>
            <p:ph type="sldNum" sz="quarter" idx="4"/>
          </p:nvPr>
        </p:nvSpPr>
        <p:spPr/>
        <p:txBody>
          <a:bodyPr/>
          <a:lstStyle/>
          <a:p>
            <a:pPr>
              <a:defRPr/>
            </a:pPr>
            <a:fld id="{92AACF68-4E42-424C-A38E-3B4A5F9B062D}" type="slidenum">
              <a:rPr lang="zh-CN" altLang="en-US"/>
              <a:pPr>
                <a:defRPr/>
              </a:pPr>
              <a:t>16</a:t>
            </a:fld>
            <a:endParaRPr lang="zh-CN" altLang="en-US"/>
          </a:p>
        </p:txBody>
      </p:sp>
      <p:sp>
        <p:nvSpPr>
          <p:cNvPr id="93" name="矩形 92">
            <a:extLst>
              <a:ext uri="{FF2B5EF4-FFF2-40B4-BE49-F238E27FC236}">
                <a16:creationId xmlns:a16="http://schemas.microsoft.com/office/drawing/2014/main" id="{3C2FE4FD-E8D6-4F58-A099-26C2FA7F75AD}"/>
              </a:ext>
            </a:extLst>
          </p:cNvPr>
          <p:cNvSpPr/>
          <p:nvPr/>
        </p:nvSpPr>
        <p:spPr>
          <a:xfrm>
            <a:off x="524666" y="1591734"/>
            <a:ext cx="10369549" cy="1035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685783" indent="-685783">
              <a:buFont typeface="+mj-lt"/>
              <a:buAutoNum type="arabicPeriod" startAt="2"/>
              <a:defRPr/>
            </a:pPr>
            <a:r>
              <a:rPr lang="zh-TW" altLang="zh-TW" sz="3733" b="1" dirty="0">
                <a:solidFill>
                  <a:schemeClr val="tx1"/>
                </a:solidFill>
                <a:latin typeface="微软雅黑" pitchFamily="34" charset="-122"/>
                <a:ea typeface="微软雅黑" pitchFamily="34" charset="-122"/>
              </a:rPr>
              <a:t>師生英語文使用比率以</a:t>
            </a:r>
            <a:r>
              <a:rPr lang="zh-TW" altLang="zh-TW" sz="3733" b="1" dirty="0">
                <a:solidFill>
                  <a:srgbClr val="63A537"/>
                </a:solidFill>
                <a:latin typeface="微软雅黑" pitchFamily="34" charset="-122"/>
                <a:ea typeface="微软雅黑" pitchFamily="34" charset="-122"/>
              </a:rPr>
              <a:t>循序漸增</a:t>
            </a:r>
            <a:r>
              <a:rPr lang="zh-TW" altLang="zh-TW" sz="3733" b="1" dirty="0">
                <a:solidFill>
                  <a:schemeClr val="tx1"/>
                </a:solidFill>
                <a:latin typeface="微软雅黑" pitchFamily="34" charset="-122"/>
                <a:ea typeface="微软雅黑" pitchFamily="34" charset="-122"/>
              </a:rPr>
              <a:t>為原則</a:t>
            </a:r>
            <a:endParaRPr lang="zh-TW" altLang="en-US" sz="3733" b="1" dirty="0">
              <a:solidFill>
                <a:schemeClr val="tx1"/>
              </a:solidFill>
              <a:latin typeface="微软雅黑" pitchFamily="34" charset="-122"/>
              <a:ea typeface="微软雅黑" pitchFamily="34" charset="-122"/>
            </a:endParaRPr>
          </a:p>
        </p:txBody>
      </p:sp>
      <p:sp>
        <p:nvSpPr>
          <p:cNvPr id="22537" name="文字方塊 33">
            <a:extLst>
              <a:ext uri="{FF2B5EF4-FFF2-40B4-BE49-F238E27FC236}">
                <a16:creationId xmlns:a16="http://schemas.microsoft.com/office/drawing/2014/main" id="{28F661ED-C69D-4679-A750-A5616674288C}"/>
              </a:ext>
            </a:extLst>
          </p:cNvPr>
          <p:cNvSpPr txBox="1">
            <a:spLocks noChangeArrowheads="1"/>
          </p:cNvSpPr>
          <p:nvPr/>
        </p:nvSpPr>
        <p:spPr bwMode="auto">
          <a:xfrm>
            <a:off x="4365983" y="6328785"/>
            <a:ext cx="7067961"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ea typeface="宋体" panose="02010600030101010101" pitchFamily="2" charset="-122"/>
              </a:defRPr>
            </a:lvl1pPr>
            <a:lvl2pPr marL="742950" indent="-285750">
              <a:defRPr>
                <a:solidFill>
                  <a:schemeClr val="tx1"/>
                </a:solidFill>
                <a:latin typeface="Century Gothic" panose="020B0502020202020204" pitchFamily="34" charset="0"/>
                <a:ea typeface="宋体" panose="02010600030101010101" pitchFamily="2" charset="-122"/>
              </a:defRPr>
            </a:lvl2pPr>
            <a:lvl3pPr marL="1143000" indent="-228600">
              <a:defRPr>
                <a:solidFill>
                  <a:schemeClr val="tx1"/>
                </a:solidFill>
                <a:latin typeface="Century Gothic" panose="020B0502020202020204" pitchFamily="34" charset="0"/>
                <a:ea typeface="宋体" panose="02010600030101010101" pitchFamily="2" charset="-122"/>
              </a:defRPr>
            </a:lvl3pPr>
            <a:lvl4pPr marL="1600200" indent="-228600">
              <a:defRPr>
                <a:solidFill>
                  <a:schemeClr val="tx1"/>
                </a:solidFill>
                <a:latin typeface="Century Gothic" panose="020B0502020202020204" pitchFamily="34" charset="0"/>
                <a:ea typeface="宋体" panose="02010600030101010101" pitchFamily="2" charset="-122"/>
              </a:defRPr>
            </a:lvl4pPr>
            <a:lvl5pPr marL="2057400" indent="-228600">
              <a:defRPr>
                <a:solidFill>
                  <a:schemeClr val="tx1"/>
                </a:solidFill>
                <a:latin typeface="Century Gothic" panose="020B0502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9pPr>
          </a:lstStyle>
          <a:p>
            <a:pPr eaLnBrk="1" hangingPunct="1"/>
            <a:r>
              <a:rPr lang="zh-TW" altLang="en-US" sz="2133" dirty="0">
                <a:latin typeface="Microsoft YaHei" panose="020B0503020204020204" pitchFamily="34" charset="-122"/>
                <a:ea typeface="Microsoft YaHei" panose="020B0503020204020204" pitchFamily="34" charset="-122"/>
              </a:rPr>
              <a:t>本市雙語教育中程計畫（</a:t>
            </a:r>
            <a:r>
              <a:rPr lang="en-US" altLang="zh-TW" sz="2133" dirty="0">
                <a:latin typeface="Microsoft YaHei" panose="020B0503020204020204" pitchFamily="34" charset="-122"/>
                <a:ea typeface="Microsoft YaHei" panose="020B0503020204020204" pitchFamily="34" charset="-122"/>
              </a:rPr>
              <a:t>110</a:t>
            </a:r>
            <a:r>
              <a:rPr lang="zh-TW" altLang="en-US" sz="2133" dirty="0">
                <a:latin typeface="Microsoft YaHei" panose="020B0503020204020204" pitchFamily="34" charset="-122"/>
                <a:ea typeface="Microsoft YaHei" panose="020B0503020204020204" pitchFamily="34" charset="-122"/>
              </a:rPr>
              <a:t>學年度至</a:t>
            </a:r>
            <a:r>
              <a:rPr lang="en-US" altLang="zh-TW" sz="2133" dirty="0">
                <a:latin typeface="Microsoft YaHei" panose="020B0503020204020204" pitchFamily="34" charset="-122"/>
                <a:ea typeface="Microsoft YaHei" panose="020B0503020204020204" pitchFamily="34" charset="-122"/>
              </a:rPr>
              <a:t>113</a:t>
            </a:r>
            <a:r>
              <a:rPr lang="zh-TW" altLang="en-US" sz="2133" dirty="0">
                <a:latin typeface="Microsoft YaHei" panose="020B0503020204020204" pitchFamily="34" charset="-122"/>
                <a:ea typeface="Microsoft YaHei" panose="020B0503020204020204" pitchFamily="34" charset="-122"/>
              </a:rPr>
              <a:t>學年度）頁</a:t>
            </a:r>
            <a:r>
              <a:rPr lang="en-US" altLang="zh-TW" sz="2133" dirty="0">
                <a:latin typeface="Microsoft YaHei" panose="020B0503020204020204" pitchFamily="34" charset="-122"/>
                <a:ea typeface="Microsoft YaHei" panose="020B0503020204020204" pitchFamily="34" charset="-122"/>
              </a:rPr>
              <a:t>7-8</a:t>
            </a:r>
            <a:endParaRPr lang="zh-TW" altLang="en-US" sz="2133" dirty="0">
              <a:latin typeface="Microsoft YaHei" panose="020B0503020204020204" pitchFamily="34" charset="-122"/>
              <a:ea typeface="Microsoft YaHei" panose="020B0503020204020204" pitchFamily="34" charset="-122"/>
            </a:endParaRPr>
          </a:p>
        </p:txBody>
      </p:sp>
      <p:pic>
        <p:nvPicPr>
          <p:cNvPr id="13" name="圖片 12">
            <a:extLst>
              <a:ext uri="{FF2B5EF4-FFF2-40B4-BE49-F238E27FC236}">
                <a16:creationId xmlns:a16="http://schemas.microsoft.com/office/drawing/2014/main" id="{5FCD5657-B979-4D51-8931-A811F65977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473" y="433598"/>
            <a:ext cx="708969" cy="680892"/>
          </a:xfrm>
          <a:prstGeom prst="rect">
            <a:avLst/>
          </a:prstGeom>
        </p:spPr>
      </p:pic>
      <p:sp>
        <p:nvSpPr>
          <p:cNvPr id="16" name="文字方塊 15">
            <a:extLst>
              <a:ext uri="{FF2B5EF4-FFF2-40B4-BE49-F238E27FC236}">
                <a16:creationId xmlns:a16="http://schemas.microsoft.com/office/drawing/2014/main" id="{40844D72-C49D-4778-AEC1-38262398FEE7}"/>
              </a:ext>
            </a:extLst>
          </p:cNvPr>
          <p:cNvSpPr txBox="1"/>
          <p:nvPr/>
        </p:nvSpPr>
        <p:spPr>
          <a:xfrm>
            <a:off x="677602" y="2613085"/>
            <a:ext cx="10806143" cy="3908699"/>
          </a:xfrm>
          <a:prstGeom prst="rect">
            <a:avLst/>
          </a:prstGeom>
          <a:noFill/>
        </p:spPr>
        <p:txBody>
          <a:bodyPr wrap="square" rtlCol="0">
            <a:spAutoFit/>
          </a:bodyPr>
          <a:lstStyle/>
          <a:p>
            <a:pPr>
              <a:lnSpc>
                <a:spcPct val="150000"/>
              </a:lnSpc>
            </a:pPr>
            <a:r>
              <a:rPr lang="zh-TW" altLang="en-US" sz="3200" b="1" dirty="0">
                <a:latin typeface="微软雅黑" pitchFamily="34" charset="-122"/>
                <a:ea typeface="微软雅黑" pitchFamily="34" charset="-122"/>
              </a:rPr>
              <a:t>未曾使用過雙語教學的教師建議有以下幾種作法：</a:t>
            </a:r>
            <a:endParaRPr lang="en-US" altLang="zh-TW" sz="3200" b="1" dirty="0">
              <a:latin typeface="微软雅黑" pitchFamily="34" charset="-122"/>
              <a:ea typeface="微软雅黑" pitchFamily="34" charset="-122"/>
            </a:endParaRPr>
          </a:p>
          <a:p>
            <a:pPr marL="609585" indent="-609585">
              <a:lnSpc>
                <a:spcPct val="150000"/>
              </a:lnSpc>
              <a:buFont typeface="+mj-lt"/>
              <a:buAutoNum type="alphaUcPeriod"/>
            </a:pPr>
            <a:r>
              <a:rPr lang="zh-TW" altLang="en-US" sz="3200" b="1" dirty="0">
                <a:solidFill>
                  <a:srgbClr val="FF614C"/>
                </a:solidFill>
                <a:latin typeface="微软雅黑" pitchFamily="34" charset="-122"/>
                <a:ea typeface="微软雅黑" pitchFamily="34" charset="-122"/>
              </a:rPr>
              <a:t>參採部分</a:t>
            </a:r>
            <a:r>
              <a:rPr lang="zh-TW" altLang="en-US" sz="3733" b="1" dirty="0">
                <a:solidFill>
                  <a:srgbClr val="C00000"/>
                </a:solidFill>
                <a:latin typeface="微软雅黑" pitchFamily="34" charset="-122"/>
                <a:ea typeface="微软雅黑" pitchFamily="34" charset="-122"/>
              </a:rPr>
              <a:t>課室英語</a:t>
            </a:r>
            <a:r>
              <a:rPr lang="zh-TW" altLang="en-US" sz="3200" b="1" dirty="0">
                <a:solidFill>
                  <a:srgbClr val="FF614C"/>
                </a:solidFill>
                <a:latin typeface="微软雅黑" pitchFamily="34" charset="-122"/>
                <a:ea typeface="微软雅黑" pitchFamily="34" charset="-122"/>
              </a:rPr>
              <a:t>、</a:t>
            </a:r>
            <a:r>
              <a:rPr lang="zh-TW" altLang="en-US" sz="3733" b="1" dirty="0">
                <a:solidFill>
                  <a:srgbClr val="C00000"/>
                </a:solidFill>
                <a:latin typeface="微软雅黑" pitchFamily="34" charset="-122"/>
                <a:ea typeface="微软雅黑" pitchFamily="34" charset="-122"/>
              </a:rPr>
              <a:t>生活化英語</a:t>
            </a:r>
            <a:r>
              <a:rPr lang="zh-TW" altLang="en-US" sz="3200" b="1" dirty="0">
                <a:solidFill>
                  <a:srgbClr val="FF614C"/>
                </a:solidFill>
                <a:latin typeface="微软雅黑" pitchFamily="34" charset="-122"/>
                <a:ea typeface="微软雅黑" pitchFamily="34" charset="-122"/>
              </a:rPr>
              <a:t>或</a:t>
            </a:r>
            <a:r>
              <a:rPr lang="zh-TW" altLang="en-US" sz="3733" b="1" dirty="0">
                <a:solidFill>
                  <a:srgbClr val="C00000"/>
                </a:solidFill>
                <a:latin typeface="微软雅黑" pitchFamily="34" charset="-122"/>
                <a:ea typeface="微软雅黑" pitchFamily="34" charset="-122"/>
              </a:rPr>
              <a:t>學科關鍵字</a:t>
            </a:r>
            <a:r>
              <a:rPr lang="zh-TW" altLang="en-US" sz="3200" b="1" dirty="0">
                <a:solidFill>
                  <a:srgbClr val="FF614C"/>
                </a:solidFill>
                <a:latin typeface="微软雅黑" pitchFamily="34" charset="-122"/>
                <a:ea typeface="微软雅黑" pitchFamily="34" charset="-122"/>
              </a:rPr>
              <a:t>詞彙</a:t>
            </a:r>
            <a:r>
              <a:rPr lang="zh-TW" altLang="en-US" sz="3200" b="1" dirty="0">
                <a:latin typeface="微软雅黑" pitchFamily="34" charset="-122"/>
                <a:ea typeface="微软雅黑" pitchFamily="34" charset="-122"/>
              </a:rPr>
              <a:t>，漸進式讓學生熟悉英語出現在課堂。</a:t>
            </a:r>
            <a:endParaRPr lang="en-US" altLang="zh-TW" sz="3200" b="1" dirty="0">
              <a:latin typeface="微软雅黑" pitchFamily="34" charset="-122"/>
              <a:ea typeface="微软雅黑" pitchFamily="34" charset="-122"/>
            </a:endParaRPr>
          </a:p>
          <a:p>
            <a:pPr marL="609585" indent="-609585">
              <a:lnSpc>
                <a:spcPct val="150000"/>
              </a:lnSpc>
              <a:buFont typeface="+mj-lt"/>
              <a:buAutoNum type="alphaUcPeriod"/>
            </a:pPr>
            <a:r>
              <a:rPr lang="zh-TW" altLang="en-US" sz="3200" b="1" dirty="0">
                <a:solidFill>
                  <a:srgbClr val="C00000"/>
                </a:solidFill>
                <a:latin typeface="微软雅黑" pitchFamily="34" charset="-122"/>
                <a:ea typeface="微软雅黑" pitchFamily="34" charset="-122"/>
              </a:rPr>
              <a:t>適度加入</a:t>
            </a:r>
            <a:r>
              <a:rPr lang="zh-TW" altLang="en-US" sz="3200" b="1" dirty="0">
                <a:latin typeface="微软雅黑" pitchFamily="34" charset="-122"/>
                <a:ea typeface="微软雅黑" pitchFamily="34" charset="-122"/>
              </a:rPr>
              <a:t>英文媒材，</a:t>
            </a:r>
            <a:r>
              <a:rPr lang="zh-TW" altLang="zh-TW" sz="3200" b="1" dirty="0">
                <a:latin typeface="微软雅黑" pitchFamily="34" charset="-122"/>
                <a:ea typeface="微软雅黑" pitchFamily="34" charset="-122"/>
              </a:rPr>
              <a:t>透過校內或跨校共備模式，轉化單元學習重點進行雙語教學。</a:t>
            </a:r>
            <a:endParaRPr lang="en-US" altLang="zh-TW" sz="3200" b="1" dirty="0">
              <a:latin typeface="微软雅黑" pitchFamily="34" charset="-122"/>
              <a:ea typeface="微软雅黑" pitchFamily="34" charset="-122"/>
            </a:endParaRPr>
          </a:p>
        </p:txBody>
      </p:sp>
    </p:spTree>
    <p:extLst>
      <p:ext uri="{BB962C8B-B14F-4D97-AF65-F5344CB8AC3E}">
        <p14:creationId xmlns:p14="http://schemas.microsoft.com/office/powerpoint/2010/main" val="2885822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8">
            <a:extLst>
              <a:ext uri="{FF2B5EF4-FFF2-40B4-BE49-F238E27FC236}">
                <a16:creationId xmlns:a16="http://schemas.microsoft.com/office/drawing/2014/main" id="{F3FDE41B-ABE1-400E-BD53-8E2A651FB0AC}"/>
              </a:ext>
            </a:extLst>
          </p:cNvPr>
          <p:cNvGrpSpPr>
            <a:grpSpLocks/>
          </p:cNvGrpSpPr>
          <p:nvPr/>
        </p:nvGrpSpPr>
        <p:grpSpPr bwMode="auto">
          <a:xfrm>
            <a:off x="135467" y="433917"/>
            <a:ext cx="7785100" cy="1157816"/>
            <a:chOff x="102354" y="325198"/>
            <a:chExt cx="5837797" cy="868945"/>
          </a:xfrm>
        </p:grpSpPr>
        <p:sp>
          <p:nvSpPr>
            <p:cNvPr id="11" name="MH_SubTitle_1">
              <a:extLst>
                <a:ext uri="{FF2B5EF4-FFF2-40B4-BE49-F238E27FC236}">
                  <a16:creationId xmlns:a16="http://schemas.microsoft.com/office/drawing/2014/main" id="{774F9AF6-1256-4619-845E-092334B7E54C}"/>
                </a:ext>
              </a:extLst>
            </p:cNvPr>
            <p:cNvSpPr/>
            <p:nvPr>
              <p:custDataLst>
                <p:tags r:id="rId1"/>
              </p:custDataLst>
            </p:nvPr>
          </p:nvSpPr>
          <p:spPr>
            <a:xfrm>
              <a:off x="194413" y="580957"/>
              <a:ext cx="5745738" cy="613186"/>
            </a:xfrm>
            <a:prstGeom prst="roundRect">
              <a:avLst>
                <a:gd name="adj" fmla="val 50000"/>
              </a:avLst>
            </a:prstGeom>
            <a:gradFill>
              <a:gsLst>
                <a:gs pos="0">
                  <a:schemeClr val="accent1">
                    <a:lumMod val="5000"/>
                    <a:lumOff val="95000"/>
                  </a:schemeClr>
                </a:gs>
                <a:gs pos="100000">
                  <a:schemeClr val="accent2">
                    <a:lumMod val="20000"/>
                    <a:lumOff val="80000"/>
                  </a:schemeClr>
                </a:gs>
                <a:gs pos="100000">
                  <a:schemeClr val="accent1">
                    <a:lumMod val="45000"/>
                    <a:lumOff val="55000"/>
                  </a:schemeClr>
                </a:gs>
                <a:gs pos="100000">
                  <a:schemeClr val="accent1">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2133" dirty="0">
                <a:solidFill>
                  <a:srgbClr val="FFFFFF"/>
                </a:solidFill>
                <a:latin typeface="Montserrat Medium" panose="00000600000000000000" pitchFamily="2" charset="0"/>
              </a:endParaRPr>
            </a:p>
          </p:txBody>
        </p:sp>
        <p:sp>
          <p:nvSpPr>
            <p:cNvPr id="12" name="圖片 10">
              <a:extLst>
                <a:ext uri="{FF2B5EF4-FFF2-40B4-BE49-F238E27FC236}">
                  <a16:creationId xmlns:a16="http://schemas.microsoft.com/office/drawing/2014/main" id="{6A7D792A-1510-458A-8D12-12D89CBE1E1F}"/>
                </a:ext>
              </a:extLst>
            </p:cNvPr>
            <p:cNvSpPr>
              <a:spLocks noChangeAspect="1" noChangeArrowheads="1"/>
            </p:cNvSpPr>
            <p:nvPr/>
          </p:nvSpPr>
          <p:spPr bwMode="auto">
            <a:xfrm>
              <a:off x="102354" y="325198"/>
              <a:ext cx="531727" cy="510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2400"/>
            </a:p>
          </p:txBody>
        </p:sp>
      </p:grpSp>
      <p:sp>
        <p:nvSpPr>
          <p:cNvPr id="19" name="标题层">
            <a:extLst>
              <a:ext uri="{FF2B5EF4-FFF2-40B4-BE49-F238E27FC236}">
                <a16:creationId xmlns:a16="http://schemas.microsoft.com/office/drawing/2014/main" id="{8FA39185-AFD7-4B8C-8F2E-7649E0C80521}"/>
              </a:ext>
            </a:extLst>
          </p:cNvPr>
          <p:cNvSpPr txBox="1"/>
          <p:nvPr/>
        </p:nvSpPr>
        <p:spPr bwMode="auto">
          <a:xfrm>
            <a:off x="809803" y="529215"/>
            <a:ext cx="9030613" cy="995209"/>
          </a:xfrm>
          <a:prstGeom prst="rect">
            <a:avLst/>
          </a:prstGeom>
          <a:noFill/>
          <a:effectLst/>
        </p:spPr>
        <p:txBody>
          <a:bodyPr wrap="square">
            <a:spAutoFit/>
          </a:bodyPr>
          <a:lstStyle/>
          <a:p>
            <a:pPr>
              <a:defRPr/>
            </a:pPr>
            <a:r>
              <a:rPr lang="zh-TW" altLang="en-US" sz="5867" b="1" dirty="0">
                <a:solidFill>
                  <a:schemeClr val="tx1">
                    <a:alpha val="91000"/>
                  </a:schemeClr>
                </a:solidFill>
                <a:latin typeface="微软雅黑" panose="020B0503020204020204" pitchFamily="34" charset="-122"/>
                <a:ea typeface="微软雅黑" panose="020B0503020204020204" pitchFamily="34" charset="-122"/>
              </a:rPr>
              <a:t>本市雙語教育實施原則</a:t>
            </a:r>
            <a:r>
              <a:rPr lang="en-US" altLang="zh-TW" sz="5867" b="1" dirty="0">
                <a:solidFill>
                  <a:schemeClr val="tx1">
                    <a:alpha val="91000"/>
                  </a:schemeClr>
                </a:solidFill>
                <a:latin typeface="微软雅黑" panose="020B0503020204020204" pitchFamily="34" charset="-122"/>
                <a:ea typeface="微软雅黑" panose="020B0503020204020204" pitchFamily="34" charset="-122"/>
              </a:rPr>
              <a:t>4</a:t>
            </a:r>
            <a:endParaRPr lang="zh-CN" altLang="en-US" sz="5867" b="1" dirty="0">
              <a:solidFill>
                <a:schemeClr val="tx1">
                  <a:alpha val="91000"/>
                </a:schemeClr>
              </a:solidFill>
              <a:latin typeface="微软雅黑" panose="020B0503020204020204" pitchFamily="34" charset="-122"/>
              <a:ea typeface="微软雅黑" panose="020B0503020204020204" pitchFamily="34" charset="-122"/>
            </a:endParaRPr>
          </a:p>
        </p:txBody>
      </p:sp>
      <p:sp>
        <p:nvSpPr>
          <p:cNvPr id="3" name="投影片編號版面配置區 2">
            <a:extLst>
              <a:ext uri="{FF2B5EF4-FFF2-40B4-BE49-F238E27FC236}">
                <a16:creationId xmlns:a16="http://schemas.microsoft.com/office/drawing/2014/main" id="{26F04F18-95FB-4777-BB36-9303468DF689}"/>
              </a:ext>
            </a:extLst>
          </p:cNvPr>
          <p:cNvSpPr>
            <a:spLocks noGrp="1"/>
          </p:cNvSpPr>
          <p:nvPr>
            <p:ph type="sldNum" sz="quarter" idx="4"/>
          </p:nvPr>
        </p:nvSpPr>
        <p:spPr/>
        <p:txBody>
          <a:bodyPr/>
          <a:lstStyle/>
          <a:p>
            <a:pPr>
              <a:defRPr/>
            </a:pPr>
            <a:fld id="{92AACF68-4E42-424C-A38E-3B4A5F9B062D}" type="slidenum">
              <a:rPr lang="zh-CN" altLang="en-US"/>
              <a:pPr>
                <a:defRPr/>
              </a:pPr>
              <a:t>17</a:t>
            </a:fld>
            <a:endParaRPr lang="zh-CN" altLang="en-US"/>
          </a:p>
        </p:txBody>
      </p:sp>
      <p:sp>
        <p:nvSpPr>
          <p:cNvPr id="98" name="矩形 97">
            <a:extLst>
              <a:ext uri="{FF2B5EF4-FFF2-40B4-BE49-F238E27FC236}">
                <a16:creationId xmlns:a16="http://schemas.microsoft.com/office/drawing/2014/main" id="{6A2F7BB8-0D01-4F9F-8D74-9EE5D94D5C5A}"/>
              </a:ext>
            </a:extLst>
          </p:cNvPr>
          <p:cNvSpPr/>
          <p:nvPr/>
        </p:nvSpPr>
        <p:spPr>
          <a:xfrm>
            <a:off x="490014" y="1760620"/>
            <a:ext cx="8826500" cy="8805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685783" indent="-685783">
              <a:buFont typeface="+mj-lt"/>
              <a:buAutoNum type="arabicPeriod" startAt="3"/>
              <a:defRPr/>
            </a:pPr>
            <a:r>
              <a:rPr lang="zh-TW" altLang="zh-TW" sz="3733" b="1" dirty="0">
                <a:solidFill>
                  <a:srgbClr val="63A537"/>
                </a:solidFill>
                <a:latin typeface="微软雅黑" pitchFamily="34" charset="-122"/>
                <a:ea typeface="微软雅黑" pitchFamily="34" charset="-122"/>
              </a:rPr>
              <a:t>依領域課程目標</a:t>
            </a:r>
            <a:r>
              <a:rPr lang="zh-TW" altLang="zh-TW" sz="3733" b="1" dirty="0">
                <a:solidFill>
                  <a:schemeClr val="tx1"/>
                </a:solidFill>
                <a:latin typeface="微软雅黑" pitchFamily="34" charset="-122"/>
                <a:ea typeface="微软雅黑" pitchFamily="34" charset="-122"/>
              </a:rPr>
              <a:t>前提下實施雙語教學</a:t>
            </a:r>
            <a:endParaRPr lang="zh-TW" altLang="en-US" sz="3733" b="1" dirty="0">
              <a:solidFill>
                <a:schemeClr val="tx1"/>
              </a:solidFill>
              <a:latin typeface="微软雅黑" pitchFamily="34" charset="-122"/>
              <a:ea typeface="微软雅黑" pitchFamily="34" charset="-122"/>
            </a:endParaRPr>
          </a:p>
        </p:txBody>
      </p:sp>
      <p:sp>
        <p:nvSpPr>
          <p:cNvPr id="22537" name="文字方塊 33">
            <a:extLst>
              <a:ext uri="{FF2B5EF4-FFF2-40B4-BE49-F238E27FC236}">
                <a16:creationId xmlns:a16="http://schemas.microsoft.com/office/drawing/2014/main" id="{28F661ED-C69D-4679-A750-A5616674288C}"/>
              </a:ext>
            </a:extLst>
          </p:cNvPr>
          <p:cNvSpPr txBox="1">
            <a:spLocks noChangeArrowheads="1"/>
          </p:cNvSpPr>
          <p:nvPr/>
        </p:nvSpPr>
        <p:spPr bwMode="auto">
          <a:xfrm>
            <a:off x="3953870" y="6083300"/>
            <a:ext cx="7067961"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ea typeface="宋体" panose="02010600030101010101" pitchFamily="2" charset="-122"/>
              </a:defRPr>
            </a:lvl1pPr>
            <a:lvl2pPr marL="742950" indent="-285750">
              <a:defRPr>
                <a:solidFill>
                  <a:schemeClr val="tx1"/>
                </a:solidFill>
                <a:latin typeface="Century Gothic" panose="020B0502020202020204" pitchFamily="34" charset="0"/>
                <a:ea typeface="宋体" panose="02010600030101010101" pitchFamily="2" charset="-122"/>
              </a:defRPr>
            </a:lvl2pPr>
            <a:lvl3pPr marL="1143000" indent="-228600">
              <a:defRPr>
                <a:solidFill>
                  <a:schemeClr val="tx1"/>
                </a:solidFill>
                <a:latin typeface="Century Gothic" panose="020B0502020202020204" pitchFamily="34" charset="0"/>
                <a:ea typeface="宋体" panose="02010600030101010101" pitchFamily="2" charset="-122"/>
              </a:defRPr>
            </a:lvl3pPr>
            <a:lvl4pPr marL="1600200" indent="-228600">
              <a:defRPr>
                <a:solidFill>
                  <a:schemeClr val="tx1"/>
                </a:solidFill>
                <a:latin typeface="Century Gothic" panose="020B0502020202020204" pitchFamily="34" charset="0"/>
                <a:ea typeface="宋体" panose="02010600030101010101" pitchFamily="2" charset="-122"/>
              </a:defRPr>
            </a:lvl4pPr>
            <a:lvl5pPr marL="2057400" indent="-228600">
              <a:defRPr>
                <a:solidFill>
                  <a:schemeClr val="tx1"/>
                </a:solidFill>
                <a:latin typeface="Century Gothic" panose="020B0502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9pPr>
          </a:lstStyle>
          <a:p>
            <a:pPr eaLnBrk="1" hangingPunct="1"/>
            <a:r>
              <a:rPr lang="zh-TW" altLang="en-US" sz="2133" dirty="0">
                <a:latin typeface="Microsoft YaHei" panose="020B0503020204020204" pitchFamily="34" charset="-122"/>
                <a:ea typeface="Microsoft YaHei" panose="020B0503020204020204" pitchFamily="34" charset="-122"/>
              </a:rPr>
              <a:t>本市雙語教育中程計畫（</a:t>
            </a:r>
            <a:r>
              <a:rPr lang="en-US" altLang="zh-TW" sz="2133" dirty="0">
                <a:latin typeface="Microsoft YaHei" panose="020B0503020204020204" pitchFamily="34" charset="-122"/>
                <a:ea typeface="Microsoft YaHei" panose="020B0503020204020204" pitchFamily="34" charset="-122"/>
              </a:rPr>
              <a:t>110</a:t>
            </a:r>
            <a:r>
              <a:rPr lang="zh-TW" altLang="en-US" sz="2133" dirty="0">
                <a:latin typeface="Microsoft YaHei" panose="020B0503020204020204" pitchFamily="34" charset="-122"/>
                <a:ea typeface="Microsoft YaHei" panose="020B0503020204020204" pitchFamily="34" charset="-122"/>
              </a:rPr>
              <a:t>學年度至</a:t>
            </a:r>
            <a:r>
              <a:rPr lang="en-US" altLang="zh-TW" sz="2133" dirty="0">
                <a:latin typeface="Microsoft YaHei" panose="020B0503020204020204" pitchFamily="34" charset="-122"/>
                <a:ea typeface="Microsoft YaHei" panose="020B0503020204020204" pitchFamily="34" charset="-122"/>
              </a:rPr>
              <a:t>113</a:t>
            </a:r>
            <a:r>
              <a:rPr lang="zh-TW" altLang="en-US" sz="2133" dirty="0">
                <a:latin typeface="Microsoft YaHei" panose="020B0503020204020204" pitchFamily="34" charset="-122"/>
                <a:ea typeface="Microsoft YaHei" panose="020B0503020204020204" pitchFamily="34" charset="-122"/>
              </a:rPr>
              <a:t>學年度）頁</a:t>
            </a:r>
            <a:r>
              <a:rPr lang="en-US" altLang="zh-TW" sz="2133" dirty="0">
                <a:latin typeface="Microsoft YaHei" panose="020B0503020204020204" pitchFamily="34" charset="-122"/>
                <a:ea typeface="Microsoft YaHei" panose="020B0503020204020204" pitchFamily="34" charset="-122"/>
              </a:rPr>
              <a:t>7-9</a:t>
            </a:r>
            <a:endParaRPr lang="zh-TW" altLang="en-US" sz="2133" dirty="0">
              <a:latin typeface="Microsoft YaHei" panose="020B0503020204020204" pitchFamily="34" charset="-122"/>
              <a:ea typeface="Microsoft YaHei" panose="020B0503020204020204" pitchFamily="34" charset="-122"/>
            </a:endParaRPr>
          </a:p>
        </p:txBody>
      </p:sp>
      <p:pic>
        <p:nvPicPr>
          <p:cNvPr id="13" name="圖片 12">
            <a:extLst>
              <a:ext uri="{FF2B5EF4-FFF2-40B4-BE49-F238E27FC236}">
                <a16:creationId xmlns:a16="http://schemas.microsoft.com/office/drawing/2014/main" id="{5FCD5657-B979-4D51-8931-A811F65977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473" y="433598"/>
            <a:ext cx="708969" cy="680892"/>
          </a:xfrm>
          <a:prstGeom prst="rect">
            <a:avLst/>
          </a:prstGeom>
        </p:spPr>
      </p:pic>
      <p:sp>
        <p:nvSpPr>
          <p:cNvPr id="16" name="文字方塊 15">
            <a:extLst>
              <a:ext uri="{FF2B5EF4-FFF2-40B4-BE49-F238E27FC236}">
                <a16:creationId xmlns:a16="http://schemas.microsoft.com/office/drawing/2014/main" id="{ED399A94-FED8-41AF-9B0C-2B8C490FE449}"/>
              </a:ext>
            </a:extLst>
          </p:cNvPr>
          <p:cNvSpPr txBox="1"/>
          <p:nvPr/>
        </p:nvSpPr>
        <p:spPr>
          <a:xfrm>
            <a:off x="809803" y="2511296"/>
            <a:ext cx="10369152" cy="2677656"/>
          </a:xfrm>
          <a:prstGeom prst="rect">
            <a:avLst/>
          </a:prstGeom>
          <a:noFill/>
        </p:spPr>
        <p:txBody>
          <a:bodyPr wrap="square" rtlCol="0">
            <a:spAutoFit/>
          </a:bodyPr>
          <a:lstStyle/>
          <a:p>
            <a:pPr marL="609585" indent="-609585">
              <a:lnSpc>
                <a:spcPct val="150000"/>
              </a:lnSpc>
              <a:buFont typeface="Arial" panose="020B0604020202020204" pitchFamily="34" charset="0"/>
              <a:buChar char="•"/>
            </a:pPr>
            <a:r>
              <a:rPr lang="zh-TW" altLang="zh-TW" sz="2800" b="1" dirty="0">
                <a:latin typeface="微软雅黑" pitchFamily="34" charset="-122"/>
                <a:ea typeface="微软雅黑" pitchFamily="34" charset="-122"/>
              </a:rPr>
              <a:t>非將</a:t>
            </a:r>
            <a:r>
              <a:rPr lang="zh-TW" altLang="zh-TW" sz="2800" b="1" dirty="0">
                <a:solidFill>
                  <a:srgbClr val="C00000"/>
                </a:solidFill>
                <a:latin typeface="微软雅黑" pitchFamily="34" charset="-122"/>
                <a:ea typeface="微软雅黑" pitchFamily="34" charset="-122"/>
              </a:rPr>
              <a:t>原本中文教案</a:t>
            </a:r>
            <a:r>
              <a:rPr lang="zh-TW" altLang="zh-TW" sz="2800" b="1" dirty="0">
                <a:latin typeface="微软雅黑" pitchFamily="34" charset="-122"/>
                <a:ea typeface="微软雅黑" pitchFamily="34" charset="-122"/>
              </a:rPr>
              <a:t>悉數轉化為</a:t>
            </a:r>
            <a:r>
              <a:rPr lang="zh-TW" altLang="zh-TW" sz="2800" b="1" dirty="0">
                <a:solidFill>
                  <a:srgbClr val="C00000"/>
                </a:solidFill>
                <a:latin typeface="微软雅黑" pitchFamily="34" charset="-122"/>
                <a:ea typeface="微软雅黑" pitchFamily="34" charset="-122"/>
              </a:rPr>
              <a:t>英語教案</a:t>
            </a:r>
            <a:r>
              <a:rPr lang="zh-TW" altLang="zh-TW" sz="2800" b="1" dirty="0">
                <a:latin typeface="微软雅黑" pitchFamily="34" charset="-122"/>
                <a:ea typeface="微软雅黑" pitchFamily="34" charset="-122"/>
              </a:rPr>
              <a:t>，</a:t>
            </a:r>
            <a:endParaRPr lang="en-US" altLang="zh-TW" sz="2800" b="1" dirty="0">
              <a:latin typeface="微软雅黑" pitchFamily="34" charset="-122"/>
              <a:ea typeface="微软雅黑" pitchFamily="34" charset="-122"/>
            </a:endParaRPr>
          </a:p>
          <a:p>
            <a:pPr marL="609585" indent="-609585">
              <a:lnSpc>
                <a:spcPct val="150000"/>
              </a:lnSpc>
              <a:buFont typeface="Arial" panose="020B0604020202020204" pitchFamily="34" charset="0"/>
              <a:buChar char="•"/>
            </a:pPr>
            <a:r>
              <a:rPr lang="zh-TW" altLang="zh-TW" sz="2800" b="1" dirty="0">
                <a:latin typeface="微软雅黑" pitchFamily="34" charset="-122"/>
                <a:ea typeface="微软雅黑" pitchFamily="34" charset="-122"/>
              </a:rPr>
              <a:t>非委由英語教師教授所有學科</a:t>
            </a:r>
            <a:r>
              <a:rPr lang="en-US" altLang="zh-TW" sz="2800" b="1" dirty="0">
                <a:latin typeface="微软雅黑" pitchFamily="34" charset="-122"/>
                <a:ea typeface="微软雅黑" pitchFamily="34" charset="-122"/>
              </a:rPr>
              <a:t>(</a:t>
            </a:r>
            <a:r>
              <a:rPr lang="zh-TW" altLang="en-US" sz="2800" b="1" dirty="0">
                <a:latin typeface="微软雅黑" pitchFamily="34" charset="-122"/>
                <a:ea typeface="微软雅黑" pitchFamily="34" charset="-122"/>
              </a:rPr>
              <a:t>英語教師</a:t>
            </a:r>
            <a:r>
              <a:rPr lang="zh-TW" altLang="en-US" sz="2800" b="1" dirty="0">
                <a:solidFill>
                  <a:srgbClr val="C00000"/>
                </a:solidFill>
                <a:latin typeface="微软雅黑" pitchFamily="34" charset="-122"/>
                <a:ea typeface="微软雅黑" pitchFamily="34" charset="-122"/>
              </a:rPr>
              <a:t>協同支持</a:t>
            </a:r>
            <a:r>
              <a:rPr lang="zh-TW" altLang="en-US" sz="2800" b="1" dirty="0">
                <a:latin typeface="微软雅黑" pitchFamily="34" charset="-122"/>
                <a:ea typeface="微软雅黑" pitchFamily="34" charset="-122"/>
              </a:rPr>
              <a:t>非常重要</a:t>
            </a:r>
            <a:r>
              <a:rPr lang="en-US" altLang="zh-TW" sz="2800" b="1" dirty="0">
                <a:latin typeface="微软雅黑" pitchFamily="34" charset="-122"/>
                <a:ea typeface="微软雅黑" pitchFamily="34" charset="-122"/>
              </a:rPr>
              <a:t>)</a:t>
            </a:r>
            <a:r>
              <a:rPr lang="zh-TW" altLang="en-US" sz="2800" b="1" dirty="0">
                <a:latin typeface="微软雅黑" pitchFamily="34" charset="-122"/>
                <a:ea typeface="微软雅黑" pitchFamily="34" charset="-122"/>
              </a:rPr>
              <a:t>。</a:t>
            </a:r>
            <a:endParaRPr lang="en-US" altLang="zh-TW" sz="2800" b="1" dirty="0">
              <a:latin typeface="微软雅黑" pitchFamily="34" charset="-122"/>
              <a:ea typeface="微软雅黑" pitchFamily="34" charset="-122"/>
            </a:endParaRPr>
          </a:p>
          <a:p>
            <a:pPr marL="609585" indent="-609585">
              <a:lnSpc>
                <a:spcPct val="150000"/>
              </a:lnSpc>
              <a:buFont typeface="Arial" panose="020B0604020202020204" pitchFamily="34" charset="0"/>
              <a:buChar char="•"/>
            </a:pPr>
            <a:r>
              <a:rPr lang="zh-TW" altLang="zh-TW" sz="2800" b="1" dirty="0">
                <a:latin typeface="微软雅黑" pitchFamily="34" charset="-122"/>
                <a:ea typeface="微软雅黑" pitchFamily="34" charset="-122"/>
              </a:rPr>
              <a:t>建議各校建立機制鼓勵學科教師多使用英語進行教學之語言，但不宜採用</a:t>
            </a:r>
            <a:r>
              <a:rPr lang="zh-TW" altLang="zh-TW" sz="2800" b="1" dirty="0">
                <a:solidFill>
                  <a:srgbClr val="C00000"/>
                </a:solidFill>
                <a:latin typeface="微软雅黑" pitchFamily="34" charset="-122"/>
                <a:ea typeface="微软雅黑" pitchFamily="34" charset="-122"/>
              </a:rPr>
              <a:t>英語學習表現</a:t>
            </a:r>
            <a:r>
              <a:rPr lang="zh-TW" altLang="zh-TW" sz="2800" b="1" dirty="0">
                <a:latin typeface="微软雅黑" pitchFamily="34" charset="-122"/>
                <a:ea typeface="微软雅黑" pitchFamily="34" charset="-122"/>
              </a:rPr>
              <a:t>對教師進行檢核。</a:t>
            </a:r>
            <a:endParaRPr lang="en-US" altLang="zh-TW" sz="2800" b="1" dirty="0">
              <a:latin typeface="微软雅黑" pitchFamily="34" charset="-122"/>
              <a:ea typeface="微软雅黑" pitchFamily="34" charset="-122"/>
            </a:endParaRPr>
          </a:p>
        </p:txBody>
      </p:sp>
    </p:spTree>
    <p:extLst>
      <p:ext uri="{BB962C8B-B14F-4D97-AF65-F5344CB8AC3E}">
        <p14:creationId xmlns:p14="http://schemas.microsoft.com/office/powerpoint/2010/main" val="2265383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8">
            <a:extLst>
              <a:ext uri="{FF2B5EF4-FFF2-40B4-BE49-F238E27FC236}">
                <a16:creationId xmlns:a16="http://schemas.microsoft.com/office/drawing/2014/main" id="{F3FDE41B-ABE1-400E-BD53-8E2A651FB0AC}"/>
              </a:ext>
            </a:extLst>
          </p:cNvPr>
          <p:cNvGrpSpPr>
            <a:grpSpLocks/>
          </p:cNvGrpSpPr>
          <p:nvPr/>
        </p:nvGrpSpPr>
        <p:grpSpPr bwMode="auto">
          <a:xfrm>
            <a:off x="135467" y="433917"/>
            <a:ext cx="7785100" cy="1157816"/>
            <a:chOff x="102354" y="325198"/>
            <a:chExt cx="5837797" cy="868945"/>
          </a:xfrm>
        </p:grpSpPr>
        <p:sp>
          <p:nvSpPr>
            <p:cNvPr id="11" name="MH_SubTitle_1">
              <a:extLst>
                <a:ext uri="{FF2B5EF4-FFF2-40B4-BE49-F238E27FC236}">
                  <a16:creationId xmlns:a16="http://schemas.microsoft.com/office/drawing/2014/main" id="{774F9AF6-1256-4619-845E-092334B7E54C}"/>
                </a:ext>
              </a:extLst>
            </p:cNvPr>
            <p:cNvSpPr/>
            <p:nvPr>
              <p:custDataLst>
                <p:tags r:id="rId1"/>
              </p:custDataLst>
            </p:nvPr>
          </p:nvSpPr>
          <p:spPr>
            <a:xfrm>
              <a:off x="194413" y="580957"/>
              <a:ext cx="5745738" cy="613186"/>
            </a:xfrm>
            <a:prstGeom prst="roundRect">
              <a:avLst>
                <a:gd name="adj" fmla="val 50000"/>
              </a:avLst>
            </a:prstGeom>
            <a:gradFill>
              <a:gsLst>
                <a:gs pos="0">
                  <a:schemeClr val="accent1">
                    <a:lumMod val="5000"/>
                    <a:lumOff val="95000"/>
                  </a:schemeClr>
                </a:gs>
                <a:gs pos="100000">
                  <a:schemeClr val="accent2">
                    <a:lumMod val="20000"/>
                    <a:lumOff val="80000"/>
                  </a:schemeClr>
                </a:gs>
                <a:gs pos="100000">
                  <a:schemeClr val="accent1">
                    <a:lumMod val="45000"/>
                    <a:lumOff val="55000"/>
                  </a:schemeClr>
                </a:gs>
                <a:gs pos="100000">
                  <a:schemeClr val="accent1">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2133" dirty="0">
                <a:solidFill>
                  <a:srgbClr val="FFFFFF"/>
                </a:solidFill>
                <a:latin typeface="Montserrat Medium" panose="00000600000000000000" pitchFamily="2" charset="0"/>
              </a:endParaRPr>
            </a:p>
          </p:txBody>
        </p:sp>
        <p:sp>
          <p:nvSpPr>
            <p:cNvPr id="12" name="圖片 10">
              <a:extLst>
                <a:ext uri="{FF2B5EF4-FFF2-40B4-BE49-F238E27FC236}">
                  <a16:creationId xmlns:a16="http://schemas.microsoft.com/office/drawing/2014/main" id="{6A7D792A-1510-458A-8D12-12D89CBE1E1F}"/>
                </a:ext>
              </a:extLst>
            </p:cNvPr>
            <p:cNvSpPr>
              <a:spLocks noChangeAspect="1" noChangeArrowheads="1"/>
            </p:cNvSpPr>
            <p:nvPr/>
          </p:nvSpPr>
          <p:spPr bwMode="auto">
            <a:xfrm>
              <a:off x="102354" y="325198"/>
              <a:ext cx="531727" cy="510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2400"/>
            </a:p>
          </p:txBody>
        </p:sp>
      </p:grpSp>
      <p:sp>
        <p:nvSpPr>
          <p:cNvPr id="19" name="标题层">
            <a:extLst>
              <a:ext uri="{FF2B5EF4-FFF2-40B4-BE49-F238E27FC236}">
                <a16:creationId xmlns:a16="http://schemas.microsoft.com/office/drawing/2014/main" id="{8FA39185-AFD7-4B8C-8F2E-7649E0C80521}"/>
              </a:ext>
            </a:extLst>
          </p:cNvPr>
          <p:cNvSpPr txBox="1"/>
          <p:nvPr/>
        </p:nvSpPr>
        <p:spPr bwMode="auto">
          <a:xfrm>
            <a:off x="809803" y="529215"/>
            <a:ext cx="9030613" cy="995209"/>
          </a:xfrm>
          <a:prstGeom prst="rect">
            <a:avLst/>
          </a:prstGeom>
          <a:noFill/>
          <a:effectLst/>
        </p:spPr>
        <p:txBody>
          <a:bodyPr wrap="square">
            <a:spAutoFit/>
          </a:bodyPr>
          <a:lstStyle/>
          <a:p>
            <a:pPr>
              <a:defRPr/>
            </a:pPr>
            <a:r>
              <a:rPr lang="zh-TW" altLang="en-US" sz="5867" b="1" dirty="0">
                <a:solidFill>
                  <a:schemeClr val="tx1">
                    <a:alpha val="91000"/>
                  </a:schemeClr>
                </a:solidFill>
                <a:latin typeface="微软雅黑" panose="020B0503020204020204" pitchFamily="34" charset="-122"/>
                <a:ea typeface="微软雅黑" panose="020B0503020204020204" pitchFamily="34" charset="-122"/>
              </a:rPr>
              <a:t>本市雙語教育實施原則</a:t>
            </a:r>
            <a:r>
              <a:rPr lang="en-US" altLang="zh-TW" sz="5867" b="1" dirty="0">
                <a:solidFill>
                  <a:schemeClr val="tx1">
                    <a:alpha val="91000"/>
                  </a:schemeClr>
                </a:solidFill>
                <a:latin typeface="微软雅黑" panose="020B0503020204020204" pitchFamily="34" charset="-122"/>
                <a:ea typeface="微软雅黑" panose="020B0503020204020204" pitchFamily="34" charset="-122"/>
              </a:rPr>
              <a:t>5</a:t>
            </a:r>
            <a:endParaRPr lang="zh-CN" altLang="en-US" sz="5867" b="1" dirty="0">
              <a:solidFill>
                <a:schemeClr val="tx1">
                  <a:alpha val="91000"/>
                </a:schemeClr>
              </a:solidFill>
              <a:latin typeface="微软雅黑" panose="020B0503020204020204" pitchFamily="34" charset="-122"/>
              <a:ea typeface="微软雅黑" panose="020B0503020204020204" pitchFamily="34" charset="-122"/>
            </a:endParaRPr>
          </a:p>
        </p:txBody>
      </p:sp>
      <p:sp>
        <p:nvSpPr>
          <p:cNvPr id="3" name="投影片編號版面配置區 2">
            <a:extLst>
              <a:ext uri="{FF2B5EF4-FFF2-40B4-BE49-F238E27FC236}">
                <a16:creationId xmlns:a16="http://schemas.microsoft.com/office/drawing/2014/main" id="{26F04F18-95FB-4777-BB36-9303468DF689}"/>
              </a:ext>
            </a:extLst>
          </p:cNvPr>
          <p:cNvSpPr>
            <a:spLocks noGrp="1"/>
          </p:cNvSpPr>
          <p:nvPr>
            <p:ph type="sldNum" sz="quarter" idx="4"/>
          </p:nvPr>
        </p:nvSpPr>
        <p:spPr/>
        <p:txBody>
          <a:bodyPr/>
          <a:lstStyle/>
          <a:p>
            <a:pPr>
              <a:defRPr/>
            </a:pPr>
            <a:fld id="{92AACF68-4E42-424C-A38E-3B4A5F9B062D}" type="slidenum">
              <a:rPr lang="zh-CN" altLang="en-US"/>
              <a:pPr>
                <a:defRPr/>
              </a:pPr>
              <a:t>18</a:t>
            </a:fld>
            <a:endParaRPr lang="zh-CN" altLang="en-US"/>
          </a:p>
        </p:txBody>
      </p:sp>
      <p:sp>
        <p:nvSpPr>
          <p:cNvPr id="98" name="矩形 97">
            <a:extLst>
              <a:ext uri="{FF2B5EF4-FFF2-40B4-BE49-F238E27FC236}">
                <a16:creationId xmlns:a16="http://schemas.microsoft.com/office/drawing/2014/main" id="{6A2F7BB8-0D01-4F9F-8D74-9EE5D94D5C5A}"/>
              </a:ext>
            </a:extLst>
          </p:cNvPr>
          <p:cNvSpPr/>
          <p:nvPr/>
        </p:nvSpPr>
        <p:spPr>
          <a:xfrm>
            <a:off x="490014" y="1760620"/>
            <a:ext cx="8826500" cy="8805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685783" indent="-685783">
              <a:buFont typeface="+mj-lt"/>
              <a:buAutoNum type="arabicPeriod" startAt="3"/>
              <a:defRPr/>
            </a:pPr>
            <a:r>
              <a:rPr lang="zh-TW" altLang="zh-TW" sz="3733" b="1" dirty="0">
                <a:solidFill>
                  <a:srgbClr val="63A537"/>
                </a:solidFill>
                <a:latin typeface="微软雅黑" pitchFamily="34" charset="-122"/>
                <a:ea typeface="微软雅黑" pitchFamily="34" charset="-122"/>
              </a:rPr>
              <a:t>依領域課程目標</a:t>
            </a:r>
            <a:r>
              <a:rPr lang="zh-TW" altLang="zh-TW" sz="3733" b="1" dirty="0">
                <a:solidFill>
                  <a:schemeClr val="tx1"/>
                </a:solidFill>
                <a:latin typeface="微软雅黑" pitchFamily="34" charset="-122"/>
                <a:ea typeface="微软雅黑" pitchFamily="34" charset="-122"/>
              </a:rPr>
              <a:t>前提下實施雙語教學</a:t>
            </a:r>
            <a:endParaRPr lang="zh-TW" altLang="en-US" sz="3733" b="1" dirty="0">
              <a:solidFill>
                <a:schemeClr val="tx1"/>
              </a:solidFill>
              <a:latin typeface="微软雅黑" pitchFamily="34" charset="-122"/>
              <a:ea typeface="微软雅黑" pitchFamily="34" charset="-122"/>
            </a:endParaRPr>
          </a:p>
        </p:txBody>
      </p:sp>
      <p:sp>
        <p:nvSpPr>
          <p:cNvPr id="22537" name="文字方塊 33">
            <a:extLst>
              <a:ext uri="{FF2B5EF4-FFF2-40B4-BE49-F238E27FC236}">
                <a16:creationId xmlns:a16="http://schemas.microsoft.com/office/drawing/2014/main" id="{28F661ED-C69D-4679-A750-A5616674288C}"/>
              </a:ext>
            </a:extLst>
          </p:cNvPr>
          <p:cNvSpPr txBox="1">
            <a:spLocks noChangeArrowheads="1"/>
          </p:cNvSpPr>
          <p:nvPr/>
        </p:nvSpPr>
        <p:spPr bwMode="auto">
          <a:xfrm>
            <a:off x="3634463" y="6400980"/>
            <a:ext cx="6789038"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ea typeface="宋体" panose="02010600030101010101" pitchFamily="2" charset="-122"/>
              </a:defRPr>
            </a:lvl1pPr>
            <a:lvl2pPr marL="742950" indent="-285750">
              <a:defRPr>
                <a:solidFill>
                  <a:schemeClr val="tx1"/>
                </a:solidFill>
                <a:latin typeface="Century Gothic" panose="020B0502020202020204" pitchFamily="34" charset="0"/>
                <a:ea typeface="宋体" panose="02010600030101010101" pitchFamily="2" charset="-122"/>
              </a:defRPr>
            </a:lvl2pPr>
            <a:lvl3pPr marL="1143000" indent="-228600">
              <a:defRPr>
                <a:solidFill>
                  <a:schemeClr val="tx1"/>
                </a:solidFill>
                <a:latin typeface="Century Gothic" panose="020B0502020202020204" pitchFamily="34" charset="0"/>
                <a:ea typeface="宋体" panose="02010600030101010101" pitchFamily="2" charset="-122"/>
              </a:defRPr>
            </a:lvl3pPr>
            <a:lvl4pPr marL="1600200" indent="-228600">
              <a:defRPr>
                <a:solidFill>
                  <a:schemeClr val="tx1"/>
                </a:solidFill>
                <a:latin typeface="Century Gothic" panose="020B0502020202020204" pitchFamily="34" charset="0"/>
                <a:ea typeface="宋体" panose="02010600030101010101" pitchFamily="2" charset="-122"/>
              </a:defRPr>
            </a:lvl4pPr>
            <a:lvl5pPr marL="2057400" indent="-228600">
              <a:defRPr>
                <a:solidFill>
                  <a:schemeClr val="tx1"/>
                </a:solidFill>
                <a:latin typeface="Century Gothic" panose="020B0502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9pPr>
          </a:lstStyle>
          <a:p>
            <a:pPr eaLnBrk="1" hangingPunct="1"/>
            <a:r>
              <a:rPr lang="zh-TW" altLang="en-US" sz="2133" dirty="0">
                <a:latin typeface="Microsoft YaHei" panose="020B0503020204020204" pitchFamily="34" charset="-122"/>
                <a:ea typeface="Microsoft YaHei" panose="020B0503020204020204" pitchFamily="34" charset="-122"/>
              </a:rPr>
              <a:t>本市雙語教育中程計畫（</a:t>
            </a:r>
            <a:r>
              <a:rPr lang="en-US" altLang="zh-TW" sz="2133" dirty="0">
                <a:latin typeface="Microsoft YaHei" panose="020B0503020204020204" pitchFamily="34" charset="-122"/>
                <a:ea typeface="Microsoft YaHei" panose="020B0503020204020204" pitchFamily="34" charset="-122"/>
              </a:rPr>
              <a:t>110</a:t>
            </a:r>
            <a:r>
              <a:rPr lang="zh-TW" altLang="en-US" sz="2133" dirty="0">
                <a:latin typeface="Microsoft YaHei" panose="020B0503020204020204" pitchFamily="34" charset="-122"/>
                <a:ea typeface="Microsoft YaHei" panose="020B0503020204020204" pitchFamily="34" charset="-122"/>
              </a:rPr>
              <a:t>學年度至</a:t>
            </a:r>
            <a:r>
              <a:rPr lang="en-US" altLang="zh-TW" sz="2133" dirty="0">
                <a:latin typeface="Microsoft YaHei" panose="020B0503020204020204" pitchFamily="34" charset="-122"/>
                <a:ea typeface="Microsoft YaHei" panose="020B0503020204020204" pitchFamily="34" charset="-122"/>
              </a:rPr>
              <a:t>113</a:t>
            </a:r>
            <a:r>
              <a:rPr lang="zh-TW" altLang="en-US" sz="2133" dirty="0">
                <a:latin typeface="Microsoft YaHei" panose="020B0503020204020204" pitchFamily="34" charset="-122"/>
                <a:ea typeface="Microsoft YaHei" panose="020B0503020204020204" pitchFamily="34" charset="-122"/>
              </a:rPr>
              <a:t>學年度）頁</a:t>
            </a:r>
            <a:r>
              <a:rPr lang="en-US" altLang="zh-TW" sz="2133" dirty="0">
                <a:latin typeface="Microsoft YaHei" panose="020B0503020204020204" pitchFamily="34" charset="-122"/>
                <a:ea typeface="Microsoft YaHei" panose="020B0503020204020204" pitchFamily="34" charset="-122"/>
              </a:rPr>
              <a:t>8</a:t>
            </a:r>
            <a:endParaRPr lang="zh-TW" altLang="en-US" sz="2133" dirty="0">
              <a:latin typeface="Microsoft YaHei" panose="020B0503020204020204" pitchFamily="34" charset="-122"/>
              <a:ea typeface="Microsoft YaHei" panose="020B0503020204020204" pitchFamily="34" charset="-122"/>
            </a:endParaRPr>
          </a:p>
        </p:txBody>
      </p:sp>
      <p:pic>
        <p:nvPicPr>
          <p:cNvPr id="13" name="圖片 12">
            <a:extLst>
              <a:ext uri="{FF2B5EF4-FFF2-40B4-BE49-F238E27FC236}">
                <a16:creationId xmlns:a16="http://schemas.microsoft.com/office/drawing/2014/main" id="{5FCD5657-B979-4D51-8931-A811F65977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473" y="433598"/>
            <a:ext cx="708969" cy="680892"/>
          </a:xfrm>
          <a:prstGeom prst="rect">
            <a:avLst/>
          </a:prstGeom>
        </p:spPr>
      </p:pic>
      <p:sp>
        <p:nvSpPr>
          <p:cNvPr id="16" name="文字方塊 15">
            <a:extLst>
              <a:ext uri="{FF2B5EF4-FFF2-40B4-BE49-F238E27FC236}">
                <a16:creationId xmlns:a16="http://schemas.microsoft.com/office/drawing/2014/main" id="{ED399A94-FED8-41AF-9B0C-2B8C490FE449}"/>
              </a:ext>
            </a:extLst>
          </p:cNvPr>
          <p:cNvSpPr txBox="1"/>
          <p:nvPr/>
        </p:nvSpPr>
        <p:spPr>
          <a:xfrm>
            <a:off x="796952" y="2570914"/>
            <a:ext cx="10905035" cy="4154599"/>
          </a:xfrm>
          <a:prstGeom prst="rect">
            <a:avLst/>
          </a:prstGeom>
          <a:noFill/>
        </p:spPr>
        <p:txBody>
          <a:bodyPr wrap="square" rtlCol="0">
            <a:spAutoFit/>
          </a:bodyPr>
          <a:lstStyle/>
          <a:p>
            <a:pPr marL="457189" indent="-457189">
              <a:lnSpc>
                <a:spcPct val="150000"/>
              </a:lnSpc>
              <a:buFont typeface="Arial" panose="020B0604020202020204" pitchFamily="34" charset="0"/>
              <a:buChar char="•"/>
            </a:pPr>
            <a:r>
              <a:rPr lang="zh-TW" altLang="zh-TW" sz="2933" b="1" dirty="0">
                <a:latin typeface="微软雅黑" pitchFamily="34" charset="-122"/>
                <a:ea typeface="微软雅黑" pitchFamily="34" charset="-122"/>
              </a:rPr>
              <a:t>教師</a:t>
            </a:r>
            <a:r>
              <a:rPr lang="zh-TW" altLang="zh-TW" sz="2933" b="1" dirty="0">
                <a:solidFill>
                  <a:srgbClr val="FF614C"/>
                </a:solidFill>
                <a:latin typeface="微软雅黑" pitchFamily="34" charset="-122"/>
                <a:ea typeface="微软雅黑" pitchFamily="34" charset="-122"/>
              </a:rPr>
              <a:t>可採用部分自選教材、自編教材，將原有學科內應習得之概念參採外國教學法、教學影片，搭配生活英語或課室英語進行課程實施</a:t>
            </a:r>
            <a:r>
              <a:rPr lang="zh-TW" altLang="zh-TW" sz="2933" b="1" dirty="0">
                <a:latin typeface="微软雅黑" pitchFamily="34" charset="-122"/>
                <a:ea typeface="微软雅黑" pitchFamily="34" charset="-122"/>
              </a:rPr>
              <a:t>。</a:t>
            </a:r>
            <a:endParaRPr lang="en-US" altLang="zh-TW" sz="2933" b="1" dirty="0">
              <a:latin typeface="微软雅黑" pitchFamily="34" charset="-122"/>
              <a:ea typeface="微软雅黑" pitchFamily="34" charset="-122"/>
            </a:endParaRPr>
          </a:p>
          <a:p>
            <a:pPr marL="457189" indent="-457189">
              <a:lnSpc>
                <a:spcPct val="150000"/>
              </a:lnSpc>
              <a:buFont typeface="Arial" panose="020B0604020202020204" pitchFamily="34" charset="0"/>
              <a:buChar char="•"/>
            </a:pPr>
            <a:r>
              <a:rPr lang="zh-TW" altLang="zh-TW" sz="2933" b="1" dirty="0">
                <a:latin typeface="微软雅黑" pitchFamily="34" charset="-122"/>
                <a:ea typeface="微软雅黑" pitchFamily="34" charset="-122"/>
              </a:rPr>
              <a:t>教學重點仍在讓學生習得既有課程的知能，但透過雙語模式的進行，也將在自然的教學與學習情境下增加學生對不同語言使用的機會。</a:t>
            </a:r>
            <a:endParaRPr lang="zh-TW" altLang="en-US" sz="2933" b="1" dirty="0">
              <a:latin typeface="微软雅黑" pitchFamily="34" charset="-122"/>
              <a:ea typeface="微软雅黑" pitchFamily="34" charset="-122"/>
            </a:endParaRPr>
          </a:p>
        </p:txBody>
      </p:sp>
    </p:spTree>
    <p:extLst>
      <p:ext uri="{BB962C8B-B14F-4D97-AF65-F5344CB8AC3E}">
        <p14:creationId xmlns:p14="http://schemas.microsoft.com/office/powerpoint/2010/main" val="1850464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8">
            <a:extLst>
              <a:ext uri="{FF2B5EF4-FFF2-40B4-BE49-F238E27FC236}">
                <a16:creationId xmlns:a16="http://schemas.microsoft.com/office/drawing/2014/main" id="{F3FDE41B-ABE1-400E-BD53-8E2A651FB0AC}"/>
              </a:ext>
            </a:extLst>
          </p:cNvPr>
          <p:cNvGrpSpPr>
            <a:grpSpLocks/>
          </p:cNvGrpSpPr>
          <p:nvPr/>
        </p:nvGrpSpPr>
        <p:grpSpPr bwMode="auto">
          <a:xfrm>
            <a:off x="135467" y="433917"/>
            <a:ext cx="7785100" cy="1157816"/>
            <a:chOff x="102354" y="325198"/>
            <a:chExt cx="5837797" cy="868945"/>
          </a:xfrm>
        </p:grpSpPr>
        <p:sp>
          <p:nvSpPr>
            <p:cNvPr id="11" name="MH_SubTitle_1">
              <a:extLst>
                <a:ext uri="{FF2B5EF4-FFF2-40B4-BE49-F238E27FC236}">
                  <a16:creationId xmlns:a16="http://schemas.microsoft.com/office/drawing/2014/main" id="{774F9AF6-1256-4619-845E-092334B7E54C}"/>
                </a:ext>
              </a:extLst>
            </p:cNvPr>
            <p:cNvSpPr/>
            <p:nvPr>
              <p:custDataLst>
                <p:tags r:id="rId1"/>
              </p:custDataLst>
            </p:nvPr>
          </p:nvSpPr>
          <p:spPr>
            <a:xfrm>
              <a:off x="194413" y="580957"/>
              <a:ext cx="5745738" cy="613186"/>
            </a:xfrm>
            <a:prstGeom prst="roundRect">
              <a:avLst>
                <a:gd name="adj" fmla="val 50000"/>
              </a:avLst>
            </a:prstGeom>
            <a:gradFill>
              <a:gsLst>
                <a:gs pos="0">
                  <a:schemeClr val="accent1">
                    <a:lumMod val="5000"/>
                    <a:lumOff val="95000"/>
                  </a:schemeClr>
                </a:gs>
                <a:gs pos="100000">
                  <a:schemeClr val="accent2">
                    <a:lumMod val="20000"/>
                    <a:lumOff val="80000"/>
                  </a:schemeClr>
                </a:gs>
                <a:gs pos="100000">
                  <a:schemeClr val="accent1">
                    <a:lumMod val="45000"/>
                    <a:lumOff val="55000"/>
                  </a:schemeClr>
                </a:gs>
                <a:gs pos="100000">
                  <a:schemeClr val="accent1">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2133" dirty="0">
                <a:solidFill>
                  <a:srgbClr val="FFFFFF"/>
                </a:solidFill>
                <a:latin typeface="Montserrat Medium" panose="00000600000000000000" pitchFamily="2" charset="0"/>
              </a:endParaRPr>
            </a:p>
          </p:txBody>
        </p:sp>
        <p:sp>
          <p:nvSpPr>
            <p:cNvPr id="12" name="圖片 10">
              <a:extLst>
                <a:ext uri="{FF2B5EF4-FFF2-40B4-BE49-F238E27FC236}">
                  <a16:creationId xmlns:a16="http://schemas.microsoft.com/office/drawing/2014/main" id="{6A7D792A-1510-458A-8D12-12D89CBE1E1F}"/>
                </a:ext>
              </a:extLst>
            </p:cNvPr>
            <p:cNvSpPr>
              <a:spLocks noChangeAspect="1" noChangeArrowheads="1"/>
            </p:cNvSpPr>
            <p:nvPr/>
          </p:nvSpPr>
          <p:spPr bwMode="auto">
            <a:xfrm>
              <a:off x="102354" y="325198"/>
              <a:ext cx="531727" cy="510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2400"/>
            </a:p>
          </p:txBody>
        </p:sp>
      </p:grpSp>
      <p:sp>
        <p:nvSpPr>
          <p:cNvPr id="19" name="标题层">
            <a:extLst>
              <a:ext uri="{FF2B5EF4-FFF2-40B4-BE49-F238E27FC236}">
                <a16:creationId xmlns:a16="http://schemas.microsoft.com/office/drawing/2014/main" id="{8FA39185-AFD7-4B8C-8F2E-7649E0C80521}"/>
              </a:ext>
            </a:extLst>
          </p:cNvPr>
          <p:cNvSpPr txBox="1"/>
          <p:nvPr/>
        </p:nvSpPr>
        <p:spPr bwMode="auto">
          <a:xfrm>
            <a:off x="809803" y="529215"/>
            <a:ext cx="9030613" cy="995209"/>
          </a:xfrm>
          <a:prstGeom prst="rect">
            <a:avLst/>
          </a:prstGeom>
          <a:noFill/>
          <a:effectLst/>
        </p:spPr>
        <p:txBody>
          <a:bodyPr wrap="square">
            <a:spAutoFit/>
          </a:bodyPr>
          <a:lstStyle/>
          <a:p>
            <a:pPr>
              <a:defRPr/>
            </a:pPr>
            <a:r>
              <a:rPr lang="zh-TW" altLang="en-US" sz="5867" b="1" dirty="0">
                <a:solidFill>
                  <a:schemeClr val="tx1">
                    <a:alpha val="91000"/>
                  </a:schemeClr>
                </a:solidFill>
                <a:latin typeface="微软雅黑" panose="020B0503020204020204" pitchFamily="34" charset="-122"/>
                <a:ea typeface="微软雅黑" panose="020B0503020204020204" pitchFamily="34" charset="-122"/>
              </a:rPr>
              <a:t>本市雙語教育實施原則</a:t>
            </a:r>
            <a:r>
              <a:rPr lang="en-US" altLang="zh-TW" sz="5867" b="1" dirty="0">
                <a:solidFill>
                  <a:schemeClr val="tx1">
                    <a:alpha val="91000"/>
                  </a:schemeClr>
                </a:solidFill>
                <a:latin typeface="微软雅黑" panose="020B0503020204020204" pitchFamily="34" charset="-122"/>
                <a:ea typeface="微软雅黑" panose="020B0503020204020204" pitchFamily="34" charset="-122"/>
              </a:rPr>
              <a:t>6</a:t>
            </a:r>
            <a:endParaRPr lang="zh-CN" altLang="en-US" sz="5867" b="1" dirty="0">
              <a:solidFill>
                <a:schemeClr val="tx1">
                  <a:alpha val="91000"/>
                </a:schemeClr>
              </a:solidFill>
              <a:latin typeface="微软雅黑" panose="020B0503020204020204" pitchFamily="34" charset="-122"/>
              <a:ea typeface="微软雅黑" panose="020B0503020204020204" pitchFamily="34" charset="-122"/>
            </a:endParaRPr>
          </a:p>
        </p:txBody>
      </p:sp>
      <p:sp>
        <p:nvSpPr>
          <p:cNvPr id="3" name="投影片編號版面配置區 2">
            <a:extLst>
              <a:ext uri="{FF2B5EF4-FFF2-40B4-BE49-F238E27FC236}">
                <a16:creationId xmlns:a16="http://schemas.microsoft.com/office/drawing/2014/main" id="{26F04F18-95FB-4777-BB36-9303468DF689}"/>
              </a:ext>
            </a:extLst>
          </p:cNvPr>
          <p:cNvSpPr>
            <a:spLocks noGrp="1"/>
          </p:cNvSpPr>
          <p:nvPr>
            <p:ph type="sldNum" sz="quarter" idx="4"/>
          </p:nvPr>
        </p:nvSpPr>
        <p:spPr/>
        <p:txBody>
          <a:bodyPr/>
          <a:lstStyle/>
          <a:p>
            <a:pPr>
              <a:defRPr/>
            </a:pPr>
            <a:fld id="{92AACF68-4E42-424C-A38E-3B4A5F9B062D}" type="slidenum">
              <a:rPr lang="zh-CN" altLang="en-US"/>
              <a:pPr>
                <a:defRPr/>
              </a:pPr>
              <a:t>19</a:t>
            </a:fld>
            <a:endParaRPr lang="zh-CN" altLang="en-US"/>
          </a:p>
        </p:txBody>
      </p:sp>
      <p:sp>
        <p:nvSpPr>
          <p:cNvPr id="32" name="矩形 31">
            <a:extLst>
              <a:ext uri="{FF2B5EF4-FFF2-40B4-BE49-F238E27FC236}">
                <a16:creationId xmlns:a16="http://schemas.microsoft.com/office/drawing/2014/main" id="{306B1D67-7B6E-42C0-AEA0-5CEF70FE810D}"/>
              </a:ext>
            </a:extLst>
          </p:cNvPr>
          <p:cNvSpPr/>
          <p:nvPr/>
        </p:nvSpPr>
        <p:spPr>
          <a:xfrm>
            <a:off x="490014" y="1650433"/>
            <a:ext cx="9865783"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685783" indent="-685783">
              <a:buFont typeface="+mj-lt"/>
              <a:buAutoNum type="arabicPeriod" startAt="4"/>
              <a:defRPr/>
            </a:pPr>
            <a:r>
              <a:rPr lang="zh-TW" altLang="zh-TW" sz="3733" b="1" dirty="0">
                <a:solidFill>
                  <a:schemeClr val="tx1"/>
                </a:solidFill>
                <a:latin typeface="微软雅黑" pitchFamily="34" charset="-122"/>
                <a:ea typeface="微软雅黑" pitchFamily="34" charset="-122"/>
              </a:rPr>
              <a:t>校本課程的</a:t>
            </a:r>
            <a:r>
              <a:rPr lang="zh-TW" altLang="zh-TW" sz="3733" b="1" dirty="0">
                <a:solidFill>
                  <a:srgbClr val="63A537"/>
                </a:solidFill>
                <a:latin typeface="微软雅黑" pitchFamily="34" charset="-122"/>
                <a:ea typeface="微软雅黑" pitchFamily="34" charset="-122"/>
              </a:rPr>
              <a:t>國際教育議題</a:t>
            </a:r>
            <a:r>
              <a:rPr lang="zh-TW" altLang="zh-TW" sz="3733" b="1" dirty="0">
                <a:solidFill>
                  <a:schemeClr val="tx1"/>
                </a:solidFill>
                <a:latin typeface="微软雅黑" pitchFamily="34" charset="-122"/>
                <a:ea typeface="微软雅黑" pitchFamily="34" charset="-122"/>
              </a:rPr>
              <a:t>發展成雙語課程</a:t>
            </a:r>
            <a:endParaRPr lang="zh-TW" altLang="en-US" sz="3733" b="1" dirty="0">
              <a:solidFill>
                <a:schemeClr val="tx1"/>
              </a:solidFill>
              <a:latin typeface="微软雅黑" pitchFamily="34" charset="-122"/>
              <a:ea typeface="微软雅黑" pitchFamily="34" charset="-122"/>
            </a:endParaRPr>
          </a:p>
        </p:txBody>
      </p:sp>
      <p:sp>
        <p:nvSpPr>
          <p:cNvPr id="22537" name="文字方塊 33">
            <a:extLst>
              <a:ext uri="{FF2B5EF4-FFF2-40B4-BE49-F238E27FC236}">
                <a16:creationId xmlns:a16="http://schemas.microsoft.com/office/drawing/2014/main" id="{28F661ED-C69D-4679-A750-A5616674288C}"/>
              </a:ext>
            </a:extLst>
          </p:cNvPr>
          <p:cNvSpPr txBox="1">
            <a:spLocks noChangeArrowheads="1"/>
          </p:cNvSpPr>
          <p:nvPr/>
        </p:nvSpPr>
        <p:spPr bwMode="auto">
          <a:xfrm>
            <a:off x="4022239" y="6370551"/>
            <a:ext cx="6789038"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ea typeface="宋体" panose="02010600030101010101" pitchFamily="2" charset="-122"/>
              </a:defRPr>
            </a:lvl1pPr>
            <a:lvl2pPr marL="742950" indent="-285750">
              <a:defRPr>
                <a:solidFill>
                  <a:schemeClr val="tx1"/>
                </a:solidFill>
                <a:latin typeface="Century Gothic" panose="020B0502020202020204" pitchFamily="34" charset="0"/>
                <a:ea typeface="宋体" panose="02010600030101010101" pitchFamily="2" charset="-122"/>
              </a:defRPr>
            </a:lvl2pPr>
            <a:lvl3pPr marL="1143000" indent="-228600">
              <a:defRPr>
                <a:solidFill>
                  <a:schemeClr val="tx1"/>
                </a:solidFill>
                <a:latin typeface="Century Gothic" panose="020B0502020202020204" pitchFamily="34" charset="0"/>
                <a:ea typeface="宋体" panose="02010600030101010101" pitchFamily="2" charset="-122"/>
              </a:defRPr>
            </a:lvl3pPr>
            <a:lvl4pPr marL="1600200" indent="-228600">
              <a:defRPr>
                <a:solidFill>
                  <a:schemeClr val="tx1"/>
                </a:solidFill>
                <a:latin typeface="Century Gothic" panose="020B0502020202020204" pitchFamily="34" charset="0"/>
                <a:ea typeface="宋体" panose="02010600030101010101" pitchFamily="2" charset="-122"/>
              </a:defRPr>
            </a:lvl4pPr>
            <a:lvl5pPr marL="2057400" indent="-228600">
              <a:defRPr>
                <a:solidFill>
                  <a:schemeClr val="tx1"/>
                </a:solidFill>
                <a:latin typeface="Century Gothic" panose="020B0502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9pPr>
          </a:lstStyle>
          <a:p>
            <a:pPr eaLnBrk="1" hangingPunct="1"/>
            <a:r>
              <a:rPr lang="zh-TW" altLang="en-US" sz="2133" dirty="0">
                <a:latin typeface="Microsoft YaHei" panose="020B0503020204020204" pitchFamily="34" charset="-122"/>
                <a:ea typeface="Microsoft YaHei" panose="020B0503020204020204" pitchFamily="34" charset="-122"/>
              </a:rPr>
              <a:t>本市雙語教育中程計畫（</a:t>
            </a:r>
            <a:r>
              <a:rPr lang="en-US" altLang="zh-TW" sz="2133" dirty="0">
                <a:latin typeface="Microsoft YaHei" panose="020B0503020204020204" pitchFamily="34" charset="-122"/>
                <a:ea typeface="Microsoft YaHei" panose="020B0503020204020204" pitchFamily="34" charset="-122"/>
              </a:rPr>
              <a:t>110</a:t>
            </a:r>
            <a:r>
              <a:rPr lang="zh-TW" altLang="en-US" sz="2133" dirty="0">
                <a:latin typeface="Microsoft YaHei" panose="020B0503020204020204" pitchFamily="34" charset="-122"/>
                <a:ea typeface="Microsoft YaHei" panose="020B0503020204020204" pitchFamily="34" charset="-122"/>
              </a:rPr>
              <a:t>學年度至</a:t>
            </a:r>
            <a:r>
              <a:rPr lang="en-US" altLang="zh-TW" sz="2133" dirty="0">
                <a:latin typeface="Microsoft YaHei" panose="020B0503020204020204" pitchFamily="34" charset="-122"/>
                <a:ea typeface="Microsoft YaHei" panose="020B0503020204020204" pitchFamily="34" charset="-122"/>
              </a:rPr>
              <a:t>113</a:t>
            </a:r>
            <a:r>
              <a:rPr lang="zh-TW" altLang="en-US" sz="2133" dirty="0">
                <a:latin typeface="Microsoft YaHei" panose="020B0503020204020204" pitchFamily="34" charset="-122"/>
                <a:ea typeface="Microsoft YaHei" panose="020B0503020204020204" pitchFamily="34" charset="-122"/>
              </a:rPr>
              <a:t>學年度）頁</a:t>
            </a:r>
            <a:r>
              <a:rPr lang="en-US" altLang="zh-TW" sz="2133" dirty="0">
                <a:latin typeface="Microsoft YaHei" panose="020B0503020204020204" pitchFamily="34" charset="-122"/>
                <a:ea typeface="Microsoft YaHei" panose="020B0503020204020204" pitchFamily="34" charset="-122"/>
              </a:rPr>
              <a:t>8</a:t>
            </a:r>
            <a:endParaRPr lang="zh-TW" altLang="en-US" sz="2133" dirty="0">
              <a:latin typeface="Microsoft YaHei" panose="020B0503020204020204" pitchFamily="34" charset="-122"/>
              <a:ea typeface="Microsoft YaHei" panose="020B0503020204020204" pitchFamily="34" charset="-122"/>
            </a:endParaRPr>
          </a:p>
        </p:txBody>
      </p:sp>
      <p:pic>
        <p:nvPicPr>
          <p:cNvPr id="13" name="圖片 12">
            <a:extLst>
              <a:ext uri="{FF2B5EF4-FFF2-40B4-BE49-F238E27FC236}">
                <a16:creationId xmlns:a16="http://schemas.microsoft.com/office/drawing/2014/main" id="{5FCD5657-B979-4D51-8931-A811F65977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473" y="433598"/>
            <a:ext cx="708969" cy="680892"/>
          </a:xfrm>
          <a:prstGeom prst="rect">
            <a:avLst/>
          </a:prstGeom>
        </p:spPr>
      </p:pic>
      <p:sp>
        <p:nvSpPr>
          <p:cNvPr id="16" name="文字方塊 15">
            <a:extLst>
              <a:ext uri="{FF2B5EF4-FFF2-40B4-BE49-F238E27FC236}">
                <a16:creationId xmlns:a16="http://schemas.microsoft.com/office/drawing/2014/main" id="{2004679F-D6CF-49F9-AA7F-F9D9D6D11976}"/>
              </a:ext>
            </a:extLst>
          </p:cNvPr>
          <p:cNvSpPr txBox="1"/>
          <p:nvPr/>
        </p:nvSpPr>
        <p:spPr>
          <a:xfrm>
            <a:off x="481023" y="2366204"/>
            <a:ext cx="11059688" cy="3785652"/>
          </a:xfrm>
          <a:prstGeom prst="rect">
            <a:avLst/>
          </a:prstGeom>
          <a:noFill/>
        </p:spPr>
        <p:txBody>
          <a:bodyPr wrap="square" rtlCol="0">
            <a:spAutoFit/>
          </a:bodyPr>
          <a:lstStyle/>
          <a:p>
            <a:pPr marL="457189" indent="-457189">
              <a:lnSpc>
                <a:spcPct val="150000"/>
              </a:lnSpc>
              <a:buFont typeface="Arial" panose="020B0604020202020204" pitchFamily="34" charset="0"/>
              <a:buChar char="•"/>
            </a:pPr>
            <a:r>
              <a:rPr lang="zh-TW" altLang="zh-TW" sz="3200" b="1" dirty="0">
                <a:solidFill>
                  <a:srgbClr val="FF614C"/>
                </a:solidFill>
                <a:latin typeface="微软雅黑" pitchFamily="34" charset="-122"/>
                <a:ea typeface="微软雅黑" pitchFamily="34" charset="-122"/>
              </a:rPr>
              <a:t>學校應建立校內雙語教師社群</a:t>
            </a:r>
            <a:r>
              <a:rPr lang="zh-TW" altLang="zh-TW" sz="3200" b="1" dirty="0">
                <a:latin typeface="微软雅黑" pitchFamily="34" charset="-122"/>
                <a:ea typeface="微软雅黑" pitchFamily="34" charset="-122"/>
              </a:rPr>
              <a:t>，透過領域、學年、或校務會議等適當時間，進行校本課程檢視</a:t>
            </a:r>
            <a:r>
              <a:rPr lang="zh-TW" altLang="en-US" sz="3200" b="1" dirty="0">
                <a:latin typeface="微软雅黑" pitchFamily="34" charset="-122"/>
                <a:ea typeface="微软雅黑" pitchFamily="34" charset="-122"/>
              </a:rPr>
              <a:t>。</a:t>
            </a:r>
            <a:endParaRPr lang="en-US" altLang="zh-TW" sz="3200" b="1" dirty="0">
              <a:latin typeface="微软雅黑" pitchFamily="34" charset="-122"/>
              <a:ea typeface="微软雅黑" pitchFamily="34" charset="-122"/>
            </a:endParaRPr>
          </a:p>
          <a:p>
            <a:pPr marL="457189" indent="-457189">
              <a:lnSpc>
                <a:spcPct val="150000"/>
              </a:lnSpc>
              <a:buFont typeface="Arial" panose="020B0604020202020204" pitchFamily="34" charset="0"/>
              <a:buChar char="•"/>
            </a:pPr>
            <a:r>
              <a:rPr lang="zh-TW" altLang="zh-TW" sz="3200" b="1" dirty="0">
                <a:solidFill>
                  <a:srgbClr val="FF614C"/>
                </a:solidFill>
                <a:latin typeface="微软雅黑" pitchFamily="34" charset="-122"/>
                <a:ea typeface="微软雅黑" pitchFamily="34" charset="-122"/>
              </a:rPr>
              <a:t>擇取適當發展雙語課程單元規劃</a:t>
            </a:r>
            <a:r>
              <a:rPr lang="zh-TW" altLang="zh-TW" sz="3200" b="1" dirty="0">
                <a:latin typeface="微软雅黑" pitchFamily="34" charset="-122"/>
                <a:ea typeface="微软雅黑" pitchFamily="34" charset="-122"/>
              </a:rPr>
              <a:t>，透過「</a:t>
            </a:r>
            <a:r>
              <a:rPr lang="zh-TW" altLang="zh-TW" sz="3200" b="1" dirty="0">
                <a:solidFill>
                  <a:srgbClr val="FF614C"/>
                </a:solidFill>
                <a:latin typeface="微软雅黑" pitchFamily="34" charset="-122"/>
                <a:ea typeface="微软雅黑" pitchFamily="34" charset="-122"/>
              </a:rPr>
              <a:t>共備</a:t>
            </a:r>
            <a:r>
              <a:rPr lang="zh-TW" altLang="zh-TW" sz="3200" b="1" dirty="0">
                <a:latin typeface="微软雅黑" pitchFamily="34" charset="-122"/>
                <a:ea typeface="微软雅黑" pitchFamily="34" charset="-122"/>
              </a:rPr>
              <a:t>」方式修改教案，進行跨領域連結，延伸雙語教學的觸角至</a:t>
            </a:r>
            <a:r>
              <a:rPr lang="zh-TW" altLang="zh-TW" sz="3200" b="1" dirty="0">
                <a:solidFill>
                  <a:srgbClr val="C00000"/>
                </a:solidFill>
                <a:latin typeface="微软雅黑" pitchFamily="34" charset="-122"/>
                <a:ea typeface="微软雅黑" pitchFamily="34" charset="-122"/>
              </a:rPr>
              <a:t>各領域</a:t>
            </a:r>
            <a:r>
              <a:rPr lang="zh-TW" altLang="zh-TW" sz="3200" b="1" dirty="0">
                <a:latin typeface="微软雅黑" pitchFamily="34" charset="-122"/>
                <a:ea typeface="微软雅黑" pitchFamily="34" charset="-122"/>
              </a:rPr>
              <a:t>或</a:t>
            </a:r>
            <a:r>
              <a:rPr lang="zh-TW" altLang="zh-TW" sz="3200" b="1" dirty="0">
                <a:solidFill>
                  <a:srgbClr val="C00000"/>
                </a:solidFill>
                <a:latin typeface="微软雅黑" pitchFamily="34" charset="-122"/>
                <a:ea typeface="微软雅黑" pitchFamily="34" charset="-122"/>
              </a:rPr>
              <a:t>彈性學習課程。</a:t>
            </a:r>
            <a:endParaRPr lang="zh-TW" altLang="en-US" sz="32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2301497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華康儷金黑" panose="02010609000000000000" pitchFamily="49" charset="-120"/>
                <a:ea typeface="華康儷金黑" panose="02010609000000000000" pitchFamily="49" charset="-120"/>
              </a:rPr>
              <a:t>為什麼要推動雙語</a:t>
            </a:r>
            <a:r>
              <a:rPr lang="en-US" altLang="zh-TW" dirty="0" smtClean="0"/>
              <a:t>?</a:t>
            </a:r>
            <a:endParaRPr lang="zh-TW" altLang="en-US" dirty="0"/>
          </a:p>
        </p:txBody>
      </p:sp>
      <p:sp>
        <p:nvSpPr>
          <p:cNvPr id="3" name="內容版面配置區 2"/>
          <p:cNvSpPr>
            <a:spLocks noGrp="1"/>
          </p:cNvSpPr>
          <p:nvPr>
            <p:ph sz="quarter" idx="13"/>
          </p:nvPr>
        </p:nvSpPr>
        <p:spPr>
          <a:xfrm>
            <a:off x="427840" y="2021748"/>
            <a:ext cx="10652668" cy="3352838"/>
          </a:xfrm>
        </p:spPr>
        <p:txBody>
          <a:bodyPr>
            <a:normAutofit fontScale="92500" lnSpcReduction="20000"/>
          </a:bodyPr>
          <a:lstStyle/>
          <a:p>
            <a:r>
              <a:rPr lang="zh-TW" altLang="en-US" sz="3200" dirty="0" smtClean="0">
                <a:latin typeface="華康儷金黑" panose="02010609000000000000" pitchFamily="49" charset="-120"/>
                <a:ea typeface="華康儷金黑" panose="02010609000000000000" pitchFamily="49" charset="-120"/>
              </a:rPr>
              <a:t>政策面：</a:t>
            </a:r>
            <a:r>
              <a:rPr lang="en-US" altLang="zh-TW" sz="3200" dirty="0" smtClean="0">
                <a:latin typeface="華康儷金黑" panose="02010609000000000000" pitchFamily="49" charset="-120"/>
                <a:ea typeface="華康儷金黑" panose="02010609000000000000" pitchFamily="49" charset="-120"/>
              </a:rPr>
              <a:t>2030</a:t>
            </a:r>
            <a:r>
              <a:rPr lang="zh-TW" altLang="en-US" sz="3200" dirty="0" smtClean="0">
                <a:latin typeface="華康儷金黑" panose="02010609000000000000" pitchFamily="49" charset="-120"/>
                <a:ea typeface="華康儷金黑" panose="02010609000000000000" pitchFamily="49" charset="-120"/>
              </a:rPr>
              <a:t>雙語政策。</a:t>
            </a:r>
            <a:endParaRPr lang="en-US" altLang="zh-TW" sz="3200" dirty="0" smtClean="0">
              <a:latin typeface="華康儷金黑" panose="02010609000000000000" pitchFamily="49" charset="-120"/>
              <a:ea typeface="華康儷金黑" panose="02010609000000000000" pitchFamily="49" charset="-120"/>
            </a:endParaRPr>
          </a:p>
          <a:p>
            <a:r>
              <a:rPr lang="zh-TW" altLang="en-US" sz="3200" dirty="0" smtClean="0">
                <a:latin typeface="華康儷金黑" panose="02010609000000000000" pitchFamily="49" charset="-120"/>
                <a:ea typeface="華康儷金黑" panose="02010609000000000000" pitchFamily="49" charset="-120"/>
              </a:rPr>
              <a:t>教育面：為了奠定學生未來以英語學習專業科目的能力。</a:t>
            </a:r>
            <a:endParaRPr lang="en-US" altLang="zh-TW" sz="3200" dirty="0" smtClean="0">
              <a:latin typeface="華康儷金黑" panose="02010609000000000000" pitchFamily="49" charset="-120"/>
              <a:ea typeface="華康儷金黑" panose="02010609000000000000" pitchFamily="49" charset="-120"/>
            </a:endParaRPr>
          </a:p>
          <a:p>
            <a:r>
              <a:rPr lang="zh-TW" altLang="en-US" sz="3200" dirty="0" smtClean="0">
                <a:latin typeface="華康儷金黑" panose="02010609000000000000" pitchFamily="49" charset="-120"/>
                <a:ea typeface="華康儷金黑" panose="02010609000000000000" pitchFamily="49" charset="-120"/>
              </a:rPr>
              <a:t>經濟</a:t>
            </a:r>
            <a:r>
              <a:rPr lang="zh-TW" altLang="en-US" sz="3200" dirty="0">
                <a:latin typeface="華康儷金黑" panose="02010609000000000000" pitchFamily="49" charset="-120"/>
                <a:ea typeface="華康儷金黑" panose="02010609000000000000" pitchFamily="49" charset="-120"/>
              </a:rPr>
              <a:t>面</a:t>
            </a:r>
            <a:r>
              <a:rPr lang="zh-TW" altLang="en-US" sz="3200" dirty="0" smtClean="0">
                <a:latin typeface="華康儷金黑" panose="02010609000000000000" pitchFamily="49" charset="-120"/>
                <a:ea typeface="華康儷金黑" panose="02010609000000000000" pitchFamily="49" charset="-120"/>
              </a:rPr>
              <a:t>：為了學生</a:t>
            </a:r>
            <a:r>
              <a:rPr lang="zh-TW" altLang="en-US" sz="3200" dirty="0" smtClean="0">
                <a:solidFill>
                  <a:srgbClr val="FF0000"/>
                </a:solidFill>
                <a:latin typeface="華康儷金黑" panose="02010609000000000000" pitchFamily="49" charset="-120"/>
                <a:ea typeface="華康儷金黑" panose="02010609000000000000" pitchFamily="49" charset="-120"/>
              </a:rPr>
              <a:t>未來</a:t>
            </a:r>
            <a:r>
              <a:rPr lang="zh-TW" altLang="en-US" sz="3200" dirty="0" smtClean="0">
                <a:latin typeface="華康儷金黑" panose="02010609000000000000" pitchFamily="49" charset="-120"/>
                <a:ea typeface="華康儷金黑" panose="02010609000000000000" pitchFamily="49" charset="-120"/>
              </a:rPr>
              <a:t>具備全球生活及工作的強大競爭力。</a:t>
            </a:r>
            <a:endParaRPr lang="en-US" altLang="zh-TW" sz="3200" dirty="0" smtClean="0">
              <a:latin typeface="華康儷金黑" panose="02010609000000000000" pitchFamily="49" charset="-120"/>
              <a:ea typeface="華康儷金黑" panose="02010609000000000000" pitchFamily="49" charset="-120"/>
            </a:endParaRPr>
          </a:p>
          <a:p>
            <a:r>
              <a:rPr lang="zh-TW" altLang="en-US" sz="3200" dirty="0">
                <a:latin typeface="華康儷金黑" panose="02010609000000000000" pitchFamily="49" charset="-120"/>
                <a:ea typeface="華康儷金黑" panose="02010609000000000000" pitchFamily="49" charset="-120"/>
              </a:rPr>
              <a:t>核心概念</a:t>
            </a:r>
            <a:r>
              <a:rPr lang="zh-TW" altLang="en-US" sz="3200" dirty="0" smtClean="0">
                <a:latin typeface="華康儷金黑" panose="02010609000000000000" pitchFamily="49" charset="-120"/>
                <a:ea typeface="華康儷金黑" panose="02010609000000000000" pitchFamily="49" charset="-120"/>
              </a:rPr>
              <a:t>：讓孩子透過英語</a:t>
            </a:r>
            <a:r>
              <a:rPr lang="zh-TW" altLang="en-US" sz="3200" dirty="0" smtClean="0">
                <a:solidFill>
                  <a:srgbClr val="FF0000"/>
                </a:solidFill>
                <a:latin typeface="華康儷金黑" panose="02010609000000000000" pitchFamily="49" charset="-120"/>
                <a:ea typeface="華康儷金黑" panose="02010609000000000000" pitchFamily="49" charset="-120"/>
              </a:rPr>
              <a:t>拓展學習的廣度深度</a:t>
            </a:r>
            <a:r>
              <a:rPr lang="zh-TW" altLang="en-US" sz="3200" dirty="0" smtClean="0">
                <a:latin typeface="華康儷金黑" panose="02010609000000000000" pitchFamily="49" charset="-120"/>
                <a:ea typeface="華康儷金黑" panose="02010609000000000000" pitchFamily="49" charset="-120"/>
              </a:rPr>
              <a:t>，而</a:t>
            </a:r>
            <a:r>
              <a:rPr lang="zh-TW" altLang="en-US" sz="3200" dirty="0" smtClean="0">
                <a:solidFill>
                  <a:srgbClr val="FF0000"/>
                </a:solidFill>
                <a:latin typeface="華康儷金黑" panose="02010609000000000000" pitchFamily="49" charset="-120"/>
                <a:ea typeface="華康儷金黑" panose="02010609000000000000" pitchFamily="49" charset="-120"/>
              </a:rPr>
              <a:t>不會</a:t>
            </a:r>
            <a:r>
              <a:rPr lang="zh-TW" altLang="en-US" sz="3200" dirty="0" smtClean="0">
                <a:latin typeface="華康儷金黑" panose="02010609000000000000" pitchFamily="49" charset="-120"/>
                <a:ea typeface="華康儷金黑" panose="02010609000000000000" pitchFamily="49" charset="-120"/>
              </a:rPr>
              <a:t>因為英語能力限制了學習導致淺碟化</a:t>
            </a:r>
            <a:r>
              <a:rPr lang="zh-TW" altLang="en-US" sz="3200" dirty="0">
                <a:latin typeface="華康儷金黑" panose="02010609000000000000" pitchFamily="49" charset="-120"/>
                <a:ea typeface="華康儷金黑" panose="02010609000000000000" pitchFamily="49" charset="-120"/>
              </a:rPr>
              <a:t>，</a:t>
            </a:r>
            <a:r>
              <a:rPr lang="zh-TW" altLang="en-US" sz="3200" dirty="0" smtClean="0">
                <a:latin typeface="華康儷金黑" panose="02010609000000000000" pitchFamily="49" charset="-120"/>
                <a:ea typeface="華康儷金黑" panose="02010609000000000000" pitchFamily="49" charset="-120"/>
              </a:rPr>
              <a:t>透過</a:t>
            </a:r>
            <a:r>
              <a:rPr lang="en-US" altLang="zh-TW" sz="3200" dirty="0" smtClean="0">
                <a:latin typeface="華康儷金黑" panose="02010609000000000000" pitchFamily="49" charset="-120"/>
                <a:ea typeface="華康儷金黑" panose="02010609000000000000" pitchFamily="49" charset="-120"/>
              </a:rPr>
              <a:t>『</a:t>
            </a:r>
            <a:r>
              <a:rPr lang="zh-TW" altLang="en-US" sz="3200" dirty="0" smtClean="0">
                <a:latin typeface="華康儷金黑" panose="02010609000000000000" pitchFamily="49" charset="-120"/>
                <a:ea typeface="華康儷金黑" panose="02010609000000000000" pitchFamily="49" charset="-120"/>
              </a:rPr>
              <a:t>雙</a:t>
            </a:r>
            <a:r>
              <a:rPr lang="zh-TW" altLang="en-US" sz="3200" dirty="0">
                <a:latin typeface="華康儷金黑" panose="02010609000000000000" pitchFamily="49" charset="-120"/>
                <a:ea typeface="華康儷金黑" panose="02010609000000000000" pitchFamily="49" charset="-120"/>
              </a:rPr>
              <a:t>語</a:t>
            </a:r>
            <a:r>
              <a:rPr lang="zh-TW" altLang="en-US" sz="3200" dirty="0" smtClean="0">
                <a:latin typeface="華康儷金黑" panose="02010609000000000000" pitchFamily="49" charset="-120"/>
                <a:ea typeface="華康儷金黑" panose="02010609000000000000" pitchFamily="49" charset="-120"/>
              </a:rPr>
              <a:t>教育</a:t>
            </a:r>
            <a:r>
              <a:rPr lang="en-US" altLang="zh-TW" sz="3200" dirty="0" smtClean="0">
                <a:latin typeface="華康儷金黑" panose="02010609000000000000" pitchFamily="49" charset="-120"/>
                <a:ea typeface="華康儷金黑" panose="02010609000000000000" pitchFamily="49" charset="-120"/>
              </a:rPr>
              <a:t>』</a:t>
            </a:r>
            <a:r>
              <a:rPr lang="zh-TW" altLang="en-US" sz="3200" dirty="0" smtClean="0">
                <a:latin typeface="華康儷金黑" panose="02010609000000000000" pitchFamily="49" charset="-120"/>
                <a:ea typeface="華康儷金黑" panose="02010609000000000000" pitchFamily="49" charset="-120"/>
              </a:rPr>
              <a:t>提升</a:t>
            </a:r>
            <a:r>
              <a:rPr lang="zh-TW" altLang="en-US" sz="3200" dirty="0">
                <a:latin typeface="華康儷金黑" panose="02010609000000000000" pitchFamily="49" charset="-120"/>
                <a:ea typeface="華康儷金黑" panose="02010609000000000000" pitchFamily="49" charset="-120"/>
              </a:rPr>
              <a:t>學生的</a:t>
            </a:r>
            <a:r>
              <a:rPr lang="zh-TW" altLang="en-US" sz="3200" dirty="0" smtClean="0">
                <a:solidFill>
                  <a:srgbClr val="FF0000"/>
                </a:solidFill>
                <a:latin typeface="華康儷金黑" panose="02010609000000000000" pitchFamily="49" charset="-120"/>
                <a:ea typeface="華康儷金黑" panose="02010609000000000000" pitchFamily="49" charset="-120"/>
              </a:rPr>
              <a:t>英語力</a:t>
            </a:r>
            <a:r>
              <a:rPr lang="zh-TW" altLang="en-US" sz="3200" dirty="0" smtClean="0">
                <a:latin typeface="華康儷金黑" panose="02010609000000000000" pitchFamily="49" charset="-120"/>
                <a:ea typeface="華康儷金黑" panose="02010609000000000000" pitchFamily="49" charset="-120"/>
              </a:rPr>
              <a:t>進而拓展</a:t>
            </a:r>
            <a:r>
              <a:rPr lang="zh-TW" altLang="en-US" sz="3200" dirty="0" smtClean="0">
                <a:solidFill>
                  <a:srgbClr val="FF0000"/>
                </a:solidFill>
                <a:latin typeface="華康儷金黑" panose="02010609000000000000" pitchFamily="49" charset="-120"/>
                <a:ea typeface="華康儷金黑" panose="02010609000000000000" pitchFamily="49" charset="-120"/>
              </a:rPr>
              <a:t>領域學習力</a:t>
            </a:r>
            <a:r>
              <a:rPr lang="zh-TW" altLang="en-US" sz="3200" dirty="0" smtClean="0">
                <a:latin typeface="華康儷金黑" panose="02010609000000000000" pitchFamily="49" charset="-120"/>
                <a:ea typeface="華康儷金黑" panose="02010609000000000000" pitchFamily="49" charset="-120"/>
              </a:rPr>
              <a:t>及</a:t>
            </a:r>
            <a:r>
              <a:rPr lang="zh-TW" altLang="en-US" sz="3200" dirty="0">
                <a:solidFill>
                  <a:srgbClr val="FF0000"/>
                </a:solidFill>
                <a:latin typeface="華康儷金黑" panose="02010609000000000000" pitchFamily="49" charset="-120"/>
                <a:ea typeface="華康儷金黑" panose="02010609000000000000" pitchFamily="49" charset="-120"/>
              </a:rPr>
              <a:t>國際競爭力</a:t>
            </a:r>
            <a:r>
              <a:rPr lang="zh-TW" altLang="en-US" sz="3200" dirty="0">
                <a:latin typeface="華康儷金黑" panose="02010609000000000000" pitchFamily="49" charset="-120"/>
                <a:ea typeface="華康儷金黑" panose="02010609000000000000" pitchFamily="49" charset="-120"/>
              </a:rPr>
              <a:t>。</a:t>
            </a:r>
            <a:endParaRPr lang="en-US" altLang="zh-TW" sz="3200" dirty="0" smtClean="0">
              <a:latin typeface="華康儷金黑" panose="02010609000000000000" pitchFamily="49" charset="-120"/>
              <a:ea typeface="華康儷金黑" panose="02010609000000000000" pitchFamily="49" charset="-120"/>
            </a:endParaRPr>
          </a:p>
        </p:txBody>
      </p:sp>
    </p:spTree>
    <p:extLst>
      <p:ext uri="{BB962C8B-B14F-4D97-AF65-F5344CB8AC3E}">
        <p14:creationId xmlns:p14="http://schemas.microsoft.com/office/powerpoint/2010/main" val="3042961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8">
            <a:extLst>
              <a:ext uri="{FF2B5EF4-FFF2-40B4-BE49-F238E27FC236}">
                <a16:creationId xmlns:a16="http://schemas.microsoft.com/office/drawing/2014/main" id="{F3FDE41B-ABE1-400E-BD53-8E2A651FB0AC}"/>
              </a:ext>
            </a:extLst>
          </p:cNvPr>
          <p:cNvGrpSpPr>
            <a:grpSpLocks/>
          </p:cNvGrpSpPr>
          <p:nvPr/>
        </p:nvGrpSpPr>
        <p:grpSpPr bwMode="auto">
          <a:xfrm>
            <a:off x="135467" y="433917"/>
            <a:ext cx="7785100" cy="1157816"/>
            <a:chOff x="102354" y="325198"/>
            <a:chExt cx="5837797" cy="868945"/>
          </a:xfrm>
        </p:grpSpPr>
        <p:sp>
          <p:nvSpPr>
            <p:cNvPr id="11" name="MH_SubTitle_1">
              <a:extLst>
                <a:ext uri="{FF2B5EF4-FFF2-40B4-BE49-F238E27FC236}">
                  <a16:creationId xmlns:a16="http://schemas.microsoft.com/office/drawing/2014/main" id="{774F9AF6-1256-4619-845E-092334B7E54C}"/>
                </a:ext>
              </a:extLst>
            </p:cNvPr>
            <p:cNvSpPr/>
            <p:nvPr>
              <p:custDataLst>
                <p:tags r:id="rId1"/>
              </p:custDataLst>
            </p:nvPr>
          </p:nvSpPr>
          <p:spPr>
            <a:xfrm>
              <a:off x="194413" y="580957"/>
              <a:ext cx="5745738" cy="613186"/>
            </a:xfrm>
            <a:prstGeom prst="roundRect">
              <a:avLst>
                <a:gd name="adj" fmla="val 50000"/>
              </a:avLst>
            </a:prstGeom>
            <a:gradFill>
              <a:gsLst>
                <a:gs pos="0">
                  <a:schemeClr val="accent1">
                    <a:lumMod val="5000"/>
                    <a:lumOff val="95000"/>
                  </a:schemeClr>
                </a:gs>
                <a:gs pos="100000">
                  <a:schemeClr val="accent2">
                    <a:lumMod val="20000"/>
                    <a:lumOff val="80000"/>
                  </a:schemeClr>
                </a:gs>
                <a:gs pos="100000">
                  <a:schemeClr val="accent1">
                    <a:lumMod val="45000"/>
                    <a:lumOff val="55000"/>
                  </a:schemeClr>
                </a:gs>
                <a:gs pos="100000">
                  <a:schemeClr val="accent1">
                    <a:lumMod val="30000"/>
                    <a:lumOff val="70000"/>
                  </a:schemeClr>
                </a:gs>
              </a:gsLst>
              <a:lin ang="54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2133" dirty="0">
                <a:solidFill>
                  <a:srgbClr val="FFFFFF"/>
                </a:solidFill>
                <a:latin typeface="Montserrat Medium" panose="00000600000000000000" pitchFamily="2" charset="0"/>
              </a:endParaRPr>
            </a:p>
          </p:txBody>
        </p:sp>
        <p:sp>
          <p:nvSpPr>
            <p:cNvPr id="12" name="圖片 10">
              <a:extLst>
                <a:ext uri="{FF2B5EF4-FFF2-40B4-BE49-F238E27FC236}">
                  <a16:creationId xmlns:a16="http://schemas.microsoft.com/office/drawing/2014/main" id="{6A7D792A-1510-458A-8D12-12D89CBE1E1F}"/>
                </a:ext>
              </a:extLst>
            </p:cNvPr>
            <p:cNvSpPr>
              <a:spLocks noChangeAspect="1" noChangeArrowheads="1"/>
            </p:cNvSpPr>
            <p:nvPr/>
          </p:nvSpPr>
          <p:spPr bwMode="auto">
            <a:xfrm>
              <a:off x="102354" y="325198"/>
              <a:ext cx="531727" cy="510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2400"/>
            </a:p>
          </p:txBody>
        </p:sp>
      </p:grpSp>
      <p:sp>
        <p:nvSpPr>
          <p:cNvPr id="19" name="标题层">
            <a:extLst>
              <a:ext uri="{FF2B5EF4-FFF2-40B4-BE49-F238E27FC236}">
                <a16:creationId xmlns:a16="http://schemas.microsoft.com/office/drawing/2014/main" id="{8FA39185-AFD7-4B8C-8F2E-7649E0C80521}"/>
              </a:ext>
            </a:extLst>
          </p:cNvPr>
          <p:cNvSpPr txBox="1"/>
          <p:nvPr/>
        </p:nvSpPr>
        <p:spPr bwMode="auto">
          <a:xfrm>
            <a:off x="809803" y="529215"/>
            <a:ext cx="9030613" cy="995209"/>
          </a:xfrm>
          <a:prstGeom prst="rect">
            <a:avLst/>
          </a:prstGeom>
          <a:noFill/>
          <a:effectLst/>
        </p:spPr>
        <p:txBody>
          <a:bodyPr wrap="square">
            <a:spAutoFit/>
          </a:bodyPr>
          <a:lstStyle/>
          <a:p>
            <a:pPr>
              <a:defRPr/>
            </a:pPr>
            <a:r>
              <a:rPr lang="zh-TW" altLang="en-US" sz="5867" b="1" dirty="0">
                <a:solidFill>
                  <a:schemeClr val="tx1">
                    <a:alpha val="91000"/>
                  </a:schemeClr>
                </a:solidFill>
                <a:latin typeface="微软雅黑" panose="020B0503020204020204" pitchFamily="34" charset="-122"/>
                <a:ea typeface="微软雅黑" panose="020B0503020204020204" pitchFamily="34" charset="-122"/>
              </a:rPr>
              <a:t>本市雙語教育實施原則</a:t>
            </a:r>
            <a:r>
              <a:rPr lang="en-US" altLang="zh-TW" sz="5867" b="1" dirty="0">
                <a:solidFill>
                  <a:schemeClr val="tx1">
                    <a:alpha val="91000"/>
                  </a:schemeClr>
                </a:solidFill>
                <a:latin typeface="微软雅黑" panose="020B0503020204020204" pitchFamily="34" charset="-122"/>
                <a:ea typeface="微软雅黑" panose="020B0503020204020204" pitchFamily="34" charset="-122"/>
              </a:rPr>
              <a:t>7</a:t>
            </a:r>
            <a:endParaRPr lang="zh-CN" altLang="en-US" sz="5867" b="1" dirty="0">
              <a:solidFill>
                <a:schemeClr val="tx1">
                  <a:alpha val="91000"/>
                </a:schemeClr>
              </a:solidFill>
              <a:latin typeface="微软雅黑" panose="020B0503020204020204" pitchFamily="34" charset="-122"/>
              <a:ea typeface="微软雅黑" panose="020B0503020204020204" pitchFamily="34" charset="-122"/>
            </a:endParaRPr>
          </a:p>
        </p:txBody>
      </p:sp>
      <p:sp>
        <p:nvSpPr>
          <p:cNvPr id="3" name="投影片編號版面配置區 2">
            <a:extLst>
              <a:ext uri="{FF2B5EF4-FFF2-40B4-BE49-F238E27FC236}">
                <a16:creationId xmlns:a16="http://schemas.microsoft.com/office/drawing/2014/main" id="{26F04F18-95FB-4777-BB36-9303468DF689}"/>
              </a:ext>
            </a:extLst>
          </p:cNvPr>
          <p:cNvSpPr>
            <a:spLocks noGrp="1"/>
          </p:cNvSpPr>
          <p:nvPr>
            <p:ph type="sldNum" sz="quarter" idx="4"/>
          </p:nvPr>
        </p:nvSpPr>
        <p:spPr/>
        <p:txBody>
          <a:bodyPr/>
          <a:lstStyle/>
          <a:p>
            <a:pPr>
              <a:defRPr/>
            </a:pPr>
            <a:fld id="{92AACF68-4E42-424C-A38E-3B4A5F9B062D}" type="slidenum">
              <a:rPr lang="zh-CN" altLang="en-US"/>
              <a:pPr>
                <a:defRPr/>
              </a:pPr>
              <a:t>20</a:t>
            </a:fld>
            <a:endParaRPr lang="zh-CN" altLang="en-US"/>
          </a:p>
        </p:txBody>
      </p:sp>
      <p:sp>
        <p:nvSpPr>
          <p:cNvPr id="33" name="矩形 32">
            <a:extLst>
              <a:ext uri="{FF2B5EF4-FFF2-40B4-BE49-F238E27FC236}">
                <a16:creationId xmlns:a16="http://schemas.microsoft.com/office/drawing/2014/main" id="{42F3E1E6-A4E0-4459-A5D6-82D4CAF8CA42}"/>
              </a:ext>
            </a:extLst>
          </p:cNvPr>
          <p:cNvSpPr/>
          <p:nvPr/>
        </p:nvSpPr>
        <p:spPr>
          <a:xfrm>
            <a:off x="490014" y="1663815"/>
            <a:ext cx="8826500" cy="8106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685783" indent="-685783">
              <a:buFont typeface="+mj-lt"/>
              <a:buAutoNum type="arabicPeriod" startAt="5"/>
              <a:defRPr/>
            </a:pPr>
            <a:r>
              <a:rPr lang="zh-TW" altLang="zh-TW" sz="3733" b="1" dirty="0">
                <a:solidFill>
                  <a:schemeClr val="tx1"/>
                </a:solidFill>
                <a:latin typeface="微软雅黑" pitchFamily="34" charset="-122"/>
                <a:ea typeface="微软雅黑" pitchFamily="34" charset="-122"/>
              </a:rPr>
              <a:t>雙語課程實施節數</a:t>
            </a:r>
            <a:r>
              <a:rPr lang="zh-TW" altLang="en-US" sz="3733" b="1" dirty="0">
                <a:solidFill>
                  <a:srgbClr val="63A537"/>
                </a:solidFill>
                <a:latin typeface="微软雅黑" pitchFamily="34" charset="-122"/>
                <a:ea typeface="微软雅黑" pitchFamily="34" charset="-122"/>
              </a:rPr>
              <a:t>作法建議</a:t>
            </a:r>
          </a:p>
        </p:txBody>
      </p:sp>
      <p:sp>
        <p:nvSpPr>
          <p:cNvPr id="22537" name="文字方塊 33">
            <a:extLst>
              <a:ext uri="{FF2B5EF4-FFF2-40B4-BE49-F238E27FC236}">
                <a16:creationId xmlns:a16="http://schemas.microsoft.com/office/drawing/2014/main" id="{28F661ED-C69D-4679-A750-A5616674288C}"/>
              </a:ext>
            </a:extLst>
          </p:cNvPr>
          <p:cNvSpPr txBox="1">
            <a:spLocks noChangeArrowheads="1"/>
          </p:cNvSpPr>
          <p:nvPr/>
        </p:nvSpPr>
        <p:spPr bwMode="auto">
          <a:xfrm>
            <a:off x="3953869" y="6083300"/>
            <a:ext cx="6789038"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ea typeface="宋体" panose="02010600030101010101" pitchFamily="2" charset="-122"/>
              </a:defRPr>
            </a:lvl1pPr>
            <a:lvl2pPr marL="742950" indent="-285750">
              <a:defRPr>
                <a:solidFill>
                  <a:schemeClr val="tx1"/>
                </a:solidFill>
                <a:latin typeface="Century Gothic" panose="020B0502020202020204" pitchFamily="34" charset="0"/>
                <a:ea typeface="宋体" panose="02010600030101010101" pitchFamily="2" charset="-122"/>
              </a:defRPr>
            </a:lvl2pPr>
            <a:lvl3pPr marL="1143000" indent="-228600">
              <a:defRPr>
                <a:solidFill>
                  <a:schemeClr val="tx1"/>
                </a:solidFill>
                <a:latin typeface="Century Gothic" panose="020B0502020202020204" pitchFamily="34" charset="0"/>
                <a:ea typeface="宋体" panose="02010600030101010101" pitchFamily="2" charset="-122"/>
              </a:defRPr>
            </a:lvl3pPr>
            <a:lvl4pPr marL="1600200" indent="-228600">
              <a:defRPr>
                <a:solidFill>
                  <a:schemeClr val="tx1"/>
                </a:solidFill>
                <a:latin typeface="Century Gothic" panose="020B0502020202020204" pitchFamily="34" charset="0"/>
                <a:ea typeface="宋体" panose="02010600030101010101" pitchFamily="2" charset="-122"/>
              </a:defRPr>
            </a:lvl4pPr>
            <a:lvl5pPr marL="2057400" indent="-228600">
              <a:defRPr>
                <a:solidFill>
                  <a:schemeClr val="tx1"/>
                </a:solidFill>
                <a:latin typeface="Century Gothic" panose="020B0502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entury Gothic" panose="020B0502020202020204" pitchFamily="34" charset="0"/>
                <a:ea typeface="宋体" panose="02010600030101010101" pitchFamily="2" charset="-122"/>
              </a:defRPr>
            </a:lvl9pPr>
          </a:lstStyle>
          <a:p>
            <a:pPr eaLnBrk="1" hangingPunct="1"/>
            <a:r>
              <a:rPr lang="zh-TW" altLang="en-US" sz="2133" dirty="0">
                <a:latin typeface="Microsoft YaHei" panose="020B0503020204020204" pitchFamily="34" charset="-122"/>
                <a:ea typeface="Microsoft YaHei" panose="020B0503020204020204" pitchFamily="34" charset="-122"/>
              </a:rPr>
              <a:t>本市雙語教育中程計畫（</a:t>
            </a:r>
            <a:r>
              <a:rPr lang="en-US" altLang="zh-TW" sz="2133" dirty="0">
                <a:latin typeface="Microsoft YaHei" panose="020B0503020204020204" pitchFamily="34" charset="-122"/>
                <a:ea typeface="Microsoft YaHei" panose="020B0503020204020204" pitchFamily="34" charset="-122"/>
              </a:rPr>
              <a:t>110</a:t>
            </a:r>
            <a:r>
              <a:rPr lang="zh-TW" altLang="en-US" sz="2133" dirty="0">
                <a:latin typeface="Microsoft YaHei" panose="020B0503020204020204" pitchFamily="34" charset="-122"/>
                <a:ea typeface="Microsoft YaHei" panose="020B0503020204020204" pitchFamily="34" charset="-122"/>
              </a:rPr>
              <a:t>學年度至</a:t>
            </a:r>
            <a:r>
              <a:rPr lang="en-US" altLang="zh-TW" sz="2133" dirty="0">
                <a:latin typeface="Microsoft YaHei" panose="020B0503020204020204" pitchFamily="34" charset="-122"/>
                <a:ea typeface="Microsoft YaHei" panose="020B0503020204020204" pitchFamily="34" charset="-122"/>
              </a:rPr>
              <a:t>113</a:t>
            </a:r>
            <a:r>
              <a:rPr lang="zh-TW" altLang="en-US" sz="2133" dirty="0">
                <a:latin typeface="Microsoft YaHei" panose="020B0503020204020204" pitchFamily="34" charset="-122"/>
                <a:ea typeface="Microsoft YaHei" panose="020B0503020204020204" pitchFamily="34" charset="-122"/>
              </a:rPr>
              <a:t>學年度）頁</a:t>
            </a:r>
            <a:r>
              <a:rPr lang="en-US" altLang="zh-TW" sz="2133" dirty="0">
                <a:latin typeface="Microsoft YaHei" panose="020B0503020204020204" pitchFamily="34" charset="-122"/>
                <a:ea typeface="Microsoft YaHei" panose="020B0503020204020204" pitchFamily="34" charset="-122"/>
              </a:rPr>
              <a:t>9</a:t>
            </a:r>
            <a:endParaRPr lang="zh-TW" altLang="en-US" sz="2133" dirty="0">
              <a:latin typeface="Microsoft YaHei" panose="020B0503020204020204" pitchFamily="34" charset="-122"/>
              <a:ea typeface="Microsoft YaHei" panose="020B0503020204020204" pitchFamily="34" charset="-122"/>
            </a:endParaRPr>
          </a:p>
        </p:txBody>
      </p:sp>
      <p:pic>
        <p:nvPicPr>
          <p:cNvPr id="13" name="圖片 12">
            <a:extLst>
              <a:ext uri="{FF2B5EF4-FFF2-40B4-BE49-F238E27FC236}">
                <a16:creationId xmlns:a16="http://schemas.microsoft.com/office/drawing/2014/main" id="{5FCD5657-B979-4D51-8931-A811F65977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473" y="433598"/>
            <a:ext cx="708969" cy="680892"/>
          </a:xfrm>
          <a:prstGeom prst="rect">
            <a:avLst/>
          </a:prstGeom>
        </p:spPr>
      </p:pic>
      <p:sp>
        <p:nvSpPr>
          <p:cNvPr id="17" name="文字方塊 16">
            <a:extLst>
              <a:ext uri="{FF2B5EF4-FFF2-40B4-BE49-F238E27FC236}">
                <a16:creationId xmlns:a16="http://schemas.microsoft.com/office/drawing/2014/main" id="{896F459B-0555-4B61-BAEE-E528A8876C94}"/>
              </a:ext>
            </a:extLst>
          </p:cNvPr>
          <p:cNvSpPr txBox="1"/>
          <p:nvPr/>
        </p:nvSpPr>
        <p:spPr>
          <a:xfrm>
            <a:off x="490014" y="2800045"/>
            <a:ext cx="11211973" cy="3293209"/>
          </a:xfrm>
          <a:prstGeom prst="rect">
            <a:avLst/>
          </a:prstGeom>
          <a:noFill/>
        </p:spPr>
        <p:txBody>
          <a:bodyPr wrap="square">
            <a:spAutoFit/>
          </a:bodyPr>
          <a:lstStyle/>
          <a:p>
            <a:pPr marL="457189" indent="-457189" algn="just">
              <a:lnSpc>
                <a:spcPct val="130000"/>
              </a:lnSpc>
              <a:buFont typeface="Arial" panose="020B0604020202020204" pitchFamily="34" charset="0"/>
              <a:buChar char="•"/>
              <a:tabLst>
                <a:tab pos="720495" algn="l"/>
              </a:tabLst>
            </a:pPr>
            <a:r>
              <a:rPr lang="zh-TW" altLang="zh-TW" sz="3200" b="1" dirty="0">
                <a:latin typeface="微软雅黑" pitchFamily="34" charset="-122"/>
                <a:ea typeface="微软雅黑" pitchFamily="34" charset="-122"/>
              </a:rPr>
              <a:t>以每節課程進行雙語授課規劃：亦即在每一節課中，利用</a:t>
            </a:r>
            <a:r>
              <a:rPr lang="zh-TW" altLang="zh-TW" sz="3200" b="1" dirty="0">
                <a:solidFill>
                  <a:srgbClr val="FF614C"/>
                </a:solidFill>
                <a:latin typeface="微软雅黑" pitchFamily="34" charset="-122"/>
                <a:ea typeface="微软雅黑" pitchFamily="34" charset="-122"/>
              </a:rPr>
              <a:t>一定的時間</a:t>
            </a:r>
            <a:r>
              <a:rPr lang="zh-TW" altLang="zh-TW" sz="3200" b="1" dirty="0">
                <a:latin typeface="微软雅黑" pitchFamily="34" charset="-122"/>
                <a:ea typeface="微软雅黑" pitchFamily="34" charset="-122"/>
              </a:rPr>
              <a:t>採英語授課。</a:t>
            </a:r>
            <a:endParaRPr lang="en-US" altLang="zh-TW" sz="3200" b="1" dirty="0">
              <a:latin typeface="微软雅黑" pitchFamily="34" charset="-122"/>
              <a:ea typeface="微软雅黑" pitchFamily="34" charset="-122"/>
            </a:endParaRPr>
          </a:p>
          <a:p>
            <a:pPr marL="457189" indent="-457189" algn="just">
              <a:lnSpc>
                <a:spcPct val="130000"/>
              </a:lnSpc>
              <a:buFont typeface="Arial" panose="020B0604020202020204" pitchFamily="34" charset="0"/>
              <a:buChar char="•"/>
              <a:tabLst>
                <a:tab pos="720495" algn="l"/>
              </a:tabLst>
            </a:pPr>
            <a:endParaRPr lang="en-US" altLang="zh-TW" sz="3200" b="1" dirty="0">
              <a:latin typeface="微软雅黑" pitchFamily="34" charset="-122"/>
              <a:ea typeface="微软雅黑" pitchFamily="34" charset="-122"/>
            </a:endParaRPr>
          </a:p>
          <a:p>
            <a:pPr marL="457189" indent="-457189" algn="just">
              <a:lnSpc>
                <a:spcPct val="130000"/>
              </a:lnSpc>
              <a:buFont typeface="Arial" panose="020B0604020202020204" pitchFamily="34" charset="0"/>
              <a:buChar char="•"/>
              <a:tabLst>
                <a:tab pos="720495" algn="l"/>
              </a:tabLst>
            </a:pPr>
            <a:r>
              <a:rPr lang="zh-TW" altLang="zh-TW" sz="3200" b="1" dirty="0">
                <a:latin typeface="微软雅黑" pitchFamily="34" charset="-122"/>
                <a:ea typeface="微软雅黑" pitchFamily="34" charset="-122"/>
              </a:rPr>
              <a:t>以單元教學進行雙語授課時規劃：可規劃</a:t>
            </a:r>
            <a:r>
              <a:rPr lang="zh-TW" altLang="zh-TW" sz="3200" b="1" dirty="0">
                <a:solidFill>
                  <a:srgbClr val="FF614C"/>
                </a:solidFill>
                <a:latin typeface="微软雅黑" pitchFamily="34" charset="-122"/>
                <a:ea typeface="微软雅黑" pitchFamily="34" charset="-122"/>
              </a:rPr>
              <a:t>固定比率節數</a:t>
            </a:r>
            <a:r>
              <a:rPr lang="zh-TW" altLang="zh-TW" sz="3200" b="1" dirty="0">
                <a:latin typeface="微软雅黑" pitchFamily="34" charset="-122"/>
                <a:ea typeface="微软雅黑" pitchFamily="34" charset="-122"/>
              </a:rPr>
              <a:t>採雙語進行。</a:t>
            </a:r>
            <a:endParaRPr lang="en-US" altLang="zh-TW" sz="3200" b="1" dirty="0">
              <a:latin typeface="微软雅黑" pitchFamily="34" charset="-122"/>
              <a:ea typeface="微软雅黑" pitchFamily="34" charset="-122"/>
            </a:endParaRPr>
          </a:p>
        </p:txBody>
      </p:sp>
    </p:spTree>
    <p:extLst>
      <p:ext uri="{BB962C8B-B14F-4D97-AF65-F5344CB8AC3E}">
        <p14:creationId xmlns:p14="http://schemas.microsoft.com/office/powerpoint/2010/main" val="179103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dirty="0"/>
          </a:p>
        </p:txBody>
      </p:sp>
      <p:sp>
        <p:nvSpPr>
          <p:cNvPr id="3" name="標題 2"/>
          <p:cNvSpPr>
            <a:spLocks noGrp="1"/>
          </p:cNvSpPr>
          <p:nvPr>
            <p:ph type="title"/>
          </p:nvPr>
        </p:nvSpPr>
        <p:spPr/>
        <p:txBody>
          <a:bodyPr>
            <a:normAutofit fontScale="90000"/>
          </a:bodyPr>
          <a:lstStyle/>
          <a:p>
            <a:r>
              <a:rPr lang="zh-TW" altLang="en-US" b="1" dirty="0">
                <a:latin typeface="微軟正黑體" panose="020B0604030504040204" pitchFamily="34" charset="-120"/>
                <a:ea typeface="微軟正黑體" panose="020B0604030504040204" pitchFamily="34" charset="-120"/>
              </a:rPr>
              <a:t>重要臺南市雙語網站介紹</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臺南市雙語暨英語教育資源中心</a:t>
            </a:r>
          </a:p>
        </p:txBody>
      </p:sp>
      <p:sp>
        <p:nvSpPr>
          <p:cNvPr id="4" name="投影片編號版面配置區 3"/>
          <p:cNvSpPr>
            <a:spLocks noGrp="1"/>
          </p:cNvSpPr>
          <p:nvPr>
            <p:ph type="sldNum" sz="quarter" idx="11"/>
          </p:nvPr>
        </p:nvSpPr>
        <p:spPr/>
        <p:txBody>
          <a:bodyPr/>
          <a:lstStyle/>
          <a:p>
            <a:fld id="{19B51A1E-902D-48AF-9020-955120F399B6}" type="slidenum">
              <a:rPr lang="en-US" altLang="zh-TW" smtClean="0"/>
              <a:pPr/>
              <a:t>21</a:t>
            </a:fld>
            <a:endParaRPr lang="zh-TW" altLang="en-US" dirty="0"/>
          </a:p>
        </p:txBody>
      </p:sp>
      <p:graphicFrame>
        <p:nvGraphicFramePr>
          <p:cNvPr id="5" name="物件 4">
            <a:hlinkClick r:id="rId4"/>
          </p:cNvPr>
          <p:cNvGraphicFramePr>
            <a:graphicFrameLocks noChangeAspect="1"/>
          </p:cNvGraphicFramePr>
          <p:nvPr>
            <p:extLst/>
          </p:nvPr>
        </p:nvGraphicFramePr>
        <p:xfrm>
          <a:off x="432000" y="1152000"/>
          <a:ext cx="11340000" cy="4783287"/>
        </p:xfrm>
        <a:graphic>
          <a:graphicData uri="http://schemas.openxmlformats.org/presentationml/2006/ole">
            <mc:AlternateContent xmlns:mc="http://schemas.openxmlformats.org/markup-compatibility/2006">
              <mc:Choice xmlns:v="urn:schemas-microsoft-com:vml" Requires="v">
                <p:oleObj spid="_x0000_s1080" name="PhotoImpact" r:id="rId5" imgW="16297200" imgH="8458200" progId="PI3.Image">
                  <p:embed/>
                </p:oleObj>
              </mc:Choice>
              <mc:Fallback>
                <p:oleObj name="PhotoImpact" r:id="rId5" imgW="16297200" imgH="8458200" progId="PI3.Image">
                  <p:embed/>
                  <p:pic>
                    <p:nvPicPr>
                      <p:cNvPr id="5" name="物件 4">
                        <a:hlinkClick r:id=""/>
                      </p:cNvPr>
                      <p:cNvPicPr/>
                      <p:nvPr/>
                    </p:nvPicPr>
                    <p:blipFill>
                      <a:blip r:embed="rId6"/>
                      <a:stretch>
                        <a:fillRect/>
                      </a:stretch>
                    </p:blipFill>
                    <p:spPr>
                      <a:xfrm>
                        <a:off x="432000" y="1152000"/>
                        <a:ext cx="11340000" cy="4783287"/>
                      </a:xfrm>
                      <a:prstGeom prst="rect">
                        <a:avLst/>
                      </a:prstGeom>
                    </p:spPr>
                  </p:pic>
                </p:oleObj>
              </mc:Fallback>
            </mc:AlternateContent>
          </a:graphicData>
        </a:graphic>
      </p:graphicFrame>
      <p:sp>
        <p:nvSpPr>
          <p:cNvPr id="6" name="圓角矩形 5"/>
          <p:cNvSpPr/>
          <p:nvPr/>
        </p:nvSpPr>
        <p:spPr>
          <a:xfrm>
            <a:off x="8600076" y="6283576"/>
            <a:ext cx="2765849" cy="30361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accent2">
                    <a:lumMod val="50000"/>
                  </a:schemeClr>
                </a:solidFill>
                <a:latin typeface="Times New Roman" panose="02020603050405020304" pitchFamily="18" charset="0"/>
                <a:cs typeface="Times New Roman" panose="02020603050405020304" pitchFamily="18" charset="0"/>
              </a:rPr>
              <a:t>ANJH Bilingual Education</a:t>
            </a:r>
            <a:endParaRPr lang="zh-TW" altLang="en-US" dirty="0">
              <a:solidFill>
                <a:schemeClr val="accent2">
                  <a:lumMod val="50000"/>
                </a:schemeClr>
              </a:solidFill>
              <a:latin typeface="Times New Roman" panose="02020603050405020304" pitchFamily="18" charset="0"/>
              <a:cs typeface="Times New Roman" panose="02020603050405020304" pitchFamily="18" charset="0"/>
            </a:endParaRPr>
          </a:p>
        </p:txBody>
      </p:sp>
    </p:spTree>
    <p:custDataLst>
      <p:tags r:id="rId2"/>
    </p:custDataLst>
    <p:extLst>
      <p:ext uri="{BB962C8B-B14F-4D97-AF65-F5344CB8AC3E}">
        <p14:creationId xmlns:p14="http://schemas.microsoft.com/office/powerpoint/2010/main" val="1417543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32000" y="1837764"/>
            <a:ext cx="8042044" cy="2924359"/>
          </a:xfrm>
        </p:spPr>
        <p:txBody>
          <a:bodyPr>
            <a:normAutofit/>
          </a:bodyPr>
          <a:lstStyle/>
          <a:p>
            <a:r>
              <a:rPr lang="zh-TW" altLang="en-US" sz="3600" dirty="0" smtClean="0">
                <a:latin typeface="華康儷中黑" panose="020B0509000000000000" pitchFamily="49" charset="-120"/>
                <a:ea typeface="華康儷中黑" panose="020B0509000000000000" pitchFamily="49" charset="-120"/>
              </a:rPr>
              <a:t>課程設計重要元素</a:t>
            </a:r>
            <a:endParaRPr lang="en-US" altLang="zh-TW" sz="3600" dirty="0" smtClean="0">
              <a:latin typeface="華康儷中黑" panose="020B0509000000000000" pitchFamily="49" charset="-120"/>
              <a:ea typeface="華康儷中黑" panose="020B0509000000000000" pitchFamily="49" charset="-120"/>
            </a:endParaRPr>
          </a:p>
          <a:p>
            <a:r>
              <a:rPr lang="zh-TW" altLang="en-US" sz="3600" dirty="0">
                <a:latin typeface="華康儷中黑" panose="020B0509000000000000" pitchFamily="49" charset="-120"/>
                <a:ea typeface="華康儷中黑" panose="020B0509000000000000" pitchFamily="49" charset="-120"/>
              </a:rPr>
              <a:t>課程中會使用的</a:t>
            </a:r>
            <a:r>
              <a:rPr lang="zh-TW" altLang="en-US" sz="3600" dirty="0" smtClean="0">
                <a:latin typeface="華康儷中黑" panose="020B0509000000000000" pitchFamily="49" charset="-120"/>
                <a:ea typeface="華康儷中黑" panose="020B0509000000000000" pitchFamily="49" charset="-120"/>
              </a:rPr>
              <a:t>英語</a:t>
            </a:r>
            <a:endParaRPr lang="en-US" altLang="zh-TW" sz="3600" dirty="0" smtClean="0">
              <a:latin typeface="華康儷中黑" panose="020B0509000000000000" pitchFamily="49" charset="-120"/>
              <a:ea typeface="華康儷中黑" panose="020B0509000000000000" pitchFamily="49" charset="-120"/>
            </a:endParaRPr>
          </a:p>
          <a:p>
            <a:r>
              <a:rPr lang="zh-TW" altLang="en-US" sz="3600" dirty="0">
                <a:latin typeface="華康儷中黑" panose="020B0509000000000000" pitchFamily="49" charset="-120"/>
                <a:ea typeface="華康儷中黑" panose="020B0509000000000000" pitchFamily="49" charset="-120"/>
              </a:rPr>
              <a:t>能夠使用的方法及例子</a:t>
            </a:r>
          </a:p>
        </p:txBody>
      </p:sp>
      <p:sp>
        <p:nvSpPr>
          <p:cNvPr id="3" name="標題 2"/>
          <p:cNvSpPr>
            <a:spLocks noGrp="1"/>
          </p:cNvSpPr>
          <p:nvPr>
            <p:ph type="title"/>
          </p:nvPr>
        </p:nvSpPr>
        <p:spPr/>
        <p:txBody>
          <a:bodyPr/>
          <a:lstStyle/>
          <a:p>
            <a:r>
              <a:rPr lang="zh-TW" altLang="en-US" dirty="0" smtClean="0">
                <a:latin typeface="華康儷中黑" panose="020B0509000000000000" pitchFamily="49" charset="-120"/>
                <a:ea typeface="華康儷中黑" panose="020B0509000000000000" pitchFamily="49" charset="-120"/>
              </a:rPr>
              <a:t>重要概念說明</a:t>
            </a:r>
            <a:endParaRPr lang="zh-TW" altLang="en-US" dirty="0">
              <a:latin typeface="華康儷中黑" panose="020B0509000000000000" pitchFamily="49" charset="-120"/>
              <a:ea typeface="華康儷中黑" panose="020B0509000000000000" pitchFamily="49" charset="-120"/>
            </a:endParaRPr>
          </a:p>
        </p:txBody>
      </p:sp>
    </p:spTree>
    <p:extLst>
      <p:ext uri="{BB962C8B-B14F-4D97-AF65-F5344CB8AC3E}">
        <p14:creationId xmlns:p14="http://schemas.microsoft.com/office/powerpoint/2010/main" val="1801522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標題 13">
            <a:extLst>
              <a:ext uri="{FF2B5EF4-FFF2-40B4-BE49-F238E27FC236}">
                <a16:creationId xmlns:a16="http://schemas.microsoft.com/office/drawing/2014/main" id="{5A66ED23-4FD1-4E82-A830-0FFC1B6F8070}"/>
              </a:ext>
            </a:extLst>
          </p:cNvPr>
          <p:cNvSpPr>
            <a:spLocks noGrp="1"/>
          </p:cNvSpPr>
          <p:nvPr>
            <p:ph type="title"/>
          </p:nvPr>
        </p:nvSpPr>
        <p:spPr/>
        <p:txBody>
          <a:bodyPr rtlCol="0">
            <a:normAutofit fontScale="90000"/>
          </a:bodyPr>
          <a:lstStyle/>
          <a:p>
            <a:pPr rtl="0"/>
            <a:r>
              <a:rPr lang="zh-TW" altLang="en-US" b="1" dirty="0">
                <a:latin typeface="微軟正黑體" panose="020B0604030504040204" pitchFamily="34" charset="-120"/>
                <a:ea typeface="微軟正黑體" panose="020B0604030504040204" pitchFamily="34" charset="-120"/>
                <a:sym typeface="Microsoft JhengHei UI" panose="020B0604030504040204" pitchFamily="34" charset="-120"/>
              </a:rPr>
              <a:t>雙語課程設計重要元素</a:t>
            </a:r>
          </a:p>
        </p:txBody>
      </p:sp>
      <p:sp>
        <p:nvSpPr>
          <p:cNvPr id="24" name="文字預留位置 23">
            <a:extLst>
              <a:ext uri="{FF2B5EF4-FFF2-40B4-BE49-F238E27FC236}">
                <a16:creationId xmlns:a16="http://schemas.microsoft.com/office/drawing/2014/main" id="{7DDE25BB-92A4-43F5-9121-27E4398711F7}"/>
              </a:ext>
            </a:extLst>
          </p:cNvPr>
          <p:cNvSpPr>
            <a:spLocks noGrp="1"/>
          </p:cNvSpPr>
          <p:nvPr>
            <p:ph type="body" sz="quarter" idx="26"/>
          </p:nvPr>
        </p:nvSpPr>
        <p:spPr/>
        <p:txBody>
          <a:bodyPr rtlCol="0">
            <a:normAutofit fontScale="55000" lnSpcReduction="20000"/>
          </a:bodyPr>
          <a:lstStyle/>
          <a:p>
            <a:pPr rtl="0"/>
            <a:r>
              <a:rPr lang="zh-TW" altLang="en-US" b="1" dirty="0">
                <a:latin typeface="微軟正黑體" panose="020B0604030504040204" pitchFamily="34" charset="-120"/>
                <a:ea typeface="微軟正黑體" panose="020B0604030504040204" pitchFamily="34" charset="-120"/>
                <a:sym typeface="Microsoft JhengHei UI" panose="020B0604030504040204" pitchFamily="34" charset="-120"/>
              </a:rPr>
              <a:t>需要完整周延的課程設計</a:t>
            </a:r>
          </a:p>
        </p:txBody>
      </p:sp>
      <p:pic>
        <p:nvPicPr>
          <p:cNvPr id="33" name="圖片預留位置 32" descr="教師">
            <a:extLst>
              <a:ext uri="{FF2B5EF4-FFF2-40B4-BE49-F238E27FC236}">
                <a16:creationId xmlns:a16="http://schemas.microsoft.com/office/drawing/2014/main" id="{DDFE365F-F609-43BD-AA8F-F26828263D0D}"/>
              </a:ext>
            </a:extLst>
          </p:cNvPr>
          <p:cNvPicPr>
            <a:picLocks noGrp="1" noChangeAspect="1"/>
          </p:cNvPicPr>
          <p:nvPr>
            <p:ph type="pic" sz="quarter" idx="27"/>
          </p:nvPr>
        </p:nvPicPr>
        <p:blipFill rotWithShape="1">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p:blipFill>
        <p:spPr>
          <a:xfrm>
            <a:off x="1779047" y="2356908"/>
            <a:ext cx="854075" cy="854075"/>
          </a:xfrm>
        </p:spPr>
      </p:pic>
      <p:sp>
        <p:nvSpPr>
          <p:cNvPr id="18" name="文字預留位置 17">
            <a:extLst>
              <a:ext uri="{FF2B5EF4-FFF2-40B4-BE49-F238E27FC236}">
                <a16:creationId xmlns:a16="http://schemas.microsoft.com/office/drawing/2014/main" id="{EF1735BC-D84A-49D9-A1F5-98B0F92CC4E6}"/>
              </a:ext>
            </a:extLst>
          </p:cNvPr>
          <p:cNvSpPr>
            <a:spLocks noGrp="1"/>
          </p:cNvSpPr>
          <p:nvPr>
            <p:ph type="body" sz="quarter" idx="17"/>
          </p:nvPr>
        </p:nvSpPr>
        <p:spPr>
          <a:xfrm>
            <a:off x="726832" y="3925152"/>
            <a:ext cx="2559548" cy="504000"/>
          </a:xfrm>
        </p:spPr>
        <p:txBody>
          <a:bodyPr rtlCol="0">
            <a:noAutofit/>
          </a:bodyPr>
          <a:lstStyle/>
          <a:p>
            <a:pPr rtl="0"/>
            <a:r>
              <a:rPr lang="zh-TW" altLang="en-US" sz="2800" dirty="0">
                <a:latin typeface="微軟正黑體" panose="020B0604030504040204" pitchFamily="34" charset="-120"/>
                <a:ea typeface="微軟正黑體" panose="020B0604030504040204" pitchFamily="34" charset="-120"/>
                <a:sym typeface="Microsoft JhengHei UI" panose="020B0604030504040204" pitchFamily="34" charset="-120"/>
              </a:rPr>
              <a:t>課</a:t>
            </a:r>
            <a:r>
              <a:rPr lang="zh-TW" altLang="en-US" sz="2800" dirty="0" smtClean="0">
                <a:latin typeface="微軟正黑體" panose="020B0604030504040204" pitchFamily="34" charset="-120"/>
                <a:ea typeface="微軟正黑體" panose="020B0604030504040204" pitchFamily="34" charset="-120"/>
                <a:sym typeface="Microsoft JhengHei UI" panose="020B0604030504040204" pitchFamily="34" charset="-120"/>
              </a:rPr>
              <a:t>室中的英語</a:t>
            </a:r>
            <a:endParaRPr lang="zh-TW" altLang="en-US" sz="2800" dirty="0">
              <a:latin typeface="微軟正黑體" panose="020B0604030504040204" pitchFamily="34" charset="-120"/>
              <a:ea typeface="微軟正黑體" panose="020B0604030504040204" pitchFamily="34" charset="-120"/>
              <a:sym typeface="Microsoft JhengHei UI" panose="020B0604030504040204" pitchFamily="34" charset="-120"/>
            </a:endParaRPr>
          </a:p>
        </p:txBody>
      </p:sp>
      <p:cxnSp>
        <p:nvCxnSpPr>
          <p:cNvPr id="26" name="直線接點​​ 25" descr="投影片上的第一條分隔線">
            <a:extLst>
              <a:ext uri="{FF2B5EF4-FFF2-40B4-BE49-F238E27FC236}">
                <a16:creationId xmlns:a16="http://schemas.microsoft.com/office/drawing/2014/main" id="{52BF77C5-A7CF-41B3-839E-3BF2943DD0CE}"/>
              </a:ext>
              <a:ext uri="{C183D7F6-B498-43B3-948B-1728B52AA6E4}">
                <adec:decorative xmlns="" xmlns:adec="http://schemas.microsoft.com/office/drawing/2017/decorative" val="1"/>
              </a:ext>
            </a:extLst>
          </p:cNvPr>
          <p:cNvCxnSpPr>
            <a:cxnSpLocks/>
          </p:cNvCxnSpPr>
          <p:nvPr/>
        </p:nvCxnSpPr>
        <p:spPr>
          <a:xfrm>
            <a:off x="3680631" y="2032359"/>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5" name="圖片預留位置 34" descr="群組">
            <a:extLst>
              <a:ext uri="{FF2B5EF4-FFF2-40B4-BE49-F238E27FC236}">
                <a16:creationId xmlns:a16="http://schemas.microsoft.com/office/drawing/2014/main" id="{29D864EF-7534-4411-9666-4707F93191F9}"/>
              </a:ext>
            </a:extLst>
          </p:cNvPr>
          <p:cNvPicPr>
            <a:picLocks noGrp="1" noChangeAspect="1"/>
          </p:cNvPicPr>
          <p:nvPr>
            <p:ph type="pic" sz="quarter" idx="28"/>
          </p:nvPr>
        </p:nvPicPr>
        <p:blipFill rotWithShape="1">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p:blipFill>
        <p:spPr>
          <a:xfrm>
            <a:off x="4726741" y="2356908"/>
            <a:ext cx="854075" cy="854075"/>
          </a:xfrm>
        </p:spPr>
      </p:pic>
      <p:sp>
        <p:nvSpPr>
          <p:cNvPr id="19" name="文字預留位置 18">
            <a:extLst>
              <a:ext uri="{FF2B5EF4-FFF2-40B4-BE49-F238E27FC236}">
                <a16:creationId xmlns:a16="http://schemas.microsoft.com/office/drawing/2014/main" id="{015436B2-77D6-4D3F-8744-02853C3A274C}"/>
              </a:ext>
            </a:extLst>
          </p:cNvPr>
          <p:cNvSpPr>
            <a:spLocks noGrp="1"/>
          </p:cNvSpPr>
          <p:nvPr>
            <p:ph type="body" sz="quarter" idx="18"/>
          </p:nvPr>
        </p:nvSpPr>
        <p:spPr>
          <a:xfrm>
            <a:off x="3782645" y="3925152"/>
            <a:ext cx="2847077" cy="504000"/>
          </a:xfrm>
        </p:spPr>
        <p:txBody>
          <a:bodyPr rtlCol="0">
            <a:normAutofit fontScale="77500" lnSpcReduction="20000"/>
          </a:bodyPr>
          <a:lstStyle/>
          <a:p>
            <a:r>
              <a:rPr lang="zh-TW" altLang="en-US" sz="2800" dirty="0" smtClean="0">
                <a:latin typeface="微軟正黑體" panose="020B0604030504040204" pitchFamily="34" charset="-120"/>
                <a:ea typeface="微軟正黑體" panose="020B0604030504040204" pitchFamily="34" charset="-120"/>
              </a:rPr>
              <a:t>媒材簡報與教學活動</a:t>
            </a:r>
            <a:endParaRPr lang="zh-TW" altLang="en-US" sz="2800" dirty="0">
              <a:latin typeface="微軟正黑體" panose="020B0604030504040204" pitchFamily="34" charset="-120"/>
              <a:ea typeface="微軟正黑體" panose="020B0604030504040204" pitchFamily="34" charset="-120"/>
              <a:sym typeface="Microsoft JhengHei UI" panose="020B0604030504040204" pitchFamily="34" charset="-120"/>
            </a:endParaRPr>
          </a:p>
        </p:txBody>
      </p:sp>
      <p:cxnSp>
        <p:nvCxnSpPr>
          <p:cNvPr id="27" name="直線接點​​ 26" descr="投影片上的第二條分隔線">
            <a:extLst>
              <a:ext uri="{FF2B5EF4-FFF2-40B4-BE49-F238E27FC236}">
                <a16:creationId xmlns:a16="http://schemas.microsoft.com/office/drawing/2014/main" id="{4C7F0FBB-8F7E-4809-AA84-4F77D116439E}"/>
              </a:ext>
              <a:ext uri="{C183D7F6-B498-43B3-948B-1728B52AA6E4}">
                <adec:decorative xmlns="" xmlns:adec="http://schemas.microsoft.com/office/drawing/2017/decorative" val="1"/>
              </a:ext>
            </a:extLst>
          </p:cNvPr>
          <p:cNvCxnSpPr>
            <a:cxnSpLocks/>
          </p:cNvCxnSpPr>
          <p:nvPr/>
        </p:nvCxnSpPr>
        <p:spPr>
          <a:xfrm>
            <a:off x="6629723" y="2032359"/>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7" name="圖片預留位置 36" descr="書籍">
            <a:extLst>
              <a:ext uri="{FF2B5EF4-FFF2-40B4-BE49-F238E27FC236}">
                <a16:creationId xmlns:a16="http://schemas.microsoft.com/office/drawing/2014/main" id="{A3A82211-756C-4184-979C-5420002F8071}"/>
              </a:ext>
            </a:extLst>
          </p:cNvPr>
          <p:cNvPicPr>
            <a:picLocks noGrp="1" noChangeAspect="1"/>
          </p:cNvPicPr>
          <p:nvPr>
            <p:ph type="pic" sz="quarter" idx="29"/>
          </p:nvPr>
        </p:nvPicPr>
        <p:blipFill rotWithShape="1">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rcRect/>
          <a:stretch/>
        </p:blipFill>
        <p:spPr>
          <a:xfrm>
            <a:off x="7675832" y="2356907"/>
            <a:ext cx="854075" cy="854075"/>
          </a:xfrm>
        </p:spPr>
      </p:pic>
      <p:sp>
        <p:nvSpPr>
          <p:cNvPr id="20" name="文字預留位置 19">
            <a:extLst>
              <a:ext uri="{FF2B5EF4-FFF2-40B4-BE49-F238E27FC236}">
                <a16:creationId xmlns:a16="http://schemas.microsoft.com/office/drawing/2014/main" id="{CC9889A9-325A-412C-9CE0-44F85B421B89}"/>
              </a:ext>
            </a:extLst>
          </p:cNvPr>
          <p:cNvSpPr>
            <a:spLocks noGrp="1"/>
          </p:cNvSpPr>
          <p:nvPr>
            <p:ph type="body" sz="quarter" idx="19"/>
          </p:nvPr>
        </p:nvSpPr>
        <p:spPr>
          <a:xfrm>
            <a:off x="7023974" y="3925152"/>
            <a:ext cx="2581134" cy="504000"/>
          </a:xfrm>
        </p:spPr>
        <p:txBody>
          <a:bodyPr rtlCol="0">
            <a:normAutofit fontScale="92500" lnSpcReduction="20000"/>
          </a:bodyPr>
          <a:lstStyle/>
          <a:p>
            <a:pPr rtl="0"/>
            <a:r>
              <a:rPr lang="zh-TW" altLang="en-US" sz="2800" dirty="0" smtClean="0">
                <a:latin typeface="微軟正黑體" panose="020B0604030504040204" pitchFamily="34" charset="-120"/>
                <a:ea typeface="微軟正黑體" panose="020B0604030504040204" pitchFamily="34" charset="-120"/>
                <a:sym typeface="Microsoft JhengHei UI" panose="020B0604030504040204" pitchFamily="34" charset="-120"/>
              </a:rPr>
              <a:t>分組及評量任務</a:t>
            </a:r>
            <a:endParaRPr lang="zh-TW" altLang="en-US" sz="2800" dirty="0">
              <a:latin typeface="微軟正黑體" panose="020B0604030504040204" pitchFamily="34" charset="-120"/>
              <a:ea typeface="微軟正黑體" panose="020B0604030504040204" pitchFamily="34" charset="-120"/>
              <a:sym typeface="Microsoft JhengHei UI" panose="020B0604030504040204" pitchFamily="34" charset="-120"/>
            </a:endParaRPr>
          </a:p>
        </p:txBody>
      </p:sp>
      <p:sp>
        <p:nvSpPr>
          <p:cNvPr id="3" name="投影片編號預留位置 2">
            <a:extLst>
              <a:ext uri="{FF2B5EF4-FFF2-40B4-BE49-F238E27FC236}">
                <a16:creationId xmlns:a16="http://schemas.microsoft.com/office/drawing/2014/main" id="{BCF05422-1112-470B-99A8-5D6041CBE945}"/>
              </a:ext>
            </a:extLst>
          </p:cNvPr>
          <p:cNvSpPr>
            <a:spLocks noGrp="1"/>
          </p:cNvSpPr>
          <p:nvPr>
            <p:ph type="sldNum" sz="quarter" idx="11"/>
          </p:nvPr>
        </p:nvSpPr>
        <p:spPr/>
        <p:txBody>
          <a:bodyPr rtlCol="0"/>
          <a:lstStyle/>
          <a:p>
            <a:pPr rtl="0"/>
            <a:fld id="{19B51A1E-902D-48AF-9020-955120F399B6}" type="slidenum">
              <a:rPr lang="en-US" altLang="zh-TW" smtClean="0">
                <a:latin typeface="Microsoft JhengHei UI" panose="020B0604030504040204" pitchFamily="34" charset="-120"/>
                <a:ea typeface="Microsoft JhengHei UI" panose="020B0604030504040204" pitchFamily="34" charset="-120"/>
                <a:sym typeface="Microsoft JhengHei UI" panose="020B0604030504040204" pitchFamily="34" charset="-120"/>
              </a:rPr>
              <a:pPr rtl="0"/>
              <a:t>23</a:t>
            </a:fld>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13" name="圓角矩形 12"/>
          <p:cNvSpPr/>
          <p:nvPr/>
        </p:nvSpPr>
        <p:spPr>
          <a:xfrm>
            <a:off x="8600076" y="6283576"/>
            <a:ext cx="2765849" cy="30361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accent2">
                    <a:lumMod val="50000"/>
                  </a:schemeClr>
                </a:solidFill>
                <a:latin typeface="Times New Roman" panose="02020603050405020304" pitchFamily="18" charset="0"/>
                <a:cs typeface="Times New Roman" panose="02020603050405020304" pitchFamily="18" charset="0"/>
              </a:rPr>
              <a:t>ANJH Bilingual Education</a:t>
            </a:r>
            <a:endParaRPr lang="zh-TW" altLang="en-US"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7012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a:latin typeface="微軟正黑體" panose="020B0604030504040204" pitchFamily="34" charset="-120"/>
                <a:ea typeface="微軟正黑體" panose="020B0604030504040204" pitchFamily="34" charset="-120"/>
              </a:rPr>
              <a:t>雙語教育課堂中使用的</a:t>
            </a:r>
            <a:r>
              <a:rPr lang="zh-TW" altLang="en-US" b="1" dirty="0" smtClean="0">
                <a:latin typeface="微軟正黑體" panose="020B0604030504040204" pitchFamily="34" charset="-120"/>
                <a:ea typeface="微軟正黑體" panose="020B0604030504040204" pitchFamily="34" charset="-120"/>
              </a:rPr>
              <a:t>英語</a:t>
            </a:r>
            <a:r>
              <a:rPr lang="en-US" altLang="zh-TW" b="1" dirty="0" smtClean="0">
                <a:latin typeface="微軟正黑體" panose="020B0604030504040204" pitchFamily="34" charset="-120"/>
                <a:ea typeface="微軟正黑體" panose="020B0604030504040204" pitchFamily="34" charset="-120"/>
              </a:rPr>
              <a:t>-</a:t>
            </a:r>
            <a:r>
              <a:rPr lang="zh-TW" altLang="en-US" sz="2700" b="1" dirty="0" smtClean="0">
                <a:solidFill>
                  <a:srgbClr val="FF0000"/>
                </a:solidFill>
                <a:latin typeface="微軟正黑體" panose="020B0604030504040204" pitchFamily="34" charset="-120"/>
                <a:ea typeface="微軟正黑體" panose="020B0604030504040204" pitchFamily="34" charset="-120"/>
              </a:rPr>
              <a:t>可分類但有時界線模糊</a:t>
            </a:r>
            <a:endParaRPr lang="zh-TW" altLang="en-US" sz="2700" b="1" dirty="0">
              <a:solidFill>
                <a:srgbClr val="FF0000"/>
              </a:solidFill>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altLang="zh-TW" sz="1200" i="1" u="none" strike="noStrike" kern="1200" cap="none" spc="0" normalizeH="0" baseline="0" noProof="0" smtClean="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sym typeface="Microsoft JhengHei UI" panose="020B0604030504040204" pitchFamily="34" charset="-120"/>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zh-TW" altLang="en-US" sz="1200" i="1"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sym typeface="Microsoft JhengHei UI" panose="020B0604030504040204" pitchFamily="34" charset="-120"/>
            </a:endParaRPr>
          </a:p>
        </p:txBody>
      </p:sp>
      <p:sp>
        <p:nvSpPr>
          <p:cNvPr id="4" name="文字版面配置區 3"/>
          <p:cNvSpPr>
            <a:spLocks noGrp="1"/>
          </p:cNvSpPr>
          <p:nvPr>
            <p:ph type="body" sz="quarter" idx="12"/>
          </p:nvPr>
        </p:nvSpPr>
        <p:spPr>
          <a:xfrm>
            <a:off x="904817" y="2983786"/>
            <a:ext cx="3237539" cy="2602061"/>
          </a:xfrm>
        </p:spPr>
        <p:txBody>
          <a:bodyPr>
            <a:normAutofit fontScale="92500" lnSpcReduction="20000"/>
          </a:bodyPr>
          <a:lstStyle/>
          <a:p>
            <a:pPr algn="l"/>
            <a:r>
              <a:rPr lang="zh-TW" altLang="en-US" sz="2800" b="1" dirty="0">
                <a:latin typeface="微軟正黑體" panose="020B0604030504040204" pitchFamily="34" charset="-120"/>
                <a:ea typeface="微軟正黑體" panose="020B0604030504040204" pitchFamily="34" charset="-120"/>
              </a:rPr>
              <a:t>單向式</a:t>
            </a:r>
            <a:r>
              <a:rPr lang="zh-TW" altLang="en-US" sz="2800" b="1" dirty="0" smtClean="0">
                <a:latin typeface="微軟正黑體" panose="020B0604030504040204" pitchFamily="34" charset="-120"/>
                <a:ea typeface="微軟正黑體" panose="020B0604030504040204" pitchFamily="34" charset="-120"/>
              </a:rPr>
              <a:t>的指導語</a:t>
            </a:r>
            <a:endParaRPr lang="en-US" altLang="zh-TW" sz="2800" b="1" dirty="0" smtClean="0">
              <a:latin typeface="微軟正黑體" panose="020B0604030504040204" pitchFamily="34" charset="-120"/>
              <a:ea typeface="微軟正黑體" panose="020B0604030504040204" pitchFamily="34" charset="-120"/>
            </a:endParaRPr>
          </a:p>
          <a:p>
            <a:pPr algn="l"/>
            <a:r>
              <a:rPr lang="en-US" altLang="zh-TW" b="1" dirty="0" smtClean="0">
                <a:latin typeface="微軟正黑體" panose="020B0604030504040204" pitchFamily="34" charset="-120"/>
                <a:ea typeface="微軟正黑體" panose="020B0604030504040204" pitchFamily="34" charset="-120"/>
              </a:rPr>
              <a:t>Ex</a:t>
            </a:r>
            <a:r>
              <a:rPr lang="en-US" altLang="zh-TW" b="1" dirty="0">
                <a:latin typeface="微軟正黑體" panose="020B0604030504040204" pitchFamily="34" charset="-120"/>
                <a:ea typeface="微軟正黑體" panose="020B0604030504040204" pitchFamily="34" charset="-120"/>
              </a:rPr>
              <a:t>. </a:t>
            </a:r>
          </a:p>
          <a:p>
            <a:pPr algn="l"/>
            <a:r>
              <a:rPr lang="en-US" altLang="zh-TW" b="1" dirty="0" smtClean="0">
                <a:latin typeface="微軟正黑體" panose="020B0604030504040204" pitchFamily="34" charset="-120"/>
                <a:ea typeface="微軟正黑體" panose="020B0604030504040204" pitchFamily="34" charset="-120"/>
              </a:rPr>
              <a:t>Stand </a:t>
            </a:r>
            <a:r>
              <a:rPr lang="en-US" altLang="zh-TW" b="1" dirty="0">
                <a:latin typeface="微軟正黑體" panose="020B0604030504040204" pitchFamily="34" charset="-120"/>
                <a:ea typeface="微軟正黑體" panose="020B0604030504040204" pitchFamily="34" charset="-120"/>
              </a:rPr>
              <a:t>up.</a:t>
            </a:r>
          </a:p>
          <a:p>
            <a:pPr algn="l"/>
            <a:r>
              <a:rPr lang="en-US" altLang="zh-TW" b="1" dirty="0">
                <a:latin typeface="微軟正黑體" panose="020B0604030504040204" pitchFamily="34" charset="-120"/>
                <a:ea typeface="微軟正黑體" panose="020B0604030504040204" pitchFamily="34" charset="-120"/>
              </a:rPr>
              <a:t>Come to the front. </a:t>
            </a:r>
          </a:p>
          <a:p>
            <a:pPr algn="l"/>
            <a:r>
              <a:rPr lang="en-US" altLang="zh-TW" b="1" dirty="0">
                <a:latin typeface="微軟正黑體" panose="020B0604030504040204" pitchFamily="34" charset="-120"/>
                <a:ea typeface="微軟正黑體" panose="020B0604030504040204" pitchFamily="34" charset="-120"/>
              </a:rPr>
              <a:t>Write your answer on the learning sheet.</a:t>
            </a:r>
          </a:p>
          <a:p>
            <a:pPr algn="l"/>
            <a:r>
              <a:rPr lang="en-US" altLang="zh-TW" b="1" dirty="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p:txBody>
      </p:sp>
      <p:sp>
        <p:nvSpPr>
          <p:cNvPr id="5" name="文字版面配置區 4"/>
          <p:cNvSpPr>
            <a:spLocks noGrp="1"/>
          </p:cNvSpPr>
          <p:nvPr>
            <p:ph type="body" sz="quarter" idx="13"/>
          </p:nvPr>
        </p:nvSpPr>
        <p:spPr>
          <a:xfrm>
            <a:off x="4042906" y="2983786"/>
            <a:ext cx="3982430" cy="2982448"/>
          </a:xfrm>
        </p:spPr>
        <p:txBody>
          <a:bodyPr>
            <a:normAutofit fontScale="55000" lnSpcReduction="20000"/>
          </a:bodyPr>
          <a:lstStyle/>
          <a:p>
            <a:r>
              <a:rPr lang="zh-TW" altLang="en-US" sz="3200" b="1" dirty="0">
                <a:latin typeface="微軟正黑體" panose="020B0604030504040204" pitchFamily="34" charset="-120"/>
                <a:ea typeface="微軟正黑體" panose="020B0604030504040204" pitchFamily="34" charset="-120"/>
              </a:rPr>
              <a:t>會與學生</a:t>
            </a:r>
            <a:r>
              <a:rPr lang="zh-TW" altLang="en-US" sz="3200" b="1" dirty="0" smtClean="0">
                <a:latin typeface="微軟正黑體" panose="020B0604030504040204" pitchFamily="34" charset="-120"/>
                <a:ea typeface="微軟正黑體" panose="020B0604030504040204" pitchFamily="34" charset="-120"/>
              </a:rPr>
              <a:t>有來回問答</a:t>
            </a:r>
            <a:r>
              <a:rPr lang="zh-TW" altLang="en-US" sz="3200" b="1" dirty="0">
                <a:latin typeface="微軟正黑體" panose="020B0604030504040204" pitchFamily="34" charset="-120"/>
                <a:ea typeface="微軟正黑體" panose="020B0604030504040204" pitchFamily="34" charset="-120"/>
              </a:rPr>
              <a:t>的英語</a:t>
            </a:r>
            <a:endParaRPr lang="en-US" altLang="zh-TW" sz="3200" b="1" dirty="0">
              <a:latin typeface="微軟正黑體" panose="020B0604030504040204" pitchFamily="34" charset="-120"/>
              <a:ea typeface="微軟正黑體" panose="020B0604030504040204" pitchFamily="34" charset="-120"/>
            </a:endParaRPr>
          </a:p>
          <a:p>
            <a:r>
              <a:rPr lang="en-US" altLang="zh-TW" sz="3200" b="1" dirty="0">
                <a:latin typeface="微軟正黑體" panose="020B0604030504040204" pitchFamily="34" charset="-120"/>
                <a:ea typeface="微軟正黑體" panose="020B0604030504040204" pitchFamily="34" charset="-120"/>
              </a:rPr>
              <a:t>Ex.</a:t>
            </a:r>
          </a:p>
          <a:p>
            <a:r>
              <a:rPr lang="en-US" altLang="zh-TW" sz="3200" b="1" dirty="0">
                <a:latin typeface="微軟正黑體" panose="020B0604030504040204" pitchFamily="34" charset="-120"/>
                <a:ea typeface="微軟正黑體" panose="020B0604030504040204" pitchFamily="34" charset="-120"/>
              </a:rPr>
              <a:t>T: Is it clear? S: Yes. /No,…</a:t>
            </a:r>
          </a:p>
          <a:p>
            <a:r>
              <a:rPr lang="en-US" altLang="zh-TW" sz="3200" b="1" dirty="0">
                <a:latin typeface="微軟正黑體" panose="020B0604030504040204" pitchFamily="34" charset="-120"/>
                <a:ea typeface="微軟正黑體" panose="020B0604030504040204" pitchFamily="34" charset="-120"/>
              </a:rPr>
              <a:t>T: So, how can he be a true friend? </a:t>
            </a:r>
          </a:p>
          <a:p>
            <a:r>
              <a:rPr lang="en-US" altLang="zh-TW" sz="3200" b="1" dirty="0">
                <a:latin typeface="微軟正黑體" panose="020B0604030504040204" pitchFamily="34" charset="-120"/>
                <a:ea typeface="微軟正黑體" panose="020B0604030504040204" pitchFamily="34" charset="-120"/>
              </a:rPr>
              <a:t>S:</a:t>
            </a:r>
            <a:r>
              <a:rPr lang="zh-TW" altLang="en-US" sz="3200" b="1" dirty="0">
                <a:latin typeface="微軟正黑體" panose="020B0604030504040204" pitchFamily="34" charset="-120"/>
                <a:ea typeface="微軟正黑體" panose="020B0604030504040204" pitchFamily="34" charset="-120"/>
              </a:rPr>
              <a:t> </a:t>
            </a:r>
            <a:r>
              <a:rPr lang="en-US" altLang="zh-TW" sz="3200" b="1" dirty="0">
                <a:latin typeface="微軟正黑體" panose="020B0604030504040204" pitchFamily="34" charset="-120"/>
                <a:ea typeface="微軟正黑體" panose="020B0604030504040204" pitchFamily="34" charset="-120"/>
              </a:rPr>
              <a:t>He should be warm to me.</a:t>
            </a:r>
          </a:p>
          <a:p>
            <a:r>
              <a:rPr lang="en-US" altLang="zh-TW" sz="3200" b="1" dirty="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 </a:t>
            </a:r>
            <a:endParaRPr lang="en-US" altLang="zh-TW" sz="3200" b="1" dirty="0">
              <a:latin typeface="微軟正黑體" panose="020B0604030504040204" pitchFamily="34" charset="-120"/>
              <a:ea typeface="微軟正黑體" panose="020B0604030504040204" pitchFamily="34" charset="-120"/>
            </a:endParaRPr>
          </a:p>
          <a:p>
            <a:r>
              <a:rPr lang="en-US" altLang="zh-TW" b="1" dirty="0">
                <a:latin typeface="微軟正黑體" panose="020B0604030504040204" pitchFamily="34" charset="-120"/>
                <a:ea typeface="微軟正黑體" panose="020B0604030504040204" pitchFamily="34" charset="-120"/>
              </a:rPr>
              <a:t> </a:t>
            </a:r>
            <a:endParaRPr lang="zh-TW" altLang="en-US" b="1" dirty="0">
              <a:latin typeface="微軟正黑體" panose="020B0604030504040204" pitchFamily="34" charset="-120"/>
              <a:ea typeface="微軟正黑體" panose="020B0604030504040204" pitchFamily="34" charset="-120"/>
            </a:endParaRPr>
          </a:p>
        </p:txBody>
      </p:sp>
      <p:sp>
        <p:nvSpPr>
          <p:cNvPr id="6" name="文字版面配置區 5"/>
          <p:cNvSpPr>
            <a:spLocks noGrp="1"/>
          </p:cNvSpPr>
          <p:nvPr>
            <p:ph type="body" sz="quarter" idx="14"/>
          </p:nvPr>
        </p:nvSpPr>
        <p:spPr>
          <a:xfrm>
            <a:off x="8025336" y="2983786"/>
            <a:ext cx="3340193" cy="2405213"/>
          </a:xfrm>
        </p:spPr>
        <p:txBody>
          <a:bodyPr>
            <a:noAutofit/>
          </a:bodyPr>
          <a:lstStyle/>
          <a:p>
            <a:r>
              <a:rPr lang="zh-TW" altLang="en-US" sz="2000" b="1" dirty="0">
                <a:latin typeface="微軟正黑體" panose="020B0604030504040204" pitchFamily="34" charset="-120"/>
                <a:ea typeface="微軟正黑體" panose="020B0604030504040204" pitchFamily="34" charset="-120"/>
              </a:rPr>
              <a:t>學科專屬的句型與字彙</a:t>
            </a:r>
            <a:endParaRPr lang="en-US" altLang="zh-TW" sz="2000" b="1" dirty="0">
              <a:latin typeface="微軟正黑體" panose="020B0604030504040204" pitchFamily="34" charset="-120"/>
              <a:ea typeface="微軟正黑體" panose="020B0604030504040204" pitchFamily="34" charset="-120"/>
            </a:endParaRPr>
          </a:p>
          <a:p>
            <a:r>
              <a:rPr lang="en-US" altLang="zh-TW" sz="2000" b="1" dirty="0">
                <a:latin typeface="微軟正黑體" panose="020B0604030504040204" pitchFamily="34" charset="-120"/>
                <a:ea typeface="微軟正黑體" panose="020B0604030504040204" pitchFamily="34" charset="-120"/>
              </a:rPr>
              <a:t>Ex. </a:t>
            </a:r>
          </a:p>
          <a:p>
            <a:r>
              <a:rPr lang="zh-TW" altLang="en-US" sz="2000" b="1" dirty="0">
                <a:latin typeface="微軟正黑體" panose="020B0604030504040204" pitchFamily="34" charset="-120"/>
                <a:ea typeface="微軟正黑體" panose="020B0604030504040204" pitchFamily="34" charset="-120"/>
              </a:rPr>
              <a:t>數學科 </a:t>
            </a:r>
            <a:r>
              <a:rPr lang="en-US" altLang="zh-TW" sz="2000" b="1" dirty="0">
                <a:latin typeface="微軟正黑體" panose="020B0604030504040204" pitchFamily="34" charset="-120"/>
                <a:ea typeface="微軟正黑體" panose="020B0604030504040204" pitchFamily="34" charset="-120"/>
              </a:rPr>
              <a:t>SAS </a:t>
            </a:r>
            <a:r>
              <a:rPr lang="en-US" altLang="zh-TW" sz="2000" b="1" dirty="0">
                <a:latin typeface="微軟正黑體" panose="020B0604030504040204" pitchFamily="34" charset="-120"/>
                <a:ea typeface="微軟正黑體" panose="020B0604030504040204" pitchFamily="34" charset="-120"/>
                <a:sym typeface="Wingdings" panose="05000000000000000000" pitchFamily="2" charset="2"/>
              </a:rPr>
              <a:t> </a:t>
            </a:r>
            <a:r>
              <a:rPr lang="en-US" altLang="zh-TW" sz="2000" b="1" dirty="0">
                <a:latin typeface="微軟正黑體" panose="020B0604030504040204" pitchFamily="34" charset="-120"/>
                <a:ea typeface="微軟正黑體" panose="020B0604030504040204" pitchFamily="34" charset="-120"/>
              </a:rPr>
              <a:t>Side/Angle/Side</a:t>
            </a:r>
          </a:p>
          <a:p>
            <a:r>
              <a:rPr lang="en-US" altLang="zh-TW" sz="2000" b="1" dirty="0">
                <a:latin typeface="微軟正黑體" panose="020B0604030504040204" pitchFamily="34" charset="-120"/>
                <a:ea typeface="微軟正黑體" panose="020B0604030504040204" pitchFamily="34" charset="-120"/>
              </a:rPr>
              <a:t>This side is longer than that side.</a:t>
            </a:r>
          </a:p>
        </p:txBody>
      </p:sp>
      <p:sp>
        <p:nvSpPr>
          <p:cNvPr id="7" name="文字版面配置區 6"/>
          <p:cNvSpPr>
            <a:spLocks noGrp="1"/>
          </p:cNvSpPr>
          <p:nvPr>
            <p:ph type="body" sz="quarter" idx="17"/>
          </p:nvPr>
        </p:nvSpPr>
        <p:spPr>
          <a:xfrm>
            <a:off x="335127" y="2196285"/>
            <a:ext cx="3807229" cy="504000"/>
          </a:xfrm>
        </p:spPr>
        <p:txBody>
          <a:bodyPr/>
          <a:lstStyle/>
          <a:p>
            <a:r>
              <a:rPr lang="en-US" altLang="zh-TW" dirty="0">
                <a:solidFill>
                  <a:srgbClr val="FF0000"/>
                </a:solidFill>
                <a:latin typeface="微軟正黑體" panose="020B0604030504040204" pitchFamily="34" charset="-120"/>
                <a:ea typeface="微軟正黑體" panose="020B0604030504040204" pitchFamily="34" charset="-120"/>
              </a:rPr>
              <a:t>Classroom English</a:t>
            </a:r>
            <a:endParaRPr lang="zh-TW" altLang="en-US" dirty="0">
              <a:solidFill>
                <a:srgbClr val="FF0000"/>
              </a:solidFill>
              <a:latin typeface="微軟正黑體" panose="020B0604030504040204" pitchFamily="34" charset="-120"/>
              <a:ea typeface="微軟正黑體" panose="020B0604030504040204" pitchFamily="34" charset="-120"/>
            </a:endParaRPr>
          </a:p>
        </p:txBody>
      </p:sp>
      <p:sp>
        <p:nvSpPr>
          <p:cNvPr id="8" name="文字版面配置區 7"/>
          <p:cNvSpPr>
            <a:spLocks noGrp="1"/>
          </p:cNvSpPr>
          <p:nvPr>
            <p:ph type="body" sz="quarter" idx="18"/>
          </p:nvPr>
        </p:nvSpPr>
        <p:spPr>
          <a:xfrm>
            <a:off x="4042905" y="2224895"/>
            <a:ext cx="3710879" cy="504000"/>
          </a:xfrm>
        </p:spPr>
        <p:txBody>
          <a:bodyPr>
            <a:noAutofit/>
          </a:bodyPr>
          <a:lstStyle/>
          <a:p>
            <a:r>
              <a:rPr lang="en-US" altLang="zh-TW" dirty="0">
                <a:solidFill>
                  <a:srgbClr val="FF0000"/>
                </a:solidFill>
                <a:latin typeface="微軟正黑體" panose="020B0604030504040204" pitchFamily="34" charset="-120"/>
                <a:ea typeface="微軟正黑體" panose="020B0604030504040204" pitchFamily="34" charset="-120"/>
              </a:rPr>
              <a:t>Communication English</a:t>
            </a:r>
            <a:endParaRPr lang="zh-TW" altLang="en-US" dirty="0">
              <a:solidFill>
                <a:srgbClr val="FF0000"/>
              </a:solidFill>
              <a:latin typeface="微軟正黑體" panose="020B0604030504040204" pitchFamily="34" charset="-120"/>
              <a:ea typeface="微軟正黑體" panose="020B0604030504040204" pitchFamily="34" charset="-120"/>
            </a:endParaRPr>
          </a:p>
        </p:txBody>
      </p:sp>
      <p:sp>
        <p:nvSpPr>
          <p:cNvPr id="9" name="文字版面配置區 8"/>
          <p:cNvSpPr>
            <a:spLocks noGrp="1"/>
          </p:cNvSpPr>
          <p:nvPr>
            <p:ph type="body" sz="quarter" idx="19"/>
          </p:nvPr>
        </p:nvSpPr>
        <p:spPr>
          <a:xfrm>
            <a:off x="8025336" y="2196285"/>
            <a:ext cx="2684022" cy="504000"/>
          </a:xfrm>
        </p:spPr>
        <p:txBody>
          <a:bodyPr>
            <a:normAutofit/>
          </a:bodyPr>
          <a:lstStyle/>
          <a:p>
            <a:r>
              <a:rPr lang="en-US" altLang="zh-TW" dirty="0">
                <a:solidFill>
                  <a:srgbClr val="FF0000"/>
                </a:solidFill>
                <a:latin typeface="微軟正黑體" panose="020B0604030504040204" pitchFamily="34" charset="-120"/>
                <a:ea typeface="微軟正黑體" panose="020B0604030504040204" pitchFamily="34" charset="-120"/>
              </a:rPr>
              <a:t>Subject English</a:t>
            </a:r>
            <a:endParaRPr lang="zh-TW" altLang="en-US" dirty="0">
              <a:solidFill>
                <a:srgbClr val="FF0000"/>
              </a:solidFill>
              <a:latin typeface="微軟正黑體" panose="020B0604030504040204" pitchFamily="34" charset="-120"/>
              <a:ea typeface="微軟正黑體" panose="020B0604030504040204" pitchFamily="34" charset="-120"/>
            </a:endParaRPr>
          </a:p>
        </p:txBody>
      </p:sp>
      <p:pic>
        <p:nvPicPr>
          <p:cNvPr id="14" name="圖片預留位置 32" descr="教師">
            <a:extLst>
              <a:ext uri="{FF2B5EF4-FFF2-40B4-BE49-F238E27FC236}">
                <a16:creationId xmlns:a16="http://schemas.microsoft.com/office/drawing/2014/main" id="{DDFE365F-F609-43BD-AA8F-F26828263D0D}"/>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p:blipFill>
        <p:spPr>
          <a:xfrm>
            <a:off x="1811705" y="1252061"/>
            <a:ext cx="854075" cy="854075"/>
          </a:xfrm>
          <a:prstGeom prst="rect">
            <a:avLst/>
          </a:prstGeom>
        </p:spPr>
      </p:pic>
      <p:pic>
        <p:nvPicPr>
          <p:cNvPr id="15" name="圖片預留位置 34" descr="群組">
            <a:extLst>
              <a:ext uri="{FF2B5EF4-FFF2-40B4-BE49-F238E27FC236}">
                <a16:creationId xmlns:a16="http://schemas.microsoft.com/office/drawing/2014/main" id="{29D864EF-7534-4411-9666-4707F93191F9}"/>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p:blipFill>
        <p:spPr>
          <a:xfrm>
            <a:off x="5471308" y="1114737"/>
            <a:ext cx="854075" cy="854075"/>
          </a:xfrm>
          <a:prstGeom prst="rect">
            <a:avLst/>
          </a:prstGeom>
        </p:spPr>
      </p:pic>
      <p:pic>
        <p:nvPicPr>
          <p:cNvPr id="16" name="圖片預留位置 36" descr="書籍">
            <a:extLst>
              <a:ext uri="{FF2B5EF4-FFF2-40B4-BE49-F238E27FC236}">
                <a16:creationId xmlns:a16="http://schemas.microsoft.com/office/drawing/2014/main" id="{A3A82211-756C-4184-979C-5420002F8071}"/>
              </a:ext>
            </a:extLst>
          </p:cNvPr>
          <p:cNvPicPr>
            <a:picLocks noChangeAspect="1"/>
          </p:cNvPicPr>
          <p:nvPr/>
        </p:nvPicPr>
        <p:blipFill rotWithShape="1">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rcRect/>
          <a:stretch/>
        </p:blipFill>
        <p:spPr>
          <a:xfrm>
            <a:off x="9136639" y="1205187"/>
            <a:ext cx="854075" cy="854075"/>
          </a:xfrm>
          <a:prstGeom prst="rect">
            <a:avLst/>
          </a:prstGeom>
        </p:spPr>
      </p:pic>
    </p:spTree>
    <p:custDataLst>
      <p:tags r:id="rId1"/>
    </p:custDataLst>
    <p:extLst>
      <p:ext uri="{BB962C8B-B14F-4D97-AF65-F5344CB8AC3E}">
        <p14:creationId xmlns:p14="http://schemas.microsoft.com/office/powerpoint/2010/main" val="1786479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圖片預留位置 25" descr="預留位置圖片">
            <a:extLst>
              <a:ext uri="{FF2B5EF4-FFF2-40B4-BE49-F238E27FC236}">
                <a16:creationId xmlns:a16="http://schemas.microsoft.com/office/drawing/2014/main" id="{925A3C19-2816-4D4F-B6A9-C4A6DA022E39}"/>
              </a:ext>
            </a:extLst>
          </p:cNvPr>
          <p:cNvPicPr>
            <a:picLocks noGrp="1" noChangeAspect="1"/>
          </p:cNvPicPr>
          <p:nvPr>
            <p:ph type="pic" sz="quarter" idx="12"/>
          </p:nvPr>
        </p:nvPicPr>
        <p:blipFill rotWithShape="1">
          <a:blip r:embed="rId4" cstate="screen">
            <a:extLst>
              <a:ext uri="{28A0092B-C50C-407E-A947-70E740481C1C}">
                <a14:useLocalDpi xmlns:a14="http://schemas.microsoft.com/office/drawing/2010/main"/>
              </a:ext>
            </a:extLst>
          </a:blip>
          <a:srcRect/>
          <a:stretch/>
        </p:blipFill>
        <p:spPr>
          <a:xfrm>
            <a:off x="86715" y="86714"/>
            <a:ext cx="2994357" cy="6684572"/>
          </a:xfrm>
        </p:spPr>
      </p:pic>
      <p:grpSp>
        <p:nvGrpSpPr>
          <p:cNvPr id="60" name="群組 59" title="幾何圖形">
            <a:extLst>
              <a:ext uri="{FF2B5EF4-FFF2-40B4-BE49-F238E27FC236}">
                <a16:creationId xmlns:a16="http://schemas.microsoft.com/office/drawing/2014/main" id="{502D7333-D43E-4F9D-B14F-59FA693F743A}"/>
              </a:ext>
            </a:extLst>
          </p:cNvPr>
          <p:cNvGrpSpPr/>
          <p:nvPr/>
        </p:nvGrpSpPr>
        <p:grpSpPr>
          <a:xfrm>
            <a:off x="8203224" y="-109"/>
            <a:ext cx="3081180" cy="3011457"/>
            <a:chOff x="8203224" y="-109"/>
            <a:chExt cx="3081180" cy="3011457"/>
          </a:xfrm>
        </p:grpSpPr>
        <p:sp>
          <p:nvSpPr>
            <p:cNvPr id="50" name="手繪多邊形：圖案 13">
              <a:extLst>
                <a:ext uri="{FF2B5EF4-FFF2-40B4-BE49-F238E27FC236}">
                  <a16:creationId xmlns:a16="http://schemas.microsoft.com/office/drawing/2014/main" id="{59FDA323-CBDE-41E6-924C-03E74A614CC9}"/>
                </a:ext>
              </a:extLst>
            </p:cNvPr>
            <p:cNvSpPr/>
            <p:nvPr/>
          </p:nvSpPr>
          <p:spPr>
            <a:xfrm rot="4308689">
              <a:off x="8775952" y="408682"/>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51" name="手繪多邊形：圖案 50">
              <a:extLst>
                <a:ext uri="{FF2B5EF4-FFF2-40B4-BE49-F238E27FC236}">
                  <a16:creationId xmlns:a16="http://schemas.microsoft.com/office/drawing/2014/main" id="{9CE92FB3-8AD8-47EB-97CA-0ECDC09120D0}"/>
                </a:ext>
              </a:extLst>
            </p:cNvPr>
            <p:cNvSpPr/>
            <p:nvPr/>
          </p:nvSpPr>
          <p:spPr>
            <a:xfrm rot="13830869">
              <a:off x="9042191" y="2734930"/>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52" name="手繪多邊形：圖案 17">
              <a:extLst>
                <a:ext uri="{FF2B5EF4-FFF2-40B4-BE49-F238E27FC236}">
                  <a16:creationId xmlns:a16="http://schemas.microsoft.com/office/drawing/2014/main" id="{4F13AF84-D580-486F-B6A7-DD766242180B}"/>
                </a:ext>
              </a:extLst>
            </p:cNvPr>
            <p:cNvSpPr/>
            <p:nvPr/>
          </p:nvSpPr>
          <p:spPr>
            <a:xfrm rot="12431080">
              <a:off x="9113375" y="2470891"/>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53" name="手繪多邊形：圖案 19">
              <a:extLst>
                <a:ext uri="{FF2B5EF4-FFF2-40B4-BE49-F238E27FC236}">
                  <a16:creationId xmlns:a16="http://schemas.microsoft.com/office/drawing/2014/main" id="{D9B80E43-DA23-4DAF-9988-45904EB5005D}"/>
                </a:ext>
              </a:extLst>
            </p:cNvPr>
            <p:cNvSpPr/>
            <p:nvPr/>
          </p:nvSpPr>
          <p:spPr>
            <a:xfrm rot="4308689">
              <a:off x="8370204" y="-16708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54" name="手繪多邊形：圖案 23">
              <a:extLst>
                <a:ext uri="{FF2B5EF4-FFF2-40B4-BE49-F238E27FC236}">
                  <a16:creationId xmlns:a16="http://schemas.microsoft.com/office/drawing/2014/main" id="{F9FBA27B-A072-4DE9-A04B-B238E9C6C89C}"/>
                </a:ext>
              </a:extLst>
            </p:cNvPr>
            <p:cNvSpPr/>
            <p:nvPr/>
          </p:nvSpPr>
          <p:spPr>
            <a:xfrm rot="17193105">
              <a:off x="10959548" y="1603457"/>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sp>
          <p:nvSpPr>
            <p:cNvPr id="55" name="手繪多邊形：圖案 54">
              <a:extLst>
                <a:ext uri="{FF2B5EF4-FFF2-40B4-BE49-F238E27FC236}">
                  <a16:creationId xmlns:a16="http://schemas.microsoft.com/office/drawing/2014/main" id="{E67CB484-653D-4AC0-97B9-380A17B2A23B}"/>
                </a:ext>
              </a:extLst>
            </p:cNvPr>
            <p:cNvSpPr/>
            <p:nvPr/>
          </p:nvSpPr>
          <p:spPr>
            <a:xfrm rot="17193105">
              <a:off x="10463812" y="1384386"/>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grpSp>
      <p:sp>
        <p:nvSpPr>
          <p:cNvPr id="5" name="投影片編號預留位置 4">
            <a:extLst>
              <a:ext uri="{FF2B5EF4-FFF2-40B4-BE49-F238E27FC236}">
                <a16:creationId xmlns:a16="http://schemas.microsoft.com/office/drawing/2014/main" id="{3DFB2076-ED27-384F-AA60-C162A455D1CB}"/>
              </a:ext>
            </a:extLst>
          </p:cNvPr>
          <p:cNvSpPr>
            <a:spLocks noGrp="1"/>
          </p:cNvSpPr>
          <p:nvPr>
            <p:ph type="sldNum" sz="quarter" idx="14"/>
          </p:nvPr>
        </p:nvSpPr>
        <p:spPr/>
        <p:txBody>
          <a:bodyPr rtlCol="0"/>
          <a:lstStyle/>
          <a:p>
            <a:pPr rtl="0"/>
            <a:fld id="{19B51A1E-902D-48AF-9020-955120F399B6}" type="slidenum">
              <a:rPr lang="en-US" altLang="zh-TW" smtClean="0">
                <a:latin typeface="Microsoft JhengHei UI" panose="020B0604030504040204" pitchFamily="34" charset="-120"/>
                <a:ea typeface="Microsoft JhengHei UI" panose="020B0604030504040204" pitchFamily="34" charset="-120"/>
                <a:sym typeface="Microsoft JhengHei UI" panose="020B0604030504040204" pitchFamily="34" charset="-120"/>
              </a:rPr>
              <a:pPr rtl="0"/>
              <a:t>25</a:t>
            </a:fld>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pic>
        <p:nvPicPr>
          <p:cNvPr id="2" name="圖片 1"/>
          <p:cNvPicPr>
            <a:picLocks noChangeAspect="1"/>
          </p:cNvPicPr>
          <p:nvPr/>
        </p:nvPicPr>
        <p:blipFill>
          <a:blip r:embed="rId5"/>
          <a:stretch>
            <a:fillRect/>
          </a:stretch>
        </p:blipFill>
        <p:spPr>
          <a:xfrm>
            <a:off x="3081072" y="0"/>
            <a:ext cx="9015677" cy="6771286"/>
          </a:xfrm>
          <a:prstGeom prst="rect">
            <a:avLst/>
          </a:prstGeom>
        </p:spPr>
      </p:pic>
    </p:spTree>
    <p:custDataLst>
      <p:tags r:id="rId1"/>
    </p:custDataLst>
    <p:extLst>
      <p:ext uri="{BB962C8B-B14F-4D97-AF65-F5344CB8AC3E}">
        <p14:creationId xmlns:p14="http://schemas.microsoft.com/office/powerpoint/2010/main" val="57277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預留位置 2">
            <a:extLst>
              <a:ext uri="{FF2B5EF4-FFF2-40B4-BE49-F238E27FC236}">
                <a16:creationId xmlns:a16="http://schemas.microsoft.com/office/drawing/2014/main" id="{7B76A69D-5C10-4FB6-A2D5-E9C0D9195E94}"/>
              </a:ext>
            </a:extLst>
          </p:cNvPr>
          <p:cNvSpPr>
            <a:spLocks noGrp="1"/>
          </p:cNvSpPr>
          <p:nvPr>
            <p:ph type="sldNum" sz="quarter" idx="11"/>
          </p:nvPr>
        </p:nvSpPr>
        <p:spPr/>
        <p:txBody>
          <a:bodyPr rtlCol="0"/>
          <a:lstStyle/>
          <a:p>
            <a:pPr rtl="0"/>
            <a:fld id="{19B51A1E-902D-48AF-9020-955120F399B6}" type="slidenum">
              <a:rPr lang="en-US" altLang="zh-TW" smtClean="0">
                <a:latin typeface="Microsoft JhengHei UI" panose="020B0604030504040204" pitchFamily="34" charset="-120"/>
                <a:ea typeface="Microsoft JhengHei UI" panose="020B0604030504040204" pitchFamily="34" charset="-120"/>
                <a:sym typeface="Microsoft JhengHei UI" panose="020B0604030504040204" pitchFamily="34" charset="-120"/>
              </a:rPr>
              <a:pPr rtl="0"/>
              <a:t>26</a:t>
            </a:fld>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pic>
        <p:nvPicPr>
          <p:cNvPr id="45" name="圖片 44"/>
          <p:cNvPicPr>
            <a:picLocks noChangeAspect="1"/>
          </p:cNvPicPr>
          <p:nvPr/>
        </p:nvPicPr>
        <p:blipFill>
          <a:blip r:embed="rId4"/>
          <a:stretch>
            <a:fillRect/>
          </a:stretch>
        </p:blipFill>
        <p:spPr>
          <a:xfrm>
            <a:off x="122605" y="103824"/>
            <a:ext cx="3898669" cy="6687892"/>
          </a:xfrm>
          <a:prstGeom prst="rect">
            <a:avLst/>
          </a:prstGeom>
        </p:spPr>
      </p:pic>
      <p:sp>
        <p:nvSpPr>
          <p:cNvPr id="2" name="流程圖: 打孔紙帶 1"/>
          <p:cNvSpPr/>
          <p:nvPr/>
        </p:nvSpPr>
        <p:spPr>
          <a:xfrm>
            <a:off x="4613565" y="1529542"/>
            <a:ext cx="6450676" cy="2951018"/>
          </a:xfrm>
          <a:prstGeom prst="flowChartPunchedTap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6292736" y="2273531"/>
            <a:ext cx="3092334" cy="1463040"/>
          </a:xfrm>
          <a:prstGeom prst="rect">
            <a:avLst/>
          </a:prstGeom>
          <a:noFill/>
        </p:spPr>
        <p:txBody>
          <a:bodyPr wrap="none" lIns="0" tIns="0" rIns="0" bIns="0" rtlCol="0">
            <a:noAutofit/>
          </a:bodyPr>
          <a:lstStyle/>
          <a:p>
            <a:pPr algn="l"/>
            <a:r>
              <a:rPr lang="en-US" altLang="zh-TW" sz="9600" dirty="0">
                <a:solidFill>
                  <a:schemeClr val="accent3">
                    <a:lumMod val="50000"/>
                  </a:schemeClr>
                </a:solidFill>
                <a:latin typeface="Arial Rounded MT Bold" panose="020F0704030504030204" pitchFamily="34" charset="0"/>
              </a:rPr>
              <a:t>F</a:t>
            </a:r>
            <a:r>
              <a:rPr lang="zh-TW" altLang="en-US" sz="9600" dirty="0">
                <a:solidFill>
                  <a:schemeClr val="accent3">
                    <a:lumMod val="50000"/>
                  </a:schemeClr>
                </a:solidFill>
                <a:latin typeface="Arial Rounded MT Bold" panose="020F0704030504030204" pitchFamily="34" charset="0"/>
              </a:rPr>
              <a:t> </a:t>
            </a:r>
            <a:r>
              <a:rPr lang="en-US" altLang="zh-TW" sz="9600" dirty="0">
                <a:solidFill>
                  <a:schemeClr val="accent3">
                    <a:lumMod val="50000"/>
                  </a:schemeClr>
                </a:solidFill>
                <a:latin typeface="Arial Rounded MT Bold" panose="020F0704030504030204" pitchFamily="34" charset="0"/>
              </a:rPr>
              <a:t>A</a:t>
            </a:r>
            <a:r>
              <a:rPr lang="zh-TW" altLang="en-US" sz="9600" dirty="0">
                <a:solidFill>
                  <a:schemeClr val="accent3">
                    <a:lumMod val="50000"/>
                  </a:schemeClr>
                </a:solidFill>
                <a:latin typeface="Arial Rounded MT Bold" panose="020F0704030504030204" pitchFamily="34" charset="0"/>
              </a:rPr>
              <a:t> </a:t>
            </a:r>
            <a:r>
              <a:rPr lang="en-US" altLang="zh-TW" sz="9600" dirty="0">
                <a:solidFill>
                  <a:schemeClr val="accent3">
                    <a:lumMod val="50000"/>
                  </a:schemeClr>
                </a:solidFill>
                <a:latin typeface="Arial Rounded MT Bold" panose="020F0704030504030204" pitchFamily="34" charset="0"/>
              </a:rPr>
              <a:t>Q</a:t>
            </a:r>
            <a:endParaRPr lang="zh-TW" altLang="en-US" sz="9600" dirty="0">
              <a:solidFill>
                <a:schemeClr val="accent3">
                  <a:lumMod val="50000"/>
                </a:schemeClr>
              </a:solidFill>
              <a:latin typeface="Arial Rounded MT Bold" panose="020F0704030504030204" pitchFamily="34" charset="0"/>
            </a:endParaRPr>
          </a:p>
        </p:txBody>
      </p:sp>
      <p:sp>
        <p:nvSpPr>
          <p:cNvPr id="7" name="圓角矩形 6"/>
          <p:cNvSpPr/>
          <p:nvPr/>
        </p:nvSpPr>
        <p:spPr>
          <a:xfrm>
            <a:off x="8600076" y="6283576"/>
            <a:ext cx="2765849" cy="30361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accent2">
                    <a:lumMod val="50000"/>
                  </a:schemeClr>
                </a:solidFill>
                <a:latin typeface="Times New Roman" panose="02020603050405020304" pitchFamily="18" charset="0"/>
                <a:cs typeface="Times New Roman" panose="02020603050405020304" pitchFamily="18" charset="0"/>
              </a:rPr>
              <a:t>ANJH Bilingual Education</a:t>
            </a:r>
            <a:endParaRPr lang="zh-TW" altLang="en-US" dirty="0">
              <a:solidFill>
                <a:schemeClr val="accent2">
                  <a:lumMod val="50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19184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預留位置 2">
            <a:extLst>
              <a:ext uri="{FF2B5EF4-FFF2-40B4-BE49-F238E27FC236}">
                <a16:creationId xmlns:a16="http://schemas.microsoft.com/office/drawing/2014/main" id="{7B76A69D-5C10-4FB6-A2D5-E9C0D9195E94}"/>
              </a:ext>
            </a:extLst>
          </p:cNvPr>
          <p:cNvSpPr>
            <a:spLocks noGrp="1"/>
          </p:cNvSpPr>
          <p:nvPr>
            <p:ph type="sldNum" sz="quarter" idx="11"/>
          </p:nvPr>
        </p:nvSpPr>
        <p:spPr/>
        <p:txBody>
          <a:bodyPr rtlCol="0"/>
          <a:lstStyle/>
          <a:p>
            <a:pPr rtl="0"/>
            <a:fld id="{19B51A1E-902D-48AF-9020-955120F399B6}" type="slidenum">
              <a:rPr lang="en-US" altLang="zh-TW" smtClean="0">
                <a:latin typeface="Microsoft JhengHei UI" panose="020B0604030504040204" pitchFamily="34" charset="-120"/>
                <a:ea typeface="Microsoft JhengHei UI" panose="020B0604030504040204" pitchFamily="34" charset="-120"/>
                <a:sym typeface="Microsoft JhengHei UI" panose="020B0604030504040204" pitchFamily="34" charset="-120"/>
              </a:rPr>
              <a:pPr rtl="0"/>
              <a:t>27</a:t>
            </a:fld>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pic>
        <p:nvPicPr>
          <p:cNvPr id="45" name="圖片 44"/>
          <p:cNvPicPr>
            <a:picLocks noChangeAspect="1"/>
          </p:cNvPicPr>
          <p:nvPr/>
        </p:nvPicPr>
        <p:blipFill>
          <a:blip r:embed="rId4"/>
          <a:stretch>
            <a:fillRect/>
          </a:stretch>
        </p:blipFill>
        <p:spPr>
          <a:xfrm>
            <a:off x="122605" y="103824"/>
            <a:ext cx="3898669" cy="6687892"/>
          </a:xfrm>
          <a:prstGeom prst="rect">
            <a:avLst/>
          </a:prstGeom>
        </p:spPr>
      </p:pic>
      <p:sp>
        <p:nvSpPr>
          <p:cNvPr id="33" name="文字方塊 32"/>
          <p:cNvSpPr txBox="1"/>
          <p:nvPr/>
        </p:nvSpPr>
        <p:spPr>
          <a:xfrm>
            <a:off x="4236098" y="606490"/>
            <a:ext cx="7137918" cy="5910688"/>
          </a:xfrm>
          <a:prstGeom prst="rect">
            <a:avLst/>
          </a:prstGeom>
          <a:noFill/>
        </p:spPr>
        <p:txBody>
          <a:bodyPr wrap="square" lIns="0" tIns="0" rIns="0" bIns="0" rtlCol="0">
            <a:noAutofit/>
          </a:bodyPr>
          <a:lstStyle/>
          <a:p>
            <a:pPr marL="514350" indent="-514350">
              <a:buFont typeface="Wingdings" panose="05000000000000000000" pitchFamily="2" charset="2"/>
              <a:buChar char="u"/>
            </a:pPr>
            <a:r>
              <a:rPr lang="zh-TW" altLang="en-US" sz="2800" b="1" dirty="0">
                <a:solidFill>
                  <a:srgbClr val="0070C0"/>
                </a:solidFill>
                <a:latin typeface="微軟正黑體" panose="020B0604030504040204" pitchFamily="34" charset="-120"/>
                <a:ea typeface="微軟正黑體" panose="020B0604030504040204" pitchFamily="34" charset="-120"/>
              </a:rPr>
              <a:t>什麼樣的教學模式才是雙語教育</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中文、英文</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的課堂？</a:t>
            </a:r>
            <a:endParaRPr lang="en-US" altLang="zh-TW" sz="2800" b="1" dirty="0">
              <a:solidFill>
                <a:srgbClr val="0070C0"/>
              </a:solidFill>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r>
              <a:rPr lang="zh-TW" altLang="en-US" sz="2800" b="1" dirty="0">
                <a:latin typeface="微軟正黑體" panose="020B0604030504040204" pitchFamily="34" charset="-120"/>
                <a:ea typeface="微軟正黑體" panose="020B0604030504040204" pitchFamily="34" charset="-120"/>
              </a:rPr>
              <a:t>在不同國家不同情境有不同的定義。</a:t>
            </a:r>
            <a:endParaRPr lang="en-US" altLang="zh-TW" sz="2800" b="1" dirty="0">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r>
              <a:rPr lang="zh-TW" altLang="en-US" sz="2800" b="1" dirty="0">
                <a:latin typeface="微軟正黑體" panose="020B0604030504040204" pitchFamily="34" charset="-120"/>
                <a:ea typeface="微軟正黑體" panose="020B0604030504040204" pitchFamily="34" charset="-120"/>
                <a:hlinkClick r:id="rId5"/>
              </a:rPr>
              <a:t>大考中心的區隔。</a:t>
            </a:r>
            <a:endParaRPr lang="en-US" altLang="zh-TW" sz="2800" b="1" dirty="0">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r>
              <a:rPr lang="en-US" altLang="zh-TW" sz="2800" b="1" dirty="0">
                <a:latin typeface="微軟正黑體" panose="020B0604030504040204" pitchFamily="34" charset="-120"/>
                <a:ea typeface="微軟正黑體" panose="020B0604030504040204" pitchFamily="34" charset="-120"/>
              </a:rPr>
              <a:t>EMI,</a:t>
            </a:r>
            <a:r>
              <a:rPr lang="zh-TW" altLang="en-US" sz="2800" b="1" dirty="0">
                <a:latin typeface="微軟正黑體" panose="020B0604030504040204" pitchFamily="34" charset="-120"/>
                <a:ea typeface="微軟正黑體" panose="020B0604030504040204" pitchFamily="34" charset="-120"/>
              </a:rPr>
              <a:t> </a:t>
            </a:r>
            <a:r>
              <a:rPr lang="en-US" altLang="zh-TW" sz="2800" b="1" dirty="0">
                <a:latin typeface="微軟正黑體" panose="020B0604030504040204" pitchFamily="34" charset="-120"/>
                <a:ea typeface="微軟正黑體" panose="020B0604030504040204" pitchFamily="34" charset="-120"/>
              </a:rPr>
              <a:t>CLIL,</a:t>
            </a:r>
            <a:r>
              <a:rPr lang="zh-TW" altLang="en-US" sz="2800" b="1" dirty="0">
                <a:latin typeface="微軟正黑體" panose="020B0604030504040204" pitchFamily="34" charset="-120"/>
                <a:ea typeface="微軟正黑體" panose="020B0604030504040204" pitchFamily="34" charset="-120"/>
              </a:rPr>
              <a:t> </a:t>
            </a:r>
            <a:r>
              <a:rPr lang="zh-TW" altLang="en-US" sz="2800" b="1" dirty="0">
                <a:latin typeface="微軟正黑體" panose="020B0604030504040204" pitchFamily="34" charset="-120"/>
                <a:ea typeface="微軟正黑體" panose="020B0604030504040204" pitchFamily="34" charset="-120"/>
                <a:hlinkClick r:id="rId6"/>
              </a:rPr>
              <a:t>沉浸式英語／雙語教育 </a:t>
            </a:r>
            <a:endParaRPr lang="en-US" altLang="zh-TW" sz="2800" b="1" dirty="0">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r>
              <a:rPr lang="zh-TW" altLang="en-US" sz="2800" b="1" dirty="0">
                <a:latin typeface="微軟正黑體" panose="020B0604030504040204" pitchFamily="34" charset="-120"/>
                <a:ea typeface="微軟正黑體" panose="020B0604030504040204" pitchFamily="34" charset="-120"/>
                <a:hlinkClick r:id="rId7"/>
              </a:rPr>
              <a:t>台灣模式的雙語教育</a:t>
            </a:r>
            <a:endParaRPr lang="en-US" altLang="zh-TW" sz="2800" b="1" dirty="0">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r>
              <a:rPr lang="zh-TW" altLang="en-US" sz="2800" b="1" dirty="0">
                <a:solidFill>
                  <a:srgbClr val="FF0000"/>
                </a:solidFill>
                <a:latin typeface="微軟正黑體" panose="020B0604030504040204" pitchFamily="34" charset="-120"/>
                <a:ea typeface="微軟正黑體" panose="020B0604030504040204" pitchFamily="34" charset="-120"/>
              </a:rPr>
              <a:t>是在全部中文和全面英語兩個端點間的連續線中的任一點。</a:t>
            </a:r>
            <a:endParaRPr lang="en-US" altLang="zh-TW" sz="2800" b="1" dirty="0">
              <a:solidFill>
                <a:srgbClr val="FF0000"/>
              </a:solidFill>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r>
              <a:rPr lang="zh-TW" altLang="en-US" sz="2800" b="1" dirty="0">
                <a:solidFill>
                  <a:srgbClr val="FF0000"/>
                </a:solidFill>
                <a:latin typeface="微軟正黑體" panose="020B0604030504040204" pitchFamily="34" charset="-120"/>
                <a:ea typeface="微軟正黑體" panose="020B0604030504040204" pitchFamily="34" charset="-120"/>
              </a:rPr>
              <a:t>在不同師生對於英語掌握的情況下，有各自不同的英語元素比例，應皆可歸類為廣義的雙語課程。</a:t>
            </a:r>
            <a:endParaRPr lang="en-US" altLang="zh-TW" sz="2800" b="1" dirty="0">
              <a:solidFill>
                <a:srgbClr val="FF0000"/>
              </a:solidFill>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endParaRPr lang="en-US" altLang="zh-TW" sz="2400" dirty="0">
              <a:solidFill>
                <a:srgbClr val="FF0000"/>
              </a:solidFill>
            </a:endParaRPr>
          </a:p>
          <a:p>
            <a:pPr marL="971550" lvl="1" indent="-514350">
              <a:buFont typeface="Wingdings" panose="05000000000000000000" pitchFamily="2" charset="2"/>
              <a:buChar char="u"/>
            </a:pPr>
            <a:endParaRPr lang="en-US" altLang="zh-TW" sz="2400" dirty="0">
              <a:solidFill>
                <a:schemeClr val="tx1">
                  <a:lumMod val="75000"/>
                  <a:lumOff val="25000"/>
                </a:schemeClr>
              </a:solidFill>
            </a:endParaRPr>
          </a:p>
          <a:p>
            <a:pPr marL="514350" indent="-514350">
              <a:buFont typeface="Wingdings" panose="05000000000000000000" pitchFamily="2" charset="2"/>
              <a:buChar char="u"/>
            </a:pPr>
            <a:endParaRPr lang="en-US" altLang="zh-TW" sz="3200" dirty="0">
              <a:solidFill>
                <a:schemeClr val="tx1">
                  <a:lumMod val="75000"/>
                  <a:lumOff val="25000"/>
                </a:schemeClr>
              </a:solidFill>
            </a:endParaRPr>
          </a:p>
          <a:p>
            <a:endParaRPr lang="zh-TW" altLang="en-US" sz="3200" dirty="0">
              <a:solidFill>
                <a:schemeClr val="tx1">
                  <a:lumMod val="75000"/>
                  <a:lumOff val="25000"/>
                </a:schemeClr>
              </a:solidFill>
            </a:endParaRPr>
          </a:p>
          <a:p>
            <a:r>
              <a:rPr lang="zh-TW" altLang="en-US" sz="1200" dirty="0">
                <a:solidFill>
                  <a:schemeClr val="tx1">
                    <a:lumMod val="75000"/>
                    <a:lumOff val="25000"/>
                  </a:schemeClr>
                </a:solidFill>
              </a:rPr>
              <a:t/>
            </a:r>
            <a:br>
              <a:rPr lang="zh-TW" altLang="en-US" sz="1200" dirty="0">
                <a:solidFill>
                  <a:schemeClr val="tx1">
                    <a:lumMod val="75000"/>
                    <a:lumOff val="25000"/>
                  </a:schemeClr>
                </a:solidFill>
              </a:rPr>
            </a:br>
            <a:endParaRPr lang="zh-TW" altLang="en-US" sz="1200" dirty="0">
              <a:solidFill>
                <a:schemeClr val="tx1">
                  <a:lumMod val="75000"/>
                  <a:lumOff val="25000"/>
                </a:schemeClr>
              </a:solidFill>
            </a:endParaRPr>
          </a:p>
        </p:txBody>
      </p:sp>
      <p:sp>
        <p:nvSpPr>
          <p:cNvPr id="5" name="圓角矩形 4"/>
          <p:cNvSpPr/>
          <p:nvPr/>
        </p:nvSpPr>
        <p:spPr>
          <a:xfrm>
            <a:off x="8600076" y="6283576"/>
            <a:ext cx="2765849" cy="30361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accent2">
                    <a:lumMod val="50000"/>
                  </a:schemeClr>
                </a:solidFill>
                <a:latin typeface="Times New Roman" panose="02020603050405020304" pitchFamily="18" charset="0"/>
                <a:cs typeface="Times New Roman" panose="02020603050405020304" pitchFamily="18" charset="0"/>
              </a:rPr>
              <a:t>ANJH Bilingual Education</a:t>
            </a:r>
            <a:endParaRPr lang="zh-TW" altLang="en-US" dirty="0">
              <a:solidFill>
                <a:schemeClr val="accent2">
                  <a:lumMod val="50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030586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預留位置 2">
            <a:extLst>
              <a:ext uri="{FF2B5EF4-FFF2-40B4-BE49-F238E27FC236}">
                <a16:creationId xmlns:a16="http://schemas.microsoft.com/office/drawing/2014/main" id="{7B76A69D-5C10-4FB6-A2D5-E9C0D9195E94}"/>
              </a:ext>
            </a:extLst>
          </p:cNvPr>
          <p:cNvSpPr>
            <a:spLocks noGrp="1"/>
          </p:cNvSpPr>
          <p:nvPr>
            <p:ph type="sldNum" sz="quarter" idx="11"/>
          </p:nvPr>
        </p:nvSpPr>
        <p:spPr/>
        <p:txBody>
          <a:bodyPr rtlCol="0"/>
          <a:lstStyle/>
          <a:p>
            <a:pPr rtl="0"/>
            <a:fld id="{19B51A1E-902D-48AF-9020-955120F399B6}" type="slidenum">
              <a:rPr lang="en-US" altLang="zh-TW" smtClean="0">
                <a:latin typeface="Microsoft JhengHei UI" panose="020B0604030504040204" pitchFamily="34" charset="-120"/>
                <a:ea typeface="Microsoft JhengHei UI" panose="020B0604030504040204" pitchFamily="34" charset="-120"/>
                <a:sym typeface="Microsoft JhengHei UI" panose="020B0604030504040204" pitchFamily="34" charset="-120"/>
              </a:rPr>
              <a:pPr rtl="0"/>
              <a:t>28</a:t>
            </a:fld>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pic>
        <p:nvPicPr>
          <p:cNvPr id="45" name="圖片 44"/>
          <p:cNvPicPr>
            <a:picLocks noChangeAspect="1"/>
          </p:cNvPicPr>
          <p:nvPr/>
        </p:nvPicPr>
        <p:blipFill>
          <a:blip r:embed="rId4"/>
          <a:stretch>
            <a:fillRect/>
          </a:stretch>
        </p:blipFill>
        <p:spPr>
          <a:xfrm>
            <a:off x="122605" y="103824"/>
            <a:ext cx="3898669" cy="6687892"/>
          </a:xfrm>
          <a:prstGeom prst="rect">
            <a:avLst/>
          </a:prstGeom>
        </p:spPr>
      </p:pic>
      <p:sp>
        <p:nvSpPr>
          <p:cNvPr id="33" name="文字方塊 32"/>
          <p:cNvSpPr txBox="1"/>
          <p:nvPr/>
        </p:nvSpPr>
        <p:spPr>
          <a:xfrm>
            <a:off x="4236097" y="606490"/>
            <a:ext cx="7470033" cy="5910688"/>
          </a:xfrm>
          <a:prstGeom prst="rect">
            <a:avLst/>
          </a:prstGeom>
          <a:noFill/>
        </p:spPr>
        <p:txBody>
          <a:bodyPr wrap="square" lIns="0" tIns="0" rIns="0" bIns="0" rtlCol="0">
            <a:noAutofit/>
          </a:bodyPr>
          <a:lstStyle/>
          <a:p>
            <a:pPr lvl="1"/>
            <a:r>
              <a:rPr lang="zh-TW" altLang="en-US" sz="2400" dirty="0" smtClean="0">
                <a:solidFill>
                  <a:schemeClr val="tx1">
                    <a:lumMod val="75000"/>
                    <a:lumOff val="25000"/>
                  </a:schemeClr>
                </a:solidFill>
                <a:latin typeface="華康儷中黑" panose="020B0509000000000000" pitchFamily="49" charset="-120"/>
                <a:ea typeface="華康儷中黑" panose="020B0509000000000000" pitchFamily="49" charset="-120"/>
              </a:rPr>
              <a:t>所以不要</a:t>
            </a:r>
            <a:r>
              <a:rPr lang="zh-TW" altLang="en-US" sz="2400" dirty="0">
                <a:solidFill>
                  <a:schemeClr val="tx1">
                    <a:lumMod val="75000"/>
                    <a:lumOff val="25000"/>
                  </a:schemeClr>
                </a:solidFill>
                <a:latin typeface="華康儷中黑" panose="020B0509000000000000" pitchFamily="49" charset="-120"/>
                <a:ea typeface="華康儷中黑" panose="020B0509000000000000" pitchFamily="49" charset="-120"/>
              </a:rPr>
              <a:t>再</a:t>
            </a:r>
            <a:r>
              <a:rPr lang="zh-TW" altLang="en-US" sz="2400" dirty="0" smtClean="0">
                <a:solidFill>
                  <a:schemeClr val="tx1">
                    <a:lumMod val="75000"/>
                    <a:lumOff val="25000"/>
                  </a:schemeClr>
                </a:solidFill>
                <a:latin typeface="華康儷中黑" panose="020B0509000000000000" pitchFamily="49" charset="-120"/>
                <a:ea typeface="華康儷中黑" panose="020B0509000000000000" pitchFamily="49" charset="-120"/>
              </a:rPr>
              <a:t>問</a:t>
            </a:r>
            <a:r>
              <a:rPr lang="en-US" altLang="zh-TW" sz="2400" dirty="0" smtClean="0">
                <a:solidFill>
                  <a:srgbClr val="FF0000"/>
                </a:solidFill>
                <a:latin typeface="華康儷中黑" panose="020B0509000000000000" pitchFamily="49" charset="-120"/>
                <a:ea typeface="華康儷中黑" panose="020B0509000000000000" pitchFamily="49" charset="-120"/>
              </a:rPr>
              <a:t>~~~~</a:t>
            </a:r>
            <a:r>
              <a:rPr lang="zh-TW" altLang="en-US" sz="2400" dirty="0" smtClean="0">
                <a:solidFill>
                  <a:srgbClr val="FF0000"/>
                </a:solidFill>
                <a:latin typeface="華康儷中黑" panose="020B0509000000000000" pitchFamily="49" charset="-120"/>
                <a:ea typeface="華康儷中黑" panose="020B0509000000000000" pitchFamily="49" charset="-120"/>
              </a:rPr>
              <a:t>算不算雙語教學了</a:t>
            </a:r>
            <a:r>
              <a:rPr lang="en-US" altLang="zh-TW" sz="2400" dirty="0" smtClean="0">
                <a:solidFill>
                  <a:srgbClr val="FF0000"/>
                </a:solidFill>
                <a:latin typeface="華康儷中黑" panose="020B0509000000000000" pitchFamily="49" charset="-120"/>
                <a:ea typeface="華康儷中黑" panose="020B0509000000000000" pitchFamily="49" charset="-120"/>
              </a:rPr>
              <a:t>?</a:t>
            </a:r>
          </a:p>
          <a:p>
            <a:pPr lvl="1"/>
            <a:r>
              <a:rPr lang="zh-TW" altLang="en-US" sz="2400" dirty="0" smtClean="0">
                <a:solidFill>
                  <a:schemeClr val="tx1">
                    <a:lumMod val="75000"/>
                    <a:lumOff val="25000"/>
                  </a:schemeClr>
                </a:solidFill>
                <a:latin typeface="華康儷中黑" panose="020B0509000000000000" pitchFamily="49" charset="-120"/>
                <a:ea typeface="華康儷中黑" panose="020B0509000000000000" pitchFamily="49" charset="-120"/>
              </a:rPr>
              <a:t>因為並沒有一個標準的定義。</a:t>
            </a:r>
            <a:endParaRPr lang="en-US" altLang="zh-TW" sz="2400" dirty="0" smtClean="0">
              <a:solidFill>
                <a:schemeClr val="tx1">
                  <a:lumMod val="75000"/>
                  <a:lumOff val="25000"/>
                </a:schemeClr>
              </a:solidFill>
              <a:latin typeface="華康儷中黑" panose="020B0509000000000000" pitchFamily="49" charset="-120"/>
              <a:ea typeface="華康儷中黑" panose="020B0509000000000000" pitchFamily="49" charset="-120"/>
            </a:endParaRPr>
          </a:p>
          <a:p>
            <a:pPr lvl="1"/>
            <a:r>
              <a:rPr lang="zh-TW" altLang="en-US" sz="2400" dirty="0">
                <a:solidFill>
                  <a:schemeClr val="tx1">
                    <a:lumMod val="75000"/>
                    <a:lumOff val="25000"/>
                  </a:schemeClr>
                </a:solidFill>
                <a:latin typeface="華康儷中黑" panose="020B0509000000000000" pitchFamily="49" charset="-120"/>
                <a:ea typeface="華康儷中黑" panose="020B0509000000000000" pitchFamily="49" charset="-120"/>
              </a:rPr>
              <a:t>只要抓住幾個點</a:t>
            </a:r>
            <a:r>
              <a:rPr lang="zh-TW" altLang="en-US" sz="2400" dirty="0" smtClean="0">
                <a:solidFill>
                  <a:schemeClr val="tx1">
                    <a:lumMod val="75000"/>
                    <a:lumOff val="25000"/>
                  </a:schemeClr>
                </a:solidFill>
                <a:latin typeface="華康儷中黑" panose="020B0509000000000000" pitchFamily="49" charset="-120"/>
                <a:ea typeface="華康儷中黑" panose="020B0509000000000000" pitchFamily="49" charset="-120"/>
              </a:rPr>
              <a:t>：</a:t>
            </a:r>
            <a:endParaRPr lang="en-US" altLang="zh-TW" sz="2400" dirty="0" smtClean="0">
              <a:solidFill>
                <a:schemeClr val="tx1">
                  <a:lumMod val="75000"/>
                  <a:lumOff val="25000"/>
                </a:schemeClr>
              </a:solidFill>
              <a:latin typeface="華康儷中黑" panose="020B0509000000000000" pitchFamily="49" charset="-120"/>
              <a:ea typeface="華康儷中黑" panose="020B0509000000000000" pitchFamily="49" charset="-120"/>
            </a:endParaRPr>
          </a:p>
          <a:p>
            <a:pPr marL="914400" lvl="1" indent="-457200">
              <a:buAutoNum type="arabicPeriod"/>
            </a:pPr>
            <a:r>
              <a:rPr lang="zh-TW" altLang="en-US" sz="2400" dirty="0" smtClean="0">
                <a:solidFill>
                  <a:schemeClr val="tx1">
                    <a:lumMod val="75000"/>
                    <a:lumOff val="25000"/>
                  </a:schemeClr>
                </a:solidFill>
                <a:latin typeface="華康儷中黑" panose="020B0509000000000000" pitchFamily="49" charset="-120"/>
                <a:ea typeface="華康儷中黑" panose="020B0509000000000000" pitchFamily="49" charset="-120"/>
              </a:rPr>
              <a:t>在你的教學中有英語的元素，且這些英語元素能夠</a:t>
            </a:r>
            <a:r>
              <a:rPr lang="zh-TW" altLang="en-US" sz="2400" dirty="0" smtClean="0">
                <a:solidFill>
                  <a:srgbClr val="FF0000"/>
                </a:solidFill>
                <a:latin typeface="華康儷中黑" panose="020B0509000000000000" pitchFamily="49" charset="-120"/>
                <a:ea typeface="華康儷中黑" panose="020B0509000000000000" pitchFamily="49" charset="-120"/>
              </a:rPr>
              <a:t>協助學生在學科領域學習有正面的學習成效</a:t>
            </a:r>
            <a:r>
              <a:rPr lang="zh-TW" altLang="en-US" sz="2400" dirty="0" smtClean="0">
                <a:solidFill>
                  <a:schemeClr val="tx1">
                    <a:lumMod val="75000"/>
                    <a:lumOff val="25000"/>
                  </a:schemeClr>
                </a:solidFill>
                <a:latin typeface="華康儷中黑" panose="020B0509000000000000" pitchFamily="49" charset="-120"/>
                <a:ea typeface="華康儷中黑" panose="020B0509000000000000" pitchFamily="49" charset="-120"/>
              </a:rPr>
              <a:t>。</a:t>
            </a:r>
            <a:endParaRPr lang="en-US" altLang="zh-TW" sz="2400" dirty="0" smtClean="0">
              <a:solidFill>
                <a:schemeClr val="tx1">
                  <a:lumMod val="75000"/>
                  <a:lumOff val="25000"/>
                </a:schemeClr>
              </a:solidFill>
              <a:latin typeface="華康儷中黑" panose="020B0509000000000000" pitchFamily="49" charset="-120"/>
              <a:ea typeface="華康儷中黑" panose="020B0509000000000000" pitchFamily="49" charset="-120"/>
            </a:endParaRPr>
          </a:p>
          <a:p>
            <a:pPr marL="914400" lvl="1" indent="-457200">
              <a:buAutoNum type="arabicPeriod"/>
            </a:pPr>
            <a:r>
              <a:rPr lang="zh-TW" altLang="en-US" sz="2400" dirty="0">
                <a:solidFill>
                  <a:schemeClr val="tx1">
                    <a:lumMod val="75000"/>
                    <a:lumOff val="25000"/>
                  </a:schemeClr>
                </a:solidFill>
                <a:latin typeface="華康儷中黑" panose="020B0509000000000000" pitchFamily="49" charset="-120"/>
                <a:ea typeface="華康儷中黑" panose="020B0509000000000000" pitchFamily="49" charset="-120"/>
              </a:rPr>
              <a:t>在師生英語程度能夠</a:t>
            </a:r>
            <a:r>
              <a:rPr lang="zh-TW" altLang="en-US" sz="2400" dirty="0" smtClean="0">
                <a:solidFill>
                  <a:schemeClr val="tx1">
                    <a:lumMod val="75000"/>
                    <a:lumOff val="25000"/>
                  </a:schemeClr>
                </a:solidFill>
                <a:latin typeface="華康儷中黑" panose="020B0509000000000000" pitchFamily="49" charset="-120"/>
                <a:ea typeface="華康儷中黑" panose="020B0509000000000000" pitchFamily="49" charset="-120"/>
              </a:rPr>
              <a:t>溝通理解的</a:t>
            </a:r>
            <a:r>
              <a:rPr lang="zh-TW" altLang="en-US" sz="2400" dirty="0">
                <a:solidFill>
                  <a:schemeClr val="tx1">
                    <a:lumMod val="75000"/>
                    <a:lumOff val="25000"/>
                  </a:schemeClr>
                </a:solidFill>
                <a:latin typeface="華康儷中黑" panose="020B0509000000000000" pitchFamily="49" charset="-120"/>
                <a:ea typeface="華康儷中黑" panose="020B0509000000000000" pitchFamily="49" charset="-120"/>
              </a:rPr>
              <a:t>情形下</a:t>
            </a:r>
            <a:r>
              <a:rPr lang="zh-TW" altLang="en-US" sz="2400" dirty="0" smtClean="0">
                <a:solidFill>
                  <a:schemeClr val="tx1">
                    <a:lumMod val="75000"/>
                    <a:lumOff val="25000"/>
                  </a:schemeClr>
                </a:solidFill>
                <a:latin typeface="華康儷中黑" panose="020B0509000000000000" pitchFamily="49" charset="-120"/>
                <a:ea typeface="華康儷中黑" panose="020B0509000000000000" pitchFamily="49" charset="-120"/>
              </a:rPr>
              <a:t>，英語的份量（課室及溝通英語）可以</a:t>
            </a:r>
            <a:r>
              <a:rPr lang="zh-TW" altLang="en-US" sz="2400" dirty="0" smtClean="0">
                <a:solidFill>
                  <a:srgbClr val="FF0000"/>
                </a:solidFill>
                <a:latin typeface="華康儷中黑" panose="020B0509000000000000" pitchFamily="49" charset="-120"/>
                <a:ea typeface="華康儷中黑" panose="020B0509000000000000" pitchFamily="49" charset="-120"/>
              </a:rPr>
              <a:t>逐步增多</a:t>
            </a:r>
            <a:r>
              <a:rPr lang="zh-TW" altLang="en-US" sz="2400" dirty="0" smtClean="0">
                <a:solidFill>
                  <a:schemeClr val="tx1">
                    <a:lumMod val="75000"/>
                    <a:lumOff val="25000"/>
                  </a:schemeClr>
                </a:solidFill>
                <a:latin typeface="華康儷中黑" panose="020B0509000000000000" pitchFamily="49" charset="-120"/>
                <a:ea typeface="華康儷中黑" panose="020B0509000000000000" pitchFamily="49" charset="-120"/>
              </a:rPr>
              <a:t>。</a:t>
            </a:r>
            <a:endParaRPr lang="en-US" altLang="zh-TW" sz="2400" dirty="0" smtClean="0">
              <a:solidFill>
                <a:schemeClr val="tx1">
                  <a:lumMod val="75000"/>
                  <a:lumOff val="25000"/>
                </a:schemeClr>
              </a:solidFill>
              <a:latin typeface="華康儷中黑" panose="020B0509000000000000" pitchFamily="49" charset="-120"/>
              <a:ea typeface="華康儷中黑" panose="020B0509000000000000" pitchFamily="49" charset="-120"/>
            </a:endParaRPr>
          </a:p>
          <a:p>
            <a:pPr marL="914400" lvl="1" indent="-457200">
              <a:buAutoNum type="arabicPeriod"/>
            </a:pPr>
            <a:r>
              <a:rPr lang="zh-TW" altLang="en-US" sz="2400" dirty="0">
                <a:solidFill>
                  <a:schemeClr val="tx1">
                    <a:lumMod val="75000"/>
                    <a:lumOff val="25000"/>
                  </a:schemeClr>
                </a:solidFill>
                <a:latin typeface="華康儷中黑" panose="020B0509000000000000" pitchFamily="49" charset="-120"/>
                <a:ea typeface="華康儷中黑" panose="020B0509000000000000" pitchFamily="49" charset="-120"/>
              </a:rPr>
              <a:t>可以</a:t>
            </a:r>
            <a:r>
              <a:rPr lang="zh-TW" altLang="en-US" sz="2400" dirty="0" smtClean="0">
                <a:solidFill>
                  <a:schemeClr val="tx1">
                    <a:lumMod val="75000"/>
                    <a:lumOff val="25000"/>
                  </a:schemeClr>
                </a:solidFill>
                <a:latin typeface="華康儷中黑" panose="020B0509000000000000" pitchFamily="49" charset="-120"/>
                <a:ea typeface="華康儷中黑" panose="020B0509000000000000" pitchFamily="49" charset="-120"/>
              </a:rPr>
              <a:t>透過</a:t>
            </a:r>
            <a:r>
              <a:rPr lang="zh-TW" altLang="en-US" sz="2400" dirty="0" smtClean="0">
                <a:solidFill>
                  <a:srgbClr val="FF0000"/>
                </a:solidFill>
                <a:latin typeface="華康儷中黑" panose="020B0509000000000000" pitchFamily="49" charset="-120"/>
                <a:ea typeface="華康儷中黑" panose="020B0509000000000000" pitchFamily="49" charset="-120"/>
              </a:rPr>
              <a:t>課程設計規劃</a:t>
            </a:r>
            <a:r>
              <a:rPr lang="zh-TW" altLang="en-US" sz="2400" dirty="0" smtClean="0">
                <a:solidFill>
                  <a:schemeClr val="tx1">
                    <a:lumMod val="75000"/>
                    <a:lumOff val="25000"/>
                  </a:schemeClr>
                </a:solidFill>
                <a:latin typeface="華康儷中黑" panose="020B0509000000000000" pitchFamily="49" charset="-120"/>
                <a:ea typeface="華康儷中黑" panose="020B0509000000000000" pitchFamily="49" charset="-120"/>
              </a:rPr>
              <a:t>及</a:t>
            </a:r>
            <a:r>
              <a:rPr lang="zh-TW" altLang="en-US" sz="2400" dirty="0" smtClean="0">
                <a:solidFill>
                  <a:srgbClr val="FF0000"/>
                </a:solidFill>
                <a:latin typeface="華康儷中黑" panose="020B0509000000000000" pitchFamily="49" charset="-120"/>
                <a:ea typeface="華康儷中黑" panose="020B0509000000000000" pitchFamily="49" charset="-120"/>
              </a:rPr>
              <a:t>簡報教材製作</a:t>
            </a:r>
            <a:r>
              <a:rPr lang="zh-TW" altLang="en-US" sz="2400" dirty="0" smtClean="0">
                <a:solidFill>
                  <a:schemeClr val="tx1">
                    <a:lumMod val="75000"/>
                    <a:lumOff val="25000"/>
                  </a:schemeClr>
                </a:solidFill>
                <a:latin typeface="華康儷中黑" panose="020B0509000000000000" pitchFamily="49" charset="-120"/>
                <a:ea typeface="華康儷中黑" panose="020B0509000000000000" pitchFamily="49" charset="-120"/>
              </a:rPr>
              <a:t>，</a:t>
            </a:r>
            <a:r>
              <a:rPr lang="zh-TW" altLang="en-US" sz="2400" dirty="0" smtClean="0">
                <a:solidFill>
                  <a:srgbClr val="FF0000"/>
                </a:solidFill>
                <a:latin typeface="華康儷中黑" panose="020B0509000000000000" pitchFamily="49" charset="-120"/>
                <a:ea typeface="華康儷中黑" panose="020B0509000000000000" pitchFamily="49" charset="-120"/>
              </a:rPr>
              <a:t>分組技術，獎勵機制</a:t>
            </a:r>
            <a:r>
              <a:rPr lang="zh-TW" altLang="en-US" sz="2400" dirty="0" smtClean="0">
                <a:solidFill>
                  <a:schemeClr val="tx1">
                    <a:lumMod val="75000"/>
                    <a:lumOff val="25000"/>
                  </a:schemeClr>
                </a:solidFill>
                <a:latin typeface="華康儷中黑" panose="020B0509000000000000" pitchFamily="49" charset="-120"/>
                <a:ea typeface="華康儷中黑" panose="020B0509000000000000" pitchFamily="49" charset="-120"/>
              </a:rPr>
              <a:t>等各種方式增加英語使用的份量。</a:t>
            </a:r>
            <a:endParaRPr lang="en-US" altLang="zh-TW" sz="2400" dirty="0" smtClean="0">
              <a:solidFill>
                <a:schemeClr val="tx1">
                  <a:lumMod val="75000"/>
                  <a:lumOff val="25000"/>
                </a:schemeClr>
              </a:solidFill>
              <a:latin typeface="華康儷中黑" panose="020B0509000000000000" pitchFamily="49" charset="-120"/>
              <a:ea typeface="華康儷中黑" panose="020B0509000000000000" pitchFamily="49" charset="-120"/>
            </a:endParaRPr>
          </a:p>
          <a:p>
            <a:pPr marL="914400" lvl="1" indent="-457200">
              <a:buAutoNum type="arabicPeriod"/>
            </a:pPr>
            <a:r>
              <a:rPr lang="zh-TW" altLang="en-US" sz="2400" dirty="0" smtClean="0">
                <a:solidFill>
                  <a:schemeClr val="tx1">
                    <a:lumMod val="75000"/>
                    <a:lumOff val="25000"/>
                  </a:schemeClr>
                </a:solidFill>
                <a:latin typeface="華康儷中黑" panose="020B0509000000000000" pitchFamily="49" charset="-120"/>
                <a:ea typeface="華康儷中黑" panose="020B0509000000000000" pitchFamily="49" charset="-120"/>
              </a:rPr>
              <a:t>從單元中加入小的英語元素模組到全英領域教學都是我們在雙語教育中推動的中間點。</a:t>
            </a:r>
            <a:endParaRPr lang="en-US" altLang="zh-TW" sz="2400" dirty="0">
              <a:solidFill>
                <a:schemeClr val="tx1">
                  <a:lumMod val="75000"/>
                  <a:lumOff val="25000"/>
                </a:schemeClr>
              </a:solidFill>
              <a:latin typeface="華康儷中黑" panose="020B0509000000000000" pitchFamily="49" charset="-120"/>
              <a:ea typeface="華康儷中黑" panose="020B0509000000000000" pitchFamily="49" charset="-120"/>
            </a:endParaRPr>
          </a:p>
          <a:p>
            <a:pPr marL="514350" indent="-514350">
              <a:buFont typeface="Wingdings" panose="05000000000000000000" pitchFamily="2" charset="2"/>
              <a:buChar char="u"/>
            </a:pPr>
            <a:endParaRPr lang="en-US" altLang="zh-TW" sz="3200" dirty="0">
              <a:solidFill>
                <a:schemeClr val="tx1">
                  <a:lumMod val="75000"/>
                  <a:lumOff val="25000"/>
                </a:schemeClr>
              </a:solidFill>
            </a:endParaRPr>
          </a:p>
          <a:p>
            <a:endParaRPr lang="zh-TW" altLang="en-US" sz="3200" dirty="0">
              <a:solidFill>
                <a:schemeClr val="tx1">
                  <a:lumMod val="75000"/>
                  <a:lumOff val="25000"/>
                </a:schemeClr>
              </a:solidFill>
            </a:endParaRPr>
          </a:p>
          <a:p>
            <a:r>
              <a:rPr lang="zh-TW" altLang="en-US" sz="1200" dirty="0">
                <a:solidFill>
                  <a:schemeClr val="tx1">
                    <a:lumMod val="75000"/>
                    <a:lumOff val="25000"/>
                  </a:schemeClr>
                </a:solidFill>
              </a:rPr>
              <a:t/>
            </a:r>
            <a:br>
              <a:rPr lang="zh-TW" altLang="en-US" sz="1200" dirty="0">
                <a:solidFill>
                  <a:schemeClr val="tx1">
                    <a:lumMod val="75000"/>
                    <a:lumOff val="25000"/>
                  </a:schemeClr>
                </a:solidFill>
              </a:rPr>
            </a:br>
            <a:endParaRPr lang="zh-TW" altLang="en-US" sz="1200" dirty="0">
              <a:solidFill>
                <a:schemeClr val="tx1">
                  <a:lumMod val="75000"/>
                  <a:lumOff val="25000"/>
                </a:schemeClr>
              </a:solidFill>
            </a:endParaRPr>
          </a:p>
        </p:txBody>
      </p:sp>
      <p:sp>
        <p:nvSpPr>
          <p:cNvPr id="5" name="圓角矩形 4"/>
          <p:cNvSpPr/>
          <p:nvPr/>
        </p:nvSpPr>
        <p:spPr>
          <a:xfrm>
            <a:off x="8600076" y="6283576"/>
            <a:ext cx="2765849" cy="30361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accent2">
                    <a:lumMod val="50000"/>
                  </a:schemeClr>
                </a:solidFill>
                <a:latin typeface="Times New Roman" panose="02020603050405020304" pitchFamily="18" charset="0"/>
                <a:cs typeface="Times New Roman" panose="02020603050405020304" pitchFamily="18" charset="0"/>
              </a:rPr>
              <a:t>ANJH Bilingual Education</a:t>
            </a:r>
            <a:endParaRPr lang="zh-TW" altLang="en-US" dirty="0">
              <a:solidFill>
                <a:schemeClr val="accent2">
                  <a:lumMod val="50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31887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預留位置 2">
            <a:extLst>
              <a:ext uri="{FF2B5EF4-FFF2-40B4-BE49-F238E27FC236}">
                <a16:creationId xmlns:a16="http://schemas.microsoft.com/office/drawing/2014/main" id="{7B76A69D-5C10-4FB6-A2D5-E9C0D9195E94}"/>
              </a:ext>
            </a:extLst>
          </p:cNvPr>
          <p:cNvSpPr>
            <a:spLocks noGrp="1"/>
          </p:cNvSpPr>
          <p:nvPr>
            <p:ph type="sldNum" sz="quarter" idx="11"/>
          </p:nvPr>
        </p:nvSpPr>
        <p:spPr/>
        <p:txBody>
          <a:bodyPr rtlCol="0"/>
          <a:lstStyle/>
          <a:p>
            <a:pPr rtl="0"/>
            <a:fld id="{19B51A1E-902D-48AF-9020-955120F399B6}" type="slidenum">
              <a:rPr lang="en-US" altLang="zh-TW" smtClean="0">
                <a:latin typeface="Microsoft JhengHei UI" panose="020B0604030504040204" pitchFamily="34" charset="-120"/>
                <a:ea typeface="Microsoft JhengHei UI" panose="020B0604030504040204" pitchFamily="34" charset="-120"/>
                <a:sym typeface="Microsoft JhengHei UI" panose="020B0604030504040204" pitchFamily="34" charset="-120"/>
              </a:rPr>
              <a:pPr rtl="0"/>
              <a:t>29</a:t>
            </a:fld>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pic>
        <p:nvPicPr>
          <p:cNvPr id="45" name="圖片 44"/>
          <p:cNvPicPr>
            <a:picLocks noChangeAspect="1"/>
          </p:cNvPicPr>
          <p:nvPr/>
        </p:nvPicPr>
        <p:blipFill>
          <a:blip r:embed="rId4"/>
          <a:stretch>
            <a:fillRect/>
          </a:stretch>
        </p:blipFill>
        <p:spPr>
          <a:xfrm>
            <a:off x="122605" y="103824"/>
            <a:ext cx="3898669" cy="6687892"/>
          </a:xfrm>
          <a:prstGeom prst="rect">
            <a:avLst/>
          </a:prstGeom>
        </p:spPr>
      </p:pic>
      <p:sp>
        <p:nvSpPr>
          <p:cNvPr id="33" name="文字方塊 32"/>
          <p:cNvSpPr txBox="1"/>
          <p:nvPr/>
        </p:nvSpPr>
        <p:spPr>
          <a:xfrm>
            <a:off x="4228007" y="372888"/>
            <a:ext cx="7137918" cy="5910688"/>
          </a:xfrm>
          <a:prstGeom prst="rect">
            <a:avLst/>
          </a:prstGeom>
          <a:noFill/>
        </p:spPr>
        <p:txBody>
          <a:bodyPr wrap="square" lIns="0" tIns="0" rIns="0" bIns="0" rtlCol="0">
            <a:noAutofit/>
          </a:bodyPr>
          <a:lstStyle/>
          <a:p>
            <a:pPr marL="514350" indent="-514350">
              <a:buFont typeface="Wingdings" panose="05000000000000000000" pitchFamily="2" charset="2"/>
              <a:buChar char="u"/>
            </a:pPr>
            <a:r>
              <a:rPr lang="zh-TW" altLang="en-US" sz="3200" b="1" dirty="0">
                <a:solidFill>
                  <a:srgbClr val="0070C0"/>
                </a:solidFill>
                <a:latin typeface="微軟正黑體" panose="020B0604030504040204" pitchFamily="34" charset="-120"/>
                <a:ea typeface="微軟正黑體" panose="020B0604030504040204" pitchFamily="34" charset="-120"/>
              </a:rPr>
              <a:t>臺</a:t>
            </a:r>
            <a:r>
              <a:rPr lang="zh-TW" altLang="en-US" sz="3200" b="1" dirty="0" smtClean="0">
                <a:solidFill>
                  <a:srgbClr val="0070C0"/>
                </a:solidFill>
                <a:latin typeface="微軟正黑體" panose="020B0604030504040204" pitchFamily="34" charset="-120"/>
                <a:ea typeface="微軟正黑體" panose="020B0604030504040204" pitchFamily="34" charset="-120"/>
              </a:rPr>
              <a:t>南市雙</a:t>
            </a:r>
            <a:r>
              <a:rPr lang="zh-TW" altLang="en-US" sz="3200" b="1" dirty="0">
                <a:solidFill>
                  <a:srgbClr val="0070C0"/>
                </a:solidFill>
                <a:latin typeface="微軟正黑體" panose="020B0604030504040204" pitchFamily="34" charset="-120"/>
                <a:ea typeface="微軟正黑體" panose="020B0604030504040204" pitchFamily="34" charset="-120"/>
              </a:rPr>
              <a:t>語</a:t>
            </a:r>
            <a:r>
              <a:rPr lang="zh-TW" altLang="en-US" sz="3200" b="1" dirty="0" smtClean="0">
                <a:solidFill>
                  <a:srgbClr val="0070C0"/>
                </a:solidFill>
                <a:latin typeface="微軟正黑體" panose="020B0604030504040204" pitchFamily="34" charset="-120"/>
                <a:ea typeface="微軟正黑體" panose="020B0604030504040204" pitchFamily="34" charset="-120"/>
              </a:rPr>
              <a:t>教育的支持</a:t>
            </a:r>
            <a:r>
              <a:rPr lang="zh-TW" altLang="en-US" sz="3200" b="1" dirty="0">
                <a:solidFill>
                  <a:srgbClr val="0070C0"/>
                </a:solidFill>
                <a:latin typeface="微軟正黑體" panose="020B0604030504040204" pitchFamily="34" charset="-120"/>
                <a:ea typeface="微軟正黑體" panose="020B0604030504040204" pitchFamily="34" charset="-120"/>
              </a:rPr>
              <a:t>系統為何</a:t>
            </a:r>
            <a:r>
              <a:rPr lang="en-US" altLang="zh-TW" sz="3200" b="1" dirty="0">
                <a:solidFill>
                  <a:srgbClr val="0070C0"/>
                </a:solidFill>
                <a:latin typeface="微軟正黑體" panose="020B0604030504040204" pitchFamily="34" charset="-120"/>
                <a:ea typeface="微軟正黑體" panose="020B0604030504040204" pitchFamily="34" charset="-120"/>
              </a:rPr>
              <a:t>?</a:t>
            </a:r>
            <a:endParaRPr lang="en-US" altLang="zh-TW" sz="2400" b="1" dirty="0">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r>
              <a:rPr lang="zh-TW" altLang="en-US" sz="2400" b="1" dirty="0" smtClean="0">
                <a:solidFill>
                  <a:schemeClr val="tx1">
                    <a:lumMod val="75000"/>
                    <a:lumOff val="25000"/>
                  </a:schemeClr>
                </a:solidFill>
                <a:latin typeface="微軟正黑體" panose="020B0604030504040204" pitchFamily="34" charset="-120"/>
                <a:ea typeface="微軟正黑體" panose="020B0604030504040204" pitchFamily="34" charset="-120"/>
              </a:rPr>
              <a:t>支持</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系統：教師</a:t>
            </a:r>
            <a:r>
              <a:rPr lang="zh-TW" altLang="en-US" sz="2400" b="1" dirty="0" smtClean="0">
                <a:solidFill>
                  <a:schemeClr val="tx1">
                    <a:lumMod val="75000"/>
                    <a:lumOff val="25000"/>
                  </a:schemeClr>
                </a:solidFill>
                <a:latin typeface="微軟正黑體" panose="020B0604030504040204" pitchFamily="34" charset="-120"/>
                <a:ea typeface="微軟正黑體" panose="020B0604030504040204" pitchFamily="34" charset="-120"/>
              </a:rPr>
              <a:t>培訓、</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參與</a:t>
            </a:r>
            <a:r>
              <a:rPr lang="en-US" altLang="zh-TW" sz="2400" b="1" dirty="0">
                <a:solidFill>
                  <a:schemeClr val="tx1">
                    <a:lumMod val="75000"/>
                    <a:lumOff val="25000"/>
                  </a:schemeClr>
                </a:solidFill>
                <a:latin typeface="微軟正黑體" panose="020B0604030504040204" pitchFamily="34" charset="-120"/>
                <a:ea typeface="微軟正黑體" panose="020B0604030504040204" pitchFamily="34" charset="-120"/>
              </a:rPr>
              <a:t>A</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類及</a:t>
            </a:r>
            <a:r>
              <a:rPr lang="en-US" altLang="zh-TW" sz="2400" b="1" dirty="0">
                <a:solidFill>
                  <a:schemeClr val="tx1">
                    <a:lumMod val="75000"/>
                    <a:lumOff val="25000"/>
                  </a:schemeClr>
                </a:solidFill>
                <a:latin typeface="微軟正黑體" panose="020B0604030504040204" pitchFamily="34" charset="-120"/>
                <a:ea typeface="微軟正黑體" panose="020B0604030504040204" pitchFamily="34" charset="-120"/>
              </a:rPr>
              <a:t>B</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類學校有額外</a:t>
            </a:r>
            <a:r>
              <a:rPr lang="zh-TW" altLang="en-US" sz="2400" b="1" dirty="0">
                <a:solidFill>
                  <a:srgbClr val="FF0000"/>
                </a:solidFill>
                <a:latin typeface="微軟正黑體" panose="020B0604030504040204" pitchFamily="34" charset="-120"/>
                <a:ea typeface="微軟正黑體" panose="020B0604030504040204" pitchFamily="34" charset="-120"/>
              </a:rPr>
              <a:t>經費補助社群運作及減授課鐘點費</a:t>
            </a:r>
            <a:r>
              <a:rPr lang="zh-TW" altLang="en-US" sz="24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sz="2400" b="1"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教師</a:t>
            </a:r>
            <a:r>
              <a:rPr lang="zh-TW" altLang="en-US" sz="2400" b="1" dirty="0" smtClean="0">
                <a:solidFill>
                  <a:schemeClr val="tx1">
                    <a:lumMod val="75000"/>
                    <a:lumOff val="25000"/>
                  </a:schemeClr>
                </a:solidFill>
                <a:latin typeface="微軟正黑體" panose="020B0604030504040204" pitchFamily="34" charset="-120"/>
                <a:ea typeface="微軟正黑體" panose="020B0604030504040204" pitchFamily="34" charset="-120"/>
              </a:rPr>
              <a:t>英語能力提升補助。</a:t>
            </a:r>
            <a:endParaRPr lang="en-US" altLang="zh-TW" sz="3200" dirty="0">
              <a:solidFill>
                <a:schemeClr val="tx1">
                  <a:lumMod val="75000"/>
                  <a:lumOff val="25000"/>
                </a:schemeClr>
              </a:solidFill>
            </a:endParaRPr>
          </a:p>
          <a:p>
            <a:endParaRPr lang="zh-TW" altLang="en-US" sz="3200" dirty="0">
              <a:solidFill>
                <a:schemeClr val="tx1">
                  <a:lumMod val="75000"/>
                  <a:lumOff val="25000"/>
                </a:schemeClr>
              </a:solidFill>
            </a:endParaRPr>
          </a:p>
          <a:p>
            <a:r>
              <a:rPr lang="zh-TW" altLang="en-US" sz="1200" dirty="0">
                <a:solidFill>
                  <a:schemeClr val="tx1">
                    <a:lumMod val="75000"/>
                    <a:lumOff val="25000"/>
                  </a:schemeClr>
                </a:solidFill>
              </a:rPr>
              <a:t/>
            </a:r>
            <a:br>
              <a:rPr lang="zh-TW" altLang="en-US" sz="1200" dirty="0">
                <a:solidFill>
                  <a:schemeClr val="tx1">
                    <a:lumMod val="75000"/>
                    <a:lumOff val="25000"/>
                  </a:schemeClr>
                </a:solidFill>
              </a:rPr>
            </a:br>
            <a:endParaRPr lang="zh-TW" altLang="en-US" sz="1200" dirty="0">
              <a:solidFill>
                <a:schemeClr val="tx1">
                  <a:lumMod val="75000"/>
                  <a:lumOff val="25000"/>
                </a:schemeClr>
              </a:solidFill>
            </a:endParaRPr>
          </a:p>
        </p:txBody>
      </p:sp>
      <p:sp>
        <p:nvSpPr>
          <p:cNvPr id="5" name="圓角矩形 4"/>
          <p:cNvSpPr/>
          <p:nvPr/>
        </p:nvSpPr>
        <p:spPr>
          <a:xfrm>
            <a:off x="8600076" y="6283576"/>
            <a:ext cx="2765849" cy="30361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accent2">
                    <a:lumMod val="50000"/>
                  </a:schemeClr>
                </a:solidFill>
                <a:latin typeface="Times New Roman" panose="02020603050405020304" pitchFamily="18" charset="0"/>
                <a:cs typeface="Times New Roman" panose="02020603050405020304" pitchFamily="18" charset="0"/>
              </a:rPr>
              <a:t>ANJH Bilingual Education</a:t>
            </a:r>
            <a:endParaRPr lang="zh-TW" altLang="en-US" dirty="0">
              <a:solidFill>
                <a:schemeClr val="accent2">
                  <a:lumMod val="50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255819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7200" dirty="0" smtClean="0">
                <a:latin typeface="華康儷中黑" panose="020B0509000000000000" pitchFamily="49" charset="-120"/>
                <a:ea typeface="華康儷中黑" panose="020B0509000000000000" pitchFamily="49" charset="-120"/>
              </a:rPr>
              <a:t>中央政策</a:t>
            </a:r>
            <a:endParaRPr lang="zh-TW" altLang="en-US" sz="7200" dirty="0">
              <a:latin typeface="華康儷中黑" panose="020B0509000000000000" pitchFamily="49" charset="-120"/>
              <a:ea typeface="華康儷中黑" panose="020B0509000000000000" pitchFamily="49" charset="-120"/>
            </a:endParaRPr>
          </a:p>
        </p:txBody>
      </p:sp>
      <p:sp>
        <p:nvSpPr>
          <p:cNvPr id="3" name="內容版面配置區 2"/>
          <p:cNvSpPr>
            <a:spLocks noGrp="1"/>
          </p:cNvSpPr>
          <p:nvPr>
            <p:ph sz="quarter" idx="13"/>
          </p:nvPr>
        </p:nvSpPr>
        <p:spPr/>
        <p:txBody>
          <a:bodyPr>
            <a:normAutofit/>
          </a:bodyPr>
          <a:lstStyle/>
          <a:p>
            <a:r>
              <a:rPr lang="zh-TW" altLang="en-US" sz="7200" dirty="0" smtClean="0">
                <a:hlinkClick r:id="rId2"/>
              </a:rPr>
              <a:t>國發會</a:t>
            </a:r>
            <a:endParaRPr lang="en-US" altLang="zh-TW" sz="7200" dirty="0" smtClean="0"/>
          </a:p>
          <a:p>
            <a:r>
              <a:rPr lang="zh-TW" altLang="en-US" sz="7200" dirty="0"/>
              <a:t>教育部</a:t>
            </a:r>
          </a:p>
        </p:txBody>
      </p:sp>
    </p:spTree>
    <p:extLst>
      <p:ext uri="{BB962C8B-B14F-4D97-AF65-F5344CB8AC3E}">
        <p14:creationId xmlns:p14="http://schemas.microsoft.com/office/powerpoint/2010/main" val="2906142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預留位置 2">
            <a:extLst>
              <a:ext uri="{FF2B5EF4-FFF2-40B4-BE49-F238E27FC236}">
                <a16:creationId xmlns:a16="http://schemas.microsoft.com/office/drawing/2014/main" id="{7B76A69D-5C10-4FB6-A2D5-E9C0D9195E94}"/>
              </a:ext>
            </a:extLst>
          </p:cNvPr>
          <p:cNvSpPr>
            <a:spLocks noGrp="1"/>
          </p:cNvSpPr>
          <p:nvPr>
            <p:ph type="sldNum" sz="quarter" idx="11"/>
          </p:nvPr>
        </p:nvSpPr>
        <p:spPr/>
        <p:txBody>
          <a:bodyPr rtlCol="0"/>
          <a:lstStyle/>
          <a:p>
            <a:pPr rtl="0"/>
            <a:fld id="{19B51A1E-902D-48AF-9020-955120F399B6}" type="slidenum">
              <a:rPr lang="en-US" altLang="zh-TW" smtClean="0">
                <a:latin typeface="Microsoft JhengHei UI" panose="020B0604030504040204" pitchFamily="34" charset="-120"/>
                <a:ea typeface="Microsoft JhengHei UI" panose="020B0604030504040204" pitchFamily="34" charset="-120"/>
                <a:sym typeface="Microsoft JhengHei UI" panose="020B0604030504040204" pitchFamily="34" charset="-120"/>
              </a:rPr>
              <a:pPr rtl="0"/>
              <a:t>30</a:t>
            </a:fld>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pic>
        <p:nvPicPr>
          <p:cNvPr id="45" name="圖片 44"/>
          <p:cNvPicPr>
            <a:picLocks noChangeAspect="1"/>
          </p:cNvPicPr>
          <p:nvPr/>
        </p:nvPicPr>
        <p:blipFill>
          <a:blip r:embed="rId4"/>
          <a:stretch>
            <a:fillRect/>
          </a:stretch>
        </p:blipFill>
        <p:spPr>
          <a:xfrm>
            <a:off x="122605" y="103824"/>
            <a:ext cx="3898669" cy="6687892"/>
          </a:xfrm>
          <a:prstGeom prst="rect">
            <a:avLst/>
          </a:prstGeom>
        </p:spPr>
      </p:pic>
      <p:sp>
        <p:nvSpPr>
          <p:cNvPr id="33" name="文字方塊 32"/>
          <p:cNvSpPr txBox="1"/>
          <p:nvPr/>
        </p:nvSpPr>
        <p:spPr>
          <a:xfrm>
            <a:off x="4228007" y="372888"/>
            <a:ext cx="7137918" cy="5910688"/>
          </a:xfrm>
          <a:prstGeom prst="rect">
            <a:avLst/>
          </a:prstGeom>
          <a:noFill/>
        </p:spPr>
        <p:txBody>
          <a:bodyPr wrap="square" lIns="0" tIns="0" rIns="0" bIns="0" rtlCol="0">
            <a:noAutofit/>
          </a:bodyPr>
          <a:lstStyle/>
          <a:p>
            <a:pPr marL="514350" indent="-514350">
              <a:buFont typeface="Wingdings" panose="05000000000000000000" pitchFamily="2" charset="2"/>
              <a:buChar char="u"/>
            </a:pPr>
            <a:r>
              <a:rPr lang="zh-TW" altLang="en-US" sz="3200" b="1" dirty="0">
                <a:solidFill>
                  <a:srgbClr val="0070C0"/>
                </a:solidFill>
                <a:latin typeface="微軟正黑體" panose="020B0604030504040204" pitchFamily="34" charset="-120"/>
                <a:ea typeface="微軟正黑體" panose="020B0604030504040204" pitchFamily="34" charset="-120"/>
              </a:rPr>
              <a:t>臺南雙語教育對於教師學生不同階段的目標分別為何</a:t>
            </a:r>
            <a:r>
              <a:rPr lang="en-US" altLang="zh-TW" sz="3200" b="1" dirty="0">
                <a:solidFill>
                  <a:srgbClr val="0070C0"/>
                </a:solidFill>
                <a:latin typeface="微軟正黑體" panose="020B0604030504040204" pitchFamily="34" charset="-120"/>
                <a:ea typeface="微軟正黑體" panose="020B0604030504040204" pitchFamily="34" charset="-120"/>
              </a:rPr>
              <a:t>?</a:t>
            </a:r>
            <a:endParaRPr lang="en-US" altLang="zh-TW" sz="2400" b="1" dirty="0">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r>
              <a:rPr lang="zh-TW" altLang="en-US" sz="2000" b="1" dirty="0">
                <a:latin typeface="微軟正黑體" panose="020B0604030504040204" pitchFamily="34" charset="-120"/>
                <a:ea typeface="微軟正黑體" panose="020B0604030504040204" pitchFamily="34" charset="-120"/>
              </a:rPr>
              <a:t>針對除國文科領域教師：起始階段在於教師願意投入嘗試。初步的目標在於老師可以加入</a:t>
            </a:r>
            <a:r>
              <a:rPr lang="zh-TW" altLang="en-US" sz="2000" b="1" dirty="0">
                <a:solidFill>
                  <a:srgbClr val="FF0000"/>
                </a:solidFill>
                <a:latin typeface="微軟正黑體" panose="020B0604030504040204" pitchFamily="34" charset="-120"/>
                <a:ea typeface="微軟正黑體" panose="020B0604030504040204" pitchFamily="34" charset="-120"/>
              </a:rPr>
              <a:t>簡單的課室英語、學科字彙、媒材</a:t>
            </a:r>
            <a:r>
              <a:rPr lang="zh-TW" altLang="en-US" sz="2000" b="1" dirty="0">
                <a:latin typeface="微軟正黑體" panose="020B0604030504040204" pitchFamily="34" charset="-120"/>
                <a:ea typeface="微軟正黑體" panose="020B0604030504040204" pitchFamily="34" charset="-120"/>
              </a:rPr>
              <a:t>。同時，領域教師可以慢慢</a:t>
            </a:r>
            <a:r>
              <a:rPr lang="zh-TW" altLang="en-US" sz="2000" b="1" dirty="0">
                <a:solidFill>
                  <a:srgbClr val="FF0000"/>
                </a:solidFill>
                <a:latin typeface="微軟正黑體" panose="020B0604030504040204" pitchFamily="34" charset="-120"/>
                <a:ea typeface="微軟正黑體" panose="020B0604030504040204" pitchFamily="34" charset="-120"/>
              </a:rPr>
              <a:t>提升自身英語能力</a:t>
            </a:r>
            <a:r>
              <a:rPr lang="zh-TW" altLang="en-US" sz="2000" b="1" dirty="0">
                <a:latin typeface="微軟正黑體" panose="020B0604030504040204" pitchFamily="34" charset="-120"/>
                <a:ea typeface="微軟正黑體" panose="020B0604030504040204" pitchFamily="34" charset="-120"/>
              </a:rPr>
              <a:t>。最終階段在</a:t>
            </a:r>
            <a:r>
              <a:rPr lang="zh-TW" altLang="en-US" sz="2000" b="1" dirty="0">
                <a:solidFill>
                  <a:srgbClr val="FF0000"/>
                </a:solidFill>
                <a:latin typeface="微軟正黑體" panose="020B0604030504040204" pitchFamily="34" charset="-120"/>
                <a:ea typeface="微軟正黑體" panose="020B0604030504040204" pitchFamily="34" charset="-120"/>
              </a:rPr>
              <a:t>配合學生英語能力</a:t>
            </a:r>
            <a:r>
              <a:rPr lang="zh-TW" altLang="en-US" sz="2000" b="1" dirty="0">
                <a:latin typeface="微軟正黑體" panose="020B0604030504040204" pitchFamily="34" charset="-120"/>
                <a:ea typeface="微軟正黑體" panose="020B0604030504040204" pitchFamily="34" charset="-120"/>
              </a:rPr>
              <a:t>下，能夠妥善規畫領域課程使用</a:t>
            </a:r>
            <a:r>
              <a:rPr lang="zh-TW" altLang="en-US" sz="2000" b="1" dirty="0">
                <a:solidFill>
                  <a:srgbClr val="FF0000"/>
                </a:solidFill>
                <a:latin typeface="微軟正黑體" panose="020B0604030504040204" pitchFamily="34" charset="-120"/>
                <a:ea typeface="微軟正黑體" panose="020B0604030504040204" pitchFamily="34" charset="-120"/>
              </a:rPr>
              <a:t>英語做授課</a:t>
            </a:r>
            <a:r>
              <a:rPr lang="zh-TW" altLang="en-US" sz="2000" b="1" dirty="0">
                <a:latin typeface="微軟正黑體" panose="020B0604030504040204" pitchFamily="34" charset="-120"/>
                <a:ea typeface="微軟正黑體" panose="020B0604030504040204" pitchFamily="34" charset="-120"/>
              </a:rPr>
              <a:t>。</a:t>
            </a:r>
            <a:endParaRPr lang="en-US" altLang="zh-TW" sz="2000" b="1" dirty="0">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r>
              <a:rPr lang="zh-TW" altLang="en-US" sz="2000" b="1" dirty="0">
                <a:solidFill>
                  <a:srgbClr val="FF0000"/>
                </a:solidFill>
                <a:latin typeface="微軟正黑體" panose="020B0604030504040204" pitchFamily="34" charset="-120"/>
                <a:ea typeface="微軟正黑體" panose="020B0604030504040204" pitchFamily="34" charset="-120"/>
              </a:rPr>
              <a:t>英語科教師</a:t>
            </a:r>
            <a:r>
              <a:rPr lang="zh-TW" altLang="en-US" sz="2000" b="1" dirty="0">
                <a:latin typeface="微軟正黑體" panose="020B0604030504040204" pitchFamily="34" charset="-120"/>
                <a:ea typeface="微軟正黑體" panose="020B0604030504040204" pitchFamily="34" charset="-120"/>
              </a:rPr>
              <a:t>則以</a:t>
            </a:r>
            <a:r>
              <a:rPr lang="zh-TW" altLang="en-US" sz="2000" b="1" dirty="0">
                <a:solidFill>
                  <a:srgbClr val="FF0000"/>
                </a:solidFill>
                <a:latin typeface="微軟正黑體" panose="020B0604030504040204" pitchFamily="34" charset="-120"/>
                <a:ea typeface="微軟正黑體" panose="020B0604030504040204" pitchFamily="34" charset="-120"/>
              </a:rPr>
              <a:t>全英教學</a:t>
            </a:r>
            <a:r>
              <a:rPr lang="zh-TW" altLang="en-US" sz="2000" b="1" dirty="0">
                <a:latin typeface="微軟正黑體" panose="020B0604030504040204" pitchFamily="34" charset="-120"/>
                <a:ea typeface="微軟正黑體" panose="020B0604030504040204" pitchFamily="34" charset="-120"/>
              </a:rPr>
              <a:t>作為目標。</a:t>
            </a:r>
            <a:endParaRPr lang="en-US" altLang="zh-TW" sz="2000" b="1" dirty="0">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r>
              <a:rPr lang="zh-TW" altLang="en-US" sz="2000" b="1" dirty="0">
                <a:latin typeface="微軟正黑體" panose="020B0604030504040204" pitchFamily="34" charset="-120"/>
                <a:ea typeface="微軟正黑體" panose="020B0604030504040204" pitchFamily="34" charset="-120"/>
              </a:rPr>
              <a:t>針對學生：無論任何階段，都以學生能習得該領域學科學習重點為最重要目標，從開始階段學生增加習得英語元素，最終進展到除中文外亦能</a:t>
            </a:r>
            <a:r>
              <a:rPr lang="zh-TW" altLang="en-US" sz="2000" b="1" dirty="0">
                <a:solidFill>
                  <a:srgbClr val="FF0000"/>
                </a:solidFill>
                <a:latin typeface="微軟正黑體" panose="020B0604030504040204" pitchFamily="34" charset="-120"/>
                <a:ea typeface="微軟正黑體" panose="020B0604030504040204" pitchFamily="34" charset="-120"/>
              </a:rPr>
              <a:t>以英語來做該學科領域的學習</a:t>
            </a:r>
            <a:r>
              <a:rPr lang="en-US" altLang="zh-TW" sz="2000" b="1" dirty="0">
                <a:solidFill>
                  <a:srgbClr val="FF0000"/>
                </a:solidFill>
                <a:latin typeface="微軟正黑體" panose="020B0604030504040204" pitchFamily="34" charset="-120"/>
                <a:ea typeface="微軟正黑體" panose="020B0604030504040204" pitchFamily="34" charset="-120"/>
              </a:rPr>
              <a:t>(</a:t>
            </a:r>
            <a:r>
              <a:rPr lang="zh-TW" altLang="en-US" sz="2000" b="1" dirty="0">
                <a:solidFill>
                  <a:srgbClr val="FF0000"/>
                </a:solidFill>
                <a:latin typeface="微軟正黑體" panose="020B0604030504040204" pitchFamily="34" charset="-120"/>
                <a:ea typeface="微軟正黑體" panose="020B0604030504040204" pitchFamily="34" charset="-120"/>
              </a:rPr>
              <a:t>最大目標</a:t>
            </a:r>
            <a:r>
              <a:rPr lang="en-US" altLang="zh-TW" sz="2000" b="1" dirty="0">
                <a:solidFill>
                  <a:srgbClr val="FF0000"/>
                </a:solidFill>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a:t>
            </a:r>
            <a:endParaRPr lang="en-US" altLang="zh-TW" sz="2000" b="1" dirty="0">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r>
              <a:rPr lang="zh-TW" altLang="en-US" sz="2000" b="1" dirty="0">
                <a:latin typeface="微軟正黑體" panose="020B0604030504040204" pitchFamily="34" charset="-120"/>
                <a:ea typeface="微軟正黑體" panose="020B0604030504040204" pitchFamily="34" charset="-120"/>
              </a:rPr>
              <a:t>上述的階段目標目前並</a:t>
            </a:r>
            <a:r>
              <a:rPr lang="zh-TW" altLang="en-US" sz="2000" b="1" dirty="0">
                <a:solidFill>
                  <a:srgbClr val="FF0000"/>
                </a:solidFill>
                <a:latin typeface="微軟正黑體" panose="020B0604030504040204" pitchFamily="34" charset="-120"/>
                <a:ea typeface="微軟正黑體" panose="020B0604030504040204" pitchFamily="34" charset="-120"/>
              </a:rPr>
              <a:t>無固定達成的期程</a:t>
            </a:r>
            <a:r>
              <a:rPr lang="zh-TW" altLang="en-US" sz="2000" b="1" dirty="0">
                <a:latin typeface="微軟正黑體" panose="020B0604030504040204" pitchFamily="34" charset="-120"/>
                <a:ea typeface="微軟正黑體" panose="020B0604030504040204" pitchFamily="34" charset="-120"/>
              </a:rPr>
              <a:t>，仍需視教師、學生、科目等主客觀條件而定。</a:t>
            </a:r>
            <a:endParaRPr lang="en-US" altLang="zh-TW" sz="2000" b="1" dirty="0">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endParaRPr lang="en-US" altLang="zh-TW" sz="2400" dirty="0">
              <a:solidFill>
                <a:schemeClr val="tx1">
                  <a:lumMod val="75000"/>
                  <a:lumOff val="25000"/>
                </a:schemeClr>
              </a:solidFill>
            </a:endParaRPr>
          </a:p>
          <a:p>
            <a:pPr marL="514350" indent="-514350">
              <a:buFont typeface="Wingdings" panose="05000000000000000000" pitchFamily="2" charset="2"/>
              <a:buChar char="u"/>
            </a:pPr>
            <a:endParaRPr lang="en-US" altLang="zh-TW" sz="3200" dirty="0">
              <a:solidFill>
                <a:schemeClr val="tx1">
                  <a:lumMod val="75000"/>
                  <a:lumOff val="25000"/>
                </a:schemeClr>
              </a:solidFill>
            </a:endParaRPr>
          </a:p>
          <a:p>
            <a:endParaRPr lang="zh-TW" altLang="en-US" sz="3200" dirty="0">
              <a:solidFill>
                <a:schemeClr val="tx1">
                  <a:lumMod val="75000"/>
                  <a:lumOff val="25000"/>
                </a:schemeClr>
              </a:solidFill>
            </a:endParaRPr>
          </a:p>
          <a:p>
            <a:r>
              <a:rPr lang="zh-TW" altLang="en-US" sz="1200" dirty="0">
                <a:solidFill>
                  <a:schemeClr val="tx1">
                    <a:lumMod val="75000"/>
                    <a:lumOff val="25000"/>
                  </a:schemeClr>
                </a:solidFill>
              </a:rPr>
              <a:t/>
            </a:r>
            <a:br>
              <a:rPr lang="zh-TW" altLang="en-US" sz="1200" dirty="0">
                <a:solidFill>
                  <a:schemeClr val="tx1">
                    <a:lumMod val="75000"/>
                    <a:lumOff val="25000"/>
                  </a:schemeClr>
                </a:solidFill>
              </a:rPr>
            </a:br>
            <a:endParaRPr lang="zh-TW" altLang="en-US" sz="1200" dirty="0">
              <a:solidFill>
                <a:schemeClr val="tx1">
                  <a:lumMod val="75000"/>
                  <a:lumOff val="25000"/>
                </a:schemeClr>
              </a:solidFill>
            </a:endParaRPr>
          </a:p>
        </p:txBody>
      </p:sp>
      <p:sp>
        <p:nvSpPr>
          <p:cNvPr id="5" name="圓角矩形 4"/>
          <p:cNvSpPr/>
          <p:nvPr/>
        </p:nvSpPr>
        <p:spPr>
          <a:xfrm>
            <a:off x="8600076" y="6283576"/>
            <a:ext cx="2765849" cy="30361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accent2">
                    <a:lumMod val="50000"/>
                  </a:schemeClr>
                </a:solidFill>
                <a:latin typeface="Times New Roman" panose="02020603050405020304" pitchFamily="18" charset="0"/>
                <a:cs typeface="Times New Roman" panose="02020603050405020304" pitchFamily="18" charset="0"/>
              </a:rPr>
              <a:t>ANJH Bilingual Education</a:t>
            </a:r>
            <a:endParaRPr lang="zh-TW" altLang="en-US" dirty="0">
              <a:solidFill>
                <a:schemeClr val="accent2">
                  <a:lumMod val="50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824645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預留位置 2">
            <a:extLst>
              <a:ext uri="{FF2B5EF4-FFF2-40B4-BE49-F238E27FC236}">
                <a16:creationId xmlns:a16="http://schemas.microsoft.com/office/drawing/2014/main" id="{7B76A69D-5C10-4FB6-A2D5-E9C0D9195E94}"/>
              </a:ext>
            </a:extLst>
          </p:cNvPr>
          <p:cNvSpPr>
            <a:spLocks noGrp="1"/>
          </p:cNvSpPr>
          <p:nvPr>
            <p:ph type="sldNum" sz="quarter" idx="11"/>
          </p:nvPr>
        </p:nvSpPr>
        <p:spPr/>
        <p:txBody>
          <a:bodyPr rtlCol="0"/>
          <a:lstStyle/>
          <a:p>
            <a:pPr rtl="0"/>
            <a:fld id="{19B51A1E-902D-48AF-9020-955120F399B6}" type="slidenum">
              <a:rPr lang="en-US" altLang="zh-TW" smtClean="0">
                <a:latin typeface="Microsoft JhengHei UI" panose="020B0604030504040204" pitchFamily="34" charset="-120"/>
                <a:ea typeface="Microsoft JhengHei UI" panose="020B0604030504040204" pitchFamily="34" charset="-120"/>
                <a:sym typeface="Microsoft JhengHei UI" panose="020B0604030504040204" pitchFamily="34" charset="-120"/>
              </a:rPr>
              <a:pPr rtl="0"/>
              <a:t>31</a:t>
            </a:fld>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pic>
        <p:nvPicPr>
          <p:cNvPr id="45" name="圖片 44"/>
          <p:cNvPicPr>
            <a:picLocks noChangeAspect="1"/>
          </p:cNvPicPr>
          <p:nvPr/>
        </p:nvPicPr>
        <p:blipFill>
          <a:blip r:embed="rId4"/>
          <a:stretch>
            <a:fillRect/>
          </a:stretch>
        </p:blipFill>
        <p:spPr>
          <a:xfrm>
            <a:off x="122605" y="103824"/>
            <a:ext cx="3898669" cy="6687892"/>
          </a:xfrm>
          <a:prstGeom prst="rect">
            <a:avLst/>
          </a:prstGeom>
        </p:spPr>
      </p:pic>
      <p:sp>
        <p:nvSpPr>
          <p:cNvPr id="33" name="文字方塊 32"/>
          <p:cNvSpPr txBox="1"/>
          <p:nvPr/>
        </p:nvSpPr>
        <p:spPr>
          <a:xfrm>
            <a:off x="4236098" y="606490"/>
            <a:ext cx="7137918" cy="5548700"/>
          </a:xfrm>
          <a:prstGeom prst="rect">
            <a:avLst/>
          </a:prstGeom>
          <a:noFill/>
        </p:spPr>
        <p:txBody>
          <a:bodyPr wrap="square" lIns="0" tIns="0" rIns="0" bIns="0" rtlCol="0">
            <a:noAutofit/>
          </a:bodyPr>
          <a:lstStyle/>
          <a:p>
            <a:pPr marL="514350" indent="-514350">
              <a:buFont typeface="Wingdings" panose="05000000000000000000" pitchFamily="2" charset="2"/>
              <a:buChar char="u"/>
            </a:pPr>
            <a:r>
              <a:rPr lang="zh-TW" altLang="en-US" sz="3200" b="1" dirty="0">
                <a:solidFill>
                  <a:srgbClr val="0070C0"/>
                </a:solidFill>
                <a:latin typeface="微軟正黑體" panose="020B0604030504040204" pitchFamily="34" charset="-120"/>
                <a:ea typeface="微軟正黑體" panose="020B0604030504040204" pitchFamily="34" charset="-120"/>
              </a:rPr>
              <a:t>使用雙語</a:t>
            </a:r>
            <a:r>
              <a:rPr lang="en-US" altLang="zh-TW" sz="3200" b="1" dirty="0">
                <a:solidFill>
                  <a:srgbClr val="0070C0"/>
                </a:solidFill>
                <a:latin typeface="微軟正黑體" panose="020B0604030504040204" pitchFamily="34" charset="-120"/>
                <a:ea typeface="微軟正黑體" panose="020B0604030504040204" pitchFamily="34" charset="-120"/>
              </a:rPr>
              <a:t>(</a:t>
            </a:r>
            <a:r>
              <a:rPr lang="zh-TW" altLang="en-US" sz="3200" b="1" dirty="0">
                <a:solidFill>
                  <a:srgbClr val="0070C0"/>
                </a:solidFill>
                <a:latin typeface="微軟正黑體" panose="020B0604030504040204" pitchFamily="34" charset="-120"/>
                <a:ea typeface="微軟正黑體" panose="020B0604030504040204" pitchFamily="34" charset="-120"/>
              </a:rPr>
              <a:t>英語</a:t>
            </a:r>
            <a:r>
              <a:rPr lang="en-US" altLang="zh-TW" sz="3200" b="1" dirty="0">
                <a:solidFill>
                  <a:srgbClr val="0070C0"/>
                </a:solidFill>
                <a:latin typeface="微軟正黑體" panose="020B0604030504040204" pitchFamily="34" charset="-120"/>
                <a:ea typeface="微軟正黑體" panose="020B0604030504040204" pitchFamily="34" charset="-120"/>
              </a:rPr>
              <a:t>)</a:t>
            </a:r>
            <a:r>
              <a:rPr lang="zh-TW" altLang="en-US" sz="3200" b="1" dirty="0">
                <a:solidFill>
                  <a:srgbClr val="0070C0"/>
                </a:solidFill>
                <a:latin typeface="微軟正黑體" panose="020B0604030504040204" pitchFamily="34" charset="-120"/>
                <a:ea typeface="微軟正黑體" panose="020B0604030504040204" pitchFamily="34" charset="-120"/>
              </a:rPr>
              <a:t>會影響學習成效嗎？</a:t>
            </a:r>
            <a:endParaRPr lang="en-US" altLang="zh-TW" sz="3200" b="1" dirty="0">
              <a:solidFill>
                <a:srgbClr val="0070C0"/>
              </a:solidFill>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r>
              <a:rPr lang="zh-TW" altLang="en-US" sz="2400" b="1" dirty="0">
                <a:solidFill>
                  <a:srgbClr val="FF0000"/>
                </a:solidFill>
                <a:latin typeface="微軟正黑體" panose="020B0604030504040204" pitchFamily="34" charset="-120"/>
                <a:ea typeface="微軟正黑體" panose="020B0604030504040204" pitchFamily="34" charset="-120"/>
              </a:rPr>
              <a:t>不當的使用雙語教學一定會影響學習成效。</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r>
              <a:rPr lang="zh-TW" altLang="en-US" sz="2400" b="1" dirty="0">
                <a:latin typeface="微軟正黑體" panose="020B0604030504040204" pitchFamily="34" charset="-120"/>
                <a:ea typeface="微軟正黑體" panose="020B0604030504040204" pitchFamily="34" charset="-120"/>
              </a:rPr>
              <a:t>要利用英語的優點，而不是受限於自身英語能力的限制。</a:t>
            </a:r>
            <a:endParaRPr lang="en-US" altLang="zh-TW" sz="2400" b="1" dirty="0">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r>
              <a:rPr lang="zh-TW" altLang="en-US" sz="2400" b="1" dirty="0">
                <a:latin typeface="微軟正黑體" panose="020B0604030504040204" pitchFamily="34" charset="-120"/>
                <a:ea typeface="微軟正黑體" panose="020B0604030504040204" pitchFamily="34" charset="-120"/>
              </a:rPr>
              <a:t>優點如下</a:t>
            </a:r>
            <a:r>
              <a:rPr lang="zh-TW" altLang="en-US" sz="2400" b="1"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400" b="1" dirty="0">
                <a:latin typeface="微軟正黑體" panose="020B0604030504040204" pitchFamily="34" charset="-120"/>
                <a:ea typeface="微軟正黑體" panose="020B0604030504040204" pitchFamily="34" charset="-120"/>
              </a:rPr>
              <a:t>透過英語的媒介，讓孩子接觸到更多領域的學習知識，並更熟悉英語語言。</a:t>
            </a:r>
            <a:endParaRPr lang="en-US" altLang="zh-TW" sz="2400" b="1" dirty="0">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r>
              <a:rPr lang="zh-TW" altLang="en-US" sz="2400" b="1" dirty="0">
                <a:latin typeface="微軟正黑體" panose="020B0604030504040204" pitchFamily="34" charset="-120"/>
                <a:ea typeface="微軟正黑體" panose="020B0604030504040204" pitchFamily="34" charset="-120"/>
              </a:rPr>
              <a:t>正確樣態：</a:t>
            </a:r>
            <a:r>
              <a:rPr lang="zh-TW" altLang="en-US" sz="2400" b="1" dirty="0">
                <a:solidFill>
                  <a:srgbClr val="FF0000"/>
                </a:solidFill>
                <a:latin typeface="微軟正黑體" panose="020B0604030504040204" pitchFamily="34" charset="-120"/>
                <a:ea typeface="微軟正黑體" panose="020B0604030504040204" pitchFamily="34" charset="-120"/>
              </a:rPr>
              <a:t>利用授課老師已經具備的英語能力，透過自然使用簡單的課室英語，再加上英語在該領域的字彙及媒材，拓展學生學習的廣度和深度。隨著老師和學生的英語能力提升，逐步再增加英語</a:t>
            </a:r>
            <a:r>
              <a:rPr lang="zh-TW" altLang="en-US" sz="2400" b="1" dirty="0" smtClean="0">
                <a:solidFill>
                  <a:srgbClr val="FF0000"/>
                </a:solidFill>
                <a:latin typeface="微軟正黑體" panose="020B0604030504040204" pitchFamily="34" charset="-120"/>
                <a:ea typeface="微軟正黑體" panose="020B0604030504040204" pitchFamily="34" charset="-120"/>
              </a:rPr>
              <a:t>元素。</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r>
              <a:rPr lang="zh-TW" altLang="en-US" sz="2400" b="1" dirty="0">
                <a:latin typeface="微軟正黑體" panose="020B0604030504040204" pitchFamily="34" charset="-120"/>
                <a:ea typeface="微軟正黑體" panose="020B0604030504040204" pitchFamily="34" charset="-120"/>
              </a:rPr>
              <a:t>錯誤樣態：授課教師用學生無法理解的英語講述，無視學生的學習成效。</a:t>
            </a:r>
            <a:endParaRPr lang="en-US" altLang="zh-TW" sz="2400" dirty="0">
              <a:solidFill>
                <a:srgbClr val="FF0000"/>
              </a:solidFill>
            </a:endParaRPr>
          </a:p>
          <a:p>
            <a:pPr marL="971550" lvl="1" indent="-514350">
              <a:buFont typeface="Wingdings" panose="05000000000000000000" pitchFamily="2" charset="2"/>
              <a:buChar char="u"/>
            </a:pPr>
            <a:endParaRPr lang="en-US" altLang="zh-TW" sz="2400" dirty="0">
              <a:solidFill>
                <a:schemeClr val="tx1">
                  <a:lumMod val="75000"/>
                  <a:lumOff val="25000"/>
                </a:schemeClr>
              </a:solidFill>
            </a:endParaRPr>
          </a:p>
          <a:p>
            <a:pPr marL="514350" indent="-514350">
              <a:buFont typeface="Wingdings" panose="05000000000000000000" pitchFamily="2" charset="2"/>
              <a:buChar char="u"/>
            </a:pPr>
            <a:endParaRPr lang="en-US" altLang="zh-TW" sz="3200" dirty="0">
              <a:solidFill>
                <a:schemeClr val="tx1">
                  <a:lumMod val="75000"/>
                  <a:lumOff val="25000"/>
                </a:schemeClr>
              </a:solidFill>
            </a:endParaRPr>
          </a:p>
          <a:p>
            <a:endParaRPr lang="zh-TW" altLang="en-US" sz="3200" dirty="0">
              <a:solidFill>
                <a:schemeClr val="tx1">
                  <a:lumMod val="75000"/>
                  <a:lumOff val="25000"/>
                </a:schemeClr>
              </a:solidFill>
            </a:endParaRPr>
          </a:p>
          <a:p>
            <a:r>
              <a:rPr lang="zh-TW" altLang="en-US" sz="1200" dirty="0">
                <a:solidFill>
                  <a:schemeClr val="tx1">
                    <a:lumMod val="75000"/>
                    <a:lumOff val="25000"/>
                  </a:schemeClr>
                </a:solidFill>
              </a:rPr>
              <a:t/>
            </a:r>
            <a:br>
              <a:rPr lang="zh-TW" altLang="en-US" sz="1200" dirty="0">
                <a:solidFill>
                  <a:schemeClr val="tx1">
                    <a:lumMod val="75000"/>
                    <a:lumOff val="25000"/>
                  </a:schemeClr>
                </a:solidFill>
              </a:rPr>
            </a:br>
            <a:endParaRPr lang="zh-TW" altLang="en-US" sz="1200" dirty="0">
              <a:solidFill>
                <a:schemeClr val="tx1">
                  <a:lumMod val="75000"/>
                  <a:lumOff val="25000"/>
                </a:schemeClr>
              </a:solidFill>
            </a:endParaRPr>
          </a:p>
        </p:txBody>
      </p:sp>
      <p:sp>
        <p:nvSpPr>
          <p:cNvPr id="5" name="圓角矩形 4"/>
          <p:cNvSpPr/>
          <p:nvPr/>
        </p:nvSpPr>
        <p:spPr>
          <a:xfrm>
            <a:off x="8600076" y="6283576"/>
            <a:ext cx="2765849" cy="30361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accent2">
                    <a:lumMod val="50000"/>
                  </a:schemeClr>
                </a:solidFill>
                <a:latin typeface="Times New Roman" panose="02020603050405020304" pitchFamily="18" charset="0"/>
                <a:cs typeface="Times New Roman" panose="02020603050405020304" pitchFamily="18" charset="0"/>
              </a:rPr>
              <a:t>ANJH Bilingual Education</a:t>
            </a:r>
            <a:endParaRPr lang="zh-TW" altLang="en-US" dirty="0">
              <a:solidFill>
                <a:schemeClr val="accent2">
                  <a:lumMod val="50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82664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預留位置 2">
            <a:extLst>
              <a:ext uri="{FF2B5EF4-FFF2-40B4-BE49-F238E27FC236}">
                <a16:creationId xmlns:a16="http://schemas.microsoft.com/office/drawing/2014/main" id="{7B76A69D-5C10-4FB6-A2D5-E9C0D9195E94}"/>
              </a:ext>
            </a:extLst>
          </p:cNvPr>
          <p:cNvSpPr>
            <a:spLocks noGrp="1"/>
          </p:cNvSpPr>
          <p:nvPr>
            <p:ph type="sldNum" sz="quarter" idx="11"/>
          </p:nvPr>
        </p:nvSpPr>
        <p:spPr/>
        <p:txBody>
          <a:bodyPr rtlCol="0"/>
          <a:lstStyle/>
          <a:p>
            <a:pPr rtl="0"/>
            <a:fld id="{19B51A1E-902D-48AF-9020-955120F399B6}" type="slidenum">
              <a:rPr lang="en-US" altLang="zh-TW" smtClean="0">
                <a:latin typeface="Microsoft JhengHei UI" panose="020B0604030504040204" pitchFamily="34" charset="-120"/>
                <a:ea typeface="Microsoft JhengHei UI" panose="020B0604030504040204" pitchFamily="34" charset="-120"/>
                <a:sym typeface="Microsoft JhengHei UI" panose="020B0604030504040204" pitchFamily="34" charset="-120"/>
              </a:rPr>
              <a:pPr rtl="0"/>
              <a:t>32</a:t>
            </a:fld>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pic>
        <p:nvPicPr>
          <p:cNvPr id="45" name="圖片 44"/>
          <p:cNvPicPr>
            <a:picLocks noChangeAspect="1"/>
          </p:cNvPicPr>
          <p:nvPr/>
        </p:nvPicPr>
        <p:blipFill>
          <a:blip r:embed="rId4"/>
          <a:stretch>
            <a:fillRect/>
          </a:stretch>
        </p:blipFill>
        <p:spPr>
          <a:xfrm>
            <a:off x="122605" y="103824"/>
            <a:ext cx="3898669" cy="6687892"/>
          </a:xfrm>
          <a:prstGeom prst="rect">
            <a:avLst/>
          </a:prstGeom>
        </p:spPr>
      </p:pic>
      <p:sp>
        <p:nvSpPr>
          <p:cNvPr id="33" name="文字方塊 32"/>
          <p:cNvSpPr txBox="1"/>
          <p:nvPr/>
        </p:nvSpPr>
        <p:spPr>
          <a:xfrm>
            <a:off x="4021273" y="606490"/>
            <a:ext cx="7704001" cy="5059664"/>
          </a:xfrm>
          <a:prstGeom prst="rect">
            <a:avLst/>
          </a:prstGeom>
          <a:noFill/>
        </p:spPr>
        <p:txBody>
          <a:bodyPr wrap="square" lIns="0" tIns="0" rIns="0" bIns="0" rtlCol="0">
            <a:noAutofit/>
          </a:bodyPr>
          <a:lstStyle/>
          <a:p>
            <a:pPr marL="514350" indent="-514350">
              <a:buFont typeface="Wingdings" panose="05000000000000000000" pitchFamily="2" charset="2"/>
              <a:buChar char="u"/>
            </a:pPr>
            <a:r>
              <a:rPr lang="zh-TW" altLang="en-US" sz="2800" b="1" dirty="0">
                <a:solidFill>
                  <a:srgbClr val="0070C0"/>
                </a:solidFill>
                <a:latin typeface="微軟正黑體" panose="020B0604030504040204" pitchFamily="34" charset="-120"/>
                <a:ea typeface="微軟正黑體" panose="020B0604030504040204" pitchFamily="34" charset="-120"/>
              </a:rPr>
              <a:t>使用多少比例的英語才算雙語教學？</a:t>
            </a:r>
            <a:endParaRPr lang="en-US" altLang="zh-TW" sz="2800" b="1" dirty="0">
              <a:solidFill>
                <a:srgbClr val="0070C0"/>
              </a:solidFill>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r>
              <a:rPr lang="zh-TW" altLang="en-US" sz="2800" b="1" dirty="0">
                <a:solidFill>
                  <a:schemeClr val="tx1">
                    <a:lumMod val="75000"/>
                    <a:lumOff val="25000"/>
                  </a:schemeClr>
                </a:solidFill>
                <a:latin typeface="微軟正黑體" panose="020B0604030504040204" pitchFamily="34" charset="-120"/>
                <a:ea typeface="微軟正黑體" panose="020B0604030504040204" pitchFamily="34" charset="-120"/>
              </a:rPr>
              <a:t>在開始的階段，從有開始，</a:t>
            </a:r>
            <a:r>
              <a:rPr lang="en-US" altLang="zh-TW" sz="2800" b="1" dirty="0">
                <a:solidFill>
                  <a:schemeClr val="tx1">
                    <a:lumMod val="75000"/>
                    <a:lumOff val="25000"/>
                  </a:schemeClr>
                </a:solidFill>
                <a:latin typeface="微軟正黑體" panose="020B0604030504040204" pitchFamily="34" charset="-120"/>
                <a:ea typeface="微軟正黑體" panose="020B0604030504040204" pitchFamily="34" charset="-120"/>
              </a:rPr>
              <a:t>5~10%</a:t>
            </a:r>
            <a:r>
              <a:rPr lang="zh-TW" altLang="en-US" sz="2800" b="1" dirty="0">
                <a:solidFill>
                  <a:schemeClr val="tx1">
                    <a:lumMod val="75000"/>
                    <a:lumOff val="25000"/>
                  </a:schemeClr>
                </a:solidFill>
                <a:latin typeface="微軟正黑體" panose="020B0604030504040204" pitchFamily="34" charset="-120"/>
                <a:ea typeface="微軟正黑體" panose="020B0604030504040204" pitchFamily="34" charset="-120"/>
              </a:rPr>
              <a:t>也不算少，再逐步增加。不要錯誤預期會穩定增加，</a:t>
            </a:r>
            <a:r>
              <a:rPr lang="zh-TW" altLang="en-US" sz="2800" b="1" dirty="0">
                <a:solidFill>
                  <a:srgbClr val="FF0000"/>
                </a:solidFill>
                <a:latin typeface="微軟正黑體" panose="020B0604030504040204" pitchFamily="34" charset="-120"/>
                <a:ea typeface="微軟正黑體" panose="020B0604030504040204" pitchFamily="34" charset="-120"/>
              </a:rPr>
              <a:t>老師可以自訂你覺得使用到英語語言對你的課室教學是有幫助的比例。再視主客觀條件增加。</a:t>
            </a:r>
            <a:endParaRPr lang="en-US" altLang="zh-TW" sz="2800" b="1" dirty="0">
              <a:solidFill>
                <a:srgbClr val="FF0000"/>
              </a:solidFill>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r>
              <a:rPr lang="zh-TW" altLang="en-US" sz="2800" b="1" dirty="0">
                <a:solidFill>
                  <a:schemeClr val="tx1">
                    <a:lumMod val="75000"/>
                    <a:lumOff val="25000"/>
                  </a:schemeClr>
                </a:solidFill>
                <a:latin typeface="微軟正黑體" panose="020B0604030504040204" pitchFamily="34" charset="-120"/>
                <a:ea typeface="微軟正黑體" panose="020B0604030504040204" pitchFamily="34" charset="-120"/>
              </a:rPr>
              <a:t>英語領域則有明確規範，教育部的全英語教學規範</a:t>
            </a:r>
            <a:r>
              <a:rPr lang="zh-TW" altLang="en-US" sz="2800" b="1" dirty="0" smtClean="0">
                <a:solidFill>
                  <a:schemeClr val="tx1">
                    <a:lumMod val="75000"/>
                    <a:lumOff val="25000"/>
                  </a:schemeClr>
                </a:solidFill>
                <a:latin typeface="微軟正黑體" panose="020B0604030504040204" pitchFamily="34" charset="-120"/>
                <a:ea typeface="微軟正黑體" panose="020B0604030504040204" pitchFamily="34" charset="-120"/>
              </a:rPr>
              <a:t>是學生英語輸入輸出的最大化。</a:t>
            </a:r>
            <a:endParaRPr lang="en-US" altLang="zh-TW" sz="2800" b="1"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r>
              <a:rPr lang="zh-TW" altLang="en-US" sz="2800" b="1" dirty="0" smtClean="0">
                <a:solidFill>
                  <a:schemeClr val="tx1">
                    <a:lumMod val="75000"/>
                    <a:lumOff val="25000"/>
                  </a:schemeClr>
                </a:solidFill>
                <a:latin typeface="微軟正黑體" panose="020B0604030504040204" pitchFamily="34" charset="-120"/>
                <a:ea typeface="微軟正黑體" panose="020B0604030504040204" pitchFamily="34" charset="-120"/>
              </a:rPr>
              <a:t>課</a:t>
            </a:r>
            <a:r>
              <a:rPr lang="zh-TW" altLang="en-US" sz="2800" b="1" dirty="0">
                <a:solidFill>
                  <a:schemeClr val="tx1">
                    <a:lumMod val="75000"/>
                    <a:lumOff val="25000"/>
                  </a:schemeClr>
                </a:solidFill>
                <a:latin typeface="微軟正黑體" panose="020B0604030504040204" pitchFamily="34" charset="-120"/>
                <a:ea typeface="微軟正黑體" panose="020B0604030504040204" pitchFamily="34" charset="-120"/>
              </a:rPr>
              <a:t>室英語是一定可以使用的，如果尚未克服心理障礙，可以先從跟孩子的</a:t>
            </a:r>
            <a:r>
              <a:rPr lang="zh-TW" altLang="en-US" sz="2800" b="1" dirty="0" smtClean="0">
                <a:solidFill>
                  <a:srgbClr val="FF0000"/>
                </a:solidFill>
                <a:latin typeface="微軟正黑體" panose="020B0604030504040204" pitchFamily="34" charset="-120"/>
                <a:ea typeface="微軟正黑體" panose="020B0604030504040204" pitchFamily="34" charset="-120"/>
              </a:rPr>
              <a:t>問候及適度加入專業英語字彙</a:t>
            </a:r>
            <a:r>
              <a:rPr lang="zh-TW" altLang="en-US" sz="2800" b="1" dirty="0" smtClean="0">
                <a:solidFill>
                  <a:schemeClr val="tx1">
                    <a:lumMod val="75000"/>
                    <a:lumOff val="25000"/>
                  </a:schemeClr>
                </a:solidFill>
                <a:latin typeface="微軟正黑體" panose="020B0604030504040204" pitchFamily="34" charset="-120"/>
                <a:ea typeface="微軟正黑體" panose="020B0604030504040204" pitchFamily="34" charset="-120"/>
              </a:rPr>
              <a:t>開始</a:t>
            </a:r>
            <a:r>
              <a:rPr lang="zh-TW" altLang="en-US" sz="2800" b="1" dirty="0">
                <a:solidFill>
                  <a:schemeClr val="tx1">
                    <a:lumMod val="75000"/>
                    <a:lumOff val="25000"/>
                  </a:schemeClr>
                </a:solidFill>
                <a:latin typeface="微軟正黑體" panose="020B0604030504040204" pitchFamily="34" charset="-120"/>
                <a:ea typeface="微軟正黑體" panose="020B0604030504040204" pitchFamily="34" charset="-120"/>
              </a:rPr>
              <a:t>。這個應該不會影響到孩子的學習。</a:t>
            </a:r>
            <a:endParaRPr lang="en-US" altLang="zh-TW" sz="28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514350" indent="-514350">
              <a:buFont typeface="Wingdings" panose="05000000000000000000" pitchFamily="2" charset="2"/>
              <a:buChar char="u"/>
            </a:pPr>
            <a:endParaRPr lang="en-US" altLang="zh-TW" sz="3200" dirty="0">
              <a:solidFill>
                <a:schemeClr val="tx1">
                  <a:lumMod val="75000"/>
                  <a:lumOff val="25000"/>
                </a:schemeClr>
              </a:solidFill>
            </a:endParaRPr>
          </a:p>
          <a:p>
            <a:endParaRPr lang="zh-TW" altLang="en-US" sz="3200" dirty="0">
              <a:solidFill>
                <a:schemeClr val="tx1">
                  <a:lumMod val="75000"/>
                  <a:lumOff val="25000"/>
                </a:schemeClr>
              </a:solidFill>
            </a:endParaRPr>
          </a:p>
          <a:p>
            <a:r>
              <a:rPr lang="zh-TW" altLang="en-US" sz="1200" dirty="0">
                <a:solidFill>
                  <a:schemeClr val="tx1">
                    <a:lumMod val="75000"/>
                    <a:lumOff val="25000"/>
                  </a:schemeClr>
                </a:solidFill>
              </a:rPr>
              <a:t/>
            </a:r>
            <a:br>
              <a:rPr lang="zh-TW" altLang="en-US" sz="1200" dirty="0">
                <a:solidFill>
                  <a:schemeClr val="tx1">
                    <a:lumMod val="75000"/>
                    <a:lumOff val="25000"/>
                  </a:schemeClr>
                </a:solidFill>
              </a:rPr>
            </a:br>
            <a:endParaRPr lang="zh-TW" altLang="en-US" sz="1200" dirty="0">
              <a:solidFill>
                <a:schemeClr val="tx1">
                  <a:lumMod val="75000"/>
                  <a:lumOff val="25000"/>
                </a:schemeClr>
              </a:solidFill>
            </a:endParaRPr>
          </a:p>
        </p:txBody>
      </p:sp>
      <p:sp>
        <p:nvSpPr>
          <p:cNvPr id="5" name="圓角矩形 4"/>
          <p:cNvSpPr/>
          <p:nvPr/>
        </p:nvSpPr>
        <p:spPr>
          <a:xfrm>
            <a:off x="8600076" y="6283576"/>
            <a:ext cx="2765849" cy="30361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accent2">
                    <a:lumMod val="50000"/>
                  </a:schemeClr>
                </a:solidFill>
                <a:latin typeface="Times New Roman" panose="02020603050405020304" pitchFamily="18" charset="0"/>
                <a:cs typeface="Times New Roman" panose="02020603050405020304" pitchFamily="18" charset="0"/>
              </a:rPr>
              <a:t>ANJH Bilingual Education</a:t>
            </a:r>
            <a:endParaRPr lang="zh-TW" altLang="en-US" dirty="0">
              <a:solidFill>
                <a:schemeClr val="accent2">
                  <a:lumMod val="50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431015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預留位置 2">
            <a:extLst>
              <a:ext uri="{FF2B5EF4-FFF2-40B4-BE49-F238E27FC236}">
                <a16:creationId xmlns:a16="http://schemas.microsoft.com/office/drawing/2014/main" id="{7B76A69D-5C10-4FB6-A2D5-E9C0D9195E94}"/>
              </a:ext>
            </a:extLst>
          </p:cNvPr>
          <p:cNvSpPr>
            <a:spLocks noGrp="1"/>
          </p:cNvSpPr>
          <p:nvPr>
            <p:ph type="sldNum" sz="quarter" idx="11"/>
          </p:nvPr>
        </p:nvSpPr>
        <p:spPr/>
        <p:txBody>
          <a:bodyPr rtlCol="0"/>
          <a:lstStyle/>
          <a:p>
            <a:pPr rtl="0"/>
            <a:fld id="{19B51A1E-902D-48AF-9020-955120F399B6}" type="slidenum">
              <a:rPr lang="en-US" altLang="zh-TW" smtClean="0">
                <a:latin typeface="Microsoft JhengHei UI" panose="020B0604030504040204" pitchFamily="34" charset="-120"/>
                <a:ea typeface="Microsoft JhengHei UI" panose="020B0604030504040204" pitchFamily="34" charset="-120"/>
                <a:sym typeface="Microsoft JhengHei UI" panose="020B0604030504040204" pitchFamily="34" charset="-120"/>
              </a:rPr>
              <a:pPr rtl="0"/>
              <a:t>33</a:t>
            </a:fld>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pic>
        <p:nvPicPr>
          <p:cNvPr id="45" name="圖片 44"/>
          <p:cNvPicPr>
            <a:picLocks noChangeAspect="1"/>
          </p:cNvPicPr>
          <p:nvPr/>
        </p:nvPicPr>
        <p:blipFill>
          <a:blip r:embed="rId4"/>
          <a:stretch>
            <a:fillRect/>
          </a:stretch>
        </p:blipFill>
        <p:spPr>
          <a:xfrm>
            <a:off x="122605" y="103824"/>
            <a:ext cx="3898669" cy="6687892"/>
          </a:xfrm>
          <a:prstGeom prst="rect">
            <a:avLst/>
          </a:prstGeom>
        </p:spPr>
      </p:pic>
      <p:sp>
        <p:nvSpPr>
          <p:cNvPr id="33" name="文字方塊 32"/>
          <p:cNvSpPr txBox="1"/>
          <p:nvPr/>
        </p:nvSpPr>
        <p:spPr>
          <a:xfrm>
            <a:off x="4236098" y="606490"/>
            <a:ext cx="7137918" cy="5548700"/>
          </a:xfrm>
          <a:prstGeom prst="rect">
            <a:avLst/>
          </a:prstGeom>
          <a:noFill/>
        </p:spPr>
        <p:txBody>
          <a:bodyPr wrap="square" lIns="0" tIns="0" rIns="0" bIns="0" rtlCol="0">
            <a:noAutofit/>
          </a:bodyPr>
          <a:lstStyle/>
          <a:p>
            <a:pPr marL="514350" indent="-514350">
              <a:buFont typeface="Wingdings" panose="05000000000000000000" pitchFamily="2" charset="2"/>
              <a:buChar char="u"/>
            </a:pPr>
            <a:r>
              <a:rPr lang="zh-TW" altLang="en-US" sz="3200" b="1" dirty="0">
                <a:solidFill>
                  <a:srgbClr val="0070C0"/>
                </a:solidFill>
                <a:latin typeface="微軟正黑體" panose="020B0604030504040204" pitchFamily="34" charset="-120"/>
                <a:ea typeface="微軟正黑體" panose="020B0604030504040204" pitchFamily="34" charset="-120"/>
              </a:rPr>
              <a:t>我完全使用中文教學的效果應該比使用雙語的效果教授我的學科好，為何要用雙語教育</a:t>
            </a:r>
            <a:r>
              <a:rPr lang="en-US" altLang="zh-TW" sz="3200" b="1" dirty="0">
                <a:solidFill>
                  <a:srgbClr val="0070C0"/>
                </a:solidFill>
                <a:latin typeface="微軟正黑體" panose="020B0604030504040204" pitchFamily="34" charset="-120"/>
                <a:ea typeface="微軟正黑體" panose="020B0604030504040204" pitchFamily="34" charset="-120"/>
              </a:rPr>
              <a:t>?</a:t>
            </a:r>
          </a:p>
          <a:p>
            <a:pPr marL="971550" lvl="1" indent="-514350">
              <a:buFont typeface="Wingdings" panose="05000000000000000000" pitchFamily="2" charset="2"/>
              <a:buChar char="u"/>
            </a:pP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完全使用中文是老師最熟悉的語言也是最保險的教學方式。我們</a:t>
            </a:r>
            <a:r>
              <a:rPr lang="zh-TW" altLang="en-US" sz="2400" b="1" dirty="0">
                <a:solidFill>
                  <a:srgbClr val="FF0000"/>
                </a:solidFill>
                <a:latin typeface="微軟正黑體" panose="020B0604030504040204" pitchFamily="34" charset="-120"/>
                <a:ea typeface="微軟正黑體" panose="020B0604030504040204" pitchFamily="34" charset="-120"/>
              </a:rPr>
              <a:t>並沒有排斥用中文授課</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，也鼓勵老師</a:t>
            </a:r>
            <a:r>
              <a:rPr lang="zh-TW" altLang="en-US" sz="2400" b="1" dirty="0">
                <a:solidFill>
                  <a:srgbClr val="FF0000"/>
                </a:solidFill>
                <a:latin typeface="微軟正黑體" panose="020B0604030504040204" pitchFamily="34" charset="-120"/>
                <a:ea typeface="微軟正黑體" panose="020B0604030504040204" pitchFamily="34" charset="-120"/>
              </a:rPr>
              <a:t>有效率的</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使用中文授課。</a:t>
            </a:r>
            <a:endParaRPr lang="en-US" altLang="zh-TW" sz="24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r>
              <a:rPr lang="zh-TW" altLang="en-US" sz="2400" b="1" dirty="0">
                <a:solidFill>
                  <a:srgbClr val="FF0000"/>
                </a:solidFill>
                <a:latin typeface="微軟正黑體" panose="020B0604030504040204" pitchFamily="34" charset="-120"/>
                <a:ea typeface="微軟正黑體" panose="020B0604030504040204" pitchFamily="34" charset="-120"/>
              </a:rPr>
              <a:t>雙語政策是國家政策</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，是接軌臺灣到國際的重要工具，我們可以善用英語這個工具，加廣孩子的視野。</a:t>
            </a:r>
            <a:endParaRPr lang="en-US" altLang="zh-TW" sz="24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我們相信</a:t>
            </a:r>
            <a:r>
              <a:rPr lang="zh-TW" altLang="en-US" sz="2400" b="1" dirty="0">
                <a:solidFill>
                  <a:srgbClr val="FF0000"/>
                </a:solidFill>
                <a:latin typeface="微軟正黑體" panose="020B0604030504040204" pitchFamily="34" charset="-120"/>
                <a:ea typeface="微軟正黑體" panose="020B0604030504040204" pitchFamily="34" charset="-120"/>
              </a:rPr>
              <a:t>多了英語這個元素，無論是在哪一個階段，都是協助孩子可以獲取更多知識，或者增加更多競爭力的做法。</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marL="514350" indent="-514350">
              <a:buFont typeface="Wingdings" panose="05000000000000000000" pitchFamily="2" charset="2"/>
              <a:buChar char="u"/>
            </a:pPr>
            <a:endParaRPr lang="en-US" altLang="zh-TW" sz="3200" dirty="0">
              <a:solidFill>
                <a:schemeClr val="tx1">
                  <a:lumMod val="75000"/>
                  <a:lumOff val="25000"/>
                </a:schemeClr>
              </a:solidFill>
            </a:endParaRPr>
          </a:p>
          <a:p>
            <a:endParaRPr lang="zh-TW" altLang="en-US" sz="3200" dirty="0">
              <a:solidFill>
                <a:schemeClr val="tx1">
                  <a:lumMod val="75000"/>
                  <a:lumOff val="25000"/>
                </a:schemeClr>
              </a:solidFill>
            </a:endParaRPr>
          </a:p>
          <a:p>
            <a:r>
              <a:rPr lang="zh-TW" altLang="en-US" sz="1200" dirty="0">
                <a:solidFill>
                  <a:schemeClr val="tx1">
                    <a:lumMod val="75000"/>
                    <a:lumOff val="25000"/>
                  </a:schemeClr>
                </a:solidFill>
              </a:rPr>
              <a:t/>
            </a:r>
            <a:br>
              <a:rPr lang="zh-TW" altLang="en-US" sz="1200" dirty="0">
                <a:solidFill>
                  <a:schemeClr val="tx1">
                    <a:lumMod val="75000"/>
                    <a:lumOff val="25000"/>
                  </a:schemeClr>
                </a:solidFill>
              </a:rPr>
            </a:br>
            <a:endParaRPr lang="zh-TW" altLang="en-US" sz="1200" dirty="0">
              <a:solidFill>
                <a:schemeClr val="tx1">
                  <a:lumMod val="75000"/>
                  <a:lumOff val="25000"/>
                </a:schemeClr>
              </a:solidFill>
            </a:endParaRPr>
          </a:p>
        </p:txBody>
      </p:sp>
      <p:sp>
        <p:nvSpPr>
          <p:cNvPr id="5" name="圓角矩形 4"/>
          <p:cNvSpPr/>
          <p:nvPr/>
        </p:nvSpPr>
        <p:spPr>
          <a:xfrm>
            <a:off x="8600076" y="6283576"/>
            <a:ext cx="2765849" cy="30361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accent2">
                    <a:lumMod val="50000"/>
                  </a:schemeClr>
                </a:solidFill>
                <a:latin typeface="Times New Roman" panose="02020603050405020304" pitchFamily="18" charset="0"/>
                <a:cs typeface="Times New Roman" panose="02020603050405020304" pitchFamily="18" charset="0"/>
              </a:rPr>
              <a:t>ANJH Bilingual Education</a:t>
            </a:r>
            <a:endParaRPr lang="zh-TW" altLang="en-US" dirty="0">
              <a:solidFill>
                <a:schemeClr val="accent2">
                  <a:lumMod val="50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85306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預留位置 2">
            <a:extLst>
              <a:ext uri="{FF2B5EF4-FFF2-40B4-BE49-F238E27FC236}">
                <a16:creationId xmlns:a16="http://schemas.microsoft.com/office/drawing/2014/main" id="{7B76A69D-5C10-4FB6-A2D5-E9C0D9195E94}"/>
              </a:ext>
            </a:extLst>
          </p:cNvPr>
          <p:cNvSpPr>
            <a:spLocks noGrp="1"/>
          </p:cNvSpPr>
          <p:nvPr>
            <p:ph type="sldNum" sz="quarter" idx="11"/>
          </p:nvPr>
        </p:nvSpPr>
        <p:spPr/>
        <p:txBody>
          <a:bodyPr rtlCol="0"/>
          <a:lstStyle/>
          <a:p>
            <a:pPr rtl="0"/>
            <a:fld id="{19B51A1E-902D-48AF-9020-955120F399B6}" type="slidenum">
              <a:rPr lang="en-US" altLang="zh-TW" smtClean="0">
                <a:latin typeface="Microsoft JhengHei UI" panose="020B0604030504040204" pitchFamily="34" charset="-120"/>
                <a:ea typeface="Microsoft JhengHei UI" panose="020B0604030504040204" pitchFamily="34" charset="-120"/>
                <a:sym typeface="Microsoft JhengHei UI" panose="020B0604030504040204" pitchFamily="34" charset="-120"/>
              </a:rPr>
              <a:pPr rtl="0"/>
              <a:t>34</a:t>
            </a:fld>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pic>
        <p:nvPicPr>
          <p:cNvPr id="45" name="圖片 44"/>
          <p:cNvPicPr>
            <a:picLocks noChangeAspect="1"/>
          </p:cNvPicPr>
          <p:nvPr/>
        </p:nvPicPr>
        <p:blipFill>
          <a:blip r:embed="rId4"/>
          <a:stretch>
            <a:fillRect/>
          </a:stretch>
        </p:blipFill>
        <p:spPr>
          <a:xfrm>
            <a:off x="122605" y="103824"/>
            <a:ext cx="3898669" cy="6687892"/>
          </a:xfrm>
          <a:prstGeom prst="rect">
            <a:avLst/>
          </a:prstGeom>
        </p:spPr>
      </p:pic>
      <p:sp>
        <p:nvSpPr>
          <p:cNvPr id="33" name="文字方塊 32"/>
          <p:cNvSpPr txBox="1"/>
          <p:nvPr/>
        </p:nvSpPr>
        <p:spPr>
          <a:xfrm>
            <a:off x="4236098" y="606490"/>
            <a:ext cx="7137918" cy="5548700"/>
          </a:xfrm>
          <a:prstGeom prst="rect">
            <a:avLst/>
          </a:prstGeom>
          <a:noFill/>
        </p:spPr>
        <p:txBody>
          <a:bodyPr wrap="square" lIns="0" tIns="0" rIns="0" bIns="0" rtlCol="0">
            <a:noAutofit/>
          </a:bodyPr>
          <a:lstStyle/>
          <a:p>
            <a:pPr marL="514350" indent="-514350">
              <a:buFont typeface="Wingdings" panose="05000000000000000000" pitchFamily="2" charset="2"/>
              <a:buChar char="u"/>
            </a:pPr>
            <a:r>
              <a:rPr lang="zh-TW" altLang="en-US" sz="3200" b="1" dirty="0">
                <a:solidFill>
                  <a:srgbClr val="0070C0"/>
                </a:solidFill>
                <a:latin typeface="微軟正黑體" panose="020B0604030504040204" pitchFamily="34" charset="-120"/>
                <a:ea typeface="微軟正黑體" panose="020B0604030504040204" pitchFamily="34" charset="-120"/>
              </a:rPr>
              <a:t>我使用雙語授課，學生沒有那個英語能力上課，怎麼辦</a:t>
            </a:r>
            <a:r>
              <a:rPr lang="en-US" altLang="zh-TW" sz="3200" b="1" dirty="0">
                <a:solidFill>
                  <a:srgbClr val="0070C0"/>
                </a:solidFill>
                <a:latin typeface="微軟正黑體" panose="020B0604030504040204" pitchFamily="34" charset="-120"/>
                <a:ea typeface="微軟正黑體" panose="020B0604030504040204" pitchFamily="34" charset="-120"/>
              </a:rPr>
              <a:t>?</a:t>
            </a:r>
            <a:endParaRPr lang="en-US" altLang="zh-TW" sz="2400" b="1" dirty="0">
              <a:solidFill>
                <a:srgbClr val="0070C0"/>
              </a:solidFill>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所以，老師要先理解學生的目前先備狀態。學生程度再弱，</a:t>
            </a:r>
            <a:r>
              <a:rPr lang="zh-TW" altLang="en-US" sz="2400" b="1" dirty="0">
                <a:solidFill>
                  <a:srgbClr val="FF0000"/>
                </a:solidFill>
                <a:latin typeface="微軟正黑體" panose="020B0604030504040204" pitchFamily="34" charset="-120"/>
                <a:ea typeface="微軟正黑體" panose="020B0604030504040204" pitchFamily="34" charset="-120"/>
              </a:rPr>
              <a:t>英語問候語</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應該一定聽得懂，起立坐下等</a:t>
            </a:r>
            <a:r>
              <a:rPr lang="zh-TW" altLang="en-US" sz="2400" b="1" dirty="0">
                <a:solidFill>
                  <a:srgbClr val="FF0000"/>
                </a:solidFill>
                <a:latin typeface="微軟正黑體" panose="020B0604030504040204" pitchFamily="34" charset="-120"/>
                <a:ea typeface="微軟正黑體" panose="020B0604030504040204" pitchFamily="34" charset="-120"/>
              </a:rPr>
              <a:t>簡單課室英語</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也應該聽得懂。所以在國家政策的前提下，加入這些英語元素，至少增加了孩子對於這個語言的熟習程度。</a:t>
            </a:r>
            <a:endParaRPr lang="en-US" altLang="zh-TW" sz="24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適度</a:t>
            </a:r>
            <a:r>
              <a:rPr lang="zh-TW" altLang="en-US" sz="2400" b="1" dirty="0">
                <a:solidFill>
                  <a:srgbClr val="FF0000"/>
                </a:solidFill>
                <a:latin typeface="微軟正黑體" panose="020B0604030504040204" pitchFamily="34" charset="-120"/>
                <a:ea typeface="微軟正黑體" panose="020B0604030504040204" pitchFamily="34" charset="-120"/>
              </a:rPr>
              <a:t>增加英語媒材</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應該對於絕大部分的孩子都能接受而且是有幫助的，畢竟我們的學生未來也是要進入職場和全世界競爭</a:t>
            </a:r>
            <a:r>
              <a:rPr lang="zh-TW" altLang="en-US" sz="2400" b="1" dirty="0" smtClean="0">
                <a:solidFill>
                  <a:schemeClr val="tx1">
                    <a:lumMod val="75000"/>
                    <a:lumOff val="25000"/>
                  </a:schemeClr>
                </a:solidFill>
                <a:latin typeface="微軟正黑體" panose="020B0604030504040204" pitchFamily="34" charset="-120"/>
                <a:ea typeface="微軟正黑體" panose="020B0604030504040204" pitchFamily="34" charset="-120"/>
              </a:rPr>
              <a:t>的，不是</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嗎</a:t>
            </a:r>
            <a:r>
              <a:rPr lang="en-US" altLang="zh-TW" sz="2400" b="1" dirty="0">
                <a:solidFill>
                  <a:schemeClr val="tx1">
                    <a:lumMod val="75000"/>
                    <a:lumOff val="25000"/>
                  </a:schemeClr>
                </a:solidFill>
                <a:latin typeface="微軟正黑體" panose="020B0604030504040204" pitchFamily="34" charset="-120"/>
                <a:ea typeface="微軟正黑體" panose="020B0604030504040204" pitchFamily="34" charset="-120"/>
              </a:rPr>
              <a:t>?</a:t>
            </a:r>
          </a:p>
          <a:p>
            <a:pPr marL="971550" lvl="1" indent="-514350">
              <a:buFont typeface="Wingdings" panose="05000000000000000000" pitchFamily="2" charset="2"/>
              <a:buChar char="u"/>
            </a:pPr>
            <a:endParaRPr lang="en-US" altLang="zh-TW" sz="24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514350" indent="-514350">
              <a:buFont typeface="Wingdings" panose="05000000000000000000" pitchFamily="2" charset="2"/>
              <a:buChar char="u"/>
            </a:pPr>
            <a:endParaRPr lang="en-US" altLang="zh-TW" sz="3200" dirty="0">
              <a:solidFill>
                <a:schemeClr val="tx1">
                  <a:lumMod val="75000"/>
                  <a:lumOff val="25000"/>
                </a:schemeClr>
              </a:solidFill>
            </a:endParaRPr>
          </a:p>
          <a:p>
            <a:endParaRPr lang="zh-TW" altLang="en-US" sz="3200" dirty="0">
              <a:solidFill>
                <a:schemeClr val="tx1">
                  <a:lumMod val="75000"/>
                  <a:lumOff val="25000"/>
                </a:schemeClr>
              </a:solidFill>
            </a:endParaRPr>
          </a:p>
          <a:p>
            <a:r>
              <a:rPr lang="zh-TW" altLang="en-US" sz="1200" dirty="0">
                <a:solidFill>
                  <a:schemeClr val="tx1">
                    <a:lumMod val="75000"/>
                    <a:lumOff val="25000"/>
                  </a:schemeClr>
                </a:solidFill>
              </a:rPr>
              <a:t/>
            </a:r>
            <a:br>
              <a:rPr lang="zh-TW" altLang="en-US" sz="1200" dirty="0">
                <a:solidFill>
                  <a:schemeClr val="tx1">
                    <a:lumMod val="75000"/>
                    <a:lumOff val="25000"/>
                  </a:schemeClr>
                </a:solidFill>
              </a:rPr>
            </a:br>
            <a:endParaRPr lang="zh-TW" altLang="en-US" sz="1200" dirty="0">
              <a:solidFill>
                <a:schemeClr val="tx1">
                  <a:lumMod val="75000"/>
                  <a:lumOff val="25000"/>
                </a:schemeClr>
              </a:solidFill>
            </a:endParaRPr>
          </a:p>
        </p:txBody>
      </p:sp>
      <p:sp>
        <p:nvSpPr>
          <p:cNvPr id="5" name="圓角矩形 4"/>
          <p:cNvSpPr/>
          <p:nvPr/>
        </p:nvSpPr>
        <p:spPr>
          <a:xfrm>
            <a:off x="8600076" y="6283576"/>
            <a:ext cx="2765849" cy="30361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accent2">
                    <a:lumMod val="50000"/>
                  </a:schemeClr>
                </a:solidFill>
                <a:latin typeface="Times New Roman" panose="02020603050405020304" pitchFamily="18" charset="0"/>
                <a:cs typeface="Times New Roman" panose="02020603050405020304" pitchFamily="18" charset="0"/>
              </a:rPr>
              <a:t>ANJH Bilingual Education</a:t>
            </a:r>
            <a:endParaRPr lang="zh-TW" altLang="en-US" dirty="0">
              <a:solidFill>
                <a:schemeClr val="accent2">
                  <a:lumMod val="50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679530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預留位置 2">
            <a:extLst>
              <a:ext uri="{FF2B5EF4-FFF2-40B4-BE49-F238E27FC236}">
                <a16:creationId xmlns:a16="http://schemas.microsoft.com/office/drawing/2014/main" id="{7B76A69D-5C10-4FB6-A2D5-E9C0D9195E94}"/>
              </a:ext>
            </a:extLst>
          </p:cNvPr>
          <p:cNvSpPr>
            <a:spLocks noGrp="1"/>
          </p:cNvSpPr>
          <p:nvPr>
            <p:ph type="sldNum" sz="quarter" idx="11"/>
          </p:nvPr>
        </p:nvSpPr>
        <p:spPr/>
        <p:txBody>
          <a:bodyPr rtlCol="0"/>
          <a:lstStyle/>
          <a:p>
            <a:pPr rtl="0"/>
            <a:fld id="{19B51A1E-902D-48AF-9020-955120F399B6}" type="slidenum">
              <a:rPr lang="en-US" altLang="zh-TW" smtClean="0">
                <a:latin typeface="Microsoft JhengHei UI" panose="020B0604030504040204" pitchFamily="34" charset="-120"/>
                <a:ea typeface="Microsoft JhengHei UI" panose="020B0604030504040204" pitchFamily="34" charset="-120"/>
                <a:sym typeface="Microsoft JhengHei UI" panose="020B0604030504040204" pitchFamily="34" charset="-120"/>
              </a:rPr>
              <a:pPr rtl="0"/>
              <a:t>35</a:t>
            </a:fld>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pic>
        <p:nvPicPr>
          <p:cNvPr id="45" name="圖片 44"/>
          <p:cNvPicPr>
            <a:picLocks noChangeAspect="1"/>
          </p:cNvPicPr>
          <p:nvPr/>
        </p:nvPicPr>
        <p:blipFill>
          <a:blip r:embed="rId4"/>
          <a:stretch>
            <a:fillRect/>
          </a:stretch>
        </p:blipFill>
        <p:spPr>
          <a:xfrm>
            <a:off x="122605" y="103824"/>
            <a:ext cx="3898669" cy="6687892"/>
          </a:xfrm>
          <a:prstGeom prst="rect">
            <a:avLst/>
          </a:prstGeom>
        </p:spPr>
      </p:pic>
      <p:sp>
        <p:nvSpPr>
          <p:cNvPr id="33" name="文字方塊 32"/>
          <p:cNvSpPr txBox="1"/>
          <p:nvPr/>
        </p:nvSpPr>
        <p:spPr>
          <a:xfrm>
            <a:off x="4228007" y="279320"/>
            <a:ext cx="7137918" cy="5548700"/>
          </a:xfrm>
          <a:prstGeom prst="rect">
            <a:avLst/>
          </a:prstGeom>
          <a:noFill/>
        </p:spPr>
        <p:txBody>
          <a:bodyPr wrap="square" lIns="0" tIns="0" rIns="0" bIns="0" rtlCol="0">
            <a:noAutofit/>
          </a:bodyPr>
          <a:lstStyle/>
          <a:p>
            <a:pPr marL="514350" indent="-514350">
              <a:buFont typeface="Wingdings" panose="05000000000000000000" pitchFamily="2" charset="2"/>
              <a:buChar char="u"/>
            </a:pPr>
            <a:r>
              <a:rPr lang="zh-TW" altLang="en-US" sz="3200" b="1" dirty="0">
                <a:solidFill>
                  <a:srgbClr val="0070C0"/>
                </a:solidFill>
                <a:latin typeface="微軟正黑體" panose="020B0604030504040204" pitchFamily="34" charset="-120"/>
                <a:ea typeface="微軟正黑體" panose="020B0604030504040204" pitchFamily="34" charset="-120"/>
              </a:rPr>
              <a:t>我想嘗試雙語教學，但是我覺得我的英語能力不足，可以怎麼做？</a:t>
            </a:r>
            <a:endParaRPr lang="en-US" altLang="zh-TW" sz="2400" b="1" dirty="0">
              <a:solidFill>
                <a:srgbClr val="0070C0"/>
              </a:solidFill>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r>
              <a:rPr lang="zh-TW" altLang="en-US" sz="2400" b="1" dirty="0">
                <a:solidFill>
                  <a:srgbClr val="FF0000"/>
                </a:solidFill>
                <a:latin typeface="微軟正黑體" panose="020B0604030504040204" pitchFamily="34" charset="-120"/>
                <a:ea typeface="微軟正黑體" panose="020B0604030504040204" pitchFamily="34" charset="-120"/>
              </a:rPr>
              <a:t>事前的備課</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，使用必要的課室英語如前所述。</a:t>
            </a:r>
            <a:endParaRPr lang="en-US" altLang="zh-TW" sz="24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不要冒險去使用不熟悉的英語，畢竟我們這節課是為非英語的領域課，</a:t>
            </a:r>
            <a:r>
              <a:rPr lang="zh-TW" altLang="en-US" sz="2400" b="1" dirty="0">
                <a:solidFill>
                  <a:srgbClr val="FF0000"/>
                </a:solidFill>
                <a:latin typeface="微軟正黑體" panose="020B0604030504040204" pitchFamily="34" charset="-120"/>
                <a:ea typeface="微軟正黑體" panose="020B0604030504040204" pitchFamily="34" charset="-120"/>
              </a:rPr>
              <a:t>課程內容才是最重要的</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sz="24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r>
              <a:rPr lang="zh-TW" altLang="en-US" sz="2400" b="1" dirty="0">
                <a:solidFill>
                  <a:srgbClr val="FF0000"/>
                </a:solidFill>
                <a:latin typeface="微軟正黑體" panose="020B0604030504040204" pitchFamily="34" charset="-120"/>
                <a:ea typeface="微軟正黑體" panose="020B0604030504040204" pitchFamily="34" charset="-120"/>
              </a:rPr>
              <a:t>事先告訴孩子</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我們課堂教學的轉變，老師的做法是什麼</a:t>
            </a:r>
            <a:r>
              <a:rPr lang="en-US" altLang="zh-TW" sz="24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有所預期更能增加課堂的教學效果。</a:t>
            </a:r>
            <a:endParaRPr lang="en-US" altLang="zh-TW" sz="24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多多</a:t>
            </a:r>
            <a:r>
              <a:rPr lang="zh-TW" altLang="en-US" sz="2400" b="1" dirty="0">
                <a:solidFill>
                  <a:srgbClr val="FF0000"/>
                </a:solidFill>
                <a:latin typeface="微軟正黑體" panose="020B0604030504040204" pitchFamily="34" charset="-120"/>
                <a:ea typeface="微軟正黑體" panose="020B0604030504040204" pitchFamily="34" charset="-120"/>
              </a:rPr>
              <a:t>善用英語的媒材</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，浩瀚網海中有太多我們可以用的東西。</a:t>
            </a:r>
            <a:endParaRPr lang="en-US" altLang="zh-TW" sz="24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課餘時間可以</a:t>
            </a:r>
            <a:r>
              <a:rPr lang="zh-TW" altLang="en-US" sz="2400" b="1" dirty="0">
                <a:solidFill>
                  <a:srgbClr val="FF0000"/>
                </a:solidFill>
                <a:latin typeface="微軟正黑體" panose="020B0604030504040204" pitchFamily="34" charset="-120"/>
                <a:ea typeface="微軟正黑體" panose="020B0604030504040204" pitchFamily="34" charset="-120"/>
              </a:rPr>
              <a:t>強化自身的英語能力</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，從多看英語文件，或者英語短片，都可以提升英語能力。</a:t>
            </a:r>
            <a:endParaRPr lang="en-US" altLang="zh-TW" sz="24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r>
              <a:rPr lang="zh-TW" altLang="en-US" sz="2400" b="1" dirty="0">
                <a:solidFill>
                  <a:srgbClr val="FF0000"/>
                </a:solidFill>
                <a:latin typeface="微軟正黑體" panose="020B0604030504040204" pitchFamily="34" charset="-120"/>
                <a:ea typeface="微軟正黑體" panose="020B0604030504040204" pitchFamily="34" charset="-120"/>
              </a:rPr>
              <a:t>參加</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學校辦理的</a:t>
            </a:r>
            <a:r>
              <a:rPr lang="zh-TW" altLang="en-US" sz="2400" b="1" dirty="0">
                <a:solidFill>
                  <a:srgbClr val="FF0000"/>
                </a:solidFill>
                <a:latin typeface="微軟正黑體" panose="020B0604030504040204" pitchFamily="34" charset="-120"/>
                <a:ea typeface="微軟正黑體" panose="020B0604030504040204" pitchFamily="34" charset="-120"/>
              </a:rPr>
              <a:t>英語社群</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，或者自組社群。</a:t>
            </a:r>
            <a:endParaRPr lang="en-US" altLang="zh-TW" sz="24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endParaRPr lang="en-US" altLang="zh-TW" sz="24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514350" indent="-514350">
              <a:buFont typeface="Wingdings" panose="05000000000000000000" pitchFamily="2" charset="2"/>
              <a:buChar char="u"/>
            </a:pPr>
            <a:endParaRPr lang="en-US" altLang="zh-TW" sz="3200" dirty="0">
              <a:solidFill>
                <a:schemeClr val="tx1">
                  <a:lumMod val="75000"/>
                  <a:lumOff val="25000"/>
                </a:schemeClr>
              </a:solidFill>
            </a:endParaRPr>
          </a:p>
          <a:p>
            <a:endParaRPr lang="zh-TW" altLang="en-US" sz="3200" dirty="0">
              <a:solidFill>
                <a:schemeClr val="tx1">
                  <a:lumMod val="75000"/>
                  <a:lumOff val="25000"/>
                </a:schemeClr>
              </a:solidFill>
            </a:endParaRPr>
          </a:p>
          <a:p>
            <a:r>
              <a:rPr lang="zh-TW" altLang="en-US" sz="1200" dirty="0">
                <a:solidFill>
                  <a:schemeClr val="tx1">
                    <a:lumMod val="75000"/>
                    <a:lumOff val="25000"/>
                  </a:schemeClr>
                </a:solidFill>
              </a:rPr>
              <a:t/>
            </a:r>
            <a:br>
              <a:rPr lang="zh-TW" altLang="en-US" sz="1200" dirty="0">
                <a:solidFill>
                  <a:schemeClr val="tx1">
                    <a:lumMod val="75000"/>
                    <a:lumOff val="25000"/>
                  </a:schemeClr>
                </a:solidFill>
              </a:rPr>
            </a:br>
            <a:endParaRPr lang="zh-TW" altLang="en-US" sz="1200" dirty="0">
              <a:solidFill>
                <a:schemeClr val="tx1">
                  <a:lumMod val="75000"/>
                  <a:lumOff val="25000"/>
                </a:schemeClr>
              </a:solidFill>
            </a:endParaRPr>
          </a:p>
        </p:txBody>
      </p:sp>
      <p:sp>
        <p:nvSpPr>
          <p:cNvPr id="5" name="圓角矩形 4"/>
          <p:cNvSpPr/>
          <p:nvPr/>
        </p:nvSpPr>
        <p:spPr>
          <a:xfrm>
            <a:off x="8600076" y="6283576"/>
            <a:ext cx="2765849" cy="30361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accent2">
                    <a:lumMod val="50000"/>
                  </a:schemeClr>
                </a:solidFill>
                <a:latin typeface="Times New Roman" panose="02020603050405020304" pitchFamily="18" charset="0"/>
                <a:cs typeface="Times New Roman" panose="02020603050405020304" pitchFamily="18" charset="0"/>
              </a:rPr>
              <a:t>ANJH Bilingual Education</a:t>
            </a:r>
            <a:endParaRPr lang="zh-TW" altLang="en-US" dirty="0">
              <a:solidFill>
                <a:schemeClr val="accent2">
                  <a:lumMod val="50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26149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預留位置 2">
            <a:extLst>
              <a:ext uri="{FF2B5EF4-FFF2-40B4-BE49-F238E27FC236}">
                <a16:creationId xmlns:a16="http://schemas.microsoft.com/office/drawing/2014/main" id="{7B76A69D-5C10-4FB6-A2D5-E9C0D9195E94}"/>
              </a:ext>
            </a:extLst>
          </p:cNvPr>
          <p:cNvSpPr>
            <a:spLocks noGrp="1"/>
          </p:cNvSpPr>
          <p:nvPr>
            <p:ph type="sldNum" sz="quarter" idx="11"/>
          </p:nvPr>
        </p:nvSpPr>
        <p:spPr/>
        <p:txBody>
          <a:bodyPr rtlCol="0"/>
          <a:lstStyle/>
          <a:p>
            <a:pPr rtl="0"/>
            <a:fld id="{19B51A1E-902D-48AF-9020-955120F399B6}" type="slidenum">
              <a:rPr lang="en-US" altLang="zh-TW" smtClean="0">
                <a:latin typeface="Microsoft JhengHei UI" panose="020B0604030504040204" pitchFamily="34" charset="-120"/>
                <a:ea typeface="Microsoft JhengHei UI" panose="020B0604030504040204" pitchFamily="34" charset="-120"/>
                <a:sym typeface="Microsoft JhengHei UI" panose="020B0604030504040204" pitchFamily="34" charset="-120"/>
              </a:rPr>
              <a:pPr rtl="0"/>
              <a:t>36</a:t>
            </a:fld>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pic>
        <p:nvPicPr>
          <p:cNvPr id="45" name="圖片 44"/>
          <p:cNvPicPr>
            <a:picLocks noChangeAspect="1"/>
          </p:cNvPicPr>
          <p:nvPr/>
        </p:nvPicPr>
        <p:blipFill>
          <a:blip r:embed="rId4"/>
          <a:stretch>
            <a:fillRect/>
          </a:stretch>
        </p:blipFill>
        <p:spPr>
          <a:xfrm>
            <a:off x="122605" y="103824"/>
            <a:ext cx="3898669" cy="6687892"/>
          </a:xfrm>
          <a:prstGeom prst="rect">
            <a:avLst/>
          </a:prstGeom>
        </p:spPr>
      </p:pic>
      <p:sp>
        <p:nvSpPr>
          <p:cNvPr id="33" name="文字方塊 32"/>
          <p:cNvSpPr txBox="1"/>
          <p:nvPr/>
        </p:nvSpPr>
        <p:spPr>
          <a:xfrm>
            <a:off x="4236098" y="606490"/>
            <a:ext cx="7137918" cy="5548700"/>
          </a:xfrm>
          <a:prstGeom prst="rect">
            <a:avLst/>
          </a:prstGeom>
          <a:noFill/>
        </p:spPr>
        <p:txBody>
          <a:bodyPr wrap="square" lIns="0" tIns="0" rIns="0" bIns="0" rtlCol="0">
            <a:noAutofit/>
          </a:bodyPr>
          <a:lstStyle/>
          <a:p>
            <a:pPr marL="514350" indent="-514350">
              <a:buFont typeface="Wingdings" panose="05000000000000000000" pitchFamily="2" charset="2"/>
              <a:buChar char="u"/>
            </a:pPr>
            <a:r>
              <a:rPr lang="zh-TW" altLang="en-US" sz="3200" b="1" dirty="0">
                <a:solidFill>
                  <a:srgbClr val="0070C0"/>
                </a:solidFill>
                <a:latin typeface="微軟正黑體" panose="020B0604030504040204" pitchFamily="34" charset="-120"/>
                <a:ea typeface="微軟正黑體" panose="020B0604030504040204" pitchFamily="34" charset="-120"/>
              </a:rPr>
              <a:t>期勉</a:t>
            </a:r>
            <a:r>
              <a:rPr lang="zh-TW" altLang="en-US" sz="3200" b="1" dirty="0" smtClean="0">
                <a:solidFill>
                  <a:srgbClr val="0070C0"/>
                </a:solidFill>
                <a:latin typeface="微軟正黑體" panose="020B0604030504040204" pitchFamily="34" charset="-120"/>
                <a:ea typeface="微軟正黑體" panose="020B0604030504040204" pitchFamily="34" charset="-120"/>
              </a:rPr>
              <a:t>做</a:t>
            </a:r>
            <a:r>
              <a:rPr lang="zh-TW" altLang="en-US" sz="3200" b="1" dirty="0">
                <a:solidFill>
                  <a:srgbClr val="0070C0"/>
                </a:solidFill>
                <a:latin typeface="微軟正黑體" panose="020B0604030504040204" pitchFamily="34" charset="-120"/>
                <a:ea typeface="微軟正黑體" panose="020B0604030504040204" pitchFamily="34" charset="-120"/>
              </a:rPr>
              <a:t>一個有自信的雙語領域教師</a:t>
            </a:r>
            <a:endParaRPr lang="en-US" altLang="zh-TW" sz="3200" b="1" dirty="0">
              <a:solidFill>
                <a:srgbClr val="0070C0"/>
              </a:solidFill>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r>
              <a:rPr lang="zh-TW" altLang="en-US" sz="2400" b="1" dirty="0" smtClean="0">
                <a:solidFill>
                  <a:srgbClr val="FF0000"/>
                </a:solidFill>
                <a:latin typeface="微軟正黑體" panose="020B0604030504040204" pitchFamily="34" charset="-120"/>
                <a:ea typeface="微軟正黑體" panose="020B0604030504040204" pitchFamily="34" charset="-120"/>
              </a:rPr>
              <a:t>願意</a:t>
            </a:r>
            <a:r>
              <a:rPr lang="zh-TW" altLang="en-US" sz="2400" b="1" dirty="0" smtClean="0">
                <a:solidFill>
                  <a:schemeClr val="tx1">
                    <a:lumMod val="75000"/>
                    <a:lumOff val="25000"/>
                  </a:schemeClr>
                </a:solidFill>
                <a:latin typeface="微軟正黑體" panose="020B0604030504040204" pitchFamily="34" charset="-120"/>
                <a:ea typeface="微軟正黑體" panose="020B0604030504040204" pitchFamily="34" charset="-120"/>
              </a:rPr>
              <a:t>把</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英語元素加進教學。</a:t>
            </a:r>
            <a:endParaRPr lang="en-US" altLang="zh-TW" sz="24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思考有</a:t>
            </a:r>
            <a:r>
              <a:rPr lang="zh-TW" altLang="en-US" sz="2400" b="1" dirty="0">
                <a:solidFill>
                  <a:srgbClr val="FF0000"/>
                </a:solidFill>
                <a:latin typeface="微軟正黑體" panose="020B0604030504040204" pitchFamily="34" charset="-120"/>
                <a:ea typeface="微軟正黑體" panose="020B0604030504040204" pitchFamily="34" charset="-120"/>
              </a:rPr>
              <a:t>哪些英語元素</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可以放進去（課室英語、溝通英語、學科英語字彙與媒材）。</a:t>
            </a:r>
            <a:endParaRPr lang="en-US" altLang="zh-TW" sz="24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r>
              <a:rPr lang="zh-TW" altLang="en-US" sz="2400" b="1" dirty="0" smtClean="0">
                <a:solidFill>
                  <a:schemeClr val="tx1">
                    <a:lumMod val="75000"/>
                    <a:lumOff val="25000"/>
                  </a:schemeClr>
                </a:solidFill>
                <a:latin typeface="微軟正黑體" panose="020B0604030504040204" pitchFamily="34" charset="-120"/>
                <a:ea typeface="微軟正黑體" panose="020B0604030504040204" pitchFamily="34" charset="-120"/>
              </a:rPr>
              <a:t>考量</a:t>
            </a:r>
            <a:r>
              <a:rPr lang="zh-TW" altLang="en-US" sz="2400" b="1" dirty="0" smtClean="0">
                <a:solidFill>
                  <a:srgbClr val="FF0000"/>
                </a:solidFill>
                <a:latin typeface="微軟正黑體" panose="020B0604030504040204" pitchFamily="34" charset="-120"/>
                <a:ea typeface="微軟正黑體" panose="020B0604030504040204" pitchFamily="34" charset="-120"/>
              </a:rPr>
              <a:t>教師自己</a:t>
            </a:r>
            <a:r>
              <a:rPr lang="zh-TW" altLang="en-US" sz="2400" b="1" dirty="0">
                <a:solidFill>
                  <a:srgbClr val="FF0000"/>
                </a:solidFill>
                <a:latin typeface="微軟正黑體" panose="020B0604030504040204" pitchFamily="34" charset="-120"/>
                <a:ea typeface="微軟正黑體" panose="020B0604030504040204" pitchFamily="34" charset="-120"/>
              </a:rPr>
              <a:t>英語能力</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能做到哪。</a:t>
            </a:r>
            <a:endParaRPr lang="en-US" altLang="zh-TW" sz="24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從課室英語、學科英語、溝通英語逐漸推進。</a:t>
            </a:r>
            <a:endParaRPr lang="en-US" altLang="zh-TW" sz="24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進行期間要</a:t>
            </a:r>
            <a:r>
              <a:rPr lang="zh-TW" altLang="en-US" sz="2400" b="1" dirty="0">
                <a:solidFill>
                  <a:srgbClr val="FF0000"/>
                </a:solidFill>
                <a:latin typeface="微軟正黑體" panose="020B0604030504040204" pitchFamily="34" charset="-120"/>
                <a:ea typeface="微軟正黑體" panose="020B0604030504040204" pitchFamily="34" charset="-120"/>
              </a:rPr>
              <a:t>不斷注意學生的學習反應</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sz="24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反應好繼續推進，反之隨時可以切回中文。</a:t>
            </a:r>
            <a:endParaRPr lang="en-US" altLang="zh-TW" sz="24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每次</a:t>
            </a:r>
            <a:r>
              <a:rPr lang="zh-TW" altLang="en-US" sz="2400" b="1" dirty="0">
                <a:solidFill>
                  <a:srgbClr val="FF0000"/>
                </a:solidFill>
                <a:latin typeface="微軟正黑體" panose="020B0604030504040204" pitchFamily="34" charset="-120"/>
                <a:ea typeface="微軟正黑體" panose="020B0604030504040204" pitchFamily="34" charset="-120"/>
              </a:rPr>
              <a:t>記錄自己使用的英語元素</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sz="24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r>
              <a:rPr lang="zh-TW" altLang="en-US" sz="2400" b="1" dirty="0">
                <a:solidFill>
                  <a:srgbClr val="FF0000"/>
                </a:solidFill>
                <a:latin typeface="微軟正黑體" panose="020B0604030504040204" pitchFamily="34" charset="-120"/>
                <a:ea typeface="微軟正黑體" panose="020B0604030504040204" pitchFamily="34" charset="-120"/>
              </a:rPr>
              <a:t>提升自己的英語專業及溝通能力</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sz="24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持之以恆一定大有嶄獲。</a:t>
            </a:r>
            <a:endParaRPr lang="en-US" altLang="zh-TW" sz="24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endParaRPr lang="en-US" altLang="zh-TW" sz="3200" dirty="0">
              <a:solidFill>
                <a:schemeClr val="tx1">
                  <a:lumMod val="75000"/>
                  <a:lumOff val="25000"/>
                </a:schemeClr>
              </a:solidFill>
            </a:endParaRPr>
          </a:p>
          <a:p>
            <a:endParaRPr lang="zh-TW" altLang="en-US" sz="3200" dirty="0">
              <a:solidFill>
                <a:schemeClr val="tx1">
                  <a:lumMod val="75000"/>
                  <a:lumOff val="25000"/>
                </a:schemeClr>
              </a:solidFill>
            </a:endParaRPr>
          </a:p>
          <a:p>
            <a:r>
              <a:rPr lang="zh-TW" altLang="en-US" sz="1200" dirty="0">
                <a:solidFill>
                  <a:schemeClr val="tx1">
                    <a:lumMod val="75000"/>
                    <a:lumOff val="25000"/>
                  </a:schemeClr>
                </a:solidFill>
              </a:rPr>
              <a:t/>
            </a:r>
            <a:br>
              <a:rPr lang="zh-TW" altLang="en-US" sz="1200" dirty="0">
                <a:solidFill>
                  <a:schemeClr val="tx1">
                    <a:lumMod val="75000"/>
                    <a:lumOff val="25000"/>
                  </a:schemeClr>
                </a:solidFill>
              </a:rPr>
            </a:br>
            <a:endParaRPr lang="zh-TW" altLang="en-US" sz="1200" dirty="0">
              <a:solidFill>
                <a:schemeClr val="tx1">
                  <a:lumMod val="75000"/>
                  <a:lumOff val="25000"/>
                </a:schemeClr>
              </a:solidFill>
            </a:endParaRPr>
          </a:p>
        </p:txBody>
      </p:sp>
      <p:sp>
        <p:nvSpPr>
          <p:cNvPr id="5" name="圓角矩形 4"/>
          <p:cNvSpPr/>
          <p:nvPr/>
        </p:nvSpPr>
        <p:spPr>
          <a:xfrm>
            <a:off x="8600076" y="6283576"/>
            <a:ext cx="2765849" cy="30361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accent2">
                    <a:lumMod val="50000"/>
                  </a:schemeClr>
                </a:solidFill>
                <a:latin typeface="Times New Roman" panose="02020603050405020304" pitchFamily="18" charset="0"/>
                <a:cs typeface="Times New Roman" panose="02020603050405020304" pitchFamily="18" charset="0"/>
              </a:rPr>
              <a:t>ANJH Bilingual Education</a:t>
            </a:r>
            <a:endParaRPr lang="zh-TW" altLang="en-US" dirty="0">
              <a:solidFill>
                <a:schemeClr val="accent2">
                  <a:lumMod val="50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78548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預留位置 2">
            <a:extLst>
              <a:ext uri="{FF2B5EF4-FFF2-40B4-BE49-F238E27FC236}">
                <a16:creationId xmlns:a16="http://schemas.microsoft.com/office/drawing/2014/main" id="{7B76A69D-5C10-4FB6-A2D5-E9C0D9195E94}"/>
              </a:ext>
            </a:extLst>
          </p:cNvPr>
          <p:cNvSpPr>
            <a:spLocks noGrp="1"/>
          </p:cNvSpPr>
          <p:nvPr>
            <p:ph type="sldNum" sz="quarter" idx="11"/>
          </p:nvPr>
        </p:nvSpPr>
        <p:spPr/>
        <p:txBody>
          <a:bodyPr rtlCol="0"/>
          <a:lstStyle/>
          <a:p>
            <a:pPr rtl="0"/>
            <a:fld id="{19B51A1E-902D-48AF-9020-955120F399B6}" type="slidenum">
              <a:rPr lang="en-US" altLang="zh-TW" smtClean="0">
                <a:latin typeface="Microsoft JhengHei UI" panose="020B0604030504040204" pitchFamily="34" charset="-120"/>
                <a:ea typeface="Microsoft JhengHei UI" panose="020B0604030504040204" pitchFamily="34" charset="-120"/>
                <a:sym typeface="Microsoft JhengHei UI" panose="020B0604030504040204" pitchFamily="34" charset="-120"/>
              </a:rPr>
              <a:pPr rtl="0"/>
              <a:t>37</a:t>
            </a:fld>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pic>
        <p:nvPicPr>
          <p:cNvPr id="45" name="圖片 44"/>
          <p:cNvPicPr>
            <a:picLocks noChangeAspect="1"/>
          </p:cNvPicPr>
          <p:nvPr/>
        </p:nvPicPr>
        <p:blipFill>
          <a:blip r:embed="rId4"/>
          <a:stretch>
            <a:fillRect/>
          </a:stretch>
        </p:blipFill>
        <p:spPr>
          <a:xfrm>
            <a:off x="122605" y="103824"/>
            <a:ext cx="3898669" cy="6687892"/>
          </a:xfrm>
          <a:prstGeom prst="rect">
            <a:avLst/>
          </a:prstGeom>
        </p:spPr>
      </p:pic>
      <p:sp>
        <p:nvSpPr>
          <p:cNvPr id="33" name="文字方塊 32"/>
          <p:cNvSpPr txBox="1"/>
          <p:nvPr/>
        </p:nvSpPr>
        <p:spPr>
          <a:xfrm>
            <a:off x="4069069" y="275104"/>
            <a:ext cx="7592913" cy="5980700"/>
          </a:xfrm>
          <a:prstGeom prst="rect">
            <a:avLst/>
          </a:prstGeom>
          <a:noFill/>
        </p:spPr>
        <p:txBody>
          <a:bodyPr wrap="square" lIns="0" tIns="0" rIns="0" bIns="0" rtlCol="0">
            <a:noAutofit/>
          </a:bodyPr>
          <a:lstStyle/>
          <a:p>
            <a:pPr marL="514350" indent="-514350">
              <a:buFont typeface="Wingdings" panose="05000000000000000000" pitchFamily="2" charset="2"/>
              <a:buChar char="u"/>
            </a:pPr>
            <a:r>
              <a:rPr lang="zh-TW" altLang="en-US" sz="3200" b="1" dirty="0" smtClean="0">
                <a:solidFill>
                  <a:srgbClr val="0070C0"/>
                </a:solidFill>
                <a:latin typeface="微軟正黑體" panose="020B0604030504040204" pitchFamily="34" charset="-120"/>
                <a:ea typeface="微軟正黑體" panose="020B0604030504040204" pitchFamily="34" charset="-120"/>
              </a:rPr>
              <a:t>課堂中不同層次的雙語教學</a:t>
            </a:r>
            <a:endParaRPr lang="en-US" altLang="zh-TW" sz="24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r>
              <a:rPr lang="zh-TW" altLang="en-US" sz="2400" b="1" dirty="0" smtClean="0">
                <a:solidFill>
                  <a:schemeClr val="tx1">
                    <a:lumMod val="75000"/>
                    <a:lumOff val="25000"/>
                  </a:schemeClr>
                </a:solidFill>
                <a:latin typeface="微軟正黑體" panose="020B0604030504040204" pitchFamily="34" charset="-120"/>
                <a:ea typeface="微軟正黑體" panose="020B0604030504040204" pitchFamily="34" charset="-120"/>
              </a:rPr>
              <a:t>加入</a:t>
            </a:r>
            <a:r>
              <a:rPr lang="zh-TW" altLang="en-US" sz="2400" b="1" dirty="0" smtClean="0">
                <a:solidFill>
                  <a:srgbClr val="FF0000"/>
                </a:solidFill>
                <a:latin typeface="微軟正黑體" panose="020B0604030504040204" pitchFamily="34" charset="-120"/>
                <a:ea typeface="微軟正黑體" panose="020B0604030504040204" pitchFamily="34" charset="-120"/>
              </a:rPr>
              <a:t>學科的英語專業字彙</a:t>
            </a:r>
            <a:r>
              <a:rPr lang="zh-TW" altLang="en-US" sz="2400" b="1" dirty="0" smtClean="0">
                <a:solidFill>
                  <a:schemeClr val="tx1">
                    <a:lumMod val="75000"/>
                    <a:lumOff val="25000"/>
                  </a:schemeClr>
                </a:solidFill>
                <a:latin typeface="微軟正黑體" panose="020B0604030504040204" pitchFamily="34" charset="-120"/>
                <a:ea typeface="微軟正黑體" panose="020B0604030504040204" pitchFamily="34" charset="-120"/>
              </a:rPr>
              <a:t>並介紹。</a:t>
            </a:r>
            <a:endParaRPr lang="en-US" altLang="zh-TW" sz="2400" b="1"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r>
              <a:rPr lang="zh-TW" altLang="en-US" sz="2400" b="1" dirty="0" smtClean="0">
                <a:solidFill>
                  <a:schemeClr val="tx1">
                    <a:lumMod val="75000"/>
                    <a:lumOff val="25000"/>
                  </a:schemeClr>
                </a:solidFill>
                <a:latin typeface="微軟正黑體" panose="020B0604030504040204" pitchFamily="34" charset="-120"/>
                <a:ea typeface="微軟正黑體" panose="020B0604030504040204" pitchFamily="34" charset="-120"/>
              </a:rPr>
              <a:t>加入</a:t>
            </a:r>
            <a:r>
              <a:rPr lang="zh-TW" altLang="en-US" sz="2400" b="1" dirty="0" smtClean="0">
                <a:solidFill>
                  <a:srgbClr val="FF0000"/>
                </a:solidFill>
                <a:latin typeface="微軟正黑體" panose="020B0604030504040204" pitchFamily="34" charset="-120"/>
                <a:ea typeface="微軟正黑體" panose="020B0604030504040204" pitchFamily="34" charset="-120"/>
              </a:rPr>
              <a:t>學科的英語媒材</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（影片、簡報、插圖、插畫、文章）</a:t>
            </a:r>
            <a:r>
              <a:rPr lang="zh-TW" altLang="en-US" sz="2400" b="1" dirty="0" smtClean="0">
                <a:solidFill>
                  <a:schemeClr val="tx1">
                    <a:lumMod val="75000"/>
                    <a:lumOff val="25000"/>
                  </a:schemeClr>
                </a:solidFill>
                <a:latin typeface="微軟正黑體" panose="020B0604030504040204" pitchFamily="34" charset="-120"/>
                <a:ea typeface="微軟正黑體" panose="020B0604030504040204" pitchFamily="34" charset="-120"/>
              </a:rPr>
              <a:t>並以中文解說。</a:t>
            </a:r>
            <a:endParaRPr lang="en-US" altLang="zh-TW" sz="2400" b="1"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r>
              <a:rPr lang="zh-TW" altLang="en-US" sz="2400" b="1" dirty="0" smtClean="0">
                <a:solidFill>
                  <a:schemeClr val="tx1">
                    <a:lumMod val="75000"/>
                    <a:lumOff val="25000"/>
                  </a:schemeClr>
                </a:solidFill>
                <a:latin typeface="微軟正黑體" panose="020B0604030504040204" pitchFamily="34" charset="-120"/>
                <a:ea typeface="微軟正黑體" panose="020B0604030504040204" pitchFamily="34" charset="-120"/>
              </a:rPr>
              <a:t>能使用</a:t>
            </a:r>
            <a:r>
              <a:rPr lang="zh-TW" altLang="en-US" sz="2400" b="1" dirty="0" smtClean="0">
                <a:solidFill>
                  <a:srgbClr val="FF0000"/>
                </a:solidFill>
                <a:latin typeface="微軟正黑體" panose="020B0604030504040204" pitchFamily="34" charset="-120"/>
                <a:ea typeface="微軟正黑體" panose="020B0604030504040204" pitchFamily="34" charset="-120"/>
              </a:rPr>
              <a:t>課室英語</a:t>
            </a:r>
            <a:r>
              <a:rPr lang="zh-TW" altLang="en-US" sz="2400" b="1" dirty="0" smtClean="0">
                <a:solidFill>
                  <a:schemeClr val="tx1">
                    <a:lumMod val="75000"/>
                    <a:lumOff val="25000"/>
                  </a:schemeClr>
                </a:solidFill>
                <a:latin typeface="微軟正黑體" panose="020B0604030504040204" pitchFamily="34" charset="-120"/>
                <a:ea typeface="微軟正黑體" panose="020B0604030504040204" pitchFamily="34" charset="-120"/>
              </a:rPr>
              <a:t>做班級指導。</a:t>
            </a:r>
            <a:endParaRPr lang="en-US" altLang="zh-TW" sz="2400" b="1"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能使用</a:t>
            </a:r>
            <a:r>
              <a:rPr lang="zh-TW" altLang="en-US" sz="2400" b="1" dirty="0">
                <a:solidFill>
                  <a:srgbClr val="FF0000"/>
                </a:solidFill>
                <a:latin typeface="微軟正黑體" panose="020B0604030504040204" pitchFamily="34" charset="-120"/>
                <a:ea typeface="微軟正黑體" panose="020B0604030504040204" pitchFamily="34" charset="-120"/>
              </a:rPr>
              <a:t>溝通英語</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與學生互動</a:t>
            </a:r>
            <a:r>
              <a:rPr lang="zh-TW" altLang="en-US" sz="2400" b="1" dirty="0">
                <a:solidFill>
                  <a:srgbClr val="FF0000"/>
                </a:solidFill>
                <a:latin typeface="微軟正黑體" panose="020B0604030504040204" pitchFamily="34" charset="-120"/>
                <a:ea typeface="微軟正黑體" panose="020B0604030504040204" pitchFamily="34" charset="-120"/>
              </a:rPr>
              <a:t>一般情境</a:t>
            </a:r>
            <a:r>
              <a:rPr lang="zh-TW" altLang="en-US" sz="24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sz="2400" b="1"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marL="1428750" lvl="2" indent="-514350">
              <a:buFont typeface="Wingdings" panose="05000000000000000000" pitchFamily="2" charset="2"/>
              <a:buChar char="u"/>
            </a:pPr>
            <a:r>
              <a:rPr lang="en-US" altLang="zh-TW" sz="1400" b="1" dirty="0" smtClean="0">
                <a:solidFill>
                  <a:schemeClr val="tx1">
                    <a:lumMod val="75000"/>
                    <a:lumOff val="25000"/>
                  </a:schemeClr>
                </a:solidFill>
                <a:latin typeface="微軟正黑體" panose="020B0604030504040204" pitchFamily="34" charset="-120"/>
                <a:ea typeface="微軟正黑體" panose="020B0604030504040204" pitchFamily="34" charset="-120"/>
              </a:rPr>
              <a:t>Why are you late? / The PE teacher spent too much time lecturing.</a:t>
            </a:r>
          </a:p>
          <a:p>
            <a:pPr marL="1428750" lvl="2" indent="-514350">
              <a:buFont typeface="Wingdings" panose="05000000000000000000" pitchFamily="2" charset="2"/>
              <a:buChar char="u"/>
            </a:pPr>
            <a:r>
              <a:rPr lang="en-US" altLang="zh-TW" sz="1400" b="1" dirty="0" smtClean="0">
                <a:solidFill>
                  <a:schemeClr val="tx1">
                    <a:lumMod val="75000"/>
                    <a:lumOff val="25000"/>
                  </a:schemeClr>
                </a:solidFill>
                <a:latin typeface="微軟正黑體" panose="020B0604030504040204" pitchFamily="34" charset="-120"/>
                <a:ea typeface="微軟正黑體" panose="020B0604030504040204" pitchFamily="34" charset="-120"/>
              </a:rPr>
              <a:t>Do remember to hand in your homework tomorrow. / Yes, Ms. Chen.</a:t>
            </a:r>
          </a:p>
          <a:p>
            <a:pPr marL="971550" lvl="1" indent="-514350">
              <a:buFont typeface="Wingdings" panose="05000000000000000000" pitchFamily="2" charset="2"/>
              <a:buChar char="u"/>
            </a:pP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能</a:t>
            </a:r>
            <a:r>
              <a:rPr lang="zh-TW" altLang="en-US" sz="2400" b="1" dirty="0" smtClean="0">
                <a:solidFill>
                  <a:schemeClr val="tx1">
                    <a:lumMod val="75000"/>
                    <a:lumOff val="25000"/>
                  </a:schemeClr>
                </a:solidFill>
                <a:latin typeface="微軟正黑體" panose="020B0604030504040204" pitchFamily="34" charset="-120"/>
                <a:ea typeface="微軟正黑體" panose="020B0604030504040204" pitchFamily="34" charset="-120"/>
              </a:rPr>
              <a:t>使用</a:t>
            </a:r>
            <a:r>
              <a:rPr lang="zh-TW" altLang="en-US" sz="2400" b="1" dirty="0" smtClean="0">
                <a:solidFill>
                  <a:srgbClr val="FF0000"/>
                </a:solidFill>
                <a:latin typeface="微軟正黑體" panose="020B0604030504040204" pitchFamily="34" charset="-120"/>
                <a:ea typeface="微軟正黑體" panose="020B0604030504040204" pitchFamily="34" charset="-120"/>
              </a:rPr>
              <a:t>學科英語</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與學生</a:t>
            </a:r>
            <a:r>
              <a:rPr lang="zh-TW" altLang="en-US" sz="2400" b="1" dirty="0" smtClean="0">
                <a:solidFill>
                  <a:schemeClr val="tx1">
                    <a:lumMod val="75000"/>
                    <a:lumOff val="25000"/>
                  </a:schemeClr>
                </a:solidFill>
                <a:latin typeface="微軟正黑體" panose="020B0604030504040204" pitchFamily="34" charset="-120"/>
                <a:ea typeface="微軟正黑體" panose="020B0604030504040204" pitchFamily="34" charset="-120"/>
              </a:rPr>
              <a:t>做</a:t>
            </a:r>
            <a:r>
              <a:rPr lang="zh-TW" altLang="en-US" sz="2400" b="1" dirty="0" smtClean="0">
                <a:solidFill>
                  <a:srgbClr val="FF0000"/>
                </a:solidFill>
                <a:latin typeface="微軟正黑體" panose="020B0604030504040204" pitchFamily="34" charset="-120"/>
                <a:ea typeface="微軟正黑體" panose="020B0604030504040204" pitchFamily="34" charset="-120"/>
              </a:rPr>
              <a:t>學科專業互動</a:t>
            </a:r>
            <a:r>
              <a:rPr lang="zh-TW" altLang="en-US" sz="24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sz="2400" b="1"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marL="1428750" lvl="2" indent="-514350">
              <a:buFont typeface="Wingdings" panose="05000000000000000000" pitchFamily="2" charset="2"/>
              <a:buChar char="u"/>
            </a:pPr>
            <a:r>
              <a:rPr lang="en-US" altLang="zh-TW" sz="1400" b="1" dirty="0" smtClean="0">
                <a:solidFill>
                  <a:schemeClr val="tx1">
                    <a:lumMod val="75000"/>
                    <a:lumOff val="25000"/>
                  </a:schemeClr>
                </a:solidFill>
                <a:latin typeface="微軟正黑體" panose="020B0604030504040204" pitchFamily="34" charset="-120"/>
                <a:ea typeface="微軟正黑體" panose="020B0604030504040204" pitchFamily="34" charset="-120"/>
              </a:rPr>
              <a:t>How does the wave go through the glass?  / Wave is an energy, …</a:t>
            </a:r>
          </a:p>
          <a:p>
            <a:pPr marL="1428750" lvl="2" indent="-514350">
              <a:buFont typeface="Wingdings" panose="05000000000000000000" pitchFamily="2" charset="2"/>
              <a:buChar char="u"/>
            </a:pPr>
            <a:r>
              <a:rPr lang="en-US" altLang="zh-TW" sz="1400" b="1" dirty="0" smtClean="0">
                <a:solidFill>
                  <a:schemeClr val="tx1">
                    <a:lumMod val="75000"/>
                    <a:lumOff val="25000"/>
                  </a:schemeClr>
                </a:solidFill>
                <a:latin typeface="微軟正黑體" panose="020B0604030504040204" pitchFamily="34" charset="-120"/>
                <a:ea typeface="微軟正黑體" panose="020B0604030504040204" pitchFamily="34" charset="-120"/>
              </a:rPr>
              <a:t>When did Columbus find the new continent? in 1492</a:t>
            </a:r>
            <a:endParaRPr lang="en-US" altLang="zh-TW" sz="2400" b="1"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r>
              <a:rPr lang="zh-TW" altLang="en-US" sz="2400" b="1" dirty="0" smtClean="0">
                <a:solidFill>
                  <a:schemeClr val="tx1">
                    <a:lumMod val="75000"/>
                    <a:lumOff val="25000"/>
                  </a:schemeClr>
                </a:solidFill>
                <a:latin typeface="微軟正黑體" panose="020B0604030504040204" pitchFamily="34" charset="-120"/>
                <a:ea typeface="微軟正黑體" panose="020B0604030504040204" pitchFamily="34" charset="-120"/>
              </a:rPr>
              <a:t>在學生無法理解時有能力以更簡易的英語配合中文</a:t>
            </a:r>
            <a:r>
              <a:rPr lang="zh-TW" altLang="en-US" sz="2400" b="1" dirty="0" smtClean="0">
                <a:solidFill>
                  <a:srgbClr val="FF0000"/>
                </a:solidFill>
                <a:latin typeface="微軟正黑體" panose="020B0604030504040204" pitchFamily="34" charset="-120"/>
                <a:ea typeface="微軟正黑體" panose="020B0604030504040204" pitchFamily="34" charset="-120"/>
              </a:rPr>
              <a:t>建構學生學習的鷹架</a:t>
            </a:r>
            <a:r>
              <a:rPr lang="zh-TW" altLang="en-US" sz="24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sz="24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endParaRPr lang="en-US" altLang="zh-TW" sz="3200" dirty="0">
              <a:solidFill>
                <a:schemeClr val="tx1">
                  <a:lumMod val="75000"/>
                  <a:lumOff val="25000"/>
                </a:schemeClr>
              </a:solidFill>
            </a:endParaRPr>
          </a:p>
          <a:p>
            <a:endParaRPr lang="zh-TW" altLang="en-US" sz="3200" dirty="0">
              <a:solidFill>
                <a:schemeClr val="tx1">
                  <a:lumMod val="75000"/>
                  <a:lumOff val="25000"/>
                </a:schemeClr>
              </a:solidFill>
            </a:endParaRPr>
          </a:p>
          <a:p>
            <a:r>
              <a:rPr lang="zh-TW" altLang="en-US" sz="1200" dirty="0">
                <a:solidFill>
                  <a:schemeClr val="tx1">
                    <a:lumMod val="75000"/>
                    <a:lumOff val="25000"/>
                  </a:schemeClr>
                </a:solidFill>
              </a:rPr>
              <a:t/>
            </a:r>
            <a:br>
              <a:rPr lang="zh-TW" altLang="en-US" sz="1200" dirty="0">
                <a:solidFill>
                  <a:schemeClr val="tx1">
                    <a:lumMod val="75000"/>
                    <a:lumOff val="25000"/>
                  </a:schemeClr>
                </a:solidFill>
              </a:rPr>
            </a:br>
            <a:endParaRPr lang="zh-TW" altLang="en-US" sz="1200" dirty="0">
              <a:solidFill>
                <a:schemeClr val="tx1">
                  <a:lumMod val="75000"/>
                  <a:lumOff val="25000"/>
                </a:schemeClr>
              </a:solidFill>
            </a:endParaRPr>
          </a:p>
        </p:txBody>
      </p:sp>
      <p:sp>
        <p:nvSpPr>
          <p:cNvPr id="5" name="圓角矩形 4"/>
          <p:cNvSpPr/>
          <p:nvPr/>
        </p:nvSpPr>
        <p:spPr>
          <a:xfrm>
            <a:off x="8600076" y="6283576"/>
            <a:ext cx="2765849" cy="30361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accent2">
                    <a:lumMod val="50000"/>
                  </a:schemeClr>
                </a:solidFill>
                <a:latin typeface="Times New Roman" panose="02020603050405020304" pitchFamily="18" charset="0"/>
                <a:cs typeface="Times New Roman" panose="02020603050405020304" pitchFamily="18" charset="0"/>
              </a:rPr>
              <a:t>ANJH Bilingual Education</a:t>
            </a:r>
            <a:endParaRPr lang="zh-TW" altLang="en-US" dirty="0">
              <a:solidFill>
                <a:schemeClr val="accent2">
                  <a:lumMod val="50000"/>
                </a:schemeClr>
              </a:solidFill>
              <a:latin typeface="Times New Roman" panose="02020603050405020304" pitchFamily="18" charset="0"/>
              <a:cs typeface="Times New Roman" panose="02020603050405020304" pitchFamily="18" charset="0"/>
            </a:endParaRPr>
          </a:p>
        </p:txBody>
      </p:sp>
      <p:graphicFrame>
        <p:nvGraphicFramePr>
          <p:cNvPr id="2" name="資料庫圖表 1"/>
          <p:cNvGraphicFramePr/>
          <p:nvPr>
            <p:extLst>
              <p:ext uri="{D42A27DB-BD31-4B8C-83A1-F6EECF244321}">
                <p14:modId xmlns:p14="http://schemas.microsoft.com/office/powerpoint/2010/main" val="3970751955"/>
              </p:ext>
            </p:extLst>
          </p:nvPr>
        </p:nvGraphicFramePr>
        <p:xfrm>
          <a:off x="200024" y="4238625"/>
          <a:ext cx="11477625" cy="28426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816304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預留位置 2">
            <a:extLst>
              <a:ext uri="{FF2B5EF4-FFF2-40B4-BE49-F238E27FC236}">
                <a16:creationId xmlns:a16="http://schemas.microsoft.com/office/drawing/2014/main" id="{7B76A69D-5C10-4FB6-A2D5-E9C0D9195E94}"/>
              </a:ext>
            </a:extLst>
          </p:cNvPr>
          <p:cNvSpPr>
            <a:spLocks noGrp="1"/>
          </p:cNvSpPr>
          <p:nvPr>
            <p:ph type="sldNum" sz="quarter" idx="11"/>
          </p:nvPr>
        </p:nvSpPr>
        <p:spPr/>
        <p:txBody>
          <a:bodyPr rtlCol="0"/>
          <a:lstStyle/>
          <a:p>
            <a:pPr rtl="0"/>
            <a:fld id="{19B51A1E-902D-48AF-9020-955120F399B6}" type="slidenum">
              <a:rPr lang="en-US" altLang="zh-TW" smtClean="0">
                <a:latin typeface="Microsoft JhengHei UI" panose="020B0604030504040204" pitchFamily="34" charset="-120"/>
                <a:ea typeface="Microsoft JhengHei UI" panose="020B0604030504040204" pitchFamily="34" charset="-120"/>
                <a:sym typeface="Microsoft JhengHei UI" panose="020B0604030504040204" pitchFamily="34" charset="-120"/>
              </a:rPr>
              <a:pPr rtl="0"/>
              <a:t>38</a:t>
            </a:fld>
            <a:endParaRPr lang="zh-TW" altLang="en-US" dirty="0">
              <a:latin typeface="Microsoft JhengHei UI" panose="020B0604030504040204" pitchFamily="34" charset="-120"/>
              <a:ea typeface="Microsoft JhengHei UI" panose="020B0604030504040204" pitchFamily="34" charset="-120"/>
              <a:sym typeface="Microsoft JhengHei UI" panose="020B0604030504040204" pitchFamily="34" charset="-120"/>
            </a:endParaRPr>
          </a:p>
        </p:txBody>
      </p:sp>
      <p:pic>
        <p:nvPicPr>
          <p:cNvPr id="45" name="圖片 44"/>
          <p:cNvPicPr>
            <a:picLocks noChangeAspect="1"/>
          </p:cNvPicPr>
          <p:nvPr/>
        </p:nvPicPr>
        <p:blipFill>
          <a:blip r:embed="rId4"/>
          <a:stretch>
            <a:fillRect/>
          </a:stretch>
        </p:blipFill>
        <p:spPr>
          <a:xfrm>
            <a:off x="122605" y="103824"/>
            <a:ext cx="3898669" cy="6687892"/>
          </a:xfrm>
          <a:prstGeom prst="rect">
            <a:avLst/>
          </a:prstGeom>
        </p:spPr>
      </p:pic>
      <p:sp>
        <p:nvSpPr>
          <p:cNvPr id="33" name="文字方塊 32"/>
          <p:cNvSpPr txBox="1"/>
          <p:nvPr/>
        </p:nvSpPr>
        <p:spPr>
          <a:xfrm>
            <a:off x="4236097" y="606490"/>
            <a:ext cx="7335219" cy="5980700"/>
          </a:xfrm>
          <a:prstGeom prst="rect">
            <a:avLst/>
          </a:prstGeom>
          <a:noFill/>
        </p:spPr>
        <p:txBody>
          <a:bodyPr wrap="square" lIns="0" tIns="0" rIns="0" bIns="0" rtlCol="0">
            <a:noAutofit/>
          </a:bodyPr>
          <a:lstStyle/>
          <a:p>
            <a:pPr marL="514350" indent="-514350">
              <a:buFont typeface="Wingdings" panose="05000000000000000000" pitchFamily="2" charset="2"/>
              <a:buChar char="u"/>
            </a:pPr>
            <a:r>
              <a:rPr lang="zh-TW" altLang="en-US" sz="3200" b="1" dirty="0">
                <a:solidFill>
                  <a:srgbClr val="0070C0"/>
                </a:solidFill>
                <a:latin typeface="微軟正黑體" panose="020B0604030504040204" pitchFamily="34" charset="-120"/>
                <a:ea typeface="微軟正黑體" panose="020B0604030504040204" pitchFamily="34" charset="-120"/>
              </a:rPr>
              <a:t>學科知識、教師英語、學生英語學習</a:t>
            </a:r>
            <a:r>
              <a:rPr lang="zh-TW" altLang="en-US" sz="3200" b="1" dirty="0" smtClean="0">
                <a:solidFill>
                  <a:srgbClr val="0070C0"/>
                </a:solidFill>
                <a:latin typeface="微軟正黑體" panose="020B0604030504040204" pitchFamily="34" charset="-120"/>
                <a:ea typeface="微軟正黑體" panose="020B0604030504040204" pitchFamily="34" charset="-120"/>
              </a:rPr>
              <a:t>能力之間的交互作用</a:t>
            </a:r>
            <a:endParaRPr lang="en-US" altLang="zh-TW" sz="24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r>
              <a:rPr lang="zh-TW" altLang="en-US" sz="2400" b="1" dirty="0" smtClean="0">
                <a:solidFill>
                  <a:srgbClr val="FF0000"/>
                </a:solidFill>
                <a:latin typeface="微軟正黑體" panose="020B0604030504040204" pitchFamily="34" charset="-120"/>
                <a:ea typeface="微軟正黑體" panose="020B0604030504040204" pitchFamily="34" charset="-120"/>
              </a:rPr>
              <a:t>最高</a:t>
            </a:r>
            <a:r>
              <a:rPr lang="zh-TW" altLang="en-US" sz="2400" b="1" dirty="0" smtClean="0">
                <a:solidFill>
                  <a:schemeClr val="tx1">
                    <a:lumMod val="75000"/>
                    <a:lumOff val="25000"/>
                  </a:schemeClr>
                </a:solidFill>
                <a:latin typeface="微軟正黑體" panose="020B0604030504040204" pitchFamily="34" charset="-120"/>
                <a:ea typeface="微軟正黑體" panose="020B0604030504040204" pitchFamily="34" charset="-120"/>
              </a:rPr>
              <a:t>目標：</a:t>
            </a:r>
            <a:r>
              <a:rPr lang="zh-TW" altLang="en-US" sz="2400" b="1" dirty="0" smtClean="0">
                <a:solidFill>
                  <a:srgbClr val="FF0000"/>
                </a:solidFill>
                <a:latin typeface="微軟正黑體" panose="020B0604030504040204" pitchFamily="34" charset="-120"/>
                <a:ea typeface="微軟正黑體" panose="020B0604030504040204" pitchFamily="34" charset="-120"/>
              </a:rPr>
              <a:t>師生能用英語有效能的教授與學習學科</a:t>
            </a:r>
            <a:r>
              <a:rPr lang="zh-TW" altLang="en-US" sz="24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sz="2400" b="1"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r>
              <a:rPr lang="zh-TW" altLang="en-US" sz="2400" b="1" dirty="0">
                <a:solidFill>
                  <a:srgbClr val="FF0000"/>
                </a:solidFill>
                <a:latin typeface="微軟正黑體" panose="020B0604030504040204" pitchFamily="34" charset="-120"/>
                <a:ea typeface="微軟正黑體" panose="020B0604030504040204" pitchFamily="34" charset="-120"/>
              </a:rPr>
              <a:t>最低</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底線</a:t>
            </a:r>
            <a:r>
              <a:rPr lang="zh-TW" altLang="en-US" sz="2400" b="1" dirty="0" smtClean="0">
                <a:solidFill>
                  <a:schemeClr val="tx1">
                    <a:lumMod val="75000"/>
                    <a:lumOff val="25000"/>
                  </a:schemeClr>
                </a:solidFill>
                <a:latin typeface="微軟正黑體" panose="020B0604030504040204" pitchFamily="34" charset="-120"/>
                <a:ea typeface="微軟正黑體" panose="020B0604030504040204" pitchFamily="34" charset="-120"/>
              </a:rPr>
              <a:t>：教師能夠</a:t>
            </a:r>
            <a:r>
              <a:rPr lang="zh-TW" altLang="en-US" sz="2400" b="1" dirty="0" smtClean="0">
                <a:solidFill>
                  <a:srgbClr val="FF0000"/>
                </a:solidFill>
                <a:latin typeface="微軟正黑體" panose="020B0604030504040204" pitchFamily="34" charset="-120"/>
                <a:ea typeface="微軟正黑體" panose="020B0604030504040204" pitchFamily="34" charset="-120"/>
              </a:rPr>
              <a:t>加入至少含課室英語的英語元素</a:t>
            </a:r>
            <a:r>
              <a:rPr lang="zh-TW" altLang="en-US" sz="2400" b="1" dirty="0" smtClean="0">
                <a:solidFill>
                  <a:schemeClr val="tx1">
                    <a:lumMod val="75000"/>
                    <a:lumOff val="25000"/>
                  </a:schemeClr>
                </a:solidFill>
                <a:latin typeface="微軟正黑體" panose="020B0604030504040204" pitchFamily="34" charset="-120"/>
                <a:ea typeface="微軟正黑體" panose="020B0604030504040204" pitchFamily="34" charset="-120"/>
              </a:rPr>
              <a:t>有效能的提升學科學習成效。</a:t>
            </a:r>
            <a:endParaRPr lang="en-US" altLang="zh-TW" sz="2400" b="1"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適當的增加</a:t>
            </a:r>
            <a:r>
              <a:rPr lang="zh-TW" altLang="en-US" sz="2400" b="1" dirty="0">
                <a:solidFill>
                  <a:srgbClr val="FF0000"/>
                </a:solidFill>
                <a:latin typeface="微軟正黑體" panose="020B0604030504040204" pitchFamily="34" charset="-120"/>
                <a:ea typeface="微軟正黑體" panose="020B0604030504040204" pitchFamily="34" charset="-120"/>
              </a:rPr>
              <a:t>英語字彙、媒材、課室英語、溝通英語</a:t>
            </a:r>
            <a:r>
              <a:rPr lang="zh-TW" altLang="en-US" sz="2400" b="1" dirty="0" smtClean="0">
                <a:solidFill>
                  <a:schemeClr val="tx1">
                    <a:lumMod val="75000"/>
                    <a:lumOff val="25000"/>
                  </a:schemeClr>
                </a:solidFill>
                <a:latin typeface="微軟正黑體" panose="020B0604030504040204" pitchFamily="34" charset="-120"/>
                <a:ea typeface="微軟正黑體" panose="020B0604030504040204" pitchFamily="34" charset="-120"/>
              </a:rPr>
              <a:t>，以</a:t>
            </a:r>
            <a:r>
              <a:rPr lang="zh-TW" altLang="en-US" sz="2400" b="1" dirty="0" smtClean="0">
                <a:solidFill>
                  <a:srgbClr val="FF0000"/>
                </a:solidFill>
                <a:latin typeface="微軟正黑體" panose="020B0604030504040204" pitchFamily="34" charset="-120"/>
                <a:ea typeface="微軟正黑體" panose="020B0604030504040204" pitchFamily="34" charset="-120"/>
              </a:rPr>
              <a:t>確保學生的學科學習成效</a:t>
            </a:r>
            <a:r>
              <a:rPr lang="zh-TW" altLang="en-US" sz="2400" b="1" dirty="0" smtClean="0">
                <a:solidFill>
                  <a:schemeClr val="tx1">
                    <a:lumMod val="75000"/>
                    <a:lumOff val="25000"/>
                  </a:schemeClr>
                </a:solidFill>
                <a:latin typeface="微軟正黑體" panose="020B0604030504040204" pitchFamily="34" charset="-120"/>
                <a:ea typeface="微軟正黑體" panose="020B0604030504040204" pitchFamily="34" charset="-120"/>
              </a:rPr>
              <a:t>為第一考量。</a:t>
            </a:r>
            <a:endParaRPr lang="en-US" altLang="zh-TW" sz="2400" b="1"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marL="971550" lvl="1" indent="-514350">
              <a:buFont typeface="Wingdings" panose="05000000000000000000" pitchFamily="2" charset="2"/>
              <a:buChar char="u"/>
            </a:pPr>
            <a:endParaRPr lang="en-US" altLang="zh-TW" sz="24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endParaRPr lang="en-US" altLang="zh-TW" sz="3200" dirty="0">
              <a:solidFill>
                <a:schemeClr val="tx1">
                  <a:lumMod val="75000"/>
                  <a:lumOff val="25000"/>
                </a:schemeClr>
              </a:solidFill>
            </a:endParaRPr>
          </a:p>
          <a:p>
            <a:endParaRPr lang="zh-TW" altLang="en-US" sz="3200" dirty="0">
              <a:solidFill>
                <a:schemeClr val="tx1">
                  <a:lumMod val="75000"/>
                  <a:lumOff val="25000"/>
                </a:schemeClr>
              </a:solidFill>
            </a:endParaRPr>
          </a:p>
          <a:p>
            <a:r>
              <a:rPr lang="zh-TW" altLang="en-US" sz="1200" dirty="0">
                <a:solidFill>
                  <a:schemeClr val="tx1">
                    <a:lumMod val="75000"/>
                    <a:lumOff val="25000"/>
                  </a:schemeClr>
                </a:solidFill>
              </a:rPr>
              <a:t/>
            </a:r>
            <a:br>
              <a:rPr lang="zh-TW" altLang="en-US" sz="1200" dirty="0">
                <a:solidFill>
                  <a:schemeClr val="tx1">
                    <a:lumMod val="75000"/>
                    <a:lumOff val="25000"/>
                  </a:schemeClr>
                </a:solidFill>
              </a:rPr>
            </a:br>
            <a:endParaRPr lang="zh-TW" altLang="en-US" sz="1200" dirty="0">
              <a:solidFill>
                <a:schemeClr val="tx1">
                  <a:lumMod val="75000"/>
                  <a:lumOff val="25000"/>
                </a:schemeClr>
              </a:solidFill>
            </a:endParaRPr>
          </a:p>
        </p:txBody>
      </p:sp>
      <p:sp>
        <p:nvSpPr>
          <p:cNvPr id="5" name="圓角矩形 4"/>
          <p:cNvSpPr/>
          <p:nvPr/>
        </p:nvSpPr>
        <p:spPr>
          <a:xfrm>
            <a:off x="8600076" y="6283576"/>
            <a:ext cx="2765849" cy="30361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accent2">
                    <a:lumMod val="50000"/>
                  </a:schemeClr>
                </a:solidFill>
                <a:latin typeface="Times New Roman" panose="02020603050405020304" pitchFamily="18" charset="0"/>
                <a:cs typeface="Times New Roman" panose="02020603050405020304" pitchFamily="18" charset="0"/>
              </a:rPr>
              <a:t>ANJH Bilingual Education</a:t>
            </a:r>
            <a:endParaRPr lang="zh-TW" altLang="en-US" dirty="0">
              <a:solidFill>
                <a:schemeClr val="accent2">
                  <a:lumMod val="50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220836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字方塊 20"/>
          <p:cNvSpPr txBox="1"/>
          <p:nvPr/>
        </p:nvSpPr>
        <p:spPr>
          <a:xfrm>
            <a:off x="465826" y="1104181"/>
            <a:ext cx="10854253" cy="3323987"/>
          </a:xfrm>
          <a:prstGeom prst="rect">
            <a:avLst/>
          </a:prstGeom>
          <a:noFill/>
        </p:spPr>
        <p:txBody>
          <a:bodyPr wrap="none" rtlCol="0">
            <a:spAutoFit/>
          </a:bodyPr>
          <a:lstStyle/>
          <a:p>
            <a:r>
              <a:rPr lang="zh-TW" altLang="en-US" sz="3200" dirty="0" smtClean="0"/>
              <a:t>結語：</a:t>
            </a:r>
            <a:endParaRPr lang="en-US" altLang="zh-TW" sz="3200" dirty="0" smtClean="0"/>
          </a:p>
          <a:p>
            <a:endParaRPr lang="en-US" altLang="zh-TW" sz="3200" dirty="0" smtClean="0"/>
          </a:p>
          <a:p>
            <a:r>
              <a:rPr lang="zh-TW" altLang="en-US" sz="3200" dirty="0" smtClean="0"/>
              <a:t>雙語教學的門檻在心中那一道檻，理解我們的教育目標是在</a:t>
            </a:r>
            <a:endParaRPr lang="en-US" altLang="zh-TW" sz="3200" dirty="0" smtClean="0"/>
          </a:p>
          <a:p>
            <a:r>
              <a:rPr lang="zh-TW" altLang="en-US" sz="3200" dirty="0" smtClean="0">
                <a:solidFill>
                  <a:srgbClr val="FF0000"/>
                </a:solidFill>
              </a:rPr>
              <a:t>奠基孩子未來有能力以英語學習目標學科的基礎</a:t>
            </a:r>
            <a:r>
              <a:rPr lang="zh-TW" altLang="en-US" sz="3200" dirty="0" smtClean="0"/>
              <a:t>，只要我們</a:t>
            </a:r>
            <a:endParaRPr lang="en-US" altLang="zh-TW" sz="3200" dirty="0" smtClean="0"/>
          </a:p>
          <a:p>
            <a:r>
              <a:rPr lang="zh-TW" altLang="en-US" sz="3200" dirty="0" smtClean="0"/>
              <a:t>在學科課堂教學中除原本教學目標外，適度融入使用英語目</a:t>
            </a:r>
            <a:endParaRPr lang="en-US" altLang="zh-TW" sz="3200" dirty="0" smtClean="0"/>
          </a:p>
          <a:p>
            <a:r>
              <a:rPr lang="zh-TW" altLang="en-US" sz="3200" dirty="0" smtClean="0"/>
              <a:t>標，相信孩子的未來會更有競爭力。</a:t>
            </a:r>
            <a:endParaRPr lang="en-US" altLang="zh-TW" sz="3200" dirty="0" smtClean="0"/>
          </a:p>
          <a:p>
            <a:endParaRPr lang="en-US" altLang="zh-TW" dirty="0" smtClean="0"/>
          </a:p>
        </p:txBody>
      </p:sp>
    </p:spTree>
    <p:extLst>
      <p:ext uri="{BB962C8B-B14F-4D97-AF65-F5344CB8AC3E}">
        <p14:creationId xmlns:p14="http://schemas.microsoft.com/office/powerpoint/2010/main" val="3216020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0634" y="0"/>
            <a:ext cx="10396882" cy="1151965"/>
          </a:xfrm>
        </p:spPr>
        <p:txBody>
          <a:bodyPr/>
          <a:lstStyle/>
          <a:p>
            <a:r>
              <a:rPr lang="en-US" altLang="zh-TW" dirty="0" smtClean="0">
                <a:latin typeface="華康儷金黑" panose="02010609000000000000" pitchFamily="49" charset="-120"/>
                <a:ea typeface="華康儷金黑" panose="02010609000000000000" pitchFamily="49" charset="-120"/>
              </a:rPr>
              <a:t>2030</a:t>
            </a:r>
            <a:r>
              <a:rPr lang="zh-TW" altLang="en-US" dirty="0">
                <a:latin typeface="華康儷金黑" panose="02010609000000000000" pitchFamily="49" charset="-120"/>
                <a:ea typeface="華康儷金黑" panose="02010609000000000000" pitchFamily="49" charset="-120"/>
              </a:rPr>
              <a:t>雙語</a:t>
            </a:r>
            <a:r>
              <a:rPr lang="zh-TW" altLang="en-US" dirty="0" smtClean="0">
                <a:latin typeface="華康儷金黑" panose="02010609000000000000" pitchFamily="49" charset="-120"/>
                <a:ea typeface="華康儷金黑" panose="02010609000000000000" pitchFamily="49" charset="-120"/>
              </a:rPr>
              <a:t>政策</a:t>
            </a:r>
            <a:r>
              <a:rPr lang="en-US" altLang="zh-TW" sz="2400" dirty="0" smtClean="0">
                <a:latin typeface="華康儷金黑" panose="02010609000000000000" pitchFamily="49" charset="-120"/>
                <a:ea typeface="華康儷金黑" panose="02010609000000000000" pitchFamily="49" charset="-120"/>
                <a:hlinkClick r:id="rId2"/>
              </a:rPr>
              <a:t>_</a:t>
            </a:r>
            <a:r>
              <a:rPr lang="zh-TW" altLang="en-US" sz="2400" dirty="0" smtClean="0">
                <a:latin typeface="華康儷金黑" panose="02010609000000000000" pitchFamily="49" charset="-120"/>
                <a:ea typeface="華康儷金黑" panose="02010609000000000000" pitchFamily="49" charset="-120"/>
                <a:hlinkClick r:id="rId2"/>
              </a:rPr>
              <a:t>國發會網站</a:t>
            </a:r>
            <a:endParaRPr lang="zh-TW" altLang="en-US" sz="2400" dirty="0">
              <a:latin typeface="華康儷金黑" panose="02010609000000000000" pitchFamily="49" charset="-120"/>
              <a:ea typeface="華康儷金黑" panose="02010609000000000000" pitchFamily="49" charset="-120"/>
            </a:endParaRPr>
          </a:p>
        </p:txBody>
      </p:sp>
      <p:sp>
        <p:nvSpPr>
          <p:cNvPr id="3" name="內容版面配置區 2"/>
          <p:cNvSpPr>
            <a:spLocks noGrp="1"/>
          </p:cNvSpPr>
          <p:nvPr>
            <p:ph sz="quarter" idx="13"/>
          </p:nvPr>
        </p:nvSpPr>
        <p:spPr>
          <a:xfrm>
            <a:off x="408964" y="939567"/>
            <a:ext cx="11092342" cy="4714611"/>
          </a:xfrm>
        </p:spPr>
        <p:txBody>
          <a:bodyPr>
            <a:normAutofit/>
          </a:bodyPr>
          <a:lstStyle/>
          <a:p>
            <a:r>
              <a:rPr lang="zh-TW" altLang="en-US" sz="2800" b="1" dirty="0">
                <a:latin typeface="華康行書體" panose="03000509000000000000" pitchFamily="65" charset="-120"/>
                <a:ea typeface="華康行書體" panose="03000509000000000000" pitchFamily="65" charset="-120"/>
              </a:rPr>
              <a:t>臺灣經貿立國，在全球供應鏈佔有關鍵性地位，近年來越來越多跨國企業來台投資，對我國本土雙語專業人才的聘用需求亦隨之大幅增加。同時，我國企業因應供應鏈全球佈局，亦需</a:t>
            </a:r>
            <a:r>
              <a:rPr lang="zh-TW" altLang="en-US" sz="2800" b="1" dirty="0">
                <a:solidFill>
                  <a:srgbClr val="FF0000"/>
                </a:solidFill>
                <a:latin typeface="華康行書體" panose="03000509000000000000" pitchFamily="65" charset="-120"/>
                <a:ea typeface="華康行書體" panose="03000509000000000000" pitchFamily="65" charset="-120"/>
              </a:rPr>
              <a:t>大量兼具專業，尤其具有英文溝通能力，以及國際移動競爭力的人才</a:t>
            </a:r>
            <a:r>
              <a:rPr lang="zh-TW" altLang="en-US" sz="2800" b="1" dirty="0">
                <a:latin typeface="華康行書體" panose="03000509000000000000" pitchFamily="65" charset="-120"/>
                <a:ea typeface="華康行書體" panose="03000509000000000000" pitchFamily="65" charset="-120"/>
              </a:rPr>
              <a:t>。為強化台灣年輕世代的競爭力，讓下一代有能力獲得更好的就業機會與薪資所得，政府推動</a:t>
            </a:r>
            <a:r>
              <a:rPr lang="en-US" altLang="zh-TW" sz="2800" b="1" dirty="0">
                <a:latin typeface="華康行書體" panose="03000509000000000000" pitchFamily="65" charset="-120"/>
                <a:ea typeface="華康行書體" panose="03000509000000000000" pitchFamily="65" charset="-120"/>
              </a:rPr>
              <a:t>2030</a:t>
            </a:r>
            <a:r>
              <a:rPr lang="zh-TW" altLang="en-US" sz="2800" b="1" dirty="0">
                <a:latin typeface="華康行書體" panose="03000509000000000000" pitchFamily="65" charset="-120"/>
                <a:ea typeface="華康行書體" panose="03000509000000000000" pitchFamily="65" charset="-120"/>
              </a:rPr>
              <a:t>雙語政策，期基於臺灣已掌握華語使用的優勢，在專業知識之上，進一步強化我國人，尤其年輕世代的英文溝通能力，增強全球競爭力</a:t>
            </a:r>
            <a:r>
              <a:rPr lang="zh-TW" altLang="en-US" sz="2800" b="1" dirty="0" smtClean="0">
                <a:latin typeface="華康行書體" panose="03000509000000000000" pitchFamily="65" charset="-120"/>
                <a:ea typeface="華康行書體" panose="03000509000000000000" pitchFamily="65" charset="-120"/>
              </a:rPr>
              <a:t>。</a:t>
            </a:r>
            <a:endParaRPr lang="zh-TW" altLang="en-US" sz="2800" b="1" dirty="0">
              <a:latin typeface="華康行書體" panose="03000509000000000000" pitchFamily="65" charset="-120"/>
              <a:ea typeface="華康行書體" panose="03000509000000000000" pitchFamily="65" charset="-120"/>
            </a:endParaRPr>
          </a:p>
        </p:txBody>
      </p:sp>
    </p:spTree>
    <p:extLst>
      <p:ext uri="{BB962C8B-B14F-4D97-AF65-F5344CB8AC3E}">
        <p14:creationId xmlns:p14="http://schemas.microsoft.com/office/powerpoint/2010/main" val="1400284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0634" y="0"/>
            <a:ext cx="10396882" cy="1151965"/>
          </a:xfrm>
        </p:spPr>
        <p:txBody>
          <a:bodyPr/>
          <a:lstStyle/>
          <a:p>
            <a:r>
              <a:rPr lang="en-US" altLang="zh-TW" dirty="0" smtClean="0">
                <a:latin typeface="華康儷金黑" panose="02010609000000000000" pitchFamily="49" charset="-120"/>
                <a:ea typeface="華康儷金黑" panose="02010609000000000000" pitchFamily="49" charset="-120"/>
              </a:rPr>
              <a:t>2030</a:t>
            </a:r>
            <a:r>
              <a:rPr lang="zh-TW" altLang="en-US" dirty="0">
                <a:latin typeface="華康儷金黑" panose="02010609000000000000" pitchFamily="49" charset="-120"/>
                <a:ea typeface="華康儷金黑" panose="02010609000000000000" pitchFamily="49" charset="-120"/>
              </a:rPr>
              <a:t>雙語</a:t>
            </a:r>
            <a:r>
              <a:rPr lang="zh-TW" altLang="en-US" dirty="0" smtClean="0">
                <a:latin typeface="華康儷金黑" panose="02010609000000000000" pitchFamily="49" charset="-120"/>
                <a:ea typeface="華康儷金黑" panose="02010609000000000000" pitchFamily="49" charset="-120"/>
              </a:rPr>
              <a:t>政策</a:t>
            </a:r>
            <a:r>
              <a:rPr lang="en-US" altLang="zh-TW" sz="2400" dirty="0" smtClean="0">
                <a:latin typeface="華康儷金黑" panose="02010609000000000000" pitchFamily="49" charset="-120"/>
                <a:ea typeface="華康儷金黑" panose="02010609000000000000" pitchFamily="49" charset="-120"/>
                <a:hlinkClick r:id="rId2"/>
              </a:rPr>
              <a:t>_</a:t>
            </a:r>
            <a:r>
              <a:rPr lang="zh-TW" altLang="en-US" sz="2400" dirty="0" smtClean="0">
                <a:latin typeface="華康儷金黑" panose="02010609000000000000" pitchFamily="49" charset="-120"/>
                <a:ea typeface="華康儷金黑" panose="02010609000000000000" pitchFamily="49" charset="-120"/>
                <a:hlinkClick r:id="rId2"/>
              </a:rPr>
              <a:t>國發會網站</a:t>
            </a:r>
            <a:endParaRPr lang="zh-TW" altLang="en-US" sz="2400" dirty="0">
              <a:latin typeface="華康儷金黑" panose="02010609000000000000" pitchFamily="49" charset="-120"/>
              <a:ea typeface="華康儷金黑" panose="02010609000000000000" pitchFamily="49" charset="-120"/>
            </a:endParaRPr>
          </a:p>
        </p:txBody>
      </p:sp>
      <p:sp>
        <p:nvSpPr>
          <p:cNvPr id="3" name="內容版面配置區 2"/>
          <p:cNvSpPr>
            <a:spLocks noGrp="1"/>
          </p:cNvSpPr>
          <p:nvPr>
            <p:ph sz="quarter" idx="13"/>
          </p:nvPr>
        </p:nvSpPr>
        <p:spPr>
          <a:xfrm>
            <a:off x="408964" y="939567"/>
            <a:ext cx="11092342" cy="4714611"/>
          </a:xfrm>
        </p:spPr>
        <p:txBody>
          <a:bodyPr>
            <a:normAutofit/>
          </a:bodyPr>
          <a:lstStyle/>
          <a:p>
            <a:r>
              <a:rPr lang="zh-TW" altLang="en-US" sz="2800" b="1" dirty="0" smtClean="0">
                <a:latin typeface="華康行書體" panose="03000509000000000000" pitchFamily="65" charset="-120"/>
                <a:ea typeface="華康行書體" panose="03000509000000000000" pitchFamily="65" charset="-120"/>
              </a:rPr>
              <a:t>雙</a:t>
            </a:r>
            <a:r>
              <a:rPr lang="zh-TW" altLang="en-US" sz="2800" b="1" dirty="0">
                <a:latin typeface="華康行書體" panose="03000509000000000000" pitchFamily="65" charset="-120"/>
                <a:ea typeface="華康行書體" panose="03000509000000000000" pitchFamily="65" charset="-120"/>
              </a:rPr>
              <a:t>語政策二大願景為「培育臺灣人才接軌國際」及「呼應國際企業來臺深耕，讓臺灣產業連結全球，打造優質就業機會」。為此，國發會及教育部遵照總統及院長指示，統合協調各部會相關資源，積極推動</a:t>
            </a:r>
            <a:r>
              <a:rPr lang="en-US" altLang="zh-TW" sz="2800" b="1" dirty="0">
                <a:latin typeface="華康行書體" panose="03000509000000000000" pitchFamily="65" charset="-120"/>
                <a:ea typeface="華康行書體" panose="03000509000000000000" pitchFamily="65" charset="-120"/>
              </a:rPr>
              <a:t>2030</a:t>
            </a:r>
            <a:r>
              <a:rPr lang="zh-TW" altLang="en-US" sz="2800" b="1" dirty="0">
                <a:latin typeface="華康行書體" panose="03000509000000000000" pitchFamily="65" charset="-120"/>
                <a:ea typeface="華康行書體" panose="03000509000000000000" pitchFamily="65" charset="-120"/>
              </a:rPr>
              <a:t>雙語政策，以加速推動</a:t>
            </a:r>
            <a:r>
              <a:rPr lang="zh-TW" altLang="en-US" sz="2800" b="1" dirty="0">
                <a:solidFill>
                  <a:srgbClr val="FF0000"/>
                </a:solidFill>
                <a:latin typeface="華康行書體" panose="03000509000000000000" pitchFamily="65" charset="-120"/>
                <a:ea typeface="華康行書體" panose="03000509000000000000" pitchFamily="65" charset="-120"/>
              </a:rPr>
              <a:t>高等教育雙語化、均衡完善高中以下教育階段雙語化條件、數位學習、英檢量能擴充、提升公務人員英語力、及成立行政法人專責推動等六大主軸</a:t>
            </a:r>
            <a:r>
              <a:rPr lang="zh-TW" altLang="en-US" sz="2800" b="1" dirty="0">
                <a:latin typeface="華康行書體" panose="03000509000000000000" pitchFamily="65" charset="-120"/>
                <a:ea typeface="華康行書體" panose="03000509000000000000" pitchFamily="65" charset="-120"/>
              </a:rPr>
              <a:t>來推行政策，以提升雙語政策之整體成效，用雙語力加值專業力，讓臺灣的下一代有更好的競爭力</a:t>
            </a:r>
            <a:r>
              <a:rPr lang="zh-TW" altLang="en-US" sz="2800" b="1" dirty="0" smtClean="0">
                <a:latin typeface="華康行書體" panose="03000509000000000000" pitchFamily="65" charset="-120"/>
                <a:ea typeface="華康行書體" panose="03000509000000000000" pitchFamily="65" charset="-120"/>
              </a:rPr>
              <a:t>。</a:t>
            </a:r>
            <a:endParaRPr lang="zh-TW" altLang="en-US" sz="2800" b="1" dirty="0">
              <a:latin typeface="華康行書體" panose="03000509000000000000" pitchFamily="65" charset="-120"/>
              <a:ea typeface="華康行書體" panose="03000509000000000000" pitchFamily="65" charset="-120"/>
            </a:endParaRPr>
          </a:p>
        </p:txBody>
      </p:sp>
    </p:spTree>
    <p:extLst>
      <p:ext uri="{BB962C8B-B14F-4D97-AF65-F5344CB8AC3E}">
        <p14:creationId xmlns:p14="http://schemas.microsoft.com/office/powerpoint/2010/main" val="3567352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800" y="106378"/>
            <a:ext cx="10396882" cy="1151965"/>
          </a:xfrm>
        </p:spPr>
        <p:txBody>
          <a:bodyPr>
            <a:normAutofit fontScale="90000"/>
          </a:bodyPr>
          <a:lstStyle/>
          <a:p>
            <a:r>
              <a:rPr lang="zh-TW" altLang="en-US" dirty="0">
                <a:latin typeface="華康儷金黑" panose="02010609000000000000" pitchFamily="49" charset="-120"/>
                <a:ea typeface="華康儷金黑" panose="02010609000000000000" pitchFamily="49" charset="-120"/>
              </a:rPr>
              <a:t>在</a:t>
            </a:r>
            <a:r>
              <a:rPr lang="zh-TW" altLang="en-US" dirty="0" smtClean="0">
                <a:latin typeface="華康儷金黑" panose="02010609000000000000" pitchFamily="49" charset="-120"/>
                <a:ea typeface="華康儷金黑" panose="02010609000000000000" pitchFamily="49" charset="-120"/>
              </a:rPr>
              <a:t>教育部</a:t>
            </a:r>
            <a:r>
              <a:rPr lang="en-US" altLang="zh-TW" sz="2700" dirty="0" smtClean="0">
                <a:latin typeface="華康儷金黑" panose="02010609000000000000" pitchFamily="49" charset="-120"/>
                <a:ea typeface="華康儷金黑" panose="02010609000000000000" pitchFamily="49" charset="-120"/>
              </a:rPr>
              <a:t>_</a:t>
            </a:r>
            <a:r>
              <a:rPr lang="zh-TW" altLang="en-US" sz="2700" dirty="0" smtClean="0">
                <a:latin typeface="華康儷金黑" panose="02010609000000000000" pitchFamily="49" charset="-120"/>
                <a:ea typeface="華康儷金黑" panose="02010609000000000000" pitchFamily="49" charset="-120"/>
                <a:hlinkClick r:id="rId2"/>
              </a:rPr>
              <a:t>翻轉</a:t>
            </a:r>
            <a:r>
              <a:rPr lang="zh-TW" altLang="en-US" sz="2700" dirty="0">
                <a:latin typeface="華康儷金黑" panose="02010609000000000000" pitchFamily="49" charset="-120"/>
                <a:ea typeface="華康儷金黑" panose="02010609000000000000" pitchFamily="49" charset="-120"/>
                <a:hlinkClick r:id="rId2"/>
              </a:rPr>
              <a:t>教育的文章</a:t>
            </a:r>
            <a:r>
              <a:rPr lang="zh-TW" altLang="en-US" sz="2700" dirty="0"/>
              <a:t/>
            </a:r>
            <a:br>
              <a:rPr lang="zh-TW" altLang="en-US" sz="2700" dirty="0"/>
            </a:br>
            <a:endParaRPr lang="zh-TW" altLang="en-US" sz="2700" dirty="0">
              <a:latin typeface="華康儷金黑" panose="02010609000000000000" pitchFamily="49" charset="-120"/>
              <a:ea typeface="華康儷金黑" panose="02010609000000000000" pitchFamily="49" charset="-120"/>
            </a:endParaRPr>
          </a:p>
        </p:txBody>
      </p:sp>
      <p:sp>
        <p:nvSpPr>
          <p:cNvPr id="3" name="內容版面配置區 2"/>
          <p:cNvSpPr>
            <a:spLocks noGrp="1"/>
          </p:cNvSpPr>
          <p:nvPr>
            <p:ph sz="quarter" idx="13"/>
          </p:nvPr>
        </p:nvSpPr>
        <p:spPr>
          <a:xfrm>
            <a:off x="685800" y="1169060"/>
            <a:ext cx="10394707" cy="4152551"/>
          </a:xfrm>
        </p:spPr>
        <p:txBody>
          <a:bodyPr>
            <a:noAutofit/>
          </a:bodyPr>
          <a:lstStyle/>
          <a:p>
            <a:r>
              <a:rPr lang="zh-TW" altLang="en-US" sz="2400" b="1" dirty="0">
                <a:latin typeface="華康行書體" panose="03000509000000000000" pitchFamily="65" charset="-120"/>
                <a:ea typeface="華康行書體" panose="03000509000000000000" pitchFamily="65" charset="-120"/>
                <a:hlinkClick r:id="rId3"/>
              </a:rPr>
              <a:t>教育部</a:t>
            </a:r>
            <a:r>
              <a:rPr lang="zh-TW" altLang="en-US" sz="2400" b="1" dirty="0">
                <a:latin typeface="華康行書體" panose="03000509000000000000" pitchFamily="65" charset="-120"/>
                <a:ea typeface="華康行書體" panose="03000509000000000000" pitchFamily="65" charset="-120"/>
              </a:rPr>
              <a:t>新聞稿指出「</a:t>
            </a:r>
            <a:r>
              <a:rPr lang="en-US" altLang="zh-TW" sz="2400" b="1" dirty="0">
                <a:latin typeface="華康行書體" panose="03000509000000000000" pitchFamily="65" charset="-120"/>
                <a:ea typeface="華康行書體" panose="03000509000000000000" pitchFamily="65" charset="-120"/>
              </a:rPr>
              <a:t>2030</a:t>
            </a:r>
            <a:r>
              <a:rPr lang="zh-TW" altLang="en-US" sz="2400" b="1" dirty="0">
                <a:latin typeface="華康行書體" panose="03000509000000000000" pitchFamily="65" charset="-120"/>
                <a:ea typeface="華康行書體" panose="03000509000000000000" pitchFamily="65" charset="-120"/>
              </a:rPr>
              <a:t>雙語國家政策發展藍圖」以「啟動教育體系的雙語活化，培養台灣走向世界的雙語人才」為目標，強化學生在生活中應用英語的能力。為此，教育部規劃了多個策略，其中和中小學較相關的是</a:t>
            </a:r>
            <a:r>
              <a:rPr lang="zh-TW" altLang="en-US" sz="2400" b="1" dirty="0">
                <a:solidFill>
                  <a:srgbClr val="FF0000"/>
                </a:solidFill>
                <a:latin typeface="華康行書體" panose="03000509000000000000" pitchFamily="65" charset="-120"/>
                <a:ea typeface="華康行書體" panose="03000509000000000000" pitchFamily="65" charset="-120"/>
              </a:rPr>
              <a:t>「加速教學活化及生活化」與「善用科技普及個別化學習」</a:t>
            </a:r>
            <a:r>
              <a:rPr lang="zh-TW" altLang="en-US" sz="2400" b="1" dirty="0">
                <a:latin typeface="華康行書體" panose="03000509000000000000" pitchFamily="65" charset="-120"/>
                <a:ea typeface="華康行書體" panose="03000509000000000000" pitchFamily="65" charset="-120"/>
              </a:rPr>
              <a:t>。</a:t>
            </a:r>
          </a:p>
          <a:p>
            <a:r>
              <a:rPr lang="zh-TW" altLang="en-US" sz="2400" b="1" dirty="0">
                <a:latin typeface="華康行書體" panose="03000509000000000000" pitchFamily="65" charset="-120"/>
                <a:ea typeface="華康行書體" panose="03000509000000000000" pitchFamily="65" charset="-120"/>
              </a:rPr>
              <a:t>「加速教學活化及生活化」指的是</a:t>
            </a:r>
            <a:r>
              <a:rPr lang="zh-TW" altLang="en-US" sz="2400" b="1" dirty="0">
                <a:solidFill>
                  <a:srgbClr val="FF0000"/>
                </a:solidFill>
                <a:latin typeface="華康行書體" panose="03000509000000000000" pitchFamily="65" charset="-120"/>
                <a:ea typeface="華康行書體" panose="03000509000000000000" pitchFamily="65" charset="-120"/>
              </a:rPr>
              <a:t>強化中小學英語聽力及口說練習</a:t>
            </a:r>
            <a:r>
              <a:rPr lang="zh-TW" altLang="en-US" sz="2400" b="1" dirty="0">
                <a:latin typeface="華康行書體" panose="03000509000000000000" pitchFamily="65" charset="-120"/>
                <a:ea typeface="華康行書體" panose="03000509000000000000" pitchFamily="65" charset="-120"/>
              </a:rPr>
              <a:t>、</a:t>
            </a:r>
            <a:r>
              <a:rPr lang="zh-TW" altLang="en-US" sz="2400" b="1" dirty="0">
                <a:solidFill>
                  <a:srgbClr val="FF0000"/>
                </a:solidFill>
                <a:latin typeface="華康行書體" panose="03000509000000000000" pitchFamily="65" charset="-120"/>
                <a:ea typeface="華康行書體" panose="03000509000000000000" pitchFamily="65" charset="-120"/>
              </a:rPr>
              <a:t>推動中小學部分領域或學科採英語授課</a:t>
            </a:r>
            <a:r>
              <a:rPr lang="zh-TW" altLang="en-US" sz="2400" b="1" dirty="0">
                <a:latin typeface="華康行書體" panose="03000509000000000000" pitchFamily="65" charset="-120"/>
                <a:ea typeface="華康行書體" panose="03000509000000000000" pitchFamily="65" charset="-120"/>
              </a:rPr>
              <a:t>、</a:t>
            </a:r>
            <a:r>
              <a:rPr lang="zh-TW" altLang="en-US" sz="2400" b="1" dirty="0">
                <a:solidFill>
                  <a:srgbClr val="FF0000"/>
                </a:solidFill>
                <a:latin typeface="華康行書體" panose="03000509000000000000" pitchFamily="65" charset="-120"/>
                <a:ea typeface="華康行書體" panose="03000509000000000000" pitchFamily="65" charset="-120"/>
              </a:rPr>
              <a:t>逐步落實中小學英語課採全英語授課</a:t>
            </a:r>
            <a:r>
              <a:rPr lang="zh-TW" altLang="en-US" sz="2400" b="1" dirty="0">
                <a:latin typeface="華康行書體" panose="03000509000000000000" pitchFamily="65" charset="-120"/>
                <a:ea typeface="華康行書體" panose="03000509000000000000" pitchFamily="65" charset="-120"/>
              </a:rPr>
              <a:t>等；「善用科技普及個別化學習」則是會</a:t>
            </a:r>
            <a:r>
              <a:rPr lang="zh-TW" altLang="en-US" sz="2400" b="1" dirty="0">
                <a:solidFill>
                  <a:srgbClr val="FF0000"/>
                </a:solidFill>
                <a:latin typeface="華康行書體" panose="03000509000000000000" pitchFamily="65" charset="-120"/>
                <a:ea typeface="華康行書體" panose="03000509000000000000" pitchFamily="65" charset="-120"/>
              </a:rPr>
              <a:t>盤點整合中央、地方及民間的網站與學習資源，並強化數位學習</a:t>
            </a:r>
            <a:r>
              <a:rPr lang="zh-TW" altLang="en-US" sz="2400" b="1" dirty="0" smtClean="0">
                <a:latin typeface="華康行書體" panose="03000509000000000000" pitchFamily="65" charset="-120"/>
                <a:ea typeface="華康行書體" panose="03000509000000000000" pitchFamily="65" charset="-120"/>
              </a:rPr>
              <a:t>。</a:t>
            </a:r>
            <a:endParaRPr lang="en-US" altLang="zh-TW" sz="2400" b="1" dirty="0" smtClean="0">
              <a:latin typeface="華康行書體" panose="03000509000000000000" pitchFamily="65" charset="-120"/>
              <a:ea typeface="華康行書體" panose="03000509000000000000" pitchFamily="65" charset="-120"/>
            </a:endParaRPr>
          </a:p>
          <a:p>
            <a:r>
              <a:rPr lang="zh-TW" altLang="en-US" sz="2400" b="1" dirty="0">
                <a:latin typeface="華康行書體" panose="03000509000000000000" pitchFamily="65" charset="-120"/>
                <a:ea typeface="華康行書體" panose="03000509000000000000" pitchFamily="65" charset="-120"/>
                <a:hlinkClick r:id="rId4"/>
              </a:rPr>
              <a:t>教育部</a:t>
            </a:r>
            <a:r>
              <a:rPr lang="zh-TW" altLang="en-US" sz="2400" b="1" dirty="0" smtClean="0">
                <a:latin typeface="華康行書體" panose="03000509000000000000" pitchFamily="65" charset="-120"/>
                <a:ea typeface="華康行書體" panose="03000509000000000000" pitchFamily="65" charset="-120"/>
                <a:hlinkClick r:id="rId4"/>
              </a:rPr>
              <a:t>新聞稿</a:t>
            </a:r>
            <a:endParaRPr lang="zh-TW" altLang="en-US" sz="2400" b="1" dirty="0">
              <a:latin typeface="華康行書體" panose="03000509000000000000" pitchFamily="65" charset="-120"/>
              <a:ea typeface="華康行書體" panose="03000509000000000000" pitchFamily="65" charset="-120"/>
            </a:endParaRPr>
          </a:p>
        </p:txBody>
      </p:sp>
    </p:spTree>
    <p:extLst>
      <p:ext uri="{BB962C8B-B14F-4D97-AF65-F5344CB8AC3E}">
        <p14:creationId xmlns:p14="http://schemas.microsoft.com/office/powerpoint/2010/main" val="2025430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800" y="1"/>
            <a:ext cx="10396882" cy="757646"/>
          </a:xfrm>
        </p:spPr>
        <p:txBody>
          <a:bodyPr>
            <a:normAutofit fontScale="90000"/>
          </a:bodyPr>
          <a:lstStyle/>
          <a:p>
            <a:r>
              <a:rPr lang="zh-TW" altLang="en-US" dirty="0" smtClean="0">
                <a:hlinkClick r:id="rId2"/>
              </a:rPr>
              <a:t>聯合新聞網</a:t>
            </a:r>
            <a:r>
              <a:rPr lang="en-US" altLang="zh-TW" sz="2400" dirty="0" smtClean="0">
                <a:hlinkClick r:id="rId2"/>
              </a:rPr>
              <a:t>0527</a:t>
            </a:r>
            <a:endParaRPr lang="zh-TW" altLang="en-US" sz="2400" dirty="0"/>
          </a:p>
        </p:txBody>
      </p:sp>
      <p:sp>
        <p:nvSpPr>
          <p:cNvPr id="3" name="內容版面配置區 2"/>
          <p:cNvSpPr>
            <a:spLocks noGrp="1"/>
          </p:cNvSpPr>
          <p:nvPr>
            <p:ph sz="quarter" idx="13"/>
          </p:nvPr>
        </p:nvSpPr>
        <p:spPr>
          <a:xfrm>
            <a:off x="685800" y="757648"/>
            <a:ext cx="10394707" cy="4789712"/>
          </a:xfrm>
        </p:spPr>
        <p:txBody>
          <a:bodyPr>
            <a:noAutofit/>
          </a:bodyPr>
          <a:lstStyle/>
          <a:p>
            <a:r>
              <a:rPr lang="zh-TW" altLang="en-US" sz="2800" dirty="0"/>
              <a:t>鄭英耀提及：「我們並不是雙語國家，我們在推的是雙語教育的政策」，他表示</a:t>
            </a:r>
            <a:r>
              <a:rPr lang="en-US" altLang="zh-TW" sz="2800" dirty="0"/>
              <a:t>2030</a:t>
            </a:r>
            <a:r>
              <a:rPr lang="zh-TW" altLang="en-US" sz="2800" dirty="0"/>
              <a:t>年的政策是要讓新世代的年輕人能與國際接軌，也同意可能需要更長的時間，但如果現在開始做需要</a:t>
            </a:r>
            <a:r>
              <a:rPr lang="en-US" altLang="zh-TW" sz="2800" dirty="0"/>
              <a:t>30</a:t>
            </a:r>
            <a:r>
              <a:rPr lang="zh-TW" altLang="en-US" sz="2800" dirty="0"/>
              <a:t>年的時間，現在就算不做、未來還是需要</a:t>
            </a:r>
            <a:r>
              <a:rPr lang="en-US" altLang="zh-TW" sz="2800" dirty="0"/>
              <a:t>30</a:t>
            </a:r>
            <a:r>
              <a:rPr lang="zh-TW" altLang="en-US" sz="2800" dirty="0"/>
              <a:t>年</a:t>
            </a:r>
            <a:r>
              <a:rPr lang="zh-TW" altLang="en-US" sz="2800" dirty="0" smtClean="0"/>
              <a:t>。</a:t>
            </a:r>
            <a:endParaRPr lang="en-US" altLang="zh-TW" sz="2800" dirty="0" smtClean="0"/>
          </a:p>
          <a:p>
            <a:r>
              <a:rPr lang="en-US" altLang="zh-TW" sz="2800" dirty="0" smtClean="0"/>
              <a:t>…</a:t>
            </a:r>
          </a:p>
          <a:p>
            <a:r>
              <a:rPr lang="zh-TW" altLang="en-US" sz="2800" dirty="0" smtClean="0"/>
              <a:t>教育部</a:t>
            </a:r>
            <a:r>
              <a:rPr lang="zh-TW" altLang="en-US" sz="2800" dirty="0"/>
              <a:t>今日在業務報告中則指出，將漸進式穩健推動雙語教育，均衡完善高中以下教育階段的雙語化條件，落實友善英語學習環境，提高學生使用英語的頻率及流暢度，從基礎扎根，深化學生生活英語溝通例，積極培育本國籍雙語師資。</a:t>
            </a:r>
          </a:p>
        </p:txBody>
      </p:sp>
    </p:spTree>
    <p:extLst>
      <p:ext uri="{BB962C8B-B14F-4D97-AF65-F5344CB8AC3E}">
        <p14:creationId xmlns:p14="http://schemas.microsoft.com/office/powerpoint/2010/main" val="1895928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625" y="0"/>
            <a:ext cx="10396882" cy="775063"/>
          </a:xfrm>
        </p:spPr>
        <p:txBody>
          <a:bodyPr>
            <a:normAutofit fontScale="90000"/>
          </a:bodyPr>
          <a:lstStyle/>
          <a:p>
            <a:r>
              <a:rPr lang="zh-TW" altLang="en-US" dirty="0" smtClean="0">
                <a:hlinkClick r:id="rId2"/>
              </a:rPr>
              <a:t>自由時報</a:t>
            </a:r>
            <a:r>
              <a:rPr lang="en-US" altLang="zh-TW" sz="2000" dirty="0" smtClean="0">
                <a:hlinkClick r:id="rId2"/>
              </a:rPr>
              <a:t>0527</a:t>
            </a:r>
            <a:endParaRPr lang="zh-TW" altLang="en-US" sz="2000" dirty="0"/>
          </a:p>
        </p:txBody>
      </p:sp>
      <p:sp>
        <p:nvSpPr>
          <p:cNvPr id="3" name="內容版面配置區 2"/>
          <p:cNvSpPr>
            <a:spLocks noGrp="1"/>
          </p:cNvSpPr>
          <p:nvPr>
            <p:ph sz="quarter" idx="13"/>
          </p:nvPr>
        </p:nvSpPr>
        <p:spPr>
          <a:xfrm>
            <a:off x="685800" y="844732"/>
            <a:ext cx="10394707" cy="4529854"/>
          </a:xfrm>
        </p:spPr>
        <p:txBody>
          <a:bodyPr>
            <a:normAutofit/>
          </a:bodyPr>
          <a:lstStyle/>
          <a:p>
            <a:r>
              <a:rPr lang="zh-TW" altLang="en-US" sz="3600" dirty="0"/>
              <a:t>對多名立委關注雙語教育，鄭英耀表示，產業發展及國際移動力，都需要雙語能力，但地方政府推動上確實需要有更多的檢視及協助，政府推動的是雙語政策，不是雙語國家，</a:t>
            </a:r>
            <a:r>
              <a:rPr lang="en-US" altLang="zh-TW" sz="3600" dirty="0"/>
              <a:t>2030</a:t>
            </a:r>
            <a:r>
              <a:rPr lang="zh-TW" altLang="en-US" sz="3600" dirty="0"/>
              <a:t>雙語政策可能需要更長的時間，但如果現在不開始，就會花費更長的時間。</a:t>
            </a:r>
          </a:p>
        </p:txBody>
      </p:sp>
    </p:spTree>
    <p:extLst>
      <p:ext uri="{BB962C8B-B14F-4D97-AF65-F5344CB8AC3E}">
        <p14:creationId xmlns:p14="http://schemas.microsoft.com/office/powerpoint/2010/main" val="1498401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800" y="320040"/>
            <a:ext cx="10396882" cy="1151965"/>
          </a:xfrm>
        </p:spPr>
        <p:txBody>
          <a:bodyPr>
            <a:normAutofit/>
          </a:bodyPr>
          <a:lstStyle/>
          <a:p>
            <a:r>
              <a:rPr lang="zh-TW" altLang="en-US" sz="3600" dirty="0"/>
              <a:t>雙語教學政策擬調整 不強迫其它學科英語授課</a:t>
            </a:r>
          </a:p>
        </p:txBody>
      </p:sp>
      <p:sp>
        <p:nvSpPr>
          <p:cNvPr id="3" name="內容版面配置區 2"/>
          <p:cNvSpPr>
            <a:spLocks noGrp="1"/>
          </p:cNvSpPr>
          <p:nvPr>
            <p:ph sz="quarter" idx="13"/>
          </p:nvPr>
        </p:nvSpPr>
        <p:spPr>
          <a:xfrm>
            <a:off x="685800" y="1550126"/>
            <a:ext cx="10394707" cy="3824459"/>
          </a:xfrm>
        </p:spPr>
        <p:txBody>
          <a:bodyPr>
            <a:normAutofit lnSpcReduction="10000"/>
          </a:bodyPr>
          <a:lstStyle/>
          <a:p>
            <a:pPr algn="just"/>
            <a:r>
              <a:rPr lang="zh-TW" altLang="en-US" sz="2400" dirty="0">
                <a:solidFill>
                  <a:srgbClr val="212529"/>
                </a:solidFill>
                <a:latin typeface="SF Pro TC"/>
              </a:rPr>
              <a:t>教育部長鄭英耀表示，各校可本於專業和規劃讓英語融入其他學科教學，教育部不會強迫一定要這麼做；而英語課要全英語授課是目標，但不是一步到位，未來也會深化學生在日常生活語言能力上的應用。</a:t>
            </a:r>
          </a:p>
          <a:p>
            <a:pPr algn="just"/>
            <a:r>
              <a:rPr lang="zh-TW" altLang="en-US" sz="2400" dirty="0">
                <a:solidFill>
                  <a:srgbClr val="212529"/>
                </a:solidFill>
                <a:latin typeface="SF Pro TC"/>
              </a:rPr>
              <a:t>教育部長鄭英耀說明，「當然現在可能很難一步到位，但是那個目標設定是英文老師在上英文課一定要全英文授課，我們怎麼樣讓國中小能夠從日常生活的一個情境裡邊，去能夠加強他們的說跟聽的一個能力，我想這是非常肯定的。</a:t>
            </a:r>
            <a:r>
              <a:rPr lang="zh-TW" altLang="en-US" sz="2400" dirty="0" smtClean="0">
                <a:solidFill>
                  <a:srgbClr val="212529"/>
                </a:solidFill>
                <a:latin typeface="SF Pro TC"/>
              </a:rPr>
              <a:t>」</a:t>
            </a:r>
            <a:endParaRPr lang="en-US" altLang="zh-TW" sz="2400" dirty="0" smtClean="0">
              <a:solidFill>
                <a:srgbClr val="212529"/>
              </a:solidFill>
              <a:latin typeface="SF Pro TC"/>
            </a:endParaRPr>
          </a:p>
          <a:p>
            <a:pPr algn="just"/>
            <a:r>
              <a:rPr lang="en-US" altLang="zh-TW" sz="2400" dirty="0" smtClean="0">
                <a:solidFill>
                  <a:srgbClr val="212529"/>
                </a:solidFill>
                <a:latin typeface="SF Pro TC"/>
              </a:rPr>
              <a:t>20241113</a:t>
            </a:r>
            <a:r>
              <a:rPr lang="zh-TW" altLang="en-US" sz="2400" dirty="0" smtClean="0">
                <a:solidFill>
                  <a:srgbClr val="212529"/>
                </a:solidFill>
                <a:latin typeface="SF Pro TC"/>
              </a:rPr>
              <a:t>公視新聞網</a:t>
            </a:r>
            <a:endParaRPr lang="zh-TW" altLang="en-US" sz="2400" dirty="0">
              <a:solidFill>
                <a:srgbClr val="212529"/>
              </a:solidFill>
              <a:latin typeface="SF Pro TC"/>
            </a:endParaRPr>
          </a:p>
          <a:p>
            <a:endParaRPr lang="zh-TW" altLang="en-US" dirty="0"/>
          </a:p>
        </p:txBody>
      </p:sp>
      <p:sp>
        <p:nvSpPr>
          <p:cNvPr id="4" name="矩形 3">
            <a:hlinkClick r:id="rId2"/>
          </p:cNvPr>
          <p:cNvSpPr/>
          <p:nvPr/>
        </p:nvSpPr>
        <p:spPr>
          <a:xfrm>
            <a:off x="252549" y="4197531"/>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1230401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70705134442"/>
  <p:tag name="MH_LIBRARY" val="GRAPHIC"/>
  <p:tag name="MH_TYPE" val="SubTitle"/>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AMA" val="2.1"/>
</p:tagLst>
</file>

<file path=ppt/tags/tag11.xml><?xml version="1.0" encoding="utf-8"?>
<p:tagLst xmlns:a="http://schemas.openxmlformats.org/drawingml/2006/main" xmlns:r="http://schemas.openxmlformats.org/officeDocument/2006/relationships" xmlns:p="http://schemas.openxmlformats.org/presentationml/2006/main">
  <p:tag name="AMA" val="2.1"/>
</p:tagLst>
</file>

<file path=ppt/tags/tag12.xml><?xml version="1.0" encoding="utf-8"?>
<p:tagLst xmlns:a="http://schemas.openxmlformats.org/drawingml/2006/main" xmlns:r="http://schemas.openxmlformats.org/officeDocument/2006/relationships" xmlns:p="http://schemas.openxmlformats.org/presentationml/2006/main">
  <p:tag name="AMA" val="2.1"/>
</p:tagLst>
</file>

<file path=ppt/tags/tag13.xml><?xml version="1.0" encoding="utf-8"?>
<p:tagLst xmlns:a="http://schemas.openxmlformats.org/drawingml/2006/main" xmlns:r="http://schemas.openxmlformats.org/officeDocument/2006/relationships" xmlns:p="http://schemas.openxmlformats.org/presentationml/2006/main">
  <p:tag name="AMA" val="2.1"/>
</p:tagLst>
</file>

<file path=ppt/tags/tag14.xml><?xml version="1.0" encoding="utf-8"?>
<p:tagLst xmlns:a="http://schemas.openxmlformats.org/drawingml/2006/main" xmlns:r="http://schemas.openxmlformats.org/officeDocument/2006/relationships" xmlns:p="http://schemas.openxmlformats.org/presentationml/2006/main">
  <p:tag name="AMA" val="2.1"/>
</p:tagLst>
</file>

<file path=ppt/tags/tag15.xml><?xml version="1.0" encoding="utf-8"?>
<p:tagLst xmlns:a="http://schemas.openxmlformats.org/drawingml/2006/main" xmlns:r="http://schemas.openxmlformats.org/officeDocument/2006/relationships" xmlns:p="http://schemas.openxmlformats.org/presentationml/2006/main">
  <p:tag name="AMA" val="2.1"/>
</p:tagLst>
</file>

<file path=ppt/tags/tag16.xml><?xml version="1.0" encoding="utf-8"?>
<p:tagLst xmlns:a="http://schemas.openxmlformats.org/drawingml/2006/main" xmlns:r="http://schemas.openxmlformats.org/officeDocument/2006/relationships" xmlns:p="http://schemas.openxmlformats.org/presentationml/2006/main">
  <p:tag name="AMA" val="2.1"/>
</p:tagLst>
</file>

<file path=ppt/tags/tag17.xml><?xml version="1.0" encoding="utf-8"?>
<p:tagLst xmlns:a="http://schemas.openxmlformats.org/drawingml/2006/main" xmlns:r="http://schemas.openxmlformats.org/officeDocument/2006/relationships" xmlns:p="http://schemas.openxmlformats.org/presentationml/2006/main">
  <p:tag name="AMA" val="2.1"/>
</p:tagLst>
</file>

<file path=ppt/tags/tag18.xml><?xml version="1.0" encoding="utf-8"?>
<p:tagLst xmlns:a="http://schemas.openxmlformats.org/drawingml/2006/main" xmlns:r="http://schemas.openxmlformats.org/officeDocument/2006/relationships" xmlns:p="http://schemas.openxmlformats.org/presentationml/2006/main">
  <p:tag name="AMA" val="2.1"/>
</p:tagLst>
</file>

<file path=ppt/tags/tag19.xml><?xml version="1.0" encoding="utf-8"?>
<p:tagLst xmlns:a="http://schemas.openxmlformats.org/drawingml/2006/main" xmlns:r="http://schemas.openxmlformats.org/officeDocument/2006/relationships" xmlns:p="http://schemas.openxmlformats.org/presentationml/2006/main">
  <p:tag name="AMA" val="2.1"/>
</p:tagLst>
</file>

<file path=ppt/tags/tag2.xml><?xml version="1.0" encoding="utf-8"?>
<p:tagLst xmlns:a="http://schemas.openxmlformats.org/drawingml/2006/main" xmlns:r="http://schemas.openxmlformats.org/officeDocument/2006/relationships" xmlns:p="http://schemas.openxmlformats.org/presentationml/2006/main">
  <p:tag name="MH" val="20170705134442"/>
  <p:tag name="MH_LIBRARY" val="GRAPHIC"/>
  <p:tag name="MH_TYPE" val="SubTitle"/>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AMA" val="2.1"/>
</p:tagLst>
</file>

<file path=ppt/tags/tag21.xml><?xml version="1.0" encoding="utf-8"?>
<p:tagLst xmlns:a="http://schemas.openxmlformats.org/drawingml/2006/main" xmlns:r="http://schemas.openxmlformats.org/officeDocument/2006/relationships" xmlns:p="http://schemas.openxmlformats.org/presentationml/2006/main">
  <p:tag name="AMA" val="2.1"/>
</p:tagLst>
</file>

<file path=ppt/tags/tag22.xml><?xml version="1.0" encoding="utf-8"?>
<p:tagLst xmlns:a="http://schemas.openxmlformats.org/drawingml/2006/main" xmlns:r="http://schemas.openxmlformats.org/officeDocument/2006/relationships" xmlns:p="http://schemas.openxmlformats.org/presentationml/2006/main">
  <p:tag name="AMA" val="2.1"/>
</p:tagLst>
</file>

<file path=ppt/tags/tag23.xml><?xml version="1.0" encoding="utf-8"?>
<p:tagLst xmlns:a="http://schemas.openxmlformats.org/drawingml/2006/main" xmlns:r="http://schemas.openxmlformats.org/officeDocument/2006/relationships" xmlns:p="http://schemas.openxmlformats.org/presentationml/2006/main">
  <p:tag name="AMA" val="2.1"/>
</p:tagLst>
</file>

<file path=ppt/tags/tag24.xml><?xml version="1.0" encoding="utf-8"?>
<p:tagLst xmlns:a="http://schemas.openxmlformats.org/drawingml/2006/main" xmlns:r="http://schemas.openxmlformats.org/officeDocument/2006/relationships" xmlns:p="http://schemas.openxmlformats.org/presentationml/2006/main">
  <p:tag name="AMA" val="2.1"/>
</p:tagLst>
</file>

<file path=ppt/tags/tag25.xml><?xml version="1.0" encoding="utf-8"?>
<p:tagLst xmlns:a="http://schemas.openxmlformats.org/drawingml/2006/main" xmlns:r="http://schemas.openxmlformats.org/officeDocument/2006/relationships" xmlns:p="http://schemas.openxmlformats.org/presentationml/2006/main">
  <p:tag name="AMA" val="2.1"/>
</p:tagLst>
</file>

<file path=ppt/tags/tag3.xml><?xml version="1.0" encoding="utf-8"?>
<p:tagLst xmlns:a="http://schemas.openxmlformats.org/drawingml/2006/main" xmlns:r="http://schemas.openxmlformats.org/officeDocument/2006/relationships" xmlns:p="http://schemas.openxmlformats.org/presentationml/2006/main">
  <p:tag name="MH" val="20170705134442"/>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705134442"/>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705134442"/>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705134442"/>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0705134442"/>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705134442"/>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705134442"/>
  <p:tag name="MH_LIBRARY" val="GRAPHIC"/>
  <p:tag name="MH_TYPE" val="SubTitle"/>
  <p:tag name="MH_ORDER"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主要賽事">
  <a:themeElements>
    <a:clrScheme name="主要賽事">
      <a:dk1>
        <a:sysClr val="windowText" lastClr="000000"/>
      </a:dk1>
      <a:lt1>
        <a:sysClr val="window" lastClr="FFFFFF"/>
      </a:lt1>
      <a:dk2>
        <a:srgbClr val="424242"/>
      </a:dk2>
      <a:lt2>
        <a:srgbClr val="C8C8C8"/>
      </a:lt2>
      <a:accent1>
        <a:srgbClr val="8FA751"/>
      </a:accent1>
      <a:accent2>
        <a:srgbClr val="629D7D"/>
      </a:accent2>
      <a:accent3>
        <a:srgbClr val="5A7AAB"/>
      </a:accent3>
      <a:accent4>
        <a:srgbClr val="AA618F"/>
      </a:accent4>
      <a:accent5>
        <a:srgbClr val="BA5445"/>
      </a:accent5>
      <a:accent6>
        <a:srgbClr val="C8A547"/>
      </a:accent6>
      <a:hlink>
        <a:srgbClr val="91BF1A"/>
      </a:hlink>
      <a:folHlink>
        <a:srgbClr val="ADBE82"/>
      </a:folHlink>
    </a:clrScheme>
    <a:fontScheme name="自訂 1">
      <a:majorFont>
        <a:latin typeface="Times New Roman"/>
        <a:ea typeface="標楷體"/>
        <a:cs typeface=""/>
      </a:majorFont>
      <a:minorFont>
        <a:latin typeface="Times New Roman"/>
        <a:ea typeface="標楷體"/>
        <a:cs typeface=""/>
      </a:minorFont>
    </a:fontScheme>
    <a:fmtScheme name="主要賽事">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CF823853-53CC-4249-AEDB-2EA9F718B2D2}"/>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TM04033927[[fn=主要賽事]]</Template>
  <TotalTime>1990</TotalTime>
  <Words>5882</Words>
  <Application>Microsoft Office PowerPoint</Application>
  <PresentationFormat>寬螢幕</PresentationFormat>
  <Paragraphs>350</Paragraphs>
  <Slides>39</Slides>
  <Notes>22</Notes>
  <HiddenSlides>0</HiddenSlides>
  <MMClips>0</MMClips>
  <ScaleCrop>false</ScaleCrop>
  <HeadingPairs>
    <vt:vector size="8" baseType="variant">
      <vt:variant>
        <vt:lpstr>使用字型</vt:lpstr>
      </vt:variant>
      <vt:variant>
        <vt:i4>20</vt:i4>
      </vt:variant>
      <vt:variant>
        <vt:lpstr>佈景主題</vt:lpstr>
      </vt:variant>
      <vt:variant>
        <vt:i4>1</vt:i4>
      </vt:variant>
      <vt:variant>
        <vt:lpstr>內嵌 OLE 伺服程式</vt:lpstr>
      </vt:variant>
      <vt:variant>
        <vt:i4>1</vt:i4>
      </vt:variant>
      <vt:variant>
        <vt:lpstr>投影片標題</vt:lpstr>
      </vt:variant>
      <vt:variant>
        <vt:i4>39</vt:i4>
      </vt:variant>
    </vt:vector>
  </HeadingPairs>
  <TitlesOfParts>
    <vt:vector size="61" baseType="lpstr">
      <vt:lpstr>等线</vt:lpstr>
      <vt:lpstr>Microsoft JhengHei UI</vt:lpstr>
      <vt:lpstr>微软雅黑</vt:lpstr>
      <vt:lpstr>微软雅黑</vt:lpstr>
      <vt:lpstr>Montserrat Medium</vt:lpstr>
      <vt:lpstr>SF Pro TC</vt:lpstr>
      <vt:lpstr>宋体</vt:lpstr>
      <vt:lpstr>方正豪体简体</vt:lpstr>
      <vt:lpstr>華康行書體</vt:lpstr>
      <vt:lpstr>華康周氏行楷3D體01(P)</vt:lpstr>
      <vt:lpstr>華康儷中黑</vt:lpstr>
      <vt:lpstr>華康儷金黑</vt:lpstr>
      <vt:lpstr>微軟正黑體</vt:lpstr>
      <vt:lpstr>新細明體</vt:lpstr>
      <vt:lpstr>標楷體</vt:lpstr>
      <vt:lpstr>Arial</vt:lpstr>
      <vt:lpstr>Arial Rounded MT Bold</vt:lpstr>
      <vt:lpstr>Calibri</vt:lpstr>
      <vt:lpstr>Times New Roman</vt:lpstr>
      <vt:lpstr>Wingdings</vt:lpstr>
      <vt:lpstr>主要賽事</vt:lpstr>
      <vt:lpstr>PhotoImpact</vt:lpstr>
      <vt:lpstr>臺灣雙語教育思維及臺南市推動雙語教育可行模式</vt:lpstr>
      <vt:lpstr>為什麼要推動雙語?</vt:lpstr>
      <vt:lpstr>中央政策</vt:lpstr>
      <vt:lpstr>2030雙語政策_國發會網站</vt:lpstr>
      <vt:lpstr>2030雙語政策_國發會網站</vt:lpstr>
      <vt:lpstr>在教育部_翻轉教育的文章 </vt:lpstr>
      <vt:lpstr>聯合新聞網0527</vt:lpstr>
      <vt:lpstr>自由時報0527</vt:lpstr>
      <vt:lpstr>雙語教學政策擬調整 不強迫其它學科英語授課</vt:lpstr>
      <vt:lpstr>親子天下各縣市雙語作法</vt:lpstr>
      <vt:lpstr>在台南市</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重要臺南市雙語網站介紹-臺南市雙語暨英語教育資源中心</vt:lpstr>
      <vt:lpstr>重要概念說明</vt:lpstr>
      <vt:lpstr>雙語課程設計重要元素</vt:lpstr>
      <vt:lpstr>雙語教育課堂中使用的英語-可分類但有時界線模糊</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臺灣雙語教育思維及臺南市推動雙語教育可行模式</dc:title>
  <dc:creator>Windows 使用者</dc:creator>
  <cp:lastModifiedBy>User</cp:lastModifiedBy>
  <cp:revision>68</cp:revision>
  <dcterms:created xsi:type="dcterms:W3CDTF">2022-10-13T23:03:57Z</dcterms:created>
  <dcterms:modified xsi:type="dcterms:W3CDTF">2024-12-11T08:54:01Z</dcterms:modified>
</cp:coreProperties>
</file>