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5"/>
  </p:notesMasterIdLst>
  <p:sldIdLst>
    <p:sldId id="315" r:id="rId2"/>
    <p:sldId id="261" r:id="rId3"/>
    <p:sldId id="369" r:id="rId4"/>
    <p:sldId id="316" r:id="rId5"/>
    <p:sldId id="317" r:id="rId6"/>
    <p:sldId id="318" r:id="rId7"/>
    <p:sldId id="319" r:id="rId8"/>
    <p:sldId id="320" r:id="rId9"/>
    <p:sldId id="321" r:id="rId10"/>
    <p:sldId id="329" r:id="rId11"/>
    <p:sldId id="322" r:id="rId12"/>
    <p:sldId id="323" r:id="rId13"/>
    <p:sldId id="330" r:id="rId14"/>
    <p:sldId id="325" r:id="rId15"/>
    <p:sldId id="326" r:id="rId16"/>
    <p:sldId id="367" r:id="rId17"/>
    <p:sldId id="327" r:id="rId18"/>
    <p:sldId id="331" r:id="rId19"/>
    <p:sldId id="334" r:id="rId20"/>
    <p:sldId id="335" r:id="rId21"/>
    <p:sldId id="336" r:id="rId22"/>
    <p:sldId id="337" r:id="rId23"/>
    <p:sldId id="264" r:id="rId24"/>
    <p:sldId id="338" r:id="rId25"/>
    <p:sldId id="339" r:id="rId26"/>
    <p:sldId id="341" r:id="rId27"/>
    <p:sldId id="342" r:id="rId28"/>
    <p:sldId id="343" r:id="rId29"/>
    <p:sldId id="344" r:id="rId30"/>
    <p:sldId id="340" r:id="rId31"/>
    <p:sldId id="345" r:id="rId32"/>
    <p:sldId id="346" r:id="rId33"/>
    <p:sldId id="347" r:id="rId34"/>
    <p:sldId id="348" r:id="rId35"/>
    <p:sldId id="349" r:id="rId36"/>
    <p:sldId id="368" r:id="rId37"/>
    <p:sldId id="350" r:id="rId38"/>
    <p:sldId id="351" r:id="rId39"/>
    <p:sldId id="352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72" r:id="rId53"/>
    <p:sldId id="366" r:id="rId5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84221E-1906-480C-8939-31B0C1BA7765}">
  <a:tblStyle styleId="{CE84221E-1906-480C-8939-31B0C1BA77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4"/>
  </p:normalViewPr>
  <p:slideViewPr>
    <p:cSldViewPr snapToGrid="0">
      <p:cViewPr varScale="1">
        <p:scale>
          <a:sx n="34" d="100"/>
          <a:sy n="34" d="100"/>
        </p:scale>
        <p:origin x="184" y="2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75709c21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75709c21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811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732FAF2-E4A8-EC45-B0CD-FB96EDA7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7570" y="0"/>
            <a:ext cx="12979569" cy="6858000"/>
          </a:xfrm>
          <a:prstGeom prst="rect">
            <a:avLst/>
          </a:prstGeom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1B7C103B-8566-FE4C-90A0-4872DC2A5E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27053" y="1654504"/>
            <a:ext cx="11360800" cy="177449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-US" altLang="zh-TW" sz="4400" dirty="0"/>
              <a:t>11</a:t>
            </a:r>
            <a:r>
              <a:rPr lang="en-US" altLang="zh-CN" sz="4400" dirty="0"/>
              <a:t>1</a:t>
            </a:r>
            <a:r>
              <a:rPr lang="zh-TW" altLang="en-US" sz="4400" dirty="0"/>
              <a:t>年度數學科非選擇題</a:t>
            </a:r>
            <a:br>
              <a:rPr lang="en-US" altLang="zh-TW" sz="4400" dirty="0"/>
            </a:br>
            <a:r>
              <a:rPr lang="zh-TW" altLang="en-US" sz="4000" dirty="0"/>
              <a:t>試題解析</a:t>
            </a:r>
            <a:endParaRPr sz="4400" dirty="0"/>
          </a:p>
        </p:txBody>
      </p:sp>
      <p:sp>
        <p:nvSpPr>
          <p:cNvPr id="5" name="Google Shape;85;p13">
            <a:extLst>
              <a:ext uri="{FF2B5EF4-FFF2-40B4-BE49-F238E27FC236}">
                <a16:creationId xmlns:a16="http://schemas.microsoft.com/office/drawing/2014/main" id="{3F9C78EA-B64E-5949-AB56-57097193FF29}"/>
              </a:ext>
            </a:extLst>
          </p:cNvPr>
          <p:cNvSpPr txBox="1">
            <a:spLocks/>
          </p:cNvSpPr>
          <p:nvPr/>
        </p:nvSpPr>
        <p:spPr>
          <a:xfrm>
            <a:off x="4894467" y="4154502"/>
            <a:ext cx="5516811" cy="118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/>
            <a:r>
              <a:rPr lang="zh-TW" altLang="en-US" sz="28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台南市創思與教學研發中心專任研究教師</a:t>
            </a:r>
            <a:endParaRPr lang="en-US" altLang="zh-TW" sz="2800" dirty="0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indent="0" algn="r"/>
            <a:br>
              <a:rPr lang="en-US" altLang="zh-TW" sz="28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altLang="en-US" sz="28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忠孝國中  蘇恭弘老師</a:t>
            </a:r>
            <a:br>
              <a:rPr lang="en-US" altLang="zh-TW" sz="28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lang="en-US" altLang="zh-TW" sz="1200" dirty="0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indent="0" algn="r"/>
            <a:r>
              <a:rPr lang="en-US" altLang="zh-TW" sz="15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ghsghs</a:t>
            </a:r>
            <a:r>
              <a:rPr lang="en-US" altLang="zh-CN" sz="1500" dirty="0">
                <a:solidFill>
                  <a:schemeClr val="tx1"/>
                </a:solidFill>
                <a:latin typeface="DFKai-SB"/>
                <a:ea typeface="DFKai-SB"/>
                <a:cs typeface="DFKai-SB"/>
                <a:sym typeface="DFKai-SB"/>
              </a:rPr>
              <a:t>1@gmail.com</a:t>
            </a:r>
            <a:endParaRPr lang="en-US" altLang="zh-TW" sz="2800" dirty="0">
              <a:solidFill>
                <a:schemeClr val="tx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D2EAA72-55E3-1346-8DE0-F36290321354}"/>
              </a:ext>
            </a:extLst>
          </p:cNvPr>
          <p:cNvSpPr txBox="1"/>
          <p:nvPr/>
        </p:nvSpPr>
        <p:spPr>
          <a:xfrm>
            <a:off x="9330843" y="5394600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111.10.26</a:t>
            </a:r>
            <a:endParaRPr kumimoji="1"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19D3DBB-73C6-BD4A-9904-4503A364C3BD}"/>
              </a:ext>
            </a:extLst>
          </p:cNvPr>
          <p:cNvSpPr txBox="1"/>
          <p:nvPr/>
        </p:nvSpPr>
        <p:spPr>
          <a:xfrm>
            <a:off x="5835061" y="1252835"/>
            <a:ext cx="6991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effectLst/>
                <a:latin typeface="BiauKai" panose="03000509000000000000" pitchFamily="49" charset="-120"/>
                <a:ea typeface="BiauKai" panose="03000509000000000000" pitchFamily="49" charset="-120"/>
              </a:rPr>
              <a:t>國中教育會考試題研究及教學策略工作坊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EF3A3FED-E592-F840-8C77-F383BEC162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9488" y="567609"/>
            <a:ext cx="856648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第一屆新課綱</a:t>
            </a:r>
            <a:r>
              <a:rPr lang="zh-TW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非選</a:t>
            </a:r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擇</a:t>
            </a:r>
            <a:r>
              <a:rPr lang="zh-TW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的特性</a:t>
            </a:r>
            <a:r>
              <a:rPr lang="zh-CN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BD236E23-4A02-B842-A4FB-3D03249779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84947" y="1536634"/>
            <a:ext cx="8566486" cy="50621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0" indent="0">
              <a:lnSpc>
                <a:spcPct val="140000"/>
              </a:lnSpc>
              <a:spcAft>
                <a:spcPts val="1600"/>
              </a:spcAft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111</a:t>
            </a:r>
            <a:r>
              <a:rPr lang="zh-TW" altLang="en-US" sz="3200" dirty="0">
                <a:solidFill>
                  <a:schemeClr val="tx1"/>
                </a:solidFill>
              </a:rPr>
              <a:t>年國中教育會考數學科測驗非選擇（建構反應）題乃首次根據</a:t>
            </a:r>
            <a:r>
              <a:rPr lang="en-US" altLang="zh-TW" sz="3200" dirty="0">
                <a:solidFill>
                  <a:schemeClr val="tx1"/>
                </a:solidFill>
              </a:rPr>
              <a:t>108</a:t>
            </a:r>
            <a:r>
              <a:rPr lang="zh-TW" altLang="en-US" sz="3200" dirty="0">
                <a:solidFill>
                  <a:schemeClr val="tx1"/>
                </a:solidFill>
              </a:rPr>
              <a:t>數學領綱命題及</a:t>
            </a:r>
            <a:r>
              <a:rPr lang="en-US" altLang="zh-TW" sz="3200" dirty="0">
                <a:solidFill>
                  <a:schemeClr val="tx1"/>
                </a:solidFill>
              </a:rPr>
              <a:t>111</a:t>
            </a:r>
            <a:r>
              <a:rPr lang="zh-TW" altLang="en-US" sz="3200" dirty="0">
                <a:solidFill>
                  <a:schemeClr val="tx1"/>
                </a:solidFill>
              </a:rPr>
              <a:t>年非選擇題評分規準進行閱卷評分。 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spcAft>
                <a:spcPts val="1600"/>
              </a:spcAft>
              <a:buNone/>
            </a:pPr>
            <a:r>
              <a:rPr lang="zh-TW" altLang="en-US" sz="3200" dirty="0">
                <a:solidFill>
                  <a:schemeClr val="tx1"/>
                </a:solidFill>
              </a:rPr>
              <a:t>數學科非選擇題評量學生是否能</a:t>
            </a:r>
            <a:r>
              <a:rPr lang="zh-TW" altLang="en-US" sz="3200" dirty="0">
                <a:solidFill>
                  <a:srgbClr val="FF0000"/>
                </a:solidFill>
              </a:rPr>
              <a:t>理解情境中數、量、形的關係</a:t>
            </a:r>
            <a:r>
              <a:rPr lang="zh-TW" altLang="en-US" sz="3200" dirty="0">
                <a:solidFill>
                  <a:schemeClr val="tx1"/>
                </a:solidFill>
              </a:rPr>
              <a:t>，根據情境描述之狀況發展可</a:t>
            </a:r>
            <a:r>
              <a:rPr lang="zh-TW" altLang="en-US" sz="3200" dirty="0">
                <a:solidFill>
                  <a:srgbClr val="FF0000"/>
                </a:solidFill>
              </a:rPr>
              <a:t>運用數學知識或數學思維的適切解題策略</a:t>
            </a:r>
            <a:r>
              <a:rPr lang="zh-TW" altLang="en-US" sz="3200" dirty="0">
                <a:solidFill>
                  <a:schemeClr val="tx1"/>
                </a:solidFill>
              </a:rPr>
              <a:t>，以</a:t>
            </a:r>
            <a:r>
              <a:rPr lang="zh-TW" altLang="en-US" sz="3200" dirty="0">
                <a:solidFill>
                  <a:srgbClr val="FF0000"/>
                </a:solidFill>
              </a:rPr>
              <a:t>推導</a:t>
            </a:r>
            <a:r>
              <a:rPr lang="en-US" altLang="zh-TW" sz="3200" dirty="0">
                <a:solidFill>
                  <a:srgbClr val="FF0000"/>
                </a:solidFill>
              </a:rPr>
              <a:t>/</a:t>
            </a:r>
            <a:r>
              <a:rPr lang="zh-TW" altLang="en-US" sz="3200" dirty="0">
                <a:solidFill>
                  <a:srgbClr val="FF0000"/>
                </a:solidFill>
              </a:rPr>
              <a:t>推理或解釋恰當表達解題策略</a:t>
            </a:r>
            <a:r>
              <a:rPr lang="zh-TW" altLang="en-US" sz="3200" dirty="0">
                <a:solidFill>
                  <a:schemeClr val="tx1"/>
                </a:solidFill>
              </a:rPr>
              <a:t>以及</a:t>
            </a:r>
            <a:r>
              <a:rPr lang="zh-TW" altLang="en-US" sz="3200" dirty="0">
                <a:solidFill>
                  <a:srgbClr val="FF0000"/>
                </a:solidFill>
              </a:rPr>
              <a:t>解題步驟間的合理性</a:t>
            </a:r>
            <a:r>
              <a:rPr lang="zh-TW" altLang="en-US" sz="3200" dirty="0">
                <a:solidFill>
                  <a:schemeClr val="tx1"/>
                </a:solidFill>
              </a:rPr>
              <a:t>，並求得題目的結論與答案。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A89877C-C26B-2F48-BA31-9ACBA576EA43}"/>
              </a:ext>
            </a:extLst>
          </p:cNvPr>
          <p:cNvSpPr txBox="1"/>
          <p:nvPr/>
        </p:nvSpPr>
        <p:spPr>
          <a:xfrm>
            <a:off x="3364832" y="6219137"/>
            <a:ext cx="75350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867" dirty="0"/>
              <a:t>資料來源</a:t>
            </a:r>
            <a:r>
              <a:rPr kumimoji="1" lang="zh-CN" altLang="en-US" sz="1867" dirty="0"/>
              <a:t>：</a:t>
            </a:r>
            <a:r>
              <a:rPr lang="en-US" altLang="zh-TW" sz="1867" dirty="0">
                <a:solidFill>
                  <a:schemeClr val="tx1"/>
                </a:solidFill>
                <a:latin typeface="Roboto" panose="02000000000000000000" pitchFamily="2" charset="0"/>
              </a:rPr>
              <a:t>111</a:t>
            </a:r>
            <a:r>
              <a:rPr lang="zh-TW" altLang="en-US" sz="1867" dirty="0">
                <a:solidFill>
                  <a:schemeClr val="tx1"/>
                </a:solidFill>
                <a:latin typeface="Roboto" panose="02000000000000000000" pitchFamily="2" charset="0"/>
              </a:rPr>
              <a:t>年國中教育會考各科計分與閱卷結果說明</a:t>
            </a:r>
            <a:r>
              <a:rPr lang="en-US" altLang="zh-TW" sz="1867" dirty="0">
                <a:solidFill>
                  <a:schemeClr val="tx1"/>
                </a:solidFill>
                <a:latin typeface="Roboto" panose="02000000000000000000" pitchFamily="2" charset="0"/>
              </a:rPr>
              <a:t>-</a:t>
            </a:r>
            <a:r>
              <a:rPr lang="zh-TW" altLang="en-US" sz="1867" dirty="0">
                <a:solidFill>
                  <a:schemeClr val="tx1"/>
                </a:solidFill>
                <a:latin typeface="Roboto" panose="02000000000000000000" pitchFamily="2" charset="0"/>
              </a:rPr>
              <a:t>公告版</a:t>
            </a:r>
            <a:endParaRPr kumimoji="1" lang="zh-TW" altLang="en-US" sz="18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5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;p14">
            <a:extLst>
              <a:ext uri="{FF2B5EF4-FFF2-40B4-BE49-F238E27FC236}">
                <a16:creationId xmlns:a16="http://schemas.microsoft.com/office/drawing/2014/main" id="{BD236E23-4A02-B842-A4FB-3D03249779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84947" y="1961148"/>
            <a:ext cx="8566486" cy="46376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lnSpc>
                <a:spcPct val="140000"/>
              </a:lnSpc>
              <a:spcAft>
                <a:spcPts val="1600"/>
              </a:spcAft>
              <a:buNone/>
            </a:pPr>
            <a:r>
              <a:rPr lang="en-US" altLang="zh-TW" sz="3200" dirty="0">
                <a:solidFill>
                  <a:schemeClr val="tx1"/>
                </a:solidFill>
              </a:rPr>
              <a:t>111</a:t>
            </a:r>
            <a:r>
              <a:rPr lang="zh-TW" altLang="en-US" sz="3200" dirty="0">
                <a:solidFill>
                  <a:schemeClr val="tx1"/>
                </a:solidFill>
              </a:rPr>
              <a:t>年為了使學生著重以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推導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/</a:t>
            </a: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推理或解釋恰當表達解題過程</a:t>
            </a:r>
            <a:r>
              <a:rPr lang="zh-TW" altLang="en-US" sz="3200" dirty="0">
                <a:solidFill>
                  <a:schemeClr val="tx1"/>
                </a:solidFill>
              </a:rPr>
              <a:t>，在題目的題幹上，除了要求學生如以往非選擇題評量需「</a:t>
            </a:r>
            <a:r>
              <a:rPr lang="zh-TW" altLang="en-US" sz="3200" dirty="0">
                <a:solidFill>
                  <a:srgbClr val="FF0000"/>
                </a:solidFill>
              </a:rPr>
              <a:t>完整寫出你的解題過程</a:t>
            </a:r>
            <a:r>
              <a:rPr lang="zh-TW" altLang="en-US" sz="3200" dirty="0">
                <a:solidFill>
                  <a:schemeClr val="tx1"/>
                </a:solidFill>
              </a:rPr>
              <a:t>」，另特別強調「</a:t>
            </a:r>
            <a:r>
              <a:rPr lang="zh-TW" altLang="en-US" sz="3200" dirty="0">
                <a:solidFill>
                  <a:srgbClr val="FF0000"/>
                </a:solidFill>
              </a:rPr>
              <a:t>並詳細解釋</a:t>
            </a:r>
            <a:r>
              <a:rPr lang="zh-TW" altLang="en-US" sz="3200" dirty="0">
                <a:solidFill>
                  <a:schemeClr val="tx1"/>
                </a:solidFill>
              </a:rPr>
              <a:t>」，以強化學生的表達能力。</a:t>
            </a:r>
            <a:endParaRPr sz="3200" dirty="0">
              <a:solidFill>
                <a:schemeClr val="tx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A89877C-C26B-2F48-BA31-9ACBA576EA43}"/>
              </a:ext>
            </a:extLst>
          </p:cNvPr>
          <p:cNvSpPr txBox="1"/>
          <p:nvPr/>
        </p:nvSpPr>
        <p:spPr>
          <a:xfrm>
            <a:off x="3364832" y="6219137"/>
            <a:ext cx="75350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867" dirty="0"/>
              <a:t>資料來源</a:t>
            </a:r>
            <a:r>
              <a:rPr kumimoji="1" lang="zh-CN" altLang="en-US" sz="1867" dirty="0"/>
              <a:t>：</a:t>
            </a:r>
            <a:r>
              <a:rPr lang="en-US" altLang="zh-TW" sz="1867" dirty="0">
                <a:solidFill>
                  <a:schemeClr val="tx1"/>
                </a:solidFill>
                <a:latin typeface="Roboto" panose="02000000000000000000" pitchFamily="2" charset="0"/>
              </a:rPr>
              <a:t>111</a:t>
            </a:r>
            <a:r>
              <a:rPr lang="zh-TW" altLang="en-US" sz="1867" dirty="0">
                <a:solidFill>
                  <a:schemeClr val="tx1"/>
                </a:solidFill>
                <a:latin typeface="Roboto" panose="02000000000000000000" pitchFamily="2" charset="0"/>
              </a:rPr>
              <a:t>年國中教育會考各科計分與閱卷結果說明</a:t>
            </a:r>
            <a:r>
              <a:rPr lang="en-US" altLang="zh-TW" sz="1867" dirty="0">
                <a:solidFill>
                  <a:schemeClr val="tx1"/>
                </a:solidFill>
                <a:latin typeface="Roboto" panose="02000000000000000000" pitchFamily="2" charset="0"/>
              </a:rPr>
              <a:t>-</a:t>
            </a:r>
            <a:r>
              <a:rPr lang="zh-TW" altLang="en-US" sz="1867" dirty="0">
                <a:solidFill>
                  <a:schemeClr val="tx1"/>
                </a:solidFill>
                <a:latin typeface="Roboto" panose="02000000000000000000" pitchFamily="2" charset="0"/>
              </a:rPr>
              <a:t>公告版</a:t>
            </a:r>
            <a:endParaRPr kumimoji="1" lang="zh-TW" altLang="en-US" sz="1867" dirty="0">
              <a:solidFill>
                <a:schemeClr val="tx1"/>
              </a:solidFill>
            </a:endParaRPr>
          </a:p>
        </p:txBody>
      </p:sp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9E0B327F-1B5C-B045-8C04-8F202BEE4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9488" y="567609"/>
            <a:ext cx="856648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第一屆新課綱</a:t>
            </a:r>
            <a:r>
              <a:rPr lang="zh-TW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非選</a:t>
            </a:r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擇</a:t>
            </a:r>
            <a:r>
              <a:rPr lang="zh-TW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的特性</a:t>
            </a:r>
            <a:r>
              <a:rPr lang="zh-CN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4041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8;p15">
            <a:extLst>
              <a:ext uri="{FF2B5EF4-FFF2-40B4-BE49-F238E27FC236}">
                <a16:creationId xmlns:a16="http://schemas.microsoft.com/office/drawing/2014/main" id="{35610648-4B30-7F42-84E5-D4F273D2F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55643" y="1853765"/>
            <a:ext cx="8507821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數學科非選擇題每題的評分有四個等級，分別為零、一、二、三級分。不同於選擇題以正確答案為計分的標準，非選擇題的評分著重於</a:t>
            </a:r>
            <a:r>
              <a:rPr lang="zh-TW" altLang="en-US" sz="2800" dirty="0">
                <a:solidFill>
                  <a:srgbClr val="FF0000"/>
                </a:solidFill>
              </a:rPr>
              <a:t>解題「策略」的適切性</a:t>
            </a:r>
            <a:r>
              <a:rPr lang="zh-TW" altLang="en-US" sz="2800" dirty="0"/>
              <a:t>， </a:t>
            </a:r>
            <a:r>
              <a:rPr lang="zh-TW" altLang="en-US" sz="2800" dirty="0">
                <a:solidFill>
                  <a:schemeClr val="tx1"/>
                </a:solidFill>
              </a:rPr>
              <a:t>及「表達」解題過程的合理性、完整性； </a:t>
            </a:r>
            <a:r>
              <a:rPr lang="en-US" altLang="zh-TW" sz="2800" dirty="0">
                <a:solidFill>
                  <a:schemeClr val="tx1"/>
                </a:solidFill>
              </a:rPr>
              <a:t>111</a:t>
            </a:r>
            <a:r>
              <a:rPr lang="zh-TW" altLang="en-US" sz="2800" dirty="0">
                <a:solidFill>
                  <a:schemeClr val="tx1"/>
                </a:solidFill>
              </a:rPr>
              <a:t>年閱卷評分為了實踐此精神，</a:t>
            </a:r>
            <a:r>
              <a:rPr lang="zh-TW" altLang="en-US" sz="2800" dirty="0">
                <a:highlight>
                  <a:srgbClr val="FFFF00"/>
                </a:highlight>
              </a:rPr>
              <a:t>對未恰當表達解題策略與過程的作答反應，不論其答案是否正確，皆未給予三級分的評分</a:t>
            </a:r>
            <a:r>
              <a:rPr lang="zh-TW" altLang="en-US" sz="2800" dirty="0"/>
              <a:t>；</a:t>
            </a:r>
            <a:endParaRPr sz="2800" dirty="0">
              <a:solidFill>
                <a:schemeClr val="bg1"/>
              </a:solidFill>
              <a:highlight>
                <a:srgbClr val="FF00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679580B-B8DC-B34B-9E0E-CF6732D632DF}"/>
              </a:ext>
            </a:extLst>
          </p:cNvPr>
          <p:cNvSpPr txBox="1"/>
          <p:nvPr/>
        </p:nvSpPr>
        <p:spPr>
          <a:xfrm>
            <a:off x="4836039" y="6219137"/>
            <a:ext cx="686438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867" dirty="0"/>
              <a:t>資料來源</a:t>
            </a:r>
            <a:r>
              <a:rPr kumimoji="1" lang="zh-CN" altLang="en-US" sz="1867" dirty="0"/>
              <a:t>：</a:t>
            </a:r>
            <a:r>
              <a:rPr lang="en-US" altLang="zh-TW" sz="1867" dirty="0">
                <a:solidFill>
                  <a:schemeClr val="tx1"/>
                </a:solidFill>
                <a:latin typeface="Roboto" panose="02000000000000000000" pitchFamily="2" charset="0"/>
              </a:rPr>
              <a:t>111</a:t>
            </a:r>
            <a:r>
              <a:rPr lang="zh-TW" altLang="en-US" sz="1867" dirty="0">
                <a:solidFill>
                  <a:schemeClr val="tx1"/>
                </a:solidFill>
                <a:latin typeface="Roboto" panose="02000000000000000000" pitchFamily="2" charset="0"/>
              </a:rPr>
              <a:t>年國中教育會考各科計分與閱卷結果說明</a:t>
            </a:r>
            <a:r>
              <a:rPr lang="en-US" altLang="zh-TW" sz="1867" dirty="0">
                <a:solidFill>
                  <a:schemeClr val="tx1"/>
                </a:solidFill>
                <a:latin typeface="Roboto" panose="02000000000000000000" pitchFamily="2" charset="0"/>
              </a:rPr>
              <a:t>-</a:t>
            </a:r>
            <a:r>
              <a:rPr lang="zh-TW" altLang="en-US" sz="1867" dirty="0">
                <a:solidFill>
                  <a:schemeClr val="tx1"/>
                </a:solidFill>
                <a:latin typeface="Roboto" panose="02000000000000000000" pitchFamily="2" charset="0"/>
              </a:rPr>
              <a:t>公告版</a:t>
            </a:r>
            <a:endParaRPr kumimoji="1" lang="zh-TW" altLang="en-US" sz="1867" dirty="0">
              <a:solidFill>
                <a:schemeClr val="tx1"/>
              </a:solidFill>
            </a:endParaRPr>
          </a:p>
        </p:txBody>
      </p:sp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5487C944-CBE5-7B43-96E7-CC8822BE9B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9488" y="567609"/>
            <a:ext cx="856648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第一屆新課綱</a:t>
            </a:r>
            <a:r>
              <a:rPr lang="zh-TW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非選</a:t>
            </a:r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擇</a:t>
            </a:r>
            <a:r>
              <a:rPr lang="zh-TW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的特性</a:t>
            </a:r>
            <a:r>
              <a:rPr lang="zh-CN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08890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8;p15">
            <a:extLst>
              <a:ext uri="{FF2B5EF4-FFF2-40B4-BE49-F238E27FC236}">
                <a16:creationId xmlns:a16="http://schemas.microsoft.com/office/drawing/2014/main" id="{35610648-4B30-7F42-84E5-D4F273D2F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55643" y="1853765"/>
            <a:ext cx="8507821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just">
              <a:lnSpc>
                <a:spcPct val="19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</a:rPr>
              <a:t>相對來看，若策略適切且表達解題過程恰當時，</a:t>
            </a:r>
            <a:r>
              <a:rPr lang="zh-TW" altLang="en-US" sz="2800" dirty="0">
                <a:solidFill>
                  <a:schemeClr val="bg1"/>
                </a:solidFill>
                <a:highlight>
                  <a:srgbClr val="FF00FF"/>
                </a:highlight>
              </a:rPr>
              <a:t>即使發生非主測技能的計算錯誤致使答案錯誤，在該錯誤被判讀為不影響解題策略及解題過程推展的情況下， 該作答反應也有機會獲得三級分的評分。</a:t>
            </a:r>
            <a:endParaRPr sz="2800" dirty="0">
              <a:solidFill>
                <a:schemeClr val="bg1"/>
              </a:solidFill>
              <a:highlight>
                <a:srgbClr val="FF00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679580B-B8DC-B34B-9E0E-CF6732D632DF}"/>
              </a:ext>
            </a:extLst>
          </p:cNvPr>
          <p:cNvSpPr txBox="1"/>
          <p:nvPr/>
        </p:nvSpPr>
        <p:spPr>
          <a:xfrm>
            <a:off x="4836039" y="6219137"/>
            <a:ext cx="686438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867" dirty="0"/>
              <a:t>資料來源</a:t>
            </a:r>
            <a:r>
              <a:rPr kumimoji="1" lang="zh-CN" altLang="en-US" sz="1867" dirty="0"/>
              <a:t>：</a:t>
            </a:r>
            <a:r>
              <a:rPr lang="en-US" altLang="zh-TW" sz="1867" dirty="0">
                <a:solidFill>
                  <a:schemeClr val="tx1"/>
                </a:solidFill>
                <a:latin typeface="Roboto" panose="02000000000000000000" pitchFamily="2" charset="0"/>
              </a:rPr>
              <a:t>111</a:t>
            </a:r>
            <a:r>
              <a:rPr lang="zh-TW" altLang="en-US" sz="1867" dirty="0">
                <a:solidFill>
                  <a:schemeClr val="tx1"/>
                </a:solidFill>
                <a:latin typeface="Roboto" panose="02000000000000000000" pitchFamily="2" charset="0"/>
              </a:rPr>
              <a:t>年國中教育會考各科計分與閱卷結果說明</a:t>
            </a:r>
            <a:r>
              <a:rPr lang="en-US" altLang="zh-TW" sz="1867" dirty="0">
                <a:solidFill>
                  <a:schemeClr val="tx1"/>
                </a:solidFill>
                <a:latin typeface="Roboto" panose="02000000000000000000" pitchFamily="2" charset="0"/>
              </a:rPr>
              <a:t>-</a:t>
            </a:r>
            <a:r>
              <a:rPr lang="zh-TW" altLang="en-US" sz="1867" dirty="0">
                <a:solidFill>
                  <a:schemeClr val="tx1"/>
                </a:solidFill>
                <a:latin typeface="Roboto" panose="02000000000000000000" pitchFamily="2" charset="0"/>
              </a:rPr>
              <a:t>公告版</a:t>
            </a:r>
            <a:endParaRPr kumimoji="1" lang="zh-TW" altLang="en-US" sz="1867" dirty="0">
              <a:solidFill>
                <a:schemeClr val="tx1"/>
              </a:solidFill>
            </a:endParaRPr>
          </a:p>
        </p:txBody>
      </p:sp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EF5D4405-87B1-C94C-9D27-1DCADCDBAE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9488" y="567609"/>
            <a:ext cx="856648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第一屆新課綱</a:t>
            </a:r>
            <a:r>
              <a:rPr lang="zh-TW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非選</a:t>
            </a:r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擇</a:t>
            </a:r>
            <a:r>
              <a:rPr lang="zh-TW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的特性</a:t>
            </a:r>
            <a:r>
              <a:rPr lang="zh-CN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68976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1E1554D9-9870-6247-B6D9-1456A98D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957" y="663580"/>
            <a:ext cx="7043757" cy="597982"/>
          </a:xfrm>
        </p:spPr>
        <p:txBody>
          <a:bodyPr>
            <a:normAutofit/>
          </a:bodyPr>
          <a:lstStyle/>
          <a:p>
            <a:r>
              <a:rPr kumimoji="1" lang="zh-TW" altLang="en-US" sz="3200" dirty="0"/>
              <a:t>兩題非選擇題得分分析</a:t>
            </a:r>
            <a:r>
              <a:rPr kumimoji="1" lang="en-US" altLang="zh-CN" sz="3200" dirty="0"/>
              <a:t>(</a:t>
            </a:r>
            <a:r>
              <a:rPr kumimoji="1" lang="zh-CN" altLang="en-US" sz="3200" dirty="0"/>
              <a:t>台南與全國</a:t>
            </a:r>
            <a:r>
              <a:rPr kumimoji="1" lang="en-US" altLang="zh-CN" sz="3200" dirty="0"/>
              <a:t>)</a:t>
            </a:r>
            <a:endParaRPr kumimoji="1" lang="zh-TW" altLang="en-US" sz="3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7D151E-E20E-B84C-ADF5-CFF58C02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865" y="1829659"/>
            <a:ext cx="8281543" cy="454986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9375D6D-1FFA-3C4F-8B67-620B43005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923" y="1918843"/>
            <a:ext cx="1520104" cy="43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7;p19">
            <a:extLst>
              <a:ext uri="{FF2B5EF4-FFF2-40B4-BE49-F238E27FC236}">
                <a16:creationId xmlns:a16="http://schemas.microsoft.com/office/drawing/2014/main" id="{2B78B895-F352-074E-8902-26C86B0624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8916" y="725714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sz="3200" dirty="0">
                <a:solidFill>
                  <a:srgbClr val="FF0000"/>
                </a:solidFill>
              </a:rPr>
              <a:t>非選試題</a:t>
            </a:r>
            <a:r>
              <a:rPr lang="zh-TW" altLang="en-US" sz="3200" dirty="0">
                <a:solidFill>
                  <a:srgbClr val="FF0000"/>
                </a:solidFill>
              </a:rPr>
              <a:t>第</a:t>
            </a:r>
            <a:r>
              <a:rPr lang="en-US" altLang="zh-CN" sz="3200" dirty="0">
                <a:solidFill>
                  <a:srgbClr val="FF0000"/>
                </a:solidFill>
              </a:rPr>
              <a:t>1</a:t>
            </a:r>
            <a:r>
              <a:rPr lang="zh-CN" altLang="en-US" sz="3200" dirty="0">
                <a:solidFill>
                  <a:srgbClr val="FF0000"/>
                </a:solidFill>
              </a:rPr>
              <a:t>題</a:t>
            </a:r>
            <a:r>
              <a:rPr lang="zh-TW" sz="3200" dirty="0">
                <a:solidFill>
                  <a:srgbClr val="FF0000"/>
                </a:solidFill>
              </a:rPr>
              <a:t>分析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5" name="Google Shape;119;p19">
            <a:extLst>
              <a:ext uri="{FF2B5EF4-FFF2-40B4-BE49-F238E27FC236}">
                <a16:creationId xmlns:a16="http://schemas.microsoft.com/office/drawing/2014/main" id="{9D422458-44D1-6C48-900D-1AAF4AF19977}"/>
              </a:ext>
            </a:extLst>
          </p:cNvPr>
          <p:cNvSpPr txBox="1">
            <a:spLocks/>
          </p:cNvSpPr>
          <p:nvPr/>
        </p:nvSpPr>
        <p:spPr>
          <a:xfrm>
            <a:off x="2367754" y="5623393"/>
            <a:ext cx="9577088" cy="323397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24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 </a:t>
            </a:r>
            <a:r>
              <a:rPr lang="zh-TW" altLang="en-US" sz="24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確認是否瞭解題意。              </a:t>
            </a:r>
            <a:r>
              <a:rPr lang="en-US" altLang="zh-TW" sz="24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 </a:t>
            </a:r>
            <a:r>
              <a:rPr lang="zh-TW" altLang="en-US" sz="2400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運用題意解題。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zh-TW" altLang="en-US" sz="2400" b="1" u="sng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如何評分？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A720F59-6EAB-F34B-BBD1-B943B7824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601" y="1611007"/>
            <a:ext cx="8586895" cy="40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7;p19">
            <a:extLst>
              <a:ext uri="{FF2B5EF4-FFF2-40B4-BE49-F238E27FC236}">
                <a16:creationId xmlns:a16="http://schemas.microsoft.com/office/drawing/2014/main" id="{2B78B895-F352-074E-8902-26C86B0624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2549" y="517725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sz="3200" dirty="0">
                <a:solidFill>
                  <a:srgbClr val="FF0000"/>
                </a:solidFill>
              </a:rPr>
              <a:t>非選試題</a:t>
            </a:r>
            <a:r>
              <a:rPr lang="zh-TW" altLang="en-US" sz="3200" dirty="0">
                <a:solidFill>
                  <a:srgbClr val="FF0000"/>
                </a:solidFill>
              </a:rPr>
              <a:t>第</a:t>
            </a:r>
            <a:r>
              <a:rPr lang="en-US" altLang="zh-CN" sz="3200" dirty="0">
                <a:solidFill>
                  <a:srgbClr val="FF0000"/>
                </a:solidFill>
              </a:rPr>
              <a:t>1</a:t>
            </a:r>
            <a:r>
              <a:rPr lang="zh-CN" altLang="en-US" sz="3200" dirty="0">
                <a:solidFill>
                  <a:srgbClr val="FF0000"/>
                </a:solidFill>
              </a:rPr>
              <a:t>題</a:t>
            </a:r>
            <a:r>
              <a:rPr lang="zh-TW" sz="3200" dirty="0">
                <a:solidFill>
                  <a:srgbClr val="FF0000"/>
                </a:solidFill>
              </a:rPr>
              <a:t>分析</a:t>
            </a:r>
            <a:endParaRPr sz="3200" dirty="0">
              <a:solidFill>
                <a:srgbClr val="FF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A720F59-6EAB-F34B-BBD1-B943B7824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14" y="1200041"/>
            <a:ext cx="8586895" cy="401238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C799F37-0409-0949-866A-1AEE61D4C1C3}"/>
              </a:ext>
            </a:extLst>
          </p:cNvPr>
          <p:cNvSpPr txBox="1"/>
          <p:nvPr/>
        </p:nvSpPr>
        <p:spPr>
          <a:xfrm>
            <a:off x="2538573" y="5386168"/>
            <a:ext cx="78075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</a:rPr>
              <a:t>請問老師們，您覺得學生要拿到</a:t>
            </a:r>
            <a:r>
              <a:rPr lang="en-US" altLang="zh-CN" sz="2800" b="1" dirty="0">
                <a:solidFill>
                  <a:srgbClr val="00B050"/>
                </a:solidFill>
              </a:rPr>
              <a:t>3</a:t>
            </a:r>
            <a:r>
              <a:rPr lang="zh-TW" altLang="en-US" sz="2800" b="1" dirty="0">
                <a:solidFill>
                  <a:srgbClr val="00B050"/>
                </a:solidFill>
              </a:rPr>
              <a:t>分、2分、</a:t>
            </a:r>
            <a:r>
              <a:rPr lang="en-US" altLang="zh-CN" sz="2800" b="1" dirty="0">
                <a:solidFill>
                  <a:srgbClr val="00B050"/>
                </a:solidFill>
              </a:rPr>
              <a:t>1</a:t>
            </a:r>
            <a:r>
              <a:rPr lang="zh-TW" altLang="en-US" sz="2800" b="1" dirty="0">
                <a:solidFill>
                  <a:srgbClr val="00B050"/>
                </a:solidFill>
              </a:rPr>
              <a:t>分，對於學生的挑戰在哪裡？</a:t>
            </a:r>
          </a:p>
        </p:txBody>
      </p:sp>
    </p:spTree>
    <p:extLst>
      <p:ext uri="{BB962C8B-B14F-4D97-AF65-F5344CB8AC3E}">
        <p14:creationId xmlns:p14="http://schemas.microsoft.com/office/powerpoint/2010/main" val="216343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DB882EC-515E-1642-9532-AE732288398D}"/>
              </a:ext>
            </a:extLst>
          </p:cNvPr>
          <p:cNvSpPr txBox="1"/>
          <p:nvPr/>
        </p:nvSpPr>
        <p:spPr>
          <a:xfrm>
            <a:off x="2101677" y="2641393"/>
            <a:ext cx="91140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讀懂題目的意思之後，</a:t>
            </a:r>
            <a:endParaRPr lang="zh-TW" altLang="zh-TW" sz="40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zh-TW" sz="40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學生需要</a:t>
            </a:r>
            <a:r>
              <a:rPr lang="zh-CN" altLang="en-US" sz="40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</a:t>
            </a:r>
            <a:r>
              <a:rPr lang="zh-CN" altLang="zh-TW" sz="40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什麼基本能力</a:t>
            </a:r>
            <a:r>
              <a:rPr lang="zh-CN" altLang="en-US" sz="40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來</a:t>
            </a:r>
            <a:r>
              <a:rPr lang="zh-CN" altLang="zh-TW" sz="40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進行解題</a:t>
            </a:r>
            <a:r>
              <a:rPr lang="zh-CN" altLang="en-US" sz="40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CN" sz="4000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算出</a:t>
            </a:r>
            <a:r>
              <a:rPr lang="zh-TW" altLang="zh-TW" sz="36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數字實際大</a:t>
            </a:r>
            <a:r>
              <a:rPr lang="zh-TW" altLang="en-US" sz="36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</a:t>
            </a:r>
            <a:r>
              <a:rPr lang="zh-TW" altLang="zh-TW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兩者</a:t>
            </a:r>
            <a:r>
              <a:rPr lang="zh-TW" altLang="zh-TW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來進行比</a:t>
            </a:r>
            <a:r>
              <a:rPr lang="zh-CN" altLang="zh-TW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較</a:t>
            </a: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endParaRPr lang="zh-TW" altLang="zh-TW" sz="3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運</a:t>
            </a:r>
            <a:r>
              <a:rPr lang="zh-CN" altLang="zh-TW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用</a:t>
            </a:r>
            <a:r>
              <a:rPr lang="zh-TW" altLang="zh-TW" sz="36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指數律</a:t>
            </a:r>
            <a:r>
              <a:rPr lang="zh-TW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來比較</a:t>
            </a: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endParaRPr lang="zh-TW" altLang="zh-TW" sz="3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運</a:t>
            </a:r>
            <a:r>
              <a:rPr lang="zh-CN" altLang="zh-TW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用</a:t>
            </a:r>
            <a:r>
              <a:rPr lang="zh-CN" altLang="zh-TW" sz="36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科學記號</a:t>
            </a: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來比較？</a:t>
            </a:r>
            <a:endParaRPr lang="en-US" altLang="zh-CN" sz="3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4.</a:t>
            </a: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其他方式。</a:t>
            </a:r>
            <a:endParaRPr lang="zh-TW" altLang="zh-TW" sz="3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Google Shape;117;p19">
            <a:extLst>
              <a:ext uri="{FF2B5EF4-FFF2-40B4-BE49-F238E27FC236}">
                <a16:creationId xmlns:a16="http://schemas.microsoft.com/office/drawing/2014/main" id="{2BA660B0-152C-BE44-BFFE-56EA95D11CB2}"/>
              </a:ext>
            </a:extLst>
          </p:cNvPr>
          <p:cNvSpPr txBox="1">
            <a:spLocks/>
          </p:cNvSpPr>
          <p:nvPr/>
        </p:nvSpPr>
        <p:spPr>
          <a:xfrm>
            <a:off x="1442230" y="67717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>
                <a:solidFill>
                  <a:srgbClr val="FF0000"/>
                </a:solidFill>
              </a:rPr>
              <a:t>非選試題第</a:t>
            </a:r>
            <a:r>
              <a:rPr lang="en-US" altLang="zh-TW" sz="3200" dirty="0">
                <a:solidFill>
                  <a:srgbClr val="FF0000"/>
                </a:solidFill>
              </a:rPr>
              <a:t>1</a:t>
            </a:r>
            <a:r>
              <a:rPr lang="zh-TW" altLang="en-US" sz="3200" dirty="0">
                <a:solidFill>
                  <a:srgbClr val="FF0000"/>
                </a:solidFill>
              </a:rPr>
              <a:t>題分析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2E5E18D-0093-564A-992B-070C00652AC3}"/>
              </a:ext>
            </a:extLst>
          </p:cNvPr>
          <p:cNvSpPr txBox="1"/>
          <p:nvPr/>
        </p:nvSpPr>
        <p:spPr>
          <a:xfrm>
            <a:off x="2101676" y="1944127"/>
            <a:ext cx="22333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667" dirty="0">
                <a:solidFill>
                  <a:schemeClr val="bg1"/>
                </a:solidFill>
                <a:highlight>
                  <a:srgbClr val="FF00FF"/>
                </a:highlight>
              </a:rPr>
              <a:t>請老師想一想</a:t>
            </a:r>
          </a:p>
        </p:txBody>
      </p:sp>
    </p:spTree>
    <p:extLst>
      <p:ext uri="{BB962C8B-B14F-4D97-AF65-F5344CB8AC3E}">
        <p14:creationId xmlns:p14="http://schemas.microsoft.com/office/powerpoint/2010/main" val="371416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DB882EC-515E-1642-9532-AE732288398D}"/>
              </a:ext>
            </a:extLst>
          </p:cNvPr>
          <p:cNvSpPr txBox="1"/>
          <p:nvPr/>
        </p:nvSpPr>
        <p:spPr>
          <a:xfrm>
            <a:off x="2101677" y="2641393"/>
            <a:ext cx="91140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讀懂題目的意思之後，</a:t>
            </a:r>
            <a:endParaRPr lang="zh-TW" altLang="zh-TW" sz="40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CN" altLang="zh-TW" sz="40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學生需要</a:t>
            </a:r>
            <a:r>
              <a:rPr lang="zh-CN" altLang="en-US" sz="40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</a:t>
            </a:r>
            <a:r>
              <a:rPr lang="zh-CN" altLang="zh-TW" sz="40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什麼基本能力</a:t>
            </a:r>
            <a:r>
              <a:rPr lang="zh-CN" altLang="en-US" sz="40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來</a:t>
            </a:r>
            <a:r>
              <a:rPr lang="zh-CN" altLang="zh-TW" sz="40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進行解題</a:t>
            </a:r>
            <a:r>
              <a:rPr lang="zh-CN" altLang="en-US" sz="40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CN" sz="4000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算出</a:t>
            </a:r>
            <a:r>
              <a:rPr lang="zh-TW" altLang="zh-TW" sz="36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數字實際大</a:t>
            </a:r>
            <a:r>
              <a:rPr lang="zh-TW" altLang="en-US" sz="36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</a:t>
            </a:r>
            <a:r>
              <a:rPr lang="zh-TW" altLang="zh-TW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兩者</a:t>
            </a:r>
            <a:r>
              <a:rPr lang="zh-TW" altLang="zh-TW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來進行比</a:t>
            </a:r>
            <a:r>
              <a:rPr lang="zh-CN" altLang="zh-TW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較</a:t>
            </a: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endParaRPr lang="zh-TW" altLang="zh-TW" sz="3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運</a:t>
            </a:r>
            <a:r>
              <a:rPr lang="zh-CN" altLang="zh-TW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用</a:t>
            </a:r>
            <a:r>
              <a:rPr lang="zh-TW" altLang="zh-TW" sz="36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指數律</a:t>
            </a:r>
            <a:r>
              <a:rPr lang="zh-TW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來比較</a:t>
            </a: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endParaRPr lang="zh-TW" altLang="zh-TW" sz="3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運</a:t>
            </a:r>
            <a:r>
              <a:rPr lang="zh-CN" altLang="zh-TW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用</a:t>
            </a:r>
            <a:r>
              <a:rPr lang="zh-CN" altLang="zh-TW" sz="36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科學記號</a:t>
            </a: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來比較？</a:t>
            </a:r>
            <a:endParaRPr lang="en-US" altLang="zh-CN" sz="3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en-US" altLang="zh-CN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4.</a:t>
            </a: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其他方式。</a:t>
            </a:r>
            <a:endParaRPr lang="zh-TW" altLang="zh-TW" sz="3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Google Shape;117;p19">
            <a:extLst>
              <a:ext uri="{FF2B5EF4-FFF2-40B4-BE49-F238E27FC236}">
                <a16:creationId xmlns:a16="http://schemas.microsoft.com/office/drawing/2014/main" id="{2BA660B0-152C-BE44-BFFE-56EA95D11CB2}"/>
              </a:ext>
            </a:extLst>
          </p:cNvPr>
          <p:cNvSpPr txBox="1">
            <a:spLocks/>
          </p:cNvSpPr>
          <p:nvPr/>
        </p:nvSpPr>
        <p:spPr>
          <a:xfrm>
            <a:off x="1738444" y="68576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dirty="0">
                <a:solidFill>
                  <a:srgbClr val="FF0000"/>
                </a:solidFill>
              </a:rPr>
              <a:t>非選試題第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題分析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2E5E18D-0093-564A-992B-070C00652AC3}"/>
              </a:ext>
            </a:extLst>
          </p:cNvPr>
          <p:cNvSpPr txBox="1"/>
          <p:nvPr/>
        </p:nvSpPr>
        <p:spPr>
          <a:xfrm>
            <a:off x="2101676" y="1944127"/>
            <a:ext cx="22333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667" dirty="0">
                <a:solidFill>
                  <a:schemeClr val="bg1"/>
                </a:solidFill>
                <a:highlight>
                  <a:srgbClr val="FF00FF"/>
                </a:highlight>
              </a:rPr>
              <a:t>請老師想一想</a:t>
            </a:r>
          </a:p>
        </p:txBody>
      </p:sp>
    </p:spTree>
    <p:extLst>
      <p:ext uri="{BB962C8B-B14F-4D97-AF65-F5344CB8AC3E}">
        <p14:creationId xmlns:p14="http://schemas.microsoft.com/office/powerpoint/2010/main" val="107541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6;p20">
            <a:extLst>
              <a:ext uri="{FF2B5EF4-FFF2-40B4-BE49-F238E27FC236}">
                <a16:creationId xmlns:a16="http://schemas.microsoft.com/office/drawing/2014/main" id="{EB1E4BA8-DE78-3A4D-9C94-9C2A55814A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3832" y="66890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/>
              <a:t>評分指引—依據評分規準，此題評分指引如下：</a:t>
            </a:r>
            <a:endParaRPr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F702BA3-25AA-0E42-A518-0289CDE4B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01" y="1681820"/>
            <a:ext cx="7414198" cy="4892232"/>
          </a:xfrm>
          <a:prstGeom prst="rect">
            <a:avLst/>
          </a:prstGeom>
        </p:spPr>
      </p:pic>
      <p:sp>
        <p:nvSpPr>
          <p:cNvPr id="4" name="Google Shape;152;p21">
            <a:extLst>
              <a:ext uri="{FF2B5EF4-FFF2-40B4-BE49-F238E27FC236}">
                <a16:creationId xmlns:a16="http://schemas.microsoft.com/office/drawing/2014/main" id="{0237C8F4-E4C8-4A40-B9AD-C0A62E4BC3F9}"/>
              </a:ext>
            </a:extLst>
          </p:cNvPr>
          <p:cNvSpPr/>
          <p:nvPr/>
        </p:nvSpPr>
        <p:spPr>
          <a:xfrm>
            <a:off x="3818192" y="2034283"/>
            <a:ext cx="2911381" cy="41113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" name="Google Shape;152;p21">
            <a:extLst>
              <a:ext uri="{FF2B5EF4-FFF2-40B4-BE49-F238E27FC236}">
                <a16:creationId xmlns:a16="http://schemas.microsoft.com/office/drawing/2014/main" id="{C0B72ABB-2851-784F-A094-8CCF2D5915BD}"/>
              </a:ext>
            </a:extLst>
          </p:cNvPr>
          <p:cNvSpPr/>
          <p:nvPr/>
        </p:nvSpPr>
        <p:spPr>
          <a:xfrm>
            <a:off x="3818192" y="4412581"/>
            <a:ext cx="2911381" cy="41113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CE4AE53A-36F4-4A49-91A4-C7AD8A276DE7}"/>
              </a:ext>
            </a:extLst>
          </p:cNvPr>
          <p:cNvCxnSpPr>
            <a:cxnSpLocks/>
          </p:cNvCxnSpPr>
          <p:nvPr/>
        </p:nvCxnSpPr>
        <p:spPr>
          <a:xfrm>
            <a:off x="8414535" y="2445420"/>
            <a:ext cx="84248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2FBD075D-A40F-264E-882E-2B5594C39DDD}"/>
              </a:ext>
            </a:extLst>
          </p:cNvPr>
          <p:cNvCxnSpPr>
            <a:cxnSpLocks/>
          </p:cNvCxnSpPr>
          <p:nvPr/>
        </p:nvCxnSpPr>
        <p:spPr>
          <a:xfrm>
            <a:off x="8414535" y="4822176"/>
            <a:ext cx="111988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7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38D019-727B-3442-9F1D-592D0C23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70E619-48D0-614D-8712-D664F0690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4CDCD93-B789-B441-94FC-E368CD8DB3E8}"/>
              </a:ext>
            </a:extLst>
          </p:cNvPr>
          <p:cNvSpPr txBox="1"/>
          <p:nvPr/>
        </p:nvSpPr>
        <p:spPr>
          <a:xfrm>
            <a:off x="3063815" y="6198851"/>
            <a:ext cx="7466002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67" dirty="0"/>
              <a:t>資料來源</a:t>
            </a:r>
            <a:r>
              <a:rPr lang="zh-CN" altLang="en-US" sz="1867" dirty="0"/>
              <a:t>：</a:t>
            </a:r>
            <a:r>
              <a:rPr lang="zh-TW" altLang="en-US" sz="1867" dirty="0"/>
              <a:t>https://news.ltn.com.tw/news/life/breakingnews/3955802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6E94F5B-3700-1E45-ACFC-A9C274D64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18" y="365127"/>
            <a:ext cx="6296477" cy="566269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C31F9B2-C7FA-5847-9492-58C71C31E11F}"/>
              </a:ext>
            </a:extLst>
          </p:cNvPr>
          <p:cNvSpPr txBox="1"/>
          <p:nvPr/>
        </p:nvSpPr>
        <p:spPr>
          <a:xfrm>
            <a:off x="8033835" y="2145172"/>
            <a:ext cx="23546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台灣師範大學數學系教授謝豐瑞表示，學生如何用數學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「把話說清楚」，是教學現場最需要努力加強的部分。</a:t>
            </a:r>
            <a:endParaRPr kumimoji="1" lang="zh-TW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75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C66EF57-842F-B44B-8864-214C6464B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950"/>
          <a:stretch/>
        </p:blipFill>
        <p:spPr>
          <a:xfrm>
            <a:off x="1796270" y="1408682"/>
            <a:ext cx="8871730" cy="4963056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6F3CF2A8-8FF3-AA4A-A5BF-38B211B0CC1D}"/>
              </a:ext>
            </a:extLst>
          </p:cNvPr>
          <p:cNvGrpSpPr/>
          <p:nvPr/>
        </p:nvGrpSpPr>
        <p:grpSpPr>
          <a:xfrm>
            <a:off x="3575407" y="3102966"/>
            <a:ext cx="7092593" cy="452063"/>
            <a:chOff x="3575407" y="3102966"/>
            <a:chExt cx="7092593" cy="452063"/>
          </a:xfrm>
        </p:grpSpPr>
        <p:cxnSp>
          <p:nvCxnSpPr>
            <p:cNvPr id="3" name="直線接點 2">
              <a:extLst>
                <a:ext uri="{FF2B5EF4-FFF2-40B4-BE49-F238E27FC236}">
                  <a16:creationId xmlns:a16="http://schemas.microsoft.com/office/drawing/2014/main" id="{074C4777-C6AB-AA4C-965B-BDFC348ED045}"/>
                </a:ext>
              </a:extLst>
            </p:cNvPr>
            <p:cNvCxnSpPr>
              <a:cxnSpLocks/>
            </p:cNvCxnSpPr>
            <p:nvPr/>
          </p:nvCxnSpPr>
          <p:spPr>
            <a:xfrm>
              <a:off x="4623371" y="3102966"/>
              <a:ext cx="6044629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53C9BE11-20BE-C345-AA8A-8049274B9FD0}"/>
                </a:ext>
              </a:extLst>
            </p:cNvPr>
            <p:cNvCxnSpPr>
              <a:cxnSpLocks/>
            </p:cNvCxnSpPr>
            <p:nvPr/>
          </p:nvCxnSpPr>
          <p:spPr>
            <a:xfrm>
              <a:off x="3575407" y="3555029"/>
              <a:ext cx="1243173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Google Shape;152;p21">
            <a:extLst>
              <a:ext uri="{FF2B5EF4-FFF2-40B4-BE49-F238E27FC236}">
                <a16:creationId xmlns:a16="http://schemas.microsoft.com/office/drawing/2014/main" id="{C730C7DF-E421-5148-A371-E167B6F84D73}"/>
              </a:ext>
            </a:extLst>
          </p:cNvPr>
          <p:cNvSpPr/>
          <p:nvPr/>
        </p:nvSpPr>
        <p:spPr>
          <a:xfrm>
            <a:off x="3575407" y="1413087"/>
            <a:ext cx="3287730" cy="41113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" name="Google Shape;152;p21">
            <a:extLst>
              <a:ext uri="{FF2B5EF4-FFF2-40B4-BE49-F238E27FC236}">
                <a16:creationId xmlns:a16="http://schemas.microsoft.com/office/drawing/2014/main" id="{E13E9358-FAFE-CD42-B9D3-32A11EE19CD1}"/>
              </a:ext>
            </a:extLst>
          </p:cNvPr>
          <p:cNvSpPr/>
          <p:nvPr/>
        </p:nvSpPr>
        <p:spPr>
          <a:xfrm>
            <a:off x="3575407" y="4305752"/>
            <a:ext cx="3287730" cy="41113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5CD5728-B2BF-B247-A5E5-C858BC84409E}"/>
              </a:ext>
            </a:extLst>
          </p:cNvPr>
          <p:cNvGrpSpPr/>
          <p:nvPr/>
        </p:nvGrpSpPr>
        <p:grpSpPr>
          <a:xfrm>
            <a:off x="3501776" y="5967744"/>
            <a:ext cx="6864849" cy="403994"/>
            <a:chOff x="3501776" y="5967744"/>
            <a:chExt cx="6864849" cy="403994"/>
          </a:xfrm>
        </p:grpSpPr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E91EFBE0-F649-404E-82AD-9A45BB5873A7}"/>
                </a:ext>
              </a:extLst>
            </p:cNvPr>
            <p:cNvCxnSpPr>
              <a:cxnSpLocks/>
            </p:cNvCxnSpPr>
            <p:nvPr/>
          </p:nvCxnSpPr>
          <p:spPr>
            <a:xfrm>
              <a:off x="3575407" y="5967744"/>
              <a:ext cx="679121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9E49929C-B74A-E24B-82AE-943506EC30D2}"/>
                </a:ext>
              </a:extLst>
            </p:cNvPr>
            <p:cNvCxnSpPr>
              <a:cxnSpLocks/>
            </p:cNvCxnSpPr>
            <p:nvPr/>
          </p:nvCxnSpPr>
          <p:spPr>
            <a:xfrm>
              <a:off x="3501776" y="6371738"/>
              <a:ext cx="509769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78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B737701-1B51-4244-9EB2-314C2998F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49"/>
          <a:stretch/>
        </p:blipFill>
        <p:spPr>
          <a:xfrm>
            <a:off x="2089486" y="1564280"/>
            <a:ext cx="8462409" cy="5118417"/>
          </a:xfrm>
          <a:prstGeom prst="rect">
            <a:avLst/>
          </a:prstGeom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6DD37F6F-75AA-4044-B6E4-53DA7707370E}"/>
              </a:ext>
            </a:extLst>
          </p:cNvPr>
          <p:cNvCxnSpPr>
            <a:cxnSpLocks/>
          </p:cNvCxnSpPr>
          <p:nvPr/>
        </p:nvCxnSpPr>
        <p:spPr>
          <a:xfrm>
            <a:off x="3606230" y="1972809"/>
            <a:ext cx="604462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61D56AD-98B7-F542-AB91-84C18F708059}"/>
              </a:ext>
            </a:extLst>
          </p:cNvPr>
          <p:cNvCxnSpPr>
            <a:cxnSpLocks/>
          </p:cNvCxnSpPr>
          <p:nvPr/>
        </p:nvCxnSpPr>
        <p:spPr>
          <a:xfrm>
            <a:off x="3801439" y="3914624"/>
            <a:ext cx="649326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E3D8B38A-F440-9A4F-A43F-F9FC3FF96DC8}"/>
              </a:ext>
            </a:extLst>
          </p:cNvPr>
          <p:cNvCxnSpPr>
            <a:cxnSpLocks/>
          </p:cNvCxnSpPr>
          <p:nvPr/>
        </p:nvCxnSpPr>
        <p:spPr>
          <a:xfrm>
            <a:off x="4623371" y="3102966"/>
            <a:ext cx="604462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59133E2-438C-3D45-80C5-6F158D4B7B70}"/>
              </a:ext>
            </a:extLst>
          </p:cNvPr>
          <p:cNvGrpSpPr/>
          <p:nvPr/>
        </p:nvGrpSpPr>
        <p:grpSpPr>
          <a:xfrm>
            <a:off x="3719245" y="5866715"/>
            <a:ext cx="4119937" cy="398979"/>
            <a:chOff x="3719245" y="5866715"/>
            <a:chExt cx="4119937" cy="398979"/>
          </a:xfrm>
        </p:grpSpPr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5222D3C0-EEF0-1C47-B943-713FE190C406}"/>
                </a:ext>
              </a:extLst>
            </p:cNvPr>
            <p:cNvCxnSpPr>
              <a:cxnSpLocks/>
            </p:cNvCxnSpPr>
            <p:nvPr/>
          </p:nvCxnSpPr>
          <p:spPr>
            <a:xfrm>
              <a:off x="3719245" y="5866715"/>
              <a:ext cx="4119937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629AF7A8-5CFC-E648-9141-0AB629EDB395}"/>
                </a:ext>
              </a:extLst>
            </p:cNvPr>
            <p:cNvCxnSpPr>
              <a:cxnSpLocks/>
            </p:cNvCxnSpPr>
            <p:nvPr/>
          </p:nvCxnSpPr>
          <p:spPr>
            <a:xfrm>
              <a:off x="3801439" y="6265694"/>
              <a:ext cx="2712377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Google Shape;152;p21">
            <a:extLst>
              <a:ext uri="{FF2B5EF4-FFF2-40B4-BE49-F238E27FC236}">
                <a16:creationId xmlns:a16="http://schemas.microsoft.com/office/drawing/2014/main" id="{3008D31C-DA98-EF42-ADB9-74081FB134A8}"/>
              </a:ext>
            </a:extLst>
          </p:cNvPr>
          <p:cNvSpPr/>
          <p:nvPr/>
        </p:nvSpPr>
        <p:spPr>
          <a:xfrm>
            <a:off x="3760342" y="4313603"/>
            <a:ext cx="3287730" cy="41113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7784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CC7E243-10A1-5144-B2D3-FD7278CA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32" y="1745861"/>
            <a:ext cx="8891337" cy="2152369"/>
          </a:xfrm>
          <a:prstGeom prst="rect">
            <a:avLst/>
          </a:prstGeom>
        </p:spPr>
      </p:pic>
      <p:sp>
        <p:nvSpPr>
          <p:cNvPr id="3" name="Google Shape;152;p21">
            <a:extLst>
              <a:ext uri="{FF2B5EF4-FFF2-40B4-BE49-F238E27FC236}">
                <a16:creationId xmlns:a16="http://schemas.microsoft.com/office/drawing/2014/main" id="{97B33F03-85AC-C74C-8643-E856FEF57535}"/>
              </a:ext>
            </a:extLst>
          </p:cNvPr>
          <p:cNvSpPr/>
          <p:nvPr/>
        </p:nvSpPr>
        <p:spPr>
          <a:xfrm>
            <a:off x="3411020" y="2616476"/>
            <a:ext cx="2794571" cy="41113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4" name="Google Shape;152;p21">
            <a:extLst>
              <a:ext uri="{FF2B5EF4-FFF2-40B4-BE49-F238E27FC236}">
                <a16:creationId xmlns:a16="http://schemas.microsoft.com/office/drawing/2014/main" id="{D67C65E3-6380-3C4B-AC42-DF454CC2BCCE}"/>
              </a:ext>
            </a:extLst>
          </p:cNvPr>
          <p:cNvSpPr/>
          <p:nvPr/>
        </p:nvSpPr>
        <p:spPr>
          <a:xfrm>
            <a:off x="6606283" y="2221141"/>
            <a:ext cx="2712378" cy="41113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D28CB78F-0F15-3A45-80EC-672AD69C7CF4}"/>
              </a:ext>
            </a:extLst>
          </p:cNvPr>
          <p:cNvCxnSpPr>
            <a:cxnSpLocks/>
          </p:cNvCxnSpPr>
          <p:nvPr/>
        </p:nvCxnSpPr>
        <p:spPr>
          <a:xfrm>
            <a:off x="3411020" y="3811883"/>
            <a:ext cx="604462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樣卷說明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A6D9AE-1F30-8E45-B214-F626174C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942" y="278158"/>
            <a:ext cx="9831059" cy="6579843"/>
          </a:xfrm>
          <a:prstGeom prst="rect">
            <a:avLst/>
          </a:prstGeom>
        </p:spPr>
      </p:pic>
      <p:sp>
        <p:nvSpPr>
          <p:cNvPr id="152" name="Google Shape;152;p21"/>
          <p:cNvSpPr/>
          <p:nvPr/>
        </p:nvSpPr>
        <p:spPr>
          <a:xfrm>
            <a:off x="6540844" y="1356967"/>
            <a:ext cx="1944131" cy="76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49" name="Google Shape;149;p21"/>
          <p:cNvSpPr/>
          <p:nvPr/>
        </p:nvSpPr>
        <p:spPr>
          <a:xfrm>
            <a:off x="6693065" y="3429001"/>
            <a:ext cx="1218000" cy="64049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51" name="Google Shape;151;p21"/>
          <p:cNvSpPr/>
          <p:nvPr/>
        </p:nvSpPr>
        <p:spPr>
          <a:xfrm>
            <a:off x="6933672" y="4652037"/>
            <a:ext cx="977395" cy="64049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1">
            <a:extLst>
              <a:ext uri="{FF2B5EF4-FFF2-40B4-BE49-F238E27FC236}">
                <a16:creationId xmlns:a16="http://schemas.microsoft.com/office/drawing/2014/main" id="{72A61D49-F11B-6D44-9B54-2997F3C76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137" y="605398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樣卷說明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571AAFE-FFA8-9049-B8AC-D5A7FB764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44" y="1368998"/>
            <a:ext cx="8201214" cy="5489002"/>
          </a:xfrm>
          <a:prstGeom prst="rect">
            <a:avLst/>
          </a:prstGeom>
        </p:spPr>
      </p:pic>
      <p:sp>
        <p:nvSpPr>
          <p:cNvPr id="4" name="Google Shape;152;p21">
            <a:extLst>
              <a:ext uri="{FF2B5EF4-FFF2-40B4-BE49-F238E27FC236}">
                <a16:creationId xmlns:a16="http://schemas.microsoft.com/office/drawing/2014/main" id="{21B5BE05-4FF8-BE48-B10F-54AAB830C8D8}"/>
              </a:ext>
            </a:extLst>
          </p:cNvPr>
          <p:cNvSpPr/>
          <p:nvPr/>
        </p:nvSpPr>
        <p:spPr>
          <a:xfrm>
            <a:off x="5745159" y="2230285"/>
            <a:ext cx="1533306" cy="63700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" name="Google Shape;149;p21">
            <a:extLst>
              <a:ext uri="{FF2B5EF4-FFF2-40B4-BE49-F238E27FC236}">
                <a16:creationId xmlns:a16="http://schemas.microsoft.com/office/drawing/2014/main" id="{5F129AD9-8959-6249-A998-C695E4D035B0}"/>
              </a:ext>
            </a:extLst>
          </p:cNvPr>
          <p:cNvSpPr/>
          <p:nvPr/>
        </p:nvSpPr>
        <p:spPr>
          <a:xfrm>
            <a:off x="5745159" y="3576164"/>
            <a:ext cx="2324020" cy="53430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6" name="Google Shape;151;p21">
            <a:extLst>
              <a:ext uri="{FF2B5EF4-FFF2-40B4-BE49-F238E27FC236}">
                <a16:creationId xmlns:a16="http://schemas.microsoft.com/office/drawing/2014/main" id="{85515881-2A7D-E44E-8941-89A623FFD7F7}"/>
              </a:ext>
            </a:extLst>
          </p:cNvPr>
          <p:cNvSpPr/>
          <p:nvPr/>
        </p:nvSpPr>
        <p:spPr>
          <a:xfrm>
            <a:off x="6096000" y="4540149"/>
            <a:ext cx="1359568" cy="53430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9098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1">
            <a:extLst>
              <a:ext uri="{FF2B5EF4-FFF2-40B4-BE49-F238E27FC236}">
                <a16:creationId xmlns:a16="http://schemas.microsoft.com/office/drawing/2014/main" id="{50A465EE-5BB5-F446-8A71-94C8614ED4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9548" y="605398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樣卷說明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E61E9E6-8040-994A-886E-EB58CA55B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48" y="1368998"/>
            <a:ext cx="9677400" cy="6451600"/>
          </a:xfrm>
          <a:prstGeom prst="rect">
            <a:avLst/>
          </a:prstGeom>
        </p:spPr>
      </p:pic>
      <p:sp>
        <p:nvSpPr>
          <p:cNvPr id="7" name="Google Shape;159;p22">
            <a:extLst>
              <a:ext uri="{FF2B5EF4-FFF2-40B4-BE49-F238E27FC236}">
                <a16:creationId xmlns:a16="http://schemas.microsoft.com/office/drawing/2014/main" id="{439C4916-D659-7E49-BEBF-097DDE7CCDA1}"/>
              </a:ext>
            </a:extLst>
          </p:cNvPr>
          <p:cNvSpPr/>
          <p:nvPr/>
        </p:nvSpPr>
        <p:spPr>
          <a:xfrm>
            <a:off x="5669783" y="2558347"/>
            <a:ext cx="1218000" cy="76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8" name="Google Shape;161;p22">
            <a:extLst>
              <a:ext uri="{FF2B5EF4-FFF2-40B4-BE49-F238E27FC236}">
                <a16:creationId xmlns:a16="http://schemas.microsoft.com/office/drawing/2014/main" id="{90E66B00-C5D7-1E4C-B9C8-9474DC5EF06A}"/>
              </a:ext>
            </a:extLst>
          </p:cNvPr>
          <p:cNvSpPr/>
          <p:nvPr/>
        </p:nvSpPr>
        <p:spPr>
          <a:xfrm>
            <a:off x="5575189" y="4311177"/>
            <a:ext cx="3126119" cy="41154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9" name="Google Shape;162;p22">
            <a:extLst>
              <a:ext uri="{FF2B5EF4-FFF2-40B4-BE49-F238E27FC236}">
                <a16:creationId xmlns:a16="http://schemas.microsoft.com/office/drawing/2014/main" id="{83AF4F82-8427-8148-A722-C3441CF7011A}"/>
              </a:ext>
            </a:extLst>
          </p:cNvPr>
          <p:cNvSpPr/>
          <p:nvPr/>
        </p:nvSpPr>
        <p:spPr>
          <a:xfrm>
            <a:off x="5669783" y="3472737"/>
            <a:ext cx="2010032" cy="41154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627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1">
            <a:extLst>
              <a:ext uri="{FF2B5EF4-FFF2-40B4-BE49-F238E27FC236}">
                <a16:creationId xmlns:a16="http://schemas.microsoft.com/office/drawing/2014/main" id="{72A61D49-F11B-6D44-9B54-2997F3C76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137" y="605398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樣卷說明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01145D-362E-5E42-9118-0304C96F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00" y="16870"/>
            <a:ext cx="9038800" cy="6841131"/>
          </a:xfrm>
          <a:prstGeom prst="rect">
            <a:avLst/>
          </a:prstGeom>
        </p:spPr>
      </p:pic>
      <p:sp>
        <p:nvSpPr>
          <p:cNvPr id="4" name="Google Shape;169;p23">
            <a:extLst>
              <a:ext uri="{FF2B5EF4-FFF2-40B4-BE49-F238E27FC236}">
                <a16:creationId xmlns:a16="http://schemas.microsoft.com/office/drawing/2014/main" id="{BDA574AB-429E-9949-B87F-425D7DD88620}"/>
              </a:ext>
            </a:extLst>
          </p:cNvPr>
          <p:cNvSpPr/>
          <p:nvPr/>
        </p:nvSpPr>
        <p:spPr>
          <a:xfrm>
            <a:off x="6272703" y="2379780"/>
            <a:ext cx="428369" cy="502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" name="Google Shape;170;p23">
            <a:extLst>
              <a:ext uri="{FF2B5EF4-FFF2-40B4-BE49-F238E27FC236}">
                <a16:creationId xmlns:a16="http://schemas.microsoft.com/office/drawing/2014/main" id="{6A35537E-9AAB-9047-8A0B-9B6729FC22E0}"/>
              </a:ext>
            </a:extLst>
          </p:cNvPr>
          <p:cNvSpPr/>
          <p:nvPr/>
        </p:nvSpPr>
        <p:spPr>
          <a:xfrm>
            <a:off x="4987600" y="992036"/>
            <a:ext cx="1285103" cy="825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6" name="Google Shape;171;p23">
            <a:extLst>
              <a:ext uri="{FF2B5EF4-FFF2-40B4-BE49-F238E27FC236}">
                <a16:creationId xmlns:a16="http://schemas.microsoft.com/office/drawing/2014/main" id="{6FCD346C-0320-B840-91C2-92403220F3C4}"/>
              </a:ext>
            </a:extLst>
          </p:cNvPr>
          <p:cNvSpPr/>
          <p:nvPr/>
        </p:nvSpPr>
        <p:spPr>
          <a:xfrm>
            <a:off x="5185311" y="2241839"/>
            <a:ext cx="1927653" cy="2487073"/>
          </a:xfrm>
          <a:prstGeom prst="rect">
            <a:avLst/>
          </a:prstGeom>
          <a:noFill/>
          <a:ln w="28575" cap="flat" cmpd="sng">
            <a:solidFill>
              <a:srgbClr val="44E6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7" name="Google Shape;169;p23">
            <a:extLst>
              <a:ext uri="{FF2B5EF4-FFF2-40B4-BE49-F238E27FC236}">
                <a16:creationId xmlns:a16="http://schemas.microsoft.com/office/drawing/2014/main" id="{FD506D91-4C15-1E4E-AA0C-6FBB500AB7D0}"/>
              </a:ext>
            </a:extLst>
          </p:cNvPr>
          <p:cNvSpPr/>
          <p:nvPr/>
        </p:nvSpPr>
        <p:spPr>
          <a:xfrm>
            <a:off x="6058518" y="3749781"/>
            <a:ext cx="428369" cy="502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692DCD7-F8CD-4E48-BA6E-A39C05C45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68" y="5666402"/>
            <a:ext cx="57065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1">
            <a:extLst>
              <a:ext uri="{FF2B5EF4-FFF2-40B4-BE49-F238E27FC236}">
                <a16:creationId xmlns:a16="http://schemas.microsoft.com/office/drawing/2014/main" id="{50A465EE-5BB5-F446-8A71-94C8614ED4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9548" y="605398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樣卷說明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07F3C17-83AB-3346-9567-E61F16AB5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45F773A-DDB8-F241-8591-0C3192360391}"/>
              </a:ext>
            </a:extLst>
          </p:cNvPr>
          <p:cNvSpPr/>
          <p:nvPr/>
        </p:nvSpPr>
        <p:spPr>
          <a:xfrm>
            <a:off x="4962155" y="5679534"/>
            <a:ext cx="2688934" cy="1037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b="1" dirty="0"/>
              <a:t>重視結論</a:t>
            </a:r>
          </a:p>
        </p:txBody>
      </p:sp>
      <p:sp>
        <p:nvSpPr>
          <p:cNvPr id="9" name="Google Shape;178;p24">
            <a:extLst>
              <a:ext uri="{FF2B5EF4-FFF2-40B4-BE49-F238E27FC236}">
                <a16:creationId xmlns:a16="http://schemas.microsoft.com/office/drawing/2014/main" id="{A9FEC2C2-6D23-9B48-BD80-E4BBB02AE32B}"/>
              </a:ext>
            </a:extLst>
          </p:cNvPr>
          <p:cNvSpPr/>
          <p:nvPr/>
        </p:nvSpPr>
        <p:spPr>
          <a:xfrm>
            <a:off x="4626039" y="4340014"/>
            <a:ext cx="3361167" cy="981628"/>
          </a:xfrm>
          <a:prstGeom prst="rect">
            <a:avLst/>
          </a:prstGeom>
          <a:noFill/>
          <a:ln w="28575" cap="flat" cmpd="sng">
            <a:solidFill>
              <a:srgbClr val="44E6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" name="Google Shape;179;p24">
            <a:extLst>
              <a:ext uri="{FF2B5EF4-FFF2-40B4-BE49-F238E27FC236}">
                <a16:creationId xmlns:a16="http://schemas.microsoft.com/office/drawing/2014/main" id="{8B9686F6-E1BF-0546-BE96-D432367E55C8}"/>
              </a:ext>
            </a:extLst>
          </p:cNvPr>
          <p:cNvSpPr/>
          <p:nvPr/>
        </p:nvSpPr>
        <p:spPr>
          <a:xfrm>
            <a:off x="7841342" y="3156591"/>
            <a:ext cx="2576248" cy="825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1" name="Google Shape;180;p24">
            <a:extLst>
              <a:ext uri="{FF2B5EF4-FFF2-40B4-BE49-F238E27FC236}">
                <a16:creationId xmlns:a16="http://schemas.microsoft.com/office/drawing/2014/main" id="{ABE728A1-4228-1C4E-B5D4-7904E43E4B39}"/>
              </a:ext>
            </a:extLst>
          </p:cNvPr>
          <p:cNvSpPr/>
          <p:nvPr/>
        </p:nvSpPr>
        <p:spPr>
          <a:xfrm flipV="1">
            <a:off x="5161280" y="3743226"/>
            <a:ext cx="2429653" cy="47779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0574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1">
            <a:extLst>
              <a:ext uri="{FF2B5EF4-FFF2-40B4-BE49-F238E27FC236}">
                <a16:creationId xmlns:a16="http://schemas.microsoft.com/office/drawing/2014/main" id="{72A61D49-F11B-6D44-9B54-2997F3C76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3137" y="605398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樣卷說明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A7FABB4-011C-194C-8714-73D76BA7A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067" y="76200"/>
            <a:ext cx="9287934" cy="6705600"/>
          </a:xfrm>
          <a:prstGeom prst="rect">
            <a:avLst/>
          </a:prstGeom>
        </p:spPr>
      </p:pic>
      <p:sp>
        <p:nvSpPr>
          <p:cNvPr id="4" name="Google Shape;194;p26">
            <a:extLst>
              <a:ext uri="{FF2B5EF4-FFF2-40B4-BE49-F238E27FC236}">
                <a16:creationId xmlns:a16="http://schemas.microsoft.com/office/drawing/2014/main" id="{606F78B8-A004-DE46-AE26-DFC99AC1382F}"/>
              </a:ext>
            </a:extLst>
          </p:cNvPr>
          <p:cNvSpPr/>
          <p:nvPr/>
        </p:nvSpPr>
        <p:spPr>
          <a:xfrm>
            <a:off x="4452401" y="3429000"/>
            <a:ext cx="1797437" cy="763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0F788C-5EA2-8845-B63B-23179E222266}"/>
              </a:ext>
            </a:extLst>
          </p:cNvPr>
          <p:cNvSpPr/>
          <p:nvPr/>
        </p:nvSpPr>
        <p:spPr>
          <a:xfrm>
            <a:off x="4646600" y="5436974"/>
            <a:ext cx="2855468" cy="1037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b="1" dirty="0"/>
              <a:t>不是答對一個答案給</a:t>
            </a:r>
            <a:r>
              <a:rPr kumimoji="1" lang="en-US" altLang="zh-CN" sz="3200" b="1" dirty="0"/>
              <a:t>1</a:t>
            </a:r>
            <a:r>
              <a:rPr kumimoji="1" lang="zh-CN" altLang="en-US" sz="3200" b="1" dirty="0"/>
              <a:t>分</a:t>
            </a:r>
            <a:endParaRPr kumimoji="1" lang="zh-TW" altLang="en-US" sz="3200" b="1" dirty="0"/>
          </a:p>
        </p:txBody>
      </p:sp>
      <p:sp>
        <p:nvSpPr>
          <p:cNvPr id="6" name="Google Shape;159;p22">
            <a:extLst>
              <a:ext uri="{FF2B5EF4-FFF2-40B4-BE49-F238E27FC236}">
                <a16:creationId xmlns:a16="http://schemas.microsoft.com/office/drawing/2014/main" id="{760F1231-05BA-7144-9BEF-082DE23A8D94}"/>
              </a:ext>
            </a:extLst>
          </p:cNvPr>
          <p:cNvSpPr/>
          <p:nvPr/>
        </p:nvSpPr>
        <p:spPr>
          <a:xfrm>
            <a:off x="7189401" y="1492333"/>
            <a:ext cx="3333081" cy="252773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7" name="Google Shape;194;p26">
            <a:extLst>
              <a:ext uri="{FF2B5EF4-FFF2-40B4-BE49-F238E27FC236}">
                <a16:creationId xmlns:a16="http://schemas.microsoft.com/office/drawing/2014/main" id="{F0CFC2ED-D52E-014A-BD80-AFFEF25A50E0}"/>
              </a:ext>
            </a:extLst>
          </p:cNvPr>
          <p:cNvSpPr/>
          <p:nvPr/>
        </p:nvSpPr>
        <p:spPr>
          <a:xfrm>
            <a:off x="7494755" y="4647973"/>
            <a:ext cx="1462286" cy="48213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33CDDB9-3829-5C4F-BF3F-C50D43B5F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1" y="45323"/>
            <a:ext cx="5619450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1">
            <a:extLst>
              <a:ext uri="{FF2B5EF4-FFF2-40B4-BE49-F238E27FC236}">
                <a16:creationId xmlns:a16="http://schemas.microsoft.com/office/drawing/2014/main" id="{50A465EE-5BB5-F446-8A71-94C8614ED4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9548" y="605398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>
                <a:latin typeface="Microsoft JhengHei"/>
                <a:ea typeface="Microsoft JhengHei"/>
                <a:cs typeface="Microsoft JhengHei"/>
                <a:sym typeface="Microsoft JhengHei"/>
              </a:rPr>
              <a:t>樣卷說明</a:t>
            </a:r>
            <a:endParaRPr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EC9344-FC14-6C43-9BE1-EF2D408A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79400"/>
            <a:ext cx="9240253" cy="6578600"/>
          </a:xfrm>
          <a:prstGeom prst="rect">
            <a:avLst/>
          </a:prstGeom>
        </p:spPr>
      </p:pic>
      <p:sp>
        <p:nvSpPr>
          <p:cNvPr id="4" name="Google Shape;194;p26">
            <a:extLst>
              <a:ext uri="{FF2B5EF4-FFF2-40B4-BE49-F238E27FC236}">
                <a16:creationId xmlns:a16="http://schemas.microsoft.com/office/drawing/2014/main" id="{921435E8-9503-9A46-A3E6-236B2BDC3679}"/>
              </a:ext>
            </a:extLst>
          </p:cNvPr>
          <p:cNvSpPr/>
          <p:nvPr/>
        </p:nvSpPr>
        <p:spPr>
          <a:xfrm>
            <a:off x="5326267" y="2258306"/>
            <a:ext cx="1825291" cy="107091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D7160B6-70E1-9541-A2AA-118133052541}"/>
              </a:ext>
            </a:extLst>
          </p:cNvPr>
          <p:cNvSpPr/>
          <p:nvPr/>
        </p:nvSpPr>
        <p:spPr>
          <a:xfrm>
            <a:off x="6949217" y="3508849"/>
            <a:ext cx="2899719" cy="1037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b="1" dirty="0"/>
              <a:t>缺乏同底指數的比較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353F3F7-64C6-C54E-AA55-F09B43A05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82" y="266732"/>
            <a:ext cx="5858933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38D019-727B-3442-9F1D-592D0C23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600" dirty="0"/>
              <a:t>非正式抽樣調查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70E619-48D0-614D-8712-D664F0690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7445" y="1941535"/>
            <a:ext cx="10515600" cy="4351339"/>
          </a:xfrm>
        </p:spPr>
        <p:txBody>
          <a:bodyPr>
            <a:normAutofit fontScale="92500" lnSpcReduction="20000"/>
          </a:bodyPr>
          <a:lstStyle/>
          <a:p>
            <a:pPr marL="114298" indent="0">
              <a:buNone/>
            </a:pPr>
            <a:r>
              <a:rPr kumimoji="1" lang="zh-TW" altLang="en-US" sz="5400" dirty="0">
                <a:solidFill>
                  <a:schemeClr val="tx1"/>
                </a:solidFill>
              </a:rPr>
              <a:t>請問各位老師</a:t>
            </a:r>
            <a:r>
              <a:rPr kumimoji="1" lang="zh-CN" altLang="en-US" sz="5400" dirty="0">
                <a:solidFill>
                  <a:schemeClr val="tx1"/>
                </a:solidFill>
              </a:rPr>
              <a:t>：</a:t>
            </a:r>
            <a:endParaRPr kumimoji="1" lang="en-US" altLang="zh-CN" sz="5400" dirty="0">
              <a:solidFill>
                <a:schemeClr val="tx1"/>
              </a:solidFill>
            </a:endParaRPr>
          </a:p>
          <a:p>
            <a:pPr marL="114298" indent="0">
              <a:buNone/>
            </a:pPr>
            <a:br>
              <a:rPr kumimoji="1" lang="en-US" altLang="zh-CN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zh-CN" altLang="en-US" sz="5400" dirty="0">
                <a:solidFill>
                  <a:schemeClr val="accent1">
                    <a:lumMod val="75000"/>
                  </a:schemeClr>
                </a:solidFill>
              </a:rPr>
              <a:t>您覺得新課綱第</a:t>
            </a:r>
            <a:r>
              <a:rPr kumimoji="1" lang="en-US" altLang="zh-CN" sz="5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kumimoji="1" lang="zh-CN" altLang="en-US" sz="5400" dirty="0">
                <a:solidFill>
                  <a:schemeClr val="accent1">
                    <a:lumMod val="75000"/>
                  </a:schemeClr>
                </a:solidFill>
              </a:rPr>
              <a:t>年國中教育會考的非選試題，是否有展現出素養的味道呢</a:t>
            </a:r>
            <a:r>
              <a:rPr kumimoji="1" lang="en-US" altLang="zh-CN" sz="5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114298" indent="0">
              <a:buNone/>
            </a:pPr>
            <a:endParaRPr kumimoji="1" lang="en-US" altLang="zh-TW" sz="5400" dirty="0">
              <a:solidFill>
                <a:schemeClr val="accent1">
                  <a:lumMod val="75000"/>
                </a:schemeClr>
              </a:solidFill>
            </a:endParaRPr>
          </a:p>
          <a:p>
            <a:pPr marL="114298" indent="0">
              <a:buNone/>
            </a:pPr>
            <a:r>
              <a:rPr kumimoji="1" lang="zh-CN" altLang="en-US" sz="5400" dirty="0">
                <a:solidFill>
                  <a:srgbClr val="FF0000"/>
                </a:solidFill>
              </a:rPr>
              <a:t>          </a:t>
            </a:r>
            <a:r>
              <a:rPr kumimoji="1" lang="zh-TW" altLang="en-US" sz="5400" dirty="0">
                <a:solidFill>
                  <a:srgbClr val="FF0000"/>
                </a:solidFill>
              </a:rPr>
              <a:t>您會給幾分的評價</a:t>
            </a:r>
            <a:r>
              <a:rPr kumimoji="1" lang="en-US" altLang="zh-CN" sz="5400" dirty="0">
                <a:solidFill>
                  <a:srgbClr val="FF0000"/>
                </a:solidFill>
              </a:rPr>
              <a:t>?</a:t>
            </a:r>
            <a:endParaRPr kumimoji="1"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52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4028CC0-5D86-E54F-938F-9C1456361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38668"/>
            <a:ext cx="9228221" cy="6519333"/>
          </a:xfrm>
          <a:prstGeom prst="rect">
            <a:avLst/>
          </a:prstGeom>
        </p:spPr>
      </p:pic>
      <p:sp>
        <p:nvSpPr>
          <p:cNvPr id="3" name="Google Shape;159;p22">
            <a:extLst>
              <a:ext uri="{FF2B5EF4-FFF2-40B4-BE49-F238E27FC236}">
                <a16:creationId xmlns:a16="http://schemas.microsoft.com/office/drawing/2014/main" id="{C0BA3A6A-A163-8C45-98E3-A4ADBF69A46F}"/>
              </a:ext>
            </a:extLst>
          </p:cNvPr>
          <p:cNvSpPr/>
          <p:nvPr/>
        </p:nvSpPr>
        <p:spPr>
          <a:xfrm>
            <a:off x="7469078" y="1696789"/>
            <a:ext cx="3061209" cy="252773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355069D-0CCB-A04D-A6B4-062765428710}"/>
              </a:ext>
            </a:extLst>
          </p:cNvPr>
          <p:cNvGrpSpPr/>
          <p:nvPr/>
        </p:nvGrpSpPr>
        <p:grpSpPr>
          <a:xfrm>
            <a:off x="3258804" y="4465846"/>
            <a:ext cx="4740547" cy="1900317"/>
            <a:chOff x="3258804" y="4465846"/>
            <a:chExt cx="4740547" cy="1900317"/>
          </a:xfrm>
        </p:grpSpPr>
        <p:sp>
          <p:nvSpPr>
            <p:cNvPr id="4" name="上-下雙向箭號 3">
              <a:extLst>
                <a:ext uri="{FF2B5EF4-FFF2-40B4-BE49-F238E27FC236}">
                  <a16:creationId xmlns:a16="http://schemas.microsoft.com/office/drawing/2014/main" id="{9ABA2EBD-C222-634D-AA39-27942FBC997D}"/>
                </a:ext>
              </a:extLst>
            </p:cNvPr>
            <p:cNvSpPr/>
            <p:nvPr/>
          </p:nvSpPr>
          <p:spPr>
            <a:xfrm rot="3060312">
              <a:off x="7092215" y="4312434"/>
              <a:ext cx="753724" cy="106054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867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09C07EA-8044-964F-9E96-31692A25BC36}"/>
                </a:ext>
              </a:extLst>
            </p:cNvPr>
            <p:cNvSpPr/>
            <p:nvPr/>
          </p:nvSpPr>
          <p:spPr>
            <a:xfrm>
              <a:off x="3258804" y="5328196"/>
              <a:ext cx="3815273" cy="1037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200" b="1" dirty="0"/>
                <a:t>8×2</a:t>
              </a:r>
              <a:r>
                <a:rPr kumimoji="1" lang="en-US" altLang="zh-CN" sz="3200" b="1" baseline="30000" dirty="0"/>
                <a:t>32</a:t>
              </a:r>
              <a:r>
                <a:rPr kumimoji="1" lang="en-US" altLang="zh-CN" sz="3200" b="1" dirty="0"/>
                <a:t>=2</a:t>
              </a:r>
              <a:r>
                <a:rPr kumimoji="1" lang="en-US" altLang="zh-CN" sz="3200" b="1" baseline="30000" dirty="0"/>
                <a:t>3</a:t>
              </a:r>
              <a:r>
                <a:rPr kumimoji="1" lang="en-US" altLang="zh-CN" sz="3200" b="1" dirty="0"/>
                <a:t>×2</a:t>
              </a:r>
              <a:r>
                <a:rPr kumimoji="1" lang="en-US" altLang="zh-CN" sz="3200" b="1" baseline="30000" dirty="0"/>
                <a:t>32</a:t>
              </a:r>
              <a:r>
                <a:rPr kumimoji="1" lang="en-US" altLang="zh-CN" sz="3200" b="1" dirty="0"/>
                <a:t>=2</a:t>
              </a:r>
              <a:r>
                <a:rPr kumimoji="1" lang="en-US" altLang="zh-CN" sz="3200" b="1" baseline="30000" dirty="0"/>
                <a:t>96</a:t>
              </a:r>
            </a:p>
            <a:p>
              <a:pPr algn="ctr"/>
              <a:r>
                <a:rPr kumimoji="1" lang="en-US" altLang="zh-CN" sz="3200" b="1" dirty="0"/>
                <a:t>8×2</a:t>
              </a:r>
              <a:r>
                <a:rPr kumimoji="1" lang="en-US" altLang="zh-CN" sz="3200" b="1" baseline="30000" dirty="0"/>
                <a:t>33</a:t>
              </a:r>
              <a:r>
                <a:rPr kumimoji="1" lang="en-US" altLang="zh-CN" sz="3200" b="1" dirty="0"/>
                <a:t>=2</a:t>
              </a:r>
              <a:r>
                <a:rPr kumimoji="1" lang="en-US" altLang="zh-CN" sz="3200" b="1" baseline="30000" dirty="0"/>
                <a:t>3</a:t>
              </a:r>
              <a:r>
                <a:rPr kumimoji="1" lang="en-US" altLang="zh-CN" sz="3200" b="1" dirty="0"/>
                <a:t>×2</a:t>
              </a:r>
              <a:r>
                <a:rPr kumimoji="1" lang="en-US" altLang="zh-CN" sz="3200" b="1" baseline="30000" dirty="0"/>
                <a:t>33</a:t>
              </a:r>
              <a:r>
                <a:rPr kumimoji="1" lang="en-US" altLang="zh-CN" sz="3200" b="1" dirty="0"/>
                <a:t>=2</a:t>
              </a:r>
              <a:r>
                <a:rPr kumimoji="1" lang="en-US" altLang="zh-CN" sz="3200" b="1" baseline="30000" dirty="0"/>
                <a:t>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0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14678FE9-9B43-5847-8E7E-70B6FDAB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60517"/>
            <a:ext cx="9144000" cy="65369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4314B5A-857B-5447-9893-5BEE39FFB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95" y="5394074"/>
            <a:ext cx="5439137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E723BCB-BA0A-7C43-9FDF-353CF2F9B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880" y="1469769"/>
            <a:ext cx="6264679" cy="5155887"/>
          </a:xfrm>
          <a:prstGeom prst="rect">
            <a:avLst/>
          </a:prstGeom>
        </p:spPr>
      </p:pic>
      <p:sp>
        <p:nvSpPr>
          <p:cNvPr id="3" name="Google Shape;200;p27">
            <a:extLst>
              <a:ext uri="{FF2B5EF4-FFF2-40B4-BE49-F238E27FC236}">
                <a16:creationId xmlns:a16="http://schemas.microsoft.com/office/drawing/2014/main" id="{2770FFE2-6791-6547-943B-B6AAFDDCAEEA}"/>
              </a:ext>
            </a:extLst>
          </p:cNvPr>
          <p:cNvSpPr txBox="1">
            <a:spLocks/>
          </p:cNvSpPr>
          <p:nvPr/>
        </p:nvSpPr>
        <p:spPr>
          <a:xfrm>
            <a:off x="1689610" y="7061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733">
                <a:latin typeface="Microsoft JhengHei"/>
                <a:ea typeface="Microsoft JhengHei"/>
                <a:cs typeface="Microsoft JhengHei"/>
                <a:sym typeface="Microsoft JhengHei"/>
              </a:rPr>
              <a:t>樣卷說明</a:t>
            </a:r>
            <a:endParaRPr lang="zh-TW" altLang="en-US" sz="3733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975984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6;p28">
            <a:extLst>
              <a:ext uri="{FF2B5EF4-FFF2-40B4-BE49-F238E27FC236}">
                <a16:creationId xmlns:a16="http://schemas.microsoft.com/office/drawing/2014/main" id="{02985448-A2BC-6C46-BDBC-657DE27AE4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6884" y="65728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/>
              <a:t>評分結果(全市</a:t>
            </a:r>
            <a:r>
              <a:rPr lang="zh-TW" altLang="en-US" dirty="0"/>
              <a:t>與全國</a:t>
            </a:r>
            <a:r>
              <a:rPr lang="en-US" altLang="zh-CN" dirty="0"/>
              <a:t>)</a:t>
            </a:r>
            <a:endParaRPr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2F8F68-7EDE-1448-97AA-227AA49DB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46579"/>
            <a:ext cx="12179872" cy="471108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6CF0122-28C3-BE47-8CD0-50BA46BD1237}"/>
              </a:ext>
            </a:extLst>
          </p:cNvPr>
          <p:cNvSpPr txBox="1"/>
          <p:nvPr/>
        </p:nvSpPr>
        <p:spPr>
          <a:xfrm>
            <a:off x="2081842" y="2675467"/>
            <a:ext cx="6623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867" b="1" dirty="0">
                <a:solidFill>
                  <a:srgbClr val="FF0000"/>
                </a:solidFill>
              </a:rPr>
              <a:t>全市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4B7DE6-8FC4-044A-92CE-11D17D847CB6}"/>
              </a:ext>
            </a:extLst>
          </p:cNvPr>
          <p:cNvSpPr/>
          <p:nvPr/>
        </p:nvSpPr>
        <p:spPr>
          <a:xfrm>
            <a:off x="7074568" y="2229925"/>
            <a:ext cx="3593432" cy="442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867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4BEB038-378C-1A49-BCE4-FF951A6842FA}"/>
              </a:ext>
            </a:extLst>
          </p:cNvPr>
          <p:cNvSpPr txBox="1"/>
          <p:nvPr/>
        </p:nvSpPr>
        <p:spPr>
          <a:xfrm>
            <a:off x="7074569" y="1123358"/>
            <a:ext cx="3763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>
                <a:solidFill>
                  <a:srgbClr val="FF0000"/>
                </a:solidFill>
              </a:rPr>
              <a:t>三、二級分少於全國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C6C6F69-3A3F-944F-B289-5BF05AFEAF53}"/>
              </a:ext>
            </a:extLst>
          </p:cNvPr>
          <p:cNvSpPr txBox="1"/>
          <p:nvPr/>
        </p:nvSpPr>
        <p:spPr>
          <a:xfrm>
            <a:off x="8112008" y="1809360"/>
            <a:ext cx="73289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133" b="1" dirty="0">
                <a:solidFill>
                  <a:srgbClr val="FF0000"/>
                </a:solidFill>
              </a:rPr>
              <a:t>全國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94556F2-7DDD-854E-B15C-C1BA06BCC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06" t="11264" r="54031" b="1394"/>
          <a:stretch/>
        </p:blipFill>
        <p:spPr>
          <a:xfrm>
            <a:off x="7123068" y="2491175"/>
            <a:ext cx="3443665" cy="379180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  <a:scene3d>
            <a:camera prst="orthographicFront"/>
            <a:lightRig rig="threePt" dir="t"/>
          </a:scene3d>
          <a:sp3d extrusionH="50800" contourW="57150">
            <a:bevelT w="12700" h="88900"/>
            <a:bevelB w="44450"/>
            <a:contourClr>
              <a:srgbClr val="FF0000"/>
            </a:contourClr>
          </a:sp3d>
        </p:spPr>
      </p:pic>
      <p:sp>
        <p:nvSpPr>
          <p:cNvPr id="9" name="Google Shape;194;p26">
            <a:extLst>
              <a:ext uri="{FF2B5EF4-FFF2-40B4-BE49-F238E27FC236}">
                <a16:creationId xmlns:a16="http://schemas.microsoft.com/office/drawing/2014/main" id="{B04D717B-1AAA-864C-8702-56C14757E42C}"/>
              </a:ext>
            </a:extLst>
          </p:cNvPr>
          <p:cNvSpPr/>
          <p:nvPr/>
        </p:nvSpPr>
        <p:spPr>
          <a:xfrm>
            <a:off x="9196105" y="4895247"/>
            <a:ext cx="999023" cy="9066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0" name="Google Shape;194;p26">
            <a:extLst>
              <a:ext uri="{FF2B5EF4-FFF2-40B4-BE49-F238E27FC236}">
                <a16:creationId xmlns:a16="http://schemas.microsoft.com/office/drawing/2014/main" id="{11B5AB26-EEE8-D94C-961B-F63234697240}"/>
              </a:ext>
            </a:extLst>
          </p:cNvPr>
          <p:cNvSpPr/>
          <p:nvPr/>
        </p:nvSpPr>
        <p:spPr>
          <a:xfrm>
            <a:off x="5752439" y="4968783"/>
            <a:ext cx="999023" cy="90669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4436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6;p28">
            <a:extLst>
              <a:ext uri="{FF2B5EF4-FFF2-40B4-BE49-F238E27FC236}">
                <a16:creationId xmlns:a16="http://schemas.microsoft.com/office/drawing/2014/main" id="{DB5FCA0B-AC0A-C845-98D5-9D116F879A82}"/>
              </a:ext>
            </a:extLst>
          </p:cNvPr>
          <p:cNvSpPr txBox="1">
            <a:spLocks/>
          </p:cNvSpPr>
          <p:nvPr/>
        </p:nvSpPr>
        <p:spPr>
          <a:xfrm>
            <a:off x="1524000" y="87784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733" dirty="0">
                <a:solidFill>
                  <a:srgbClr val="FF0000"/>
                </a:solidFill>
              </a:rPr>
              <a:t>學生常見的問題</a:t>
            </a:r>
            <a:r>
              <a:rPr lang="en-US" altLang="zh-CN" sz="3733" dirty="0">
                <a:solidFill>
                  <a:srgbClr val="FF0000"/>
                </a:solidFill>
              </a:rPr>
              <a:t>----</a:t>
            </a:r>
            <a:r>
              <a:rPr lang="zh-CN" altLang="en-US" sz="3733" dirty="0">
                <a:solidFill>
                  <a:srgbClr val="FF0000"/>
                </a:solidFill>
              </a:rPr>
              <a:t>教師教學的突破口</a:t>
            </a:r>
            <a:endParaRPr lang="zh-TW" altLang="en-US" sz="3733" dirty="0">
              <a:solidFill>
                <a:srgbClr val="FF0000"/>
              </a:solidFill>
            </a:endParaRPr>
          </a:p>
        </p:txBody>
      </p:sp>
      <p:sp>
        <p:nvSpPr>
          <p:cNvPr id="3" name="Google Shape;206;p28">
            <a:extLst>
              <a:ext uri="{FF2B5EF4-FFF2-40B4-BE49-F238E27FC236}">
                <a16:creationId xmlns:a16="http://schemas.microsoft.com/office/drawing/2014/main" id="{126F8DB4-8154-F548-9E0B-15598C2F3861}"/>
              </a:ext>
            </a:extLst>
          </p:cNvPr>
          <p:cNvSpPr txBox="1">
            <a:spLocks/>
          </p:cNvSpPr>
          <p:nvPr/>
        </p:nvSpPr>
        <p:spPr>
          <a:xfrm>
            <a:off x="2212960" y="1930742"/>
            <a:ext cx="11360800" cy="466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CN" sz="3733" dirty="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zh-TW" altLang="en-US" sz="3733" dirty="0">
                <a:solidFill>
                  <a:schemeClr val="accent1">
                    <a:lumMod val="50000"/>
                  </a:schemeClr>
                </a:solidFill>
              </a:rPr>
              <a:t>直接比較</a:t>
            </a:r>
            <a:r>
              <a:rPr lang="en-US" altLang="zh-CN" sz="3733" dirty="0">
                <a:solidFill>
                  <a:schemeClr val="accent1">
                    <a:lumMod val="50000"/>
                  </a:schemeClr>
                </a:solidFill>
              </a:rPr>
              <a:t>8×2</a:t>
            </a:r>
            <a:r>
              <a:rPr lang="en-US" altLang="zh-CN" sz="3733" baseline="30000" dirty="0">
                <a:solidFill>
                  <a:schemeClr val="accent1">
                    <a:lumMod val="50000"/>
                  </a:schemeClr>
                </a:solidFill>
              </a:rPr>
              <a:t>32</a:t>
            </a:r>
            <a:r>
              <a:rPr lang="zh-CN" altLang="en-US" sz="3733" dirty="0">
                <a:solidFill>
                  <a:schemeClr val="accent1">
                    <a:lumMod val="50000"/>
                  </a:schemeClr>
                </a:solidFill>
              </a:rPr>
              <a:t>、</a:t>
            </a:r>
            <a:r>
              <a:rPr lang="en-US" altLang="zh-CN" sz="3733" dirty="0">
                <a:solidFill>
                  <a:schemeClr val="accent1">
                    <a:lumMod val="50000"/>
                  </a:schemeClr>
                </a:solidFill>
              </a:rPr>
              <a:t>8×2</a:t>
            </a:r>
            <a:r>
              <a:rPr lang="en-US" altLang="zh-CN" sz="3733" baseline="30000" dirty="0">
                <a:solidFill>
                  <a:schemeClr val="accent1">
                    <a:lumMod val="50000"/>
                  </a:schemeClr>
                </a:solidFill>
              </a:rPr>
              <a:t>33</a:t>
            </a:r>
            <a:r>
              <a:rPr lang="zh-CN" altLang="en-US" sz="3733" dirty="0">
                <a:solidFill>
                  <a:schemeClr val="accent1">
                    <a:lumMod val="50000"/>
                  </a:schemeClr>
                </a:solidFill>
              </a:rPr>
              <a:t>與</a:t>
            </a:r>
            <a:r>
              <a:rPr lang="en-US" altLang="zh-CN" sz="3733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altLang="zh-CN" sz="3733" baseline="30000" dirty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zh-CN" altLang="en-US" sz="3733" dirty="0">
                <a:solidFill>
                  <a:schemeClr val="accent1">
                    <a:lumMod val="50000"/>
                  </a:schemeClr>
                </a:solidFill>
              </a:rPr>
              <a:t>的大小，</a:t>
            </a:r>
            <a:endParaRPr lang="en-US" altLang="zh-CN" sz="3733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CN" altLang="en-US" sz="3733" dirty="0">
                <a:solidFill>
                  <a:schemeClr val="accent1">
                    <a:lumMod val="50000"/>
                  </a:schemeClr>
                </a:solidFill>
              </a:rPr>
              <a:t>   未化成同底</a:t>
            </a:r>
            <a:endParaRPr lang="en-US" altLang="zh-CN" sz="3733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sz="3733" dirty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zh-CN" altLang="en-US" sz="3733" dirty="0">
                <a:solidFill>
                  <a:schemeClr val="accent1">
                    <a:lumMod val="50000"/>
                  </a:schemeClr>
                </a:solidFill>
              </a:rPr>
              <a:t>指數記法利用指數律時出現錯誤</a:t>
            </a:r>
            <a:endParaRPr lang="en-US" altLang="zh-CN" sz="3733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CN" altLang="en-US" sz="3733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kumimoji="1" lang="en-US" altLang="zh-CN" sz="3733" b="1" dirty="0"/>
              <a:t>8×2</a:t>
            </a:r>
            <a:r>
              <a:rPr kumimoji="1" lang="en-US" altLang="zh-CN" sz="3733" b="1" baseline="30000" dirty="0"/>
              <a:t>32</a:t>
            </a:r>
            <a:r>
              <a:rPr kumimoji="1" lang="en-US" altLang="zh-CN" sz="3733" b="1" dirty="0"/>
              <a:t>=2</a:t>
            </a:r>
            <a:r>
              <a:rPr kumimoji="1" lang="en-US" altLang="zh-CN" sz="3733" b="1" baseline="30000" dirty="0"/>
              <a:t>3</a:t>
            </a:r>
            <a:r>
              <a:rPr kumimoji="1" lang="en-US" altLang="zh-CN" sz="3733" b="1" dirty="0"/>
              <a:t>×2</a:t>
            </a:r>
            <a:r>
              <a:rPr kumimoji="1" lang="en-US" altLang="zh-CN" sz="3733" b="1" baseline="30000" dirty="0"/>
              <a:t>32</a:t>
            </a:r>
            <a:r>
              <a:rPr kumimoji="1" lang="en-US" altLang="zh-CN" sz="3733" b="1" dirty="0"/>
              <a:t>=2</a:t>
            </a:r>
            <a:r>
              <a:rPr kumimoji="1" lang="en-US" altLang="zh-CN" sz="3733" b="1" baseline="30000" dirty="0"/>
              <a:t>96</a:t>
            </a:r>
          </a:p>
          <a:p>
            <a:r>
              <a:rPr kumimoji="1" lang="zh-CN" altLang="en-US" sz="3733" b="1" dirty="0"/>
              <a:t>   </a:t>
            </a:r>
            <a:r>
              <a:rPr kumimoji="1" lang="en-US" altLang="zh-CN" sz="3733" b="1" dirty="0"/>
              <a:t>8×2</a:t>
            </a:r>
            <a:r>
              <a:rPr kumimoji="1" lang="en-US" altLang="zh-CN" sz="3733" b="1" baseline="30000" dirty="0"/>
              <a:t>33</a:t>
            </a:r>
            <a:r>
              <a:rPr kumimoji="1" lang="en-US" altLang="zh-CN" sz="3733" b="1" dirty="0"/>
              <a:t>=2</a:t>
            </a:r>
            <a:r>
              <a:rPr kumimoji="1" lang="en-US" altLang="zh-CN" sz="3733" b="1" baseline="30000" dirty="0"/>
              <a:t>3</a:t>
            </a:r>
            <a:r>
              <a:rPr kumimoji="1" lang="en-US" altLang="zh-CN" sz="3733" b="1" dirty="0"/>
              <a:t>×2</a:t>
            </a:r>
            <a:r>
              <a:rPr kumimoji="1" lang="en-US" altLang="zh-CN" sz="3733" b="1" baseline="30000" dirty="0"/>
              <a:t>33</a:t>
            </a:r>
            <a:r>
              <a:rPr kumimoji="1" lang="en-US" altLang="zh-CN" sz="3733" b="1" dirty="0"/>
              <a:t>=2</a:t>
            </a:r>
            <a:r>
              <a:rPr kumimoji="1" lang="en-US" altLang="zh-CN" sz="3733" b="1" baseline="30000" dirty="0"/>
              <a:t>99</a:t>
            </a:r>
          </a:p>
          <a:p>
            <a:r>
              <a:rPr lang="en-US" altLang="zh-CN" sz="3733" dirty="0">
                <a:solidFill>
                  <a:schemeClr val="accent1">
                    <a:lumMod val="50000"/>
                  </a:schemeClr>
                </a:solidFill>
              </a:rPr>
              <a:t>3.</a:t>
            </a:r>
            <a:r>
              <a:rPr lang="zh-CN" altLang="en-US" sz="3733" dirty="0">
                <a:solidFill>
                  <a:schemeClr val="accent1">
                    <a:lumMod val="50000"/>
                  </a:schemeClr>
                </a:solidFill>
              </a:rPr>
              <a:t>只比下界，未比上界</a:t>
            </a:r>
            <a:endParaRPr lang="en-US" altLang="zh-CN" sz="3733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sz="3733" dirty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zh-CN" altLang="en-US" sz="3733" dirty="0">
                <a:solidFill>
                  <a:schemeClr val="accent1">
                    <a:lumMod val="50000"/>
                  </a:schemeClr>
                </a:solidFill>
              </a:rPr>
              <a:t>將數值乘開時，出現很大的錯誤</a:t>
            </a:r>
            <a:endParaRPr lang="en-US" altLang="zh-CN" sz="3733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zh-CN" altLang="en-US" sz="3733" b="1" dirty="0"/>
              <a:t>    非</a:t>
            </a:r>
            <a:r>
              <a:rPr kumimoji="1" lang="en-US" altLang="zh-CN" sz="3733" b="1" dirty="0"/>
              <a:t>68xxxxxxxxx</a:t>
            </a:r>
          </a:p>
          <a:p>
            <a:endParaRPr lang="en-US" altLang="zh-CN" sz="3733" dirty="0">
              <a:solidFill>
                <a:schemeClr val="accent1">
                  <a:lumMod val="50000"/>
                </a:schemeClr>
              </a:solidFill>
            </a:endParaRPr>
          </a:p>
          <a:p>
            <a:endParaRPr kumimoji="1" lang="en-US" altLang="zh-CN" sz="3733" b="1" baseline="30000" dirty="0"/>
          </a:p>
          <a:p>
            <a:endParaRPr lang="zh-TW" altLang="en-US" sz="3733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15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7;p19">
            <a:extLst>
              <a:ext uri="{FF2B5EF4-FFF2-40B4-BE49-F238E27FC236}">
                <a16:creationId xmlns:a16="http://schemas.microsoft.com/office/drawing/2014/main" id="{4A98D041-6B11-ED40-A2E3-C6FFC4BDB1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2228" y="590906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>
                <a:solidFill>
                  <a:srgbClr val="FF0000"/>
                </a:solidFill>
              </a:rPr>
              <a:t>非選試題</a:t>
            </a:r>
            <a:r>
              <a:rPr lang="zh-TW" altLang="en-US" dirty="0">
                <a:solidFill>
                  <a:srgbClr val="FF0000"/>
                </a:solidFill>
              </a:rPr>
              <a:t>第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題</a:t>
            </a:r>
            <a:r>
              <a:rPr lang="zh-TW" dirty="0">
                <a:solidFill>
                  <a:srgbClr val="FF0000"/>
                </a:solidFill>
              </a:rPr>
              <a:t>分析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Google Shape;119;p19">
            <a:extLst>
              <a:ext uri="{FF2B5EF4-FFF2-40B4-BE49-F238E27FC236}">
                <a16:creationId xmlns:a16="http://schemas.microsoft.com/office/drawing/2014/main" id="{B1EC073E-AD10-C840-A42D-2C88153010E4}"/>
              </a:ext>
            </a:extLst>
          </p:cNvPr>
          <p:cNvSpPr txBox="1">
            <a:spLocks/>
          </p:cNvSpPr>
          <p:nvPr/>
        </p:nvSpPr>
        <p:spPr>
          <a:xfrm>
            <a:off x="1997400" y="5439354"/>
            <a:ext cx="9577088" cy="13242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667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 </a:t>
            </a:r>
            <a:r>
              <a:rPr lang="zh-TW" altLang="en-US" sz="2667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確認是否瞭解題意。              </a:t>
            </a:r>
            <a:r>
              <a:rPr lang="en-US" altLang="zh-TW" sz="2667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  </a:t>
            </a:r>
            <a:r>
              <a:rPr lang="zh-TW" altLang="en-US" sz="2667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運用題意解題。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667" b="1" u="sng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如何評分？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0A2CA02-54CE-884D-881A-C33B9F29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00" y="1300481"/>
            <a:ext cx="8458201" cy="42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7;p19">
            <a:extLst>
              <a:ext uri="{FF2B5EF4-FFF2-40B4-BE49-F238E27FC236}">
                <a16:creationId xmlns:a16="http://schemas.microsoft.com/office/drawing/2014/main" id="{4A98D041-6B11-ED40-A2E3-C6FFC4BDB1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6400" y="704448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>
                <a:solidFill>
                  <a:srgbClr val="FF0000"/>
                </a:solidFill>
              </a:rPr>
              <a:t>非選試題</a:t>
            </a:r>
            <a:r>
              <a:rPr lang="zh-TW" altLang="en-US" dirty="0">
                <a:solidFill>
                  <a:srgbClr val="FF0000"/>
                </a:solidFill>
              </a:rPr>
              <a:t>第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題</a:t>
            </a:r>
            <a:r>
              <a:rPr lang="zh-TW" dirty="0">
                <a:solidFill>
                  <a:srgbClr val="FF0000"/>
                </a:solidFill>
              </a:rPr>
              <a:t>分析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0A2CA02-54CE-884D-881A-C33B9F29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00" y="1300481"/>
            <a:ext cx="8458201" cy="420301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DD6598A-01F1-2645-96A9-567FA975A2B0}"/>
              </a:ext>
            </a:extLst>
          </p:cNvPr>
          <p:cNvSpPr txBox="1"/>
          <p:nvPr/>
        </p:nvSpPr>
        <p:spPr>
          <a:xfrm>
            <a:off x="2518024" y="5622473"/>
            <a:ext cx="78075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</a:rPr>
              <a:t>請問老師們，您覺得學生要拿到</a:t>
            </a:r>
            <a:r>
              <a:rPr lang="en-US" altLang="zh-CN" sz="2800" b="1" dirty="0">
                <a:solidFill>
                  <a:srgbClr val="00B050"/>
                </a:solidFill>
              </a:rPr>
              <a:t>3</a:t>
            </a:r>
            <a:r>
              <a:rPr lang="zh-TW" altLang="en-US" sz="2800" b="1" dirty="0">
                <a:solidFill>
                  <a:srgbClr val="00B050"/>
                </a:solidFill>
              </a:rPr>
              <a:t>分、2分、</a:t>
            </a:r>
            <a:r>
              <a:rPr lang="en-US" altLang="zh-CN" sz="2800" b="1" dirty="0">
                <a:solidFill>
                  <a:srgbClr val="00B050"/>
                </a:solidFill>
              </a:rPr>
              <a:t>1</a:t>
            </a:r>
            <a:r>
              <a:rPr lang="zh-TW" altLang="en-US" sz="2800" b="1" dirty="0">
                <a:solidFill>
                  <a:srgbClr val="00B050"/>
                </a:solidFill>
              </a:rPr>
              <a:t>分，對於學生的挑戰在哪裡？</a:t>
            </a:r>
          </a:p>
        </p:txBody>
      </p:sp>
    </p:spTree>
    <p:extLst>
      <p:ext uri="{BB962C8B-B14F-4D97-AF65-F5344CB8AC3E}">
        <p14:creationId xmlns:p14="http://schemas.microsoft.com/office/powerpoint/2010/main" val="1967746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B301194-6E57-F94C-AA93-F82768B454A1}"/>
              </a:ext>
            </a:extLst>
          </p:cNvPr>
          <p:cNvSpPr txBox="1"/>
          <p:nvPr/>
        </p:nvSpPr>
        <p:spPr>
          <a:xfrm>
            <a:off x="2095593" y="2623890"/>
            <a:ext cx="1050950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讀懂題目的意思之後，</a:t>
            </a:r>
            <a:endParaRPr lang="zh-TW" altLang="zh-TW" sz="3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zh-TW" sz="36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學生需要</a:t>
            </a:r>
            <a:r>
              <a:rPr lang="zh-CN" altLang="en-US" sz="36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</a:t>
            </a:r>
            <a:r>
              <a:rPr lang="zh-CN" altLang="zh-TW" sz="36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什麼基本能力</a:t>
            </a:r>
            <a:r>
              <a:rPr lang="zh-CN" altLang="en-US" sz="36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來</a:t>
            </a:r>
            <a:r>
              <a:rPr lang="zh-CN" altLang="zh-TW" sz="36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進行解題</a:t>
            </a:r>
            <a:r>
              <a:rPr lang="zh-CN" altLang="en-US" sz="36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CN" sz="3600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CN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如何</a:t>
            </a:r>
            <a:r>
              <a:rPr lang="zh-TW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將「點數」轉換為「牌值」</a:t>
            </a:r>
            <a:r>
              <a:rPr lang="zh-CN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？</a:t>
            </a:r>
            <a:endParaRPr lang="zh-TW" altLang="zh-TW" sz="3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CN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運</a:t>
            </a:r>
            <a:r>
              <a:rPr lang="zh-CN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用</a:t>
            </a:r>
            <a:r>
              <a:rPr lang="zh-TW" altLang="en-US" sz="32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一元一次方程式</a:t>
            </a:r>
            <a:r>
              <a:rPr lang="zh-TW" altLang="en-US" sz="3200" kern="100" dirty="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或</a:t>
            </a:r>
            <a:r>
              <a:rPr lang="zh-TW" altLang="en-US" sz="32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二元一次方程式</a:t>
            </a:r>
            <a:r>
              <a:rPr lang="zh-TW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來解決</a:t>
            </a:r>
            <a:r>
              <a:rPr lang="zh-CN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endParaRPr lang="en-US" altLang="zh-CN" sz="3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zh-TW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</a:t>
            </a:r>
            <a:r>
              <a:rPr lang="en-US" altLang="zh-CN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zh-CN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小題中牌的數量？</a:t>
            </a:r>
            <a:endParaRPr lang="zh-TW" altLang="zh-TW" sz="3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CN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機率的算法？</a:t>
            </a:r>
            <a:endParaRPr lang="en-US" altLang="zh-CN" sz="3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Google Shape;117;p19">
            <a:extLst>
              <a:ext uri="{FF2B5EF4-FFF2-40B4-BE49-F238E27FC236}">
                <a16:creationId xmlns:a16="http://schemas.microsoft.com/office/drawing/2014/main" id="{14C7096F-4EF7-4446-BD8B-DBD70A9BF4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9280" y="6934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>
                <a:solidFill>
                  <a:srgbClr val="FF0000"/>
                </a:solidFill>
              </a:rPr>
              <a:t>非選試題</a:t>
            </a:r>
            <a:r>
              <a:rPr lang="zh-TW" altLang="en-US" dirty="0">
                <a:solidFill>
                  <a:srgbClr val="FF0000"/>
                </a:solidFill>
              </a:rPr>
              <a:t>第</a:t>
            </a:r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題</a:t>
            </a:r>
            <a:r>
              <a:rPr lang="zh-TW" dirty="0">
                <a:solidFill>
                  <a:srgbClr val="FF0000"/>
                </a:solidFill>
              </a:rPr>
              <a:t>分析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108AAFE-1F5C-E342-A1DC-94AE2C1F17B8}"/>
              </a:ext>
            </a:extLst>
          </p:cNvPr>
          <p:cNvSpPr txBox="1"/>
          <p:nvPr/>
        </p:nvSpPr>
        <p:spPr>
          <a:xfrm>
            <a:off x="2198624" y="2121124"/>
            <a:ext cx="22333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667" dirty="0">
                <a:solidFill>
                  <a:schemeClr val="bg1"/>
                </a:solidFill>
                <a:highlight>
                  <a:srgbClr val="FF00FF"/>
                </a:highlight>
              </a:rPr>
              <a:t>請老師想一想</a:t>
            </a:r>
          </a:p>
        </p:txBody>
      </p:sp>
    </p:spTree>
    <p:extLst>
      <p:ext uri="{BB962C8B-B14F-4D97-AF65-F5344CB8AC3E}">
        <p14:creationId xmlns:p14="http://schemas.microsoft.com/office/powerpoint/2010/main" val="3670896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4;p30">
            <a:extLst>
              <a:ext uri="{FF2B5EF4-FFF2-40B4-BE49-F238E27FC236}">
                <a16:creationId xmlns:a16="http://schemas.microsoft.com/office/drawing/2014/main" id="{0F8C3085-5E41-FB41-9CFC-C43DF3E086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7030" y="786280"/>
            <a:ext cx="9422330" cy="63164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/>
              <a:t>評分指引—依據評分規準，此題評分指引如下：</a:t>
            </a:r>
            <a:endParaRPr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EEAFF9E-9737-5A42-869E-3AE592CA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1" y="1808480"/>
            <a:ext cx="8392160" cy="44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8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4;p30">
            <a:extLst>
              <a:ext uri="{FF2B5EF4-FFF2-40B4-BE49-F238E27FC236}">
                <a16:creationId xmlns:a16="http://schemas.microsoft.com/office/drawing/2014/main" id="{0F8C3085-5E41-FB41-9CFC-C43DF3E086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6710" y="908200"/>
            <a:ext cx="9422330" cy="63164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dirty="0"/>
              <a:t>評分指引—依據評分規準，此題評分指引如下：</a:t>
            </a:r>
            <a:endParaRPr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0628D7D-1B5F-284E-AA28-26F8C5CE7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407766"/>
            <a:ext cx="9144001" cy="26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0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70E619-48D0-614D-8712-D664F0690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8201DB5-C51B-3E48-8CD3-36483E54AF55}"/>
              </a:ext>
            </a:extLst>
          </p:cNvPr>
          <p:cNvSpPr txBox="1">
            <a:spLocks/>
          </p:cNvSpPr>
          <p:nvPr/>
        </p:nvSpPr>
        <p:spPr>
          <a:xfrm>
            <a:off x="2152650" y="437489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zh-TW" altLang="en-US" dirty="0"/>
              <a:t>關於數學科非選擇題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54984F9-180E-AA4A-B3D4-D5B65B61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36" y="1801783"/>
            <a:ext cx="11673764" cy="46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66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97D19AF-B0F3-A44B-B8F1-DCC4423B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69" y="173682"/>
            <a:ext cx="8782263" cy="6510637"/>
          </a:xfrm>
          <a:prstGeom prst="rect">
            <a:avLst/>
          </a:prstGeom>
        </p:spPr>
      </p:pic>
      <p:sp>
        <p:nvSpPr>
          <p:cNvPr id="3" name="Google Shape;257;p32">
            <a:extLst>
              <a:ext uri="{FF2B5EF4-FFF2-40B4-BE49-F238E27FC236}">
                <a16:creationId xmlns:a16="http://schemas.microsoft.com/office/drawing/2014/main" id="{6D2F2662-0AA5-BC46-88F5-39DCC9D41F21}"/>
              </a:ext>
            </a:extLst>
          </p:cNvPr>
          <p:cNvSpPr/>
          <p:nvPr/>
        </p:nvSpPr>
        <p:spPr>
          <a:xfrm>
            <a:off x="4707717" y="667065"/>
            <a:ext cx="3280589" cy="57565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4" name="Google Shape;258;p32">
            <a:extLst>
              <a:ext uri="{FF2B5EF4-FFF2-40B4-BE49-F238E27FC236}">
                <a16:creationId xmlns:a16="http://schemas.microsoft.com/office/drawing/2014/main" id="{35E19D8C-4736-8B44-AB13-DD808D256F53}"/>
              </a:ext>
            </a:extLst>
          </p:cNvPr>
          <p:cNvSpPr/>
          <p:nvPr/>
        </p:nvSpPr>
        <p:spPr>
          <a:xfrm>
            <a:off x="8662073" y="5862558"/>
            <a:ext cx="1359368" cy="57565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" name="Google Shape;259;p32">
            <a:extLst>
              <a:ext uri="{FF2B5EF4-FFF2-40B4-BE49-F238E27FC236}">
                <a16:creationId xmlns:a16="http://schemas.microsoft.com/office/drawing/2014/main" id="{338B1E8E-6340-894B-83B0-67A187E99125}"/>
              </a:ext>
            </a:extLst>
          </p:cNvPr>
          <p:cNvSpPr/>
          <p:nvPr/>
        </p:nvSpPr>
        <p:spPr>
          <a:xfrm>
            <a:off x="4453985" y="2633686"/>
            <a:ext cx="2631752" cy="1009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5036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C4D4747-DD92-F840-AE17-DBAE6DDE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39" y="205022"/>
            <a:ext cx="8366992" cy="6447956"/>
          </a:xfrm>
          <a:prstGeom prst="rect">
            <a:avLst/>
          </a:prstGeom>
        </p:spPr>
      </p:pic>
      <p:sp>
        <p:nvSpPr>
          <p:cNvPr id="3" name="Google Shape;257;p32">
            <a:extLst>
              <a:ext uri="{FF2B5EF4-FFF2-40B4-BE49-F238E27FC236}">
                <a16:creationId xmlns:a16="http://schemas.microsoft.com/office/drawing/2014/main" id="{2FF9CE3D-905F-E849-9A71-D8897D069DFE}"/>
              </a:ext>
            </a:extLst>
          </p:cNvPr>
          <p:cNvSpPr/>
          <p:nvPr/>
        </p:nvSpPr>
        <p:spPr>
          <a:xfrm>
            <a:off x="5032349" y="1216617"/>
            <a:ext cx="1426204" cy="36521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4" name="Google Shape;258;p32">
            <a:extLst>
              <a:ext uri="{FF2B5EF4-FFF2-40B4-BE49-F238E27FC236}">
                <a16:creationId xmlns:a16="http://schemas.microsoft.com/office/drawing/2014/main" id="{500E22B3-1843-9D4D-86C1-E19368D48629}"/>
              </a:ext>
            </a:extLst>
          </p:cNvPr>
          <p:cNvSpPr/>
          <p:nvPr/>
        </p:nvSpPr>
        <p:spPr>
          <a:xfrm>
            <a:off x="4650749" y="2522137"/>
            <a:ext cx="2529699" cy="300604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" name="Google Shape;259;p32">
            <a:extLst>
              <a:ext uri="{FF2B5EF4-FFF2-40B4-BE49-F238E27FC236}">
                <a16:creationId xmlns:a16="http://schemas.microsoft.com/office/drawing/2014/main" id="{D2AAFEC5-D7F8-544D-A114-DF2BEAC7CC69}"/>
              </a:ext>
            </a:extLst>
          </p:cNvPr>
          <p:cNvSpPr/>
          <p:nvPr/>
        </p:nvSpPr>
        <p:spPr>
          <a:xfrm>
            <a:off x="7484401" y="5061337"/>
            <a:ext cx="1677000" cy="76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231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E3D578F-93F6-B24D-91FF-B7526A6AF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25" y="202119"/>
            <a:ext cx="7323283" cy="6453763"/>
          </a:xfrm>
          <a:prstGeom prst="rect">
            <a:avLst/>
          </a:prstGeom>
        </p:spPr>
      </p:pic>
      <p:sp>
        <p:nvSpPr>
          <p:cNvPr id="3" name="Google Shape;266;p33">
            <a:extLst>
              <a:ext uri="{FF2B5EF4-FFF2-40B4-BE49-F238E27FC236}">
                <a16:creationId xmlns:a16="http://schemas.microsoft.com/office/drawing/2014/main" id="{B3EA0D95-4F4C-1D45-9DAA-59C61CF0B199}"/>
              </a:ext>
            </a:extLst>
          </p:cNvPr>
          <p:cNvSpPr/>
          <p:nvPr/>
        </p:nvSpPr>
        <p:spPr>
          <a:xfrm>
            <a:off x="4568466" y="2416382"/>
            <a:ext cx="4331200" cy="618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4" name="Google Shape;267;p33">
            <a:extLst>
              <a:ext uri="{FF2B5EF4-FFF2-40B4-BE49-F238E27FC236}">
                <a16:creationId xmlns:a16="http://schemas.microsoft.com/office/drawing/2014/main" id="{FF5C0BED-F294-D640-A58E-21BA80A7A062}"/>
              </a:ext>
            </a:extLst>
          </p:cNvPr>
          <p:cNvSpPr/>
          <p:nvPr/>
        </p:nvSpPr>
        <p:spPr>
          <a:xfrm>
            <a:off x="4438263" y="823766"/>
            <a:ext cx="1751101" cy="533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" name="Google Shape;268;p33">
            <a:extLst>
              <a:ext uri="{FF2B5EF4-FFF2-40B4-BE49-F238E27FC236}">
                <a16:creationId xmlns:a16="http://schemas.microsoft.com/office/drawing/2014/main" id="{1D2F319B-EF75-3D49-A7D5-BA690BF5544D}"/>
              </a:ext>
            </a:extLst>
          </p:cNvPr>
          <p:cNvSpPr/>
          <p:nvPr/>
        </p:nvSpPr>
        <p:spPr>
          <a:xfrm>
            <a:off x="4408068" y="4443663"/>
            <a:ext cx="1596865" cy="108274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1D0D80A-C22B-FE44-BD4E-9519771A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067" y="5788590"/>
            <a:ext cx="5096933" cy="93133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BD8EFDA-709F-9E4B-8417-1A61A2506342}"/>
              </a:ext>
            </a:extLst>
          </p:cNvPr>
          <p:cNvSpPr/>
          <p:nvPr/>
        </p:nvSpPr>
        <p:spPr>
          <a:xfrm>
            <a:off x="7768282" y="3835251"/>
            <a:ext cx="2899719" cy="1037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b="1" dirty="0"/>
              <a:t>允許不影響解題過程的瑕疵</a:t>
            </a:r>
          </a:p>
        </p:txBody>
      </p:sp>
    </p:spTree>
    <p:extLst>
      <p:ext uri="{BB962C8B-B14F-4D97-AF65-F5344CB8AC3E}">
        <p14:creationId xmlns:p14="http://schemas.microsoft.com/office/powerpoint/2010/main" val="32110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6943433-98CF-B245-8CF7-DB1EF3B57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306" y="303368"/>
            <a:ext cx="7927473" cy="6251267"/>
          </a:xfrm>
          <a:prstGeom prst="rect">
            <a:avLst/>
          </a:prstGeom>
        </p:spPr>
      </p:pic>
      <p:sp>
        <p:nvSpPr>
          <p:cNvPr id="3" name="Google Shape;275;p34">
            <a:extLst>
              <a:ext uri="{FF2B5EF4-FFF2-40B4-BE49-F238E27FC236}">
                <a16:creationId xmlns:a16="http://schemas.microsoft.com/office/drawing/2014/main" id="{746F675A-B2E7-7842-A2AB-EDA79EDDD2F1}"/>
              </a:ext>
            </a:extLst>
          </p:cNvPr>
          <p:cNvSpPr/>
          <p:nvPr/>
        </p:nvSpPr>
        <p:spPr>
          <a:xfrm>
            <a:off x="5574721" y="1356967"/>
            <a:ext cx="1997152" cy="76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4" name="Google Shape;276;p34">
            <a:extLst>
              <a:ext uri="{FF2B5EF4-FFF2-40B4-BE49-F238E27FC236}">
                <a16:creationId xmlns:a16="http://schemas.microsoft.com/office/drawing/2014/main" id="{649F2F13-07F6-774B-BBA8-B37BB4EF343B}"/>
              </a:ext>
            </a:extLst>
          </p:cNvPr>
          <p:cNvSpPr/>
          <p:nvPr/>
        </p:nvSpPr>
        <p:spPr>
          <a:xfrm>
            <a:off x="8065726" y="1316367"/>
            <a:ext cx="1850971" cy="331980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41DB7B5-F003-114C-B10F-5B21254A4F02}"/>
              </a:ext>
            </a:extLst>
          </p:cNvPr>
          <p:cNvSpPr txBox="1"/>
          <p:nvPr/>
        </p:nvSpPr>
        <p:spPr>
          <a:xfrm>
            <a:off x="6262714" y="5113210"/>
            <a:ext cx="44052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highlight>
                  <a:srgbClr val="FF00FF"/>
                </a:highlight>
                <a:latin typeface="Arial" panose="020B0604020202020204" pitchFamily="34" charset="0"/>
              </a:rPr>
              <a:t>未恰當表達解題策略與過程的作答，不論答案是否正確，均不會給</a:t>
            </a:r>
            <a:r>
              <a:rPr lang="en-US" altLang="zh-TW" sz="2800" dirty="0">
                <a:solidFill>
                  <a:schemeClr val="bg1"/>
                </a:solidFill>
                <a:highlight>
                  <a:srgbClr val="FF00FF"/>
                </a:highlight>
                <a:latin typeface="Arial" panose="020B0604020202020204" pitchFamily="34" charset="0"/>
              </a:rPr>
              <a:t>3</a:t>
            </a:r>
            <a:r>
              <a:rPr lang="zh-TW" altLang="en-US" sz="2800" dirty="0">
                <a:solidFill>
                  <a:schemeClr val="bg1"/>
                </a:solidFill>
                <a:highlight>
                  <a:srgbClr val="FF00FF"/>
                </a:highlight>
                <a:latin typeface="Arial" panose="020B0604020202020204" pitchFamily="34" charset="0"/>
              </a:rPr>
              <a:t>級分</a:t>
            </a:r>
            <a:endParaRPr lang="zh-TW" altLang="en-US" sz="2800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042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673E1E7-D897-6145-87D1-5C2819815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616" y="309063"/>
            <a:ext cx="8928768" cy="6239875"/>
          </a:xfrm>
          <a:prstGeom prst="rect">
            <a:avLst/>
          </a:prstGeom>
        </p:spPr>
      </p:pic>
      <p:sp>
        <p:nvSpPr>
          <p:cNvPr id="3" name="Google Shape;284;p35">
            <a:extLst>
              <a:ext uri="{FF2B5EF4-FFF2-40B4-BE49-F238E27FC236}">
                <a16:creationId xmlns:a16="http://schemas.microsoft.com/office/drawing/2014/main" id="{5CBFE8F6-229E-C34E-B78A-AEFA0BF304E6}"/>
              </a:ext>
            </a:extLst>
          </p:cNvPr>
          <p:cNvSpPr/>
          <p:nvPr/>
        </p:nvSpPr>
        <p:spPr>
          <a:xfrm>
            <a:off x="4232319" y="1116027"/>
            <a:ext cx="2349625" cy="5035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4" name="Google Shape;285;p35">
            <a:extLst>
              <a:ext uri="{FF2B5EF4-FFF2-40B4-BE49-F238E27FC236}">
                <a16:creationId xmlns:a16="http://schemas.microsoft.com/office/drawing/2014/main" id="{47A693FB-507B-4045-902F-60A2CAFB8993}"/>
              </a:ext>
            </a:extLst>
          </p:cNvPr>
          <p:cNvSpPr/>
          <p:nvPr/>
        </p:nvSpPr>
        <p:spPr>
          <a:xfrm>
            <a:off x="7590756" y="5314581"/>
            <a:ext cx="2969629" cy="1234356"/>
          </a:xfrm>
          <a:prstGeom prst="rect">
            <a:avLst/>
          </a:prstGeom>
          <a:noFill/>
          <a:ln w="28575" cap="flat" cmpd="sng">
            <a:solidFill>
              <a:srgbClr val="44E6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25007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F50F620-3415-5749-8BDD-D365D820E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63322"/>
            <a:ext cx="9144000" cy="6794679"/>
          </a:xfrm>
          <a:prstGeom prst="rect">
            <a:avLst/>
          </a:prstGeom>
        </p:spPr>
      </p:pic>
      <p:sp>
        <p:nvSpPr>
          <p:cNvPr id="3" name="Google Shape;293;p36">
            <a:extLst>
              <a:ext uri="{FF2B5EF4-FFF2-40B4-BE49-F238E27FC236}">
                <a16:creationId xmlns:a16="http://schemas.microsoft.com/office/drawing/2014/main" id="{0AB1A444-E651-EF49-95A2-C9D03255D0FA}"/>
              </a:ext>
            </a:extLst>
          </p:cNvPr>
          <p:cNvSpPr/>
          <p:nvPr/>
        </p:nvSpPr>
        <p:spPr>
          <a:xfrm>
            <a:off x="7151309" y="3243712"/>
            <a:ext cx="3516691" cy="328863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4" name="Google Shape;294;p36">
            <a:extLst>
              <a:ext uri="{FF2B5EF4-FFF2-40B4-BE49-F238E27FC236}">
                <a16:creationId xmlns:a16="http://schemas.microsoft.com/office/drawing/2014/main" id="{71510F35-E791-6C42-A7F6-63BD42D6B5E7}"/>
              </a:ext>
            </a:extLst>
          </p:cNvPr>
          <p:cNvSpPr/>
          <p:nvPr/>
        </p:nvSpPr>
        <p:spPr>
          <a:xfrm>
            <a:off x="4777875" y="2159996"/>
            <a:ext cx="2286000" cy="63133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02634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F628EE0-2FDF-FA4B-9B84-5EC237D8F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2080"/>
            <a:ext cx="9794240" cy="6685920"/>
          </a:xfrm>
          <a:prstGeom prst="rect">
            <a:avLst/>
          </a:prstGeom>
        </p:spPr>
      </p:pic>
      <p:sp>
        <p:nvSpPr>
          <p:cNvPr id="3" name="Google Shape;301;p37">
            <a:extLst>
              <a:ext uri="{FF2B5EF4-FFF2-40B4-BE49-F238E27FC236}">
                <a16:creationId xmlns:a16="http://schemas.microsoft.com/office/drawing/2014/main" id="{AB2D33D4-FDF9-C64C-BC1D-2CE29F1B4587}"/>
              </a:ext>
            </a:extLst>
          </p:cNvPr>
          <p:cNvSpPr/>
          <p:nvPr/>
        </p:nvSpPr>
        <p:spPr>
          <a:xfrm>
            <a:off x="5501553" y="3284154"/>
            <a:ext cx="2442924" cy="54240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1877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69E3D47-459E-0343-B86E-DCF46CB9C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46656"/>
            <a:ext cx="9144000" cy="5005328"/>
          </a:xfrm>
          <a:prstGeom prst="rect">
            <a:avLst/>
          </a:prstGeom>
        </p:spPr>
      </p:pic>
      <p:sp>
        <p:nvSpPr>
          <p:cNvPr id="3" name="Google Shape;301;p37">
            <a:extLst>
              <a:ext uri="{FF2B5EF4-FFF2-40B4-BE49-F238E27FC236}">
                <a16:creationId xmlns:a16="http://schemas.microsoft.com/office/drawing/2014/main" id="{A58D0A92-6D06-5447-808E-0B0DF6CFF225}"/>
              </a:ext>
            </a:extLst>
          </p:cNvPr>
          <p:cNvSpPr/>
          <p:nvPr/>
        </p:nvSpPr>
        <p:spPr>
          <a:xfrm>
            <a:off x="6527978" y="4236546"/>
            <a:ext cx="3019329" cy="126732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0177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F14AC25-9A09-CF4D-BA52-E03E25DA2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93" y="1961880"/>
            <a:ext cx="10987040" cy="338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83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6;p28">
            <a:extLst>
              <a:ext uri="{FF2B5EF4-FFF2-40B4-BE49-F238E27FC236}">
                <a16:creationId xmlns:a16="http://schemas.microsoft.com/office/drawing/2014/main" id="{277AD0D7-4315-7747-80E1-422368062262}"/>
              </a:ext>
            </a:extLst>
          </p:cNvPr>
          <p:cNvSpPr txBox="1">
            <a:spLocks/>
          </p:cNvSpPr>
          <p:nvPr/>
        </p:nvSpPr>
        <p:spPr>
          <a:xfrm>
            <a:off x="1762483" y="583432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733" dirty="0"/>
              <a:t>評分結果</a:t>
            </a:r>
            <a:r>
              <a:rPr lang="en-US" altLang="zh-TW" sz="3733" dirty="0"/>
              <a:t>(</a:t>
            </a:r>
            <a:r>
              <a:rPr lang="zh-TW" altLang="en-US" sz="3733" dirty="0"/>
              <a:t>全市與全國</a:t>
            </a:r>
            <a:r>
              <a:rPr lang="en-US" altLang="zh-TW" sz="3733" dirty="0"/>
              <a:t>)</a:t>
            </a:r>
            <a:endParaRPr lang="zh-TW" altLang="en-US" sz="3733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CC2E5E-14A2-364A-A76A-6AB8E3210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37240"/>
            <a:ext cx="12105136" cy="4515408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641B452-7F3D-4447-A9DE-05E4988DEA5C}"/>
              </a:ext>
            </a:extLst>
          </p:cNvPr>
          <p:cNvSpPr txBox="1"/>
          <p:nvPr/>
        </p:nvSpPr>
        <p:spPr>
          <a:xfrm>
            <a:off x="1896170" y="2614507"/>
            <a:ext cx="66236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867" b="1" dirty="0">
                <a:solidFill>
                  <a:srgbClr val="FF0000"/>
                </a:solidFill>
              </a:rPr>
              <a:t>全市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2BD9EC4-29FB-CC4C-9306-B28F3D6665C8}"/>
              </a:ext>
            </a:extLst>
          </p:cNvPr>
          <p:cNvSpPr/>
          <p:nvPr/>
        </p:nvSpPr>
        <p:spPr>
          <a:xfrm>
            <a:off x="6999832" y="2141088"/>
            <a:ext cx="6629304" cy="4420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867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7FEAC38-9F5F-4641-998F-AF81AED4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831" y="2127351"/>
            <a:ext cx="3064044" cy="3993304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FF0000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91665B7-EE1E-D94A-8467-53AE874060B4}"/>
              </a:ext>
            </a:extLst>
          </p:cNvPr>
          <p:cNvSpPr txBox="1"/>
          <p:nvPr/>
        </p:nvSpPr>
        <p:spPr>
          <a:xfrm>
            <a:off x="6422051" y="965232"/>
            <a:ext cx="6443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>
                <a:solidFill>
                  <a:srgbClr val="FF0000"/>
                </a:solidFill>
              </a:rPr>
              <a:t>三級分接近全國</a:t>
            </a:r>
            <a:endParaRPr kumimoji="1" lang="en-US" altLang="zh-TW" sz="3200" dirty="0">
              <a:solidFill>
                <a:srgbClr val="FF0000"/>
              </a:solidFill>
            </a:endParaRPr>
          </a:p>
          <a:p>
            <a:r>
              <a:rPr kumimoji="1" lang="zh-TW" altLang="en-US" sz="3200" dirty="0">
                <a:solidFill>
                  <a:srgbClr val="FF0000"/>
                </a:solidFill>
              </a:rPr>
              <a:t>一、</a:t>
            </a:r>
            <a:r>
              <a:rPr kumimoji="1" lang="zh-CN" altLang="en-US" sz="3200" dirty="0">
                <a:solidFill>
                  <a:srgbClr val="FF0000"/>
                </a:solidFill>
              </a:rPr>
              <a:t> 二</a:t>
            </a:r>
            <a:r>
              <a:rPr kumimoji="1" lang="zh-TW" altLang="en-US" sz="3200" dirty="0">
                <a:solidFill>
                  <a:srgbClr val="FF0000"/>
                </a:solidFill>
              </a:rPr>
              <a:t>級分均高於全國</a:t>
            </a:r>
          </a:p>
        </p:txBody>
      </p:sp>
    </p:spTree>
    <p:extLst>
      <p:ext uri="{BB962C8B-B14F-4D97-AF65-F5344CB8AC3E}">
        <p14:creationId xmlns:p14="http://schemas.microsoft.com/office/powerpoint/2010/main" val="268883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F47F73C-9BA6-E940-9615-A98F493D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37490"/>
            <a:ext cx="11360800" cy="1122400"/>
          </a:xfrm>
        </p:spPr>
        <p:txBody>
          <a:bodyPr/>
          <a:lstStyle/>
          <a:p>
            <a:r>
              <a:rPr kumimoji="1" lang="zh-TW" altLang="en-US" dirty="0"/>
              <a:t>關於數學科非選擇題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1559E1-A091-D54E-A035-AA5A86FD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66" y="1613196"/>
            <a:ext cx="10425534" cy="408241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617E0DB-AACE-9549-A878-DCB322664EC8}"/>
              </a:ext>
            </a:extLst>
          </p:cNvPr>
          <p:cNvSpPr txBox="1"/>
          <p:nvPr/>
        </p:nvSpPr>
        <p:spPr>
          <a:xfrm>
            <a:off x="2068673" y="569561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rgbClr val="FF0000"/>
                </a:solidFill>
              </a:rPr>
              <a:t>運用數學知識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A00DBB1-2D1D-1241-B20A-C298E6A59BA5}"/>
              </a:ext>
            </a:extLst>
          </p:cNvPr>
          <p:cNvSpPr txBox="1"/>
          <p:nvPr/>
        </p:nvSpPr>
        <p:spPr>
          <a:xfrm>
            <a:off x="4631574" y="5684830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FF0000"/>
                </a:solidFill>
              </a:rPr>
              <a:t>/</a:t>
            </a:r>
            <a:r>
              <a:rPr kumimoji="1" lang="zh-CN" altLang="en-US" sz="3200" dirty="0">
                <a:solidFill>
                  <a:srgbClr val="FF0000"/>
                </a:solidFill>
              </a:rPr>
              <a:t>表達、說明</a:t>
            </a:r>
            <a:endParaRPr kumimoji="1"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52151D0-04FA-9347-A562-514672D7FCFB}"/>
              </a:ext>
            </a:extLst>
          </p:cNvPr>
          <p:cNvSpPr txBox="1"/>
          <p:nvPr/>
        </p:nvSpPr>
        <p:spPr>
          <a:xfrm>
            <a:off x="6899291" y="5669278"/>
            <a:ext cx="3695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FF0000"/>
                </a:solidFill>
              </a:rPr>
              <a:t>/</a:t>
            </a:r>
            <a:r>
              <a:rPr kumimoji="1" lang="zh-CN" altLang="en-US" sz="3200" dirty="0">
                <a:solidFill>
                  <a:srgbClr val="FF0000"/>
                </a:solidFill>
              </a:rPr>
              <a:t>擬定策略</a:t>
            </a:r>
            <a:r>
              <a:rPr kumimoji="1" lang="en-US" altLang="zh-CN" sz="3200" dirty="0">
                <a:solidFill>
                  <a:srgbClr val="FF0000"/>
                </a:solidFill>
              </a:rPr>
              <a:t>/</a:t>
            </a:r>
            <a:r>
              <a:rPr kumimoji="1" lang="zh-CN" altLang="en-US" sz="3200" dirty="0">
                <a:solidFill>
                  <a:srgbClr val="FF0000"/>
                </a:solidFill>
              </a:rPr>
              <a:t>表達過程</a:t>
            </a:r>
            <a:endParaRPr kumimoji="1"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6;p28">
            <a:extLst>
              <a:ext uri="{FF2B5EF4-FFF2-40B4-BE49-F238E27FC236}">
                <a16:creationId xmlns:a16="http://schemas.microsoft.com/office/drawing/2014/main" id="{2528D5B2-F348-7541-91A7-E237CB99B44E}"/>
              </a:ext>
            </a:extLst>
          </p:cNvPr>
          <p:cNvSpPr txBox="1">
            <a:spLocks/>
          </p:cNvSpPr>
          <p:nvPr/>
        </p:nvSpPr>
        <p:spPr>
          <a:xfrm>
            <a:off x="1524000" y="91848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733" dirty="0">
                <a:solidFill>
                  <a:srgbClr val="FF0000"/>
                </a:solidFill>
              </a:rPr>
              <a:t>學生常見的問題</a:t>
            </a:r>
            <a:r>
              <a:rPr lang="en-US" altLang="zh-CN" sz="3733" dirty="0">
                <a:solidFill>
                  <a:srgbClr val="FF0000"/>
                </a:solidFill>
              </a:rPr>
              <a:t>----</a:t>
            </a:r>
            <a:r>
              <a:rPr lang="zh-CN" altLang="en-US" sz="3733" dirty="0">
                <a:solidFill>
                  <a:srgbClr val="FF0000"/>
                </a:solidFill>
              </a:rPr>
              <a:t>教師教學的突破口</a:t>
            </a:r>
            <a:endParaRPr lang="zh-TW" altLang="en-US" sz="3733" dirty="0">
              <a:solidFill>
                <a:srgbClr val="FF0000"/>
              </a:solidFill>
            </a:endParaRPr>
          </a:p>
        </p:txBody>
      </p:sp>
      <p:sp>
        <p:nvSpPr>
          <p:cNvPr id="3" name="Google Shape;206;p28">
            <a:extLst>
              <a:ext uri="{FF2B5EF4-FFF2-40B4-BE49-F238E27FC236}">
                <a16:creationId xmlns:a16="http://schemas.microsoft.com/office/drawing/2014/main" id="{5E972FC6-3D2F-0D4C-BFE5-C6A15EE8922B}"/>
              </a:ext>
            </a:extLst>
          </p:cNvPr>
          <p:cNvSpPr txBox="1">
            <a:spLocks/>
          </p:cNvSpPr>
          <p:nvPr/>
        </p:nvSpPr>
        <p:spPr>
          <a:xfrm>
            <a:off x="2172320" y="2194902"/>
            <a:ext cx="9161088" cy="466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300" dirty="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zh-TW" altLang="en-US" sz="3300" dirty="0">
                <a:solidFill>
                  <a:schemeClr val="accent1">
                    <a:lumMod val="50000"/>
                  </a:schemeClr>
                </a:solidFill>
              </a:rPr>
              <a:t>在計算第</a:t>
            </a:r>
            <a:r>
              <a:rPr lang="en-US" altLang="zh-CN" sz="33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sz="3300" dirty="0">
                <a:solidFill>
                  <a:schemeClr val="accent1">
                    <a:lumMod val="50000"/>
                  </a:schemeClr>
                </a:solidFill>
              </a:rPr>
              <a:t>小牌值時出現錯誤</a:t>
            </a:r>
            <a:endParaRPr lang="en-US" altLang="zh-CN" sz="33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300" dirty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zh-CN" altLang="en-US" sz="3300" dirty="0">
                <a:solidFill>
                  <a:schemeClr val="accent1">
                    <a:lumMod val="50000"/>
                  </a:schemeClr>
                </a:solidFill>
              </a:rPr>
              <a:t>僅求出</a:t>
            </a:r>
            <a:r>
              <a:rPr kumimoji="1" lang="zh-TW" altLang="en-US" sz="3300" dirty="0">
                <a:solidFill>
                  <a:srgbClr val="FF0000"/>
                </a:solidFill>
              </a:rPr>
              <a:t>符合牌數為</a:t>
            </a:r>
            <a:r>
              <a:rPr kumimoji="1" lang="en-US" altLang="zh-CN" sz="3300" dirty="0">
                <a:solidFill>
                  <a:srgbClr val="FF0000"/>
                </a:solidFill>
              </a:rPr>
              <a:t>28</a:t>
            </a:r>
            <a:r>
              <a:rPr kumimoji="1" lang="zh-CN" altLang="en-US" sz="3300" dirty="0">
                <a:solidFill>
                  <a:srgbClr val="FF0000"/>
                </a:solidFill>
              </a:rPr>
              <a:t>或牌值為</a:t>
            </a:r>
            <a:r>
              <a:rPr kumimoji="1" lang="en-US" altLang="zh-CN" sz="3300" dirty="0">
                <a:solidFill>
                  <a:srgbClr val="FF0000"/>
                </a:solidFill>
              </a:rPr>
              <a:t>10</a:t>
            </a:r>
            <a:r>
              <a:rPr kumimoji="1" lang="zh-CN" altLang="en-US" sz="3300" dirty="0">
                <a:solidFill>
                  <a:srgbClr val="FF0000"/>
                </a:solidFill>
              </a:rPr>
              <a:t>的組合</a:t>
            </a:r>
            <a:endParaRPr lang="en-US" altLang="zh-CN" sz="33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300" dirty="0">
                <a:solidFill>
                  <a:schemeClr val="accent1">
                    <a:lumMod val="50000"/>
                  </a:schemeClr>
                </a:solidFill>
              </a:rPr>
              <a:t>3.</a:t>
            </a:r>
            <a:r>
              <a:rPr lang="zh-CN" altLang="en-US" sz="3300" dirty="0">
                <a:solidFill>
                  <a:schemeClr val="accent1">
                    <a:lumMod val="50000"/>
                  </a:schemeClr>
                </a:solidFill>
              </a:rPr>
              <a:t>將牌值與點數弄亂了</a:t>
            </a:r>
            <a:endParaRPr lang="en-US" altLang="zh-CN" sz="33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3300" dirty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zh-TW" altLang="en-US" sz="3300" dirty="0">
                <a:solidFill>
                  <a:schemeClr val="accent1">
                    <a:lumMod val="50000"/>
                  </a:schemeClr>
                </a:solidFill>
              </a:rPr>
              <a:t>計算機率時，總數以</a:t>
            </a:r>
            <a:r>
              <a:rPr lang="en-US" altLang="zh-CN" sz="3300" dirty="0">
                <a:solidFill>
                  <a:schemeClr val="accent1">
                    <a:lumMod val="50000"/>
                  </a:schemeClr>
                </a:solidFill>
              </a:rPr>
              <a:t>52</a:t>
            </a:r>
            <a:r>
              <a:rPr lang="zh-CN" altLang="en-US" sz="3300" dirty="0">
                <a:solidFill>
                  <a:schemeClr val="accent1">
                    <a:lumMod val="50000"/>
                  </a:schemeClr>
                </a:solidFill>
              </a:rPr>
              <a:t>來計算或是僅以</a:t>
            </a:r>
            <a:r>
              <a:rPr kumimoji="1" lang="zh-TW" altLang="en-US" sz="3300" dirty="0">
                <a:solidFill>
                  <a:srgbClr val="FF0000"/>
                </a:solidFill>
              </a:rPr>
              <a:t>符合牌</a:t>
            </a:r>
            <a:endParaRPr kumimoji="1" lang="en-US" altLang="zh-TW" sz="33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sz="3300" dirty="0">
                <a:solidFill>
                  <a:srgbClr val="FF0000"/>
                </a:solidFill>
              </a:rPr>
              <a:t>   </a:t>
            </a:r>
            <a:r>
              <a:rPr kumimoji="1" lang="zh-TW" altLang="en-US" sz="3300" dirty="0">
                <a:solidFill>
                  <a:srgbClr val="FF0000"/>
                </a:solidFill>
              </a:rPr>
              <a:t>數為</a:t>
            </a:r>
            <a:r>
              <a:rPr kumimoji="1" lang="en-US" altLang="zh-CN" sz="3300" dirty="0">
                <a:solidFill>
                  <a:srgbClr val="FF0000"/>
                </a:solidFill>
              </a:rPr>
              <a:t>28</a:t>
            </a:r>
            <a:r>
              <a:rPr kumimoji="1" lang="zh-CN" altLang="en-US" sz="3300" dirty="0">
                <a:solidFill>
                  <a:srgbClr val="FF0000"/>
                </a:solidFill>
              </a:rPr>
              <a:t>或牌值為</a:t>
            </a:r>
            <a:r>
              <a:rPr kumimoji="1" lang="en-US" altLang="zh-CN" sz="3300" dirty="0">
                <a:solidFill>
                  <a:srgbClr val="FF0000"/>
                </a:solidFill>
              </a:rPr>
              <a:t>10</a:t>
            </a:r>
            <a:r>
              <a:rPr kumimoji="1" lang="zh-CN" altLang="en-US" sz="3300" dirty="0">
                <a:solidFill>
                  <a:srgbClr val="FF0000"/>
                </a:solidFill>
              </a:rPr>
              <a:t>的組合</a:t>
            </a:r>
            <a:r>
              <a:rPr lang="zh-CN" altLang="en-US" sz="3300" dirty="0">
                <a:solidFill>
                  <a:schemeClr val="accent1">
                    <a:lumMod val="50000"/>
                  </a:schemeClr>
                </a:solidFill>
              </a:rPr>
              <a:t>來計算機率。</a:t>
            </a:r>
            <a:endParaRPr lang="en-US" altLang="zh-CN" sz="33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sz="3300" b="1" dirty="0"/>
              <a:t>  </a:t>
            </a:r>
            <a:endParaRPr kumimoji="1" lang="en-US" altLang="zh-CN" sz="33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kumimoji="1" lang="en-US" altLang="zh-CN" sz="3200" b="1" baseline="30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TW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21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F0617B-FC65-3348-9BD4-9C4A2C9D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700" y="593367"/>
            <a:ext cx="8520600" cy="763600"/>
          </a:xfrm>
        </p:spPr>
        <p:txBody>
          <a:bodyPr>
            <a:normAutofit fontScale="90000"/>
          </a:bodyPr>
          <a:lstStyle/>
          <a:p>
            <a:r>
              <a:rPr kumimoji="1" lang="zh-CN" altLang="en-US"/>
              <a:t>             </a:t>
            </a:r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do?</a:t>
            </a:r>
            <a:r>
              <a:rPr kumimoji="1" lang="zh-CN" altLang="en-US" dirty="0"/>
              <a:t>      </a:t>
            </a:r>
            <a:br>
              <a:rPr kumimoji="1" lang="en-US" altLang="zh-CN" dirty="0"/>
            </a:br>
            <a:r>
              <a:rPr kumimoji="1" lang="zh-CN" altLang="en-US" dirty="0"/>
              <a:t>             </a:t>
            </a:r>
            <a:r>
              <a:rPr kumimoji="1" lang="en-US" altLang="zh-CN" dirty="0"/>
              <a:t>Which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do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</a:t>
            </a:r>
            <a:r>
              <a:rPr kumimoji="1" lang="zh-CN" altLang="en-US" dirty="0"/>
              <a:t> </a:t>
            </a:r>
            <a:r>
              <a:rPr kumimoji="1" lang="en" altLang="zh-TW" dirty="0"/>
              <a:t>choose</a:t>
            </a:r>
            <a:r>
              <a:rPr kumimoji="1" lang="en-US" altLang="zh-CN" dirty="0"/>
              <a:t>?</a:t>
            </a:r>
            <a:endParaRPr kumimoji="1"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48AE98D-8CBE-9E49-8BA7-1EFE46D44EE7}"/>
              </a:ext>
            </a:extLst>
          </p:cNvPr>
          <p:cNvSpPr txBox="1"/>
          <p:nvPr/>
        </p:nvSpPr>
        <p:spPr>
          <a:xfrm>
            <a:off x="2229899" y="1801099"/>
            <a:ext cx="914400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數學老師</a:t>
            </a:r>
            <a:r>
              <a:rPr lang="zh-TW" altLang="en-US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如何扮演自己</a:t>
            </a:r>
            <a:r>
              <a:rPr lang="zh-TW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的角色</a:t>
            </a:r>
            <a:r>
              <a:rPr lang="en-US" altLang="zh-TW" sz="3600" b="1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  <a:endParaRPr lang="zh-TW" altLang="zh-TW" sz="2800" b="1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A.</a:t>
            </a:r>
            <a:r>
              <a:rPr lang="zh-CN" altLang="zh-TW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批評這</a:t>
            </a:r>
            <a:r>
              <a:rPr lang="zh-CN" altLang="en-US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些題目</a:t>
            </a:r>
            <a:r>
              <a:rPr lang="zh-CN" altLang="zh-TW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怎麼叫素養題，爛透了</a:t>
            </a:r>
            <a:r>
              <a:rPr lang="en-US" altLang="zh-CN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然後，繼續讓學生練習基本的計算或應用題。</a:t>
            </a:r>
            <a:endParaRPr lang="en-US" altLang="zh-CN" sz="2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TW" altLang="zh-TW" sz="2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B.</a:t>
            </a:r>
            <a:r>
              <a:rPr lang="zh-TW" altLang="zh-TW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引導學生在真實的生活情境</a:t>
            </a:r>
            <a:r>
              <a:rPr lang="en-US" altLang="zh-TW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設計過的真實情境</a:t>
            </a:r>
            <a:r>
              <a:rPr lang="en-US" altLang="zh-TW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CN" altLang="en-US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endParaRPr lang="en-US" altLang="zh-CN" sz="28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中，利用數學知識去解決問題</a:t>
            </a:r>
            <a:r>
              <a:rPr lang="en-US" altLang="zh-TW" sz="28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在段考、複習考或定期的練習中，讓學生習慣這 </a:t>
            </a:r>
            <a:endParaRPr lang="en-US" altLang="zh-CN" sz="2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28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些有情境的數學題目。</a:t>
            </a:r>
            <a:endParaRPr lang="zh-TW" altLang="zh-TW" sz="28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37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7B6F712-148F-CF48-8E34-D72F17FE9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06" y="130628"/>
            <a:ext cx="8195954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1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88A4A28-D408-AF46-AF3E-45CA95B89C9C}"/>
              </a:ext>
            </a:extLst>
          </p:cNvPr>
          <p:cNvSpPr txBox="1"/>
          <p:nvPr/>
        </p:nvSpPr>
        <p:spPr>
          <a:xfrm>
            <a:off x="3657600" y="3243943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8800" dirty="0"/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2805924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84DC0CD-4678-5B4F-A50B-DE9E68C81160}"/>
              </a:ext>
            </a:extLst>
          </p:cNvPr>
          <p:cNvSpPr txBox="1">
            <a:spLocks/>
          </p:cNvSpPr>
          <p:nvPr/>
        </p:nvSpPr>
        <p:spPr>
          <a:xfrm>
            <a:off x="2152650" y="468752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zh-TW" altLang="en-US"/>
              <a:t>關於數學科非選擇題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5FD6855-42CD-D84F-85FD-B554BA06A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49116"/>
            <a:ext cx="9101789" cy="459189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331E0F1-CA5D-E942-9F6E-897DE2130FD6}"/>
              </a:ext>
            </a:extLst>
          </p:cNvPr>
          <p:cNvSpPr txBox="1"/>
          <p:nvPr/>
        </p:nvSpPr>
        <p:spPr>
          <a:xfrm>
            <a:off x="4534905" y="2941589"/>
            <a:ext cx="899358" cy="379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867" dirty="0"/>
              <a:t>110</a:t>
            </a:r>
            <a:r>
              <a:rPr kumimoji="1" lang="zh-CN" altLang="en-US" sz="1867" dirty="0"/>
              <a:t>年</a:t>
            </a:r>
            <a:endParaRPr kumimoji="1" lang="zh-TW" altLang="en-US" sz="1867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17A1259-A636-6B4A-9CE8-C3F501B0D7E0}"/>
              </a:ext>
            </a:extLst>
          </p:cNvPr>
          <p:cNvSpPr txBox="1"/>
          <p:nvPr/>
        </p:nvSpPr>
        <p:spPr>
          <a:xfrm>
            <a:off x="9652293" y="2956820"/>
            <a:ext cx="860156" cy="379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867" dirty="0"/>
              <a:t>111</a:t>
            </a:r>
            <a:r>
              <a:rPr kumimoji="1" lang="zh-CN" altLang="en-US" sz="1867" dirty="0"/>
              <a:t>年</a:t>
            </a:r>
            <a:endParaRPr kumimoji="1" lang="zh-TW" altLang="en-US" sz="1867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5A742F3F-4DF1-864F-98BD-706E76AAEC97}"/>
              </a:ext>
            </a:extLst>
          </p:cNvPr>
          <p:cNvGrpSpPr/>
          <p:nvPr/>
        </p:nvGrpSpPr>
        <p:grpSpPr>
          <a:xfrm>
            <a:off x="6750553" y="3803799"/>
            <a:ext cx="3582017" cy="686663"/>
            <a:chOff x="5056632" y="2432304"/>
            <a:chExt cx="3273552" cy="68846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8D18DC3-FE14-BF49-A062-78FD94DF398C}"/>
                </a:ext>
              </a:extLst>
            </p:cNvPr>
            <p:cNvSpPr/>
            <p:nvPr/>
          </p:nvSpPr>
          <p:spPr>
            <a:xfrm>
              <a:off x="5056632" y="2432304"/>
              <a:ext cx="3273552" cy="64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867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E11672B-FE6A-FA42-B57D-B6DEDF1CF0FD}"/>
                </a:ext>
              </a:extLst>
            </p:cNvPr>
            <p:cNvSpPr/>
            <p:nvPr/>
          </p:nvSpPr>
          <p:spPr>
            <a:xfrm>
              <a:off x="5056632" y="2732026"/>
              <a:ext cx="3273552" cy="64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867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9AE5DEF-E026-7040-86D1-45D2D6F5EFA1}"/>
                </a:ext>
              </a:extLst>
            </p:cNvPr>
            <p:cNvSpPr/>
            <p:nvPr/>
          </p:nvSpPr>
          <p:spPr>
            <a:xfrm>
              <a:off x="5056632" y="3056758"/>
              <a:ext cx="2011680" cy="64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867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F57FFBD4-9052-8147-9585-85E6D766CA77}"/>
              </a:ext>
            </a:extLst>
          </p:cNvPr>
          <p:cNvGrpSpPr/>
          <p:nvPr/>
        </p:nvGrpSpPr>
        <p:grpSpPr>
          <a:xfrm>
            <a:off x="6750553" y="5231800"/>
            <a:ext cx="3582017" cy="347699"/>
            <a:chOff x="5056632" y="3733547"/>
            <a:chExt cx="3273552" cy="34861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657F972-1A82-1940-B0CC-2B59B3EEFD4F}"/>
                </a:ext>
              </a:extLst>
            </p:cNvPr>
            <p:cNvSpPr/>
            <p:nvPr/>
          </p:nvSpPr>
          <p:spPr>
            <a:xfrm>
              <a:off x="5434761" y="3733547"/>
              <a:ext cx="2895423" cy="64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867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AEDAAEA-4559-9D42-B0A2-5EDA7DAE2AC1}"/>
                </a:ext>
              </a:extLst>
            </p:cNvPr>
            <p:cNvSpPr/>
            <p:nvPr/>
          </p:nvSpPr>
          <p:spPr>
            <a:xfrm>
              <a:off x="5056632" y="4018149"/>
              <a:ext cx="2895423" cy="64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867"/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30A3298-1E03-3E46-AE7C-6CE9684457AB}"/>
              </a:ext>
            </a:extLst>
          </p:cNvPr>
          <p:cNvGrpSpPr/>
          <p:nvPr/>
        </p:nvGrpSpPr>
        <p:grpSpPr>
          <a:xfrm>
            <a:off x="6750553" y="5965643"/>
            <a:ext cx="1169225" cy="379619"/>
            <a:chOff x="5075097" y="4378332"/>
            <a:chExt cx="950799" cy="38061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2A9CBA3-CC19-8743-AB81-1FFC132991DE}"/>
                </a:ext>
              </a:extLst>
            </p:cNvPr>
            <p:cNvSpPr/>
            <p:nvPr/>
          </p:nvSpPr>
          <p:spPr>
            <a:xfrm>
              <a:off x="5666232" y="4378332"/>
              <a:ext cx="359664" cy="64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867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9042197-9890-8149-A7BD-770FB92CCE58}"/>
                </a:ext>
              </a:extLst>
            </p:cNvPr>
            <p:cNvSpPr/>
            <p:nvPr/>
          </p:nvSpPr>
          <p:spPr>
            <a:xfrm>
              <a:off x="5075097" y="4694938"/>
              <a:ext cx="359664" cy="64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9673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3;p16">
            <a:extLst>
              <a:ext uri="{FF2B5EF4-FFF2-40B4-BE49-F238E27FC236}">
                <a16:creationId xmlns:a16="http://schemas.microsoft.com/office/drawing/2014/main" id="{B5F99E69-D8D5-E84B-AFA4-175CE44A6F37}"/>
              </a:ext>
            </a:extLst>
          </p:cNvPr>
          <p:cNvSpPr txBox="1">
            <a:spLocks/>
          </p:cNvSpPr>
          <p:nvPr/>
        </p:nvSpPr>
        <p:spPr>
          <a:xfrm>
            <a:off x="1020503" y="759696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非選題評量目標</a:t>
            </a:r>
          </a:p>
        </p:txBody>
      </p:sp>
      <p:sp>
        <p:nvSpPr>
          <p:cNvPr id="10" name="Google Shape;74;p16">
            <a:extLst>
              <a:ext uri="{FF2B5EF4-FFF2-40B4-BE49-F238E27FC236}">
                <a16:creationId xmlns:a16="http://schemas.microsoft.com/office/drawing/2014/main" id="{181F2D32-25BE-4842-B570-824A98D5B771}"/>
              </a:ext>
            </a:extLst>
          </p:cNvPr>
          <p:cNvSpPr txBox="1">
            <a:spLocks/>
          </p:cNvSpPr>
          <p:nvPr/>
        </p:nvSpPr>
        <p:spPr>
          <a:xfrm>
            <a:off x="1677637" y="23028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marR="0" lvl="1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3733"/>
              </a:spcBef>
              <a:buNone/>
            </a:pPr>
            <a:r>
              <a:rPr lang="zh-TW" altLang="en-US" sz="4000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評量學生運用數學知識 解題，</a:t>
            </a:r>
            <a:endParaRPr lang="en-US" altLang="zh-TW" sz="4000" dirty="0">
              <a:solidFill>
                <a:schemeClr val="tx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spcBef>
                <a:spcPts val="3733"/>
              </a:spcBef>
              <a:buNone/>
            </a:pPr>
            <a:endParaRPr lang="zh-TW" altLang="en-US" sz="40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indent="0">
              <a:spcBef>
                <a:spcPts val="3733"/>
              </a:spcBef>
              <a:spcAft>
                <a:spcPts val="3733"/>
              </a:spcAft>
              <a:buNone/>
            </a:pPr>
            <a:r>
              <a:rPr lang="zh-TW" altLang="en-US" sz="4000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並表達其解題思維過程與說明理由的能力。</a:t>
            </a:r>
            <a:r>
              <a:rPr lang="zh-TW" altLang="en-US" sz="4000" dirty="0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</a:p>
        </p:txBody>
      </p:sp>
      <p:sp>
        <p:nvSpPr>
          <p:cNvPr id="11" name="Google Shape;75;p16">
            <a:extLst>
              <a:ext uri="{FF2B5EF4-FFF2-40B4-BE49-F238E27FC236}">
                <a16:creationId xmlns:a16="http://schemas.microsoft.com/office/drawing/2014/main" id="{2DA4D657-C3E3-EC47-A373-73B1F4A7C234}"/>
              </a:ext>
            </a:extLst>
          </p:cNvPr>
          <p:cNvSpPr/>
          <p:nvPr/>
        </p:nvSpPr>
        <p:spPr>
          <a:xfrm>
            <a:off x="3933872" y="3423614"/>
            <a:ext cx="2965691" cy="365200"/>
          </a:xfrm>
          <a:prstGeom prst="rect">
            <a:avLst/>
          </a:prstGeom>
          <a:solidFill>
            <a:srgbClr val="FF0000">
              <a:alpha val="498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3200">
              <a:solidFill>
                <a:srgbClr val="FF6600"/>
              </a:solidFill>
            </a:endParaRPr>
          </a:p>
        </p:txBody>
      </p:sp>
      <p:sp>
        <p:nvSpPr>
          <p:cNvPr id="12" name="Google Shape;76;p16">
            <a:extLst>
              <a:ext uri="{FF2B5EF4-FFF2-40B4-BE49-F238E27FC236}">
                <a16:creationId xmlns:a16="http://schemas.microsoft.com/office/drawing/2014/main" id="{2A7BA155-5EB3-BB4C-9B4C-D35CED6FD6B8}"/>
              </a:ext>
            </a:extLst>
          </p:cNvPr>
          <p:cNvSpPr/>
          <p:nvPr/>
        </p:nvSpPr>
        <p:spPr>
          <a:xfrm>
            <a:off x="7106385" y="3423614"/>
            <a:ext cx="855600" cy="365200"/>
          </a:xfrm>
          <a:prstGeom prst="rect">
            <a:avLst/>
          </a:prstGeom>
          <a:solidFill>
            <a:srgbClr val="336600">
              <a:alpha val="498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3200">
              <a:solidFill>
                <a:srgbClr val="FF6600"/>
              </a:solidFill>
            </a:endParaRPr>
          </a:p>
        </p:txBody>
      </p:sp>
      <p:sp>
        <p:nvSpPr>
          <p:cNvPr id="13" name="Google Shape;77;p16">
            <a:extLst>
              <a:ext uri="{FF2B5EF4-FFF2-40B4-BE49-F238E27FC236}">
                <a16:creationId xmlns:a16="http://schemas.microsoft.com/office/drawing/2014/main" id="{4C1C0B67-FFAD-764C-A4C4-16532215CCB4}"/>
              </a:ext>
            </a:extLst>
          </p:cNvPr>
          <p:cNvSpPr/>
          <p:nvPr/>
        </p:nvSpPr>
        <p:spPr>
          <a:xfrm>
            <a:off x="2360273" y="5362909"/>
            <a:ext cx="968000" cy="365200"/>
          </a:xfrm>
          <a:prstGeom prst="rect">
            <a:avLst/>
          </a:prstGeom>
          <a:solidFill>
            <a:srgbClr val="FFC000">
              <a:alpha val="498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3200">
              <a:solidFill>
                <a:srgbClr val="FF6600"/>
              </a:solidFill>
            </a:endParaRPr>
          </a:p>
        </p:txBody>
      </p:sp>
      <p:sp>
        <p:nvSpPr>
          <p:cNvPr id="14" name="Google Shape;78;p16">
            <a:extLst>
              <a:ext uri="{FF2B5EF4-FFF2-40B4-BE49-F238E27FC236}">
                <a16:creationId xmlns:a16="http://schemas.microsoft.com/office/drawing/2014/main" id="{989FADAE-043B-9B43-ADB3-C889BEC2BAAA}"/>
              </a:ext>
            </a:extLst>
          </p:cNvPr>
          <p:cNvSpPr/>
          <p:nvPr/>
        </p:nvSpPr>
        <p:spPr>
          <a:xfrm>
            <a:off x="3812273" y="5362909"/>
            <a:ext cx="968000" cy="365200"/>
          </a:xfrm>
          <a:prstGeom prst="rect">
            <a:avLst/>
          </a:prstGeom>
          <a:solidFill>
            <a:srgbClr val="FFC000">
              <a:alpha val="498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3200">
              <a:solidFill>
                <a:srgbClr val="FF6600"/>
              </a:solidFill>
            </a:endParaRPr>
          </a:p>
        </p:txBody>
      </p:sp>
      <p:sp>
        <p:nvSpPr>
          <p:cNvPr id="15" name="Google Shape;79;p16">
            <a:extLst>
              <a:ext uri="{FF2B5EF4-FFF2-40B4-BE49-F238E27FC236}">
                <a16:creationId xmlns:a16="http://schemas.microsoft.com/office/drawing/2014/main" id="{CE7059D2-6C07-FC4F-8C40-AA0D61AACA30}"/>
              </a:ext>
            </a:extLst>
          </p:cNvPr>
          <p:cNvSpPr/>
          <p:nvPr/>
        </p:nvSpPr>
        <p:spPr>
          <a:xfrm>
            <a:off x="7411729" y="5405935"/>
            <a:ext cx="1692800" cy="365200"/>
          </a:xfrm>
          <a:prstGeom prst="rect">
            <a:avLst/>
          </a:prstGeom>
          <a:solidFill>
            <a:srgbClr val="FFC000">
              <a:alpha val="498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320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p17">
            <a:extLst>
              <a:ext uri="{FF2B5EF4-FFF2-40B4-BE49-F238E27FC236}">
                <a16:creationId xmlns:a16="http://schemas.microsoft.com/office/drawing/2014/main" id="{F8BFB314-7140-B943-8C97-06792EAA67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9742" y="720122"/>
            <a:ext cx="877251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zh-TW" altLang="en-US" sz="3600" dirty="0">
                <a:latin typeface="Microsoft JhengHei"/>
                <a:ea typeface="Microsoft JhengHei"/>
                <a:cs typeface="Microsoft JhengHei"/>
                <a:sym typeface="Microsoft JhengHei"/>
              </a:rPr>
              <a:t>評分規準</a:t>
            </a:r>
            <a:endParaRPr sz="3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" name="Google Shape;85;p17">
            <a:extLst>
              <a:ext uri="{FF2B5EF4-FFF2-40B4-BE49-F238E27FC236}">
                <a16:creationId xmlns:a16="http://schemas.microsoft.com/office/drawing/2014/main" id="{9D2CB0C7-F9CC-4A40-BC3E-FDE38A59B7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95484" y="1651837"/>
            <a:ext cx="8772516" cy="25056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lnSpc>
                <a:spcPct val="14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altLang="en-US" sz="28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評分規準是閱卷委員評分的依據，數學科非選擇題評分考量的重點，學生解題過程中「擬定策略」的適切性與「表達過程」的合理、完整性。</a:t>
            </a:r>
            <a:endParaRPr sz="28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Google Shape;86;p17">
            <a:extLst>
              <a:ext uri="{FF2B5EF4-FFF2-40B4-BE49-F238E27FC236}">
                <a16:creationId xmlns:a16="http://schemas.microsoft.com/office/drawing/2014/main" id="{72C9D91A-8706-9743-A741-E59682265CF7}"/>
              </a:ext>
            </a:extLst>
          </p:cNvPr>
          <p:cNvSpPr/>
          <p:nvPr/>
        </p:nvSpPr>
        <p:spPr>
          <a:xfrm>
            <a:off x="7390754" y="3055443"/>
            <a:ext cx="1307137" cy="184726"/>
          </a:xfrm>
          <a:prstGeom prst="rect">
            <a:avLst/>
          </a:prstGeom>
          <a:solidFill>
            <a:srgbClr val="FF0000">
              <a:alpha val="498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000">
              <a:solidFill>
                <a:srgbClr val="FF6600"/>
              </a:solidFill>
            </a:endParaRPr>
          </a:p>
        </p:txBody>
      </p:sp>
      <p:sp>
        <p:nvSpPr>
          <p:cNvPr id="7" name="Google Shape;87;p17">
            <a:extLst>
              <a:ext uri="{FF2B5EF4-FFF2-40B4-BE49-F238E27FC236}">
                <a16:creationId xmlns:a16="http://schemas.microsoft.com/office/drawing/2014/main" id="{AE3A2681-3E7C-9B4B-B4C9-5C731823995B}"/>
              </a:ext>
            </a:extLst>
          </p:cNvPr>
          <p:cNvSpPr/>
          <p:nvPr/>
        </p:nvSpPr>
        <p:spPr>
          <a:xfrm>
            <a:off x="3068987" y="3644663"/>
            <a:ext cx="1479262" cy="259099"/>
          </a:xfrm>
          <a:prstGeom prst="rect">
            <a:avLst/>
          </a:prstGeom>
          <a:solidFill>
            <a:srgbClr val="FFC000">
              <a:alpha val="4980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000">
              <a:solidFill>
                <a:srgbClr val="FF6600"/>
              </a:solidFill>
            </a:endParaRPr>
          </a:p>
        </p:txBody>
      </p:sp>
      <p:sp>
        <p:nvSpPr>
          <p:cNvPr id="8" name="Google Shape;88;p17">
            <a:extLst>
              <a:ext uri="{FF2B5EF4-FFF2-40B4-BE49-F238E27FC236}">
                <a16:creationId xmlns:a16="http://schemas.microsoft.com/office/drawing/2014/main" id="{68431959-A774-3848-8D95-B2DC75CB7266}"/>
              </a:ext>
            </a:extLst>
          </p:cNvPr>
          <p:cNvSpPr txBox="1">
            <a:spLocks/>
          </p:cNvSpPr>
          <p:nvPr/>
        </p:nvSpPr>
        <p:spPr>
          <a:xfrm>
            <a:off x="1895484" y="3903763"/>
            <a:ext cx="8772516" cy="1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marR="0" lvl="1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zh-TW" altLang="en-US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擬定策略</a:t>
            </a:r>
            <a:r>
              <a:rPr lang="zh-TW" altLang="en-US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r>
              <a:rPr lang="zh-TW" altLang="en-US" sz="2800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是指學生察覺題目條件要素，將題目轉化成數學問題並擬定解題方法；</a:t>
            </a:r>
          </a:p>
        </p:txBody>
      </p:sp>
      <p:sp>
        <p:nvSpPr>
          <p:cNvPr id="9" name="Google Shape;89;p17">
            <a:extLst>
              <a:ext uri="{FF2B5EF4-FFF2-40B4-BE49-F238E27FC236}">
                <a16:creationId xmlns:a16="http://schemas.microsoft.com/office/drawing/2014/main" id="{624C6600-156F-364B-8BB1-1990E4397C9B}"/>
              </a:ext>
            </a:extLst>
          </p:cNvPr>
          <p:cNvSpPr txBox="1">
            <a:spLocks/>
          </p:cNvSpPr>
          <p:nvPr/>
        </p:nvSpPr>
        <p:spPr>
          <a:xfrm>
            <a:off x="1895484" y="5206163"/>
            <a:ext cx="8772516" cy="1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4289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marR="0" lvl="1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zh-TW" altLang="en-US" sz="2800" dirty="0"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altLang="en-US" sz="28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表達過程</a:t>
            </a:r>
            <a:r>
              <a:rPr lang="zh-TW" altLang="en-US" sz="2800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」是指呈現解題步驟、以及推導</a:t>
            </a:r>
            <a:r>
              <a:rPr lang="en-US" altLang="zh-TW" sz="2800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altLang="en-US" sz="2800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推理、解釋的表達。</a:t>
            </a:r>
          </a:p>
        </p:txBody>
      </p:sp>
    </p:spTree>
    <p:extLst>
      <p:ext uri="{BB962C8B-B14F-4D97-AF65-F5344CB8AC3E}">
        <p14:creationId xmlns:p14="http://schemas.microsoft.com/office/powerpoint/2010/main" val="35093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78BCC7E-1C82-B244-BF68-B9A138AB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00" y="438870"/>
            <a:ext cx="11360800" cy="1122400"/>
          </a:xfrm>
        </p:spPr>
        <p:txBody>
          <a:bodyPr>
            <a:normAutofit/>
          </a:bodyPr>
          <a:lstStyle/>
          <a:p>
            <a:r>
              <a:rPr kumimoji="1" lang="zh-TW" altLang="en-US" sz="3600" dirty="0"/>
              <a:t>關於數學科非選擇題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1FDFACB-66BE-1848-BDCB-5423539B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07" y="1622808"/>
            <a:ext cx="9210386" cy="4462174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DEECE21F-B023-444F-8891-291EE36A1F30}"/>
              </a:ext>
            </a:extLst>
          </p:cNvPr>
          <p:cNvGrpSpPr/>
          <p:nvPr/>
        </p:nvGrpSpPr>
        <p:grpSpPr>
          <a:xfrm>
            <a:off x="2833080" y="1995061"/>
            <a:ext cx="1398026" cy="4772144"/>
            <a:chOff x="1502175" y="1479667"/>
            <a:chExt cx="1265230" cy="357910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673E355-4785-4642-86C1-C888FE0502A2}"/>
                </a:ext>
              </a:extLst>
            </p:cNvPr>
            <p:cNvSpPr/>
            <p:nvPr/>
          </p:nvSpPr>
          <p:spPr>
            <a:xfrm>
              <a:off x="1502175" y="1479667"/>
              <a:ext cx="1265230" cy="3218686"/>
            </a:xfrm>
            <a:prstGeom prst="rect">
              <a:avLst/>
            </a:prstGeom>
            <a:noFill/>
            <a:ln w="76200"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867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9A420695-4A37-2549-B2E8-A84B6A041A44}"/>
                </a:ext>
              </a:extLst>
            </p:cNvPr>
            <p:cNvSpPr txBox="1"/>
            <p:nvPr/>
          </p:nvSpPr>
          <p:spPr>
            <a:xfrm>
              <a:off x="1945659" y="4774033"/>
              <a:ext cx="625749" cy="28474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zh-TW" altLang="en-US" sz="1867" dirty="0"/>
                <a:t>策略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247E45DD-D75F-2040-B45B-EC311C1DB0FC}"/>
              </a:ext>
            </a:extLst>
          </p:cNvPr>
          <p:cNvGrpSpPr/>
          <p:nvPr/>
        </p:nvGrpSpPr>
        <p:grpSpPr>
          <a:xfrm>
            <a:off x="4760212" y="1972889"/>
            <a:ext cx="2270235" cy="4794316"/>
            <a:chOff x="3026664" y="1463039"/>
            <a:chExt cx="2059685" cy="359573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F163B20-55F3-AF49-8FBF-BB3659CB964E}"/>
                </a:ext>
              </a:extLst>
            </p:cNvPr>
            <p:cNvSpPr/>
            <p:nvPr/>
          </p:nvSpPr>
          <p:spPr>
            <a:xfrm>
              <a:off x="3026664" y="1463039"/>
              <a:ext cx="2059685" cy="3218687"/>
            </a:xfrm>
            <a:prstGeom prst="rect">
              <a:avLst/>
            </a:prstGeom>
            <a:noFill/>
            <a:ln w="76200">
              <a:solidFill>
                <a:schemeClr val="accent1">
                  <a:shade val="50000"/>
                  <a:alpha val="58877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867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02D701FC-AA77-BC47-A8E6-52D2D89236BD}"/>
                </a:ext>
              </a:extLst>
            </p:cNvPr>
            <p:cNvSpPr txBox="1"/>
            <p:nvPr/>
          </p:nvSpPr>
          <p:spPr>
            <a:xfrm>
              <a:off x="3669188" y="4774034"/>
              <a:ext cx="1115165" cy="28474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zh-TW" altLang="en-US" sz="1867" dirty="0"/>
                <a:t>解題過程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B8E0A310-C2C9-104F-9A17-8A42E3CC9164}"/>
              </a:ext>
            </a:extLst>
          </p:cNvPr>
          <p:cNvGrpSpPr/>
          <p:nvPr/>
        </p:nvGrpSpPr>
        <p:grpSpPr>
          <a:xfrm>
            <a:off x="7389530" y="1950719"/>
            <a:ext cx="3097996" cy="4794316"/>
            <a:chOff x="5379720" y="1463040"/>
            <a:chExt cx="2968752" cy="359573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CE95ADD-94E0-FD41-A9EB-CF8D2309A5C9}"/>
                </a:ext>
              </a:extLst>
            </p:cNvPr>
            <p:cNvSpPr/>
            <p:nvPr/>
          </p:nvSpPr>
          <p:spPr>
            <a:xfrm>
              <a:off x="5379720" y="1463040"/>
              <a:ext cx="2968752" cy="3218688"/>
            </a:xfrm>
            <a:prstGeom prst="rect">
              <a:avLst/>
            </a:prstGeom>
            <a:noFill/>
            <a:ln w="76200">
              <a:solidFill>
                <a:schemeClr val="accent1">
                  <a:shade val="50000"/>
                  <a:alpha val="58877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867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B9BE659C-FC7D-AA43-BD6F-17D658057C50}"/>
                </a:ext>
              </a:extLst>
            </p:cNvPr>
            <p:cNvSpPr txBox="1"/>
            <p:nvPr/>
          </p:nvSpPr>
          <p:spPr>
            <a:xfrm>
              <a:off x="6387843" y="4774035"/>
              <a:ext cx="1291911" cy="28474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zh-TW" altLang="en-US" sz="1867" dirty="0"/>
                <a:t>結果</a:t>
              </a:r>
              <a:r>
                <a:rPr kumimoji="1" lang="en-US" altLang="zh-CN" sz="1867" dirty="0"/>
                <a:t>/</a:t>
              </a:r>
              <a:r>
                <a:rPr kumimoji="1" lang="zh-CN" altLang="en-US" sz="1867" dirty="0"/>
                <a:t>結論</a:t>
              </a:r>
              <a:endParaRPr kumimoji="1" lang="zh-TW" altLang="en-US" sz="1867" dirty="0"/>
            </a:p>
          </p:txBody>
        </p:sp>
      </p:grpSp>
    </p:spTree>
    <p:extLst>
      <p:ext uri="{BB962C8B-B14F-4D97-AF65-F5344CB8AC3E}">
        <p14:creationId xmlns:p14="http://schemas.microsoft.com/office/powerpoint/2010/main" val="21854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1448</Words>
  <Application>Microsoft Macintosh PowerPoint</Application>
  <PresentationFormat>寬螢幕</PresentationFormat>
  <Paragraphs>136</Paragraphs>
  <Slides>53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60" baseType="lpstr">
      <vt:lpstr>Microsoft JhengHei</vt:lpstr>
      <vt:lpstr>DFKai-SB</vt:lpstr>
      <vt:lpstr>BiauKai</vt:lpstr>
      <vt:lpstr>Arial</vt:lpstr>
      <vt:lpstr>Calibri</vt:lpstr>
      <vt:lpstr>Roboto</vt:lpstr>
      <vt:lpstr>Simple Light</vt:lpstr>
      <vt:lpstr>111年度數學科非選擇題 試題解析</vt:lpstr>
      <vt:lpstr>PowerPoint 簡報</vt:lpstr>
      <vt:lpstr>非正式抽樣調查</vt:lpstr>
      <vt:lpstr>PowerPoint 簡報</vt:lpstr>
      <vt:lpstr>關於數學科非選擇題</vt:lpstr>
      <vt:lpstr>PowerPoint 簡報</vt:lpstr>
      <vt:lpstr>PowerPoint 簡報</vt:lpstr>
      <vt:lpstr>評分規準</vt:lpstr>
      <vt:lpstr>關於數學科非選擇題</vt:lpstr>
      <vt:lpstr>第一屆新課綱非選擇題的特性：</vt:lpstr>
      <vt:lpstr>第一屆新課綱非選擇題的特性：</vt:lpstr>
      <vt:lpstr>第一屆新課綱非選擇題的特性：</vt:lpstr>
      <vt:lpstr>第一屆新課綱非選擇題的特性：</vt:lpstr>
      <vt:lpstr>兩題非選擇題得分分析(台南與全國)</vt:lpstr>
      <vt:lpstr>非選試題第1題分析</vt:lpstr>
      <vt:lpstr>非選試題第1題分析</vt:lpstr>
      <vt:lpstr>PowerPoint 簡報</vt:lpstr>
      <vt:lpstr>PowerPoint 簡報</vt:lpstr>
      <vt:lpstr>評分指引—依據評分規準，此題評分指引如下：</vt:lpstr>
      <vt:lpstr>PowerPoint 簡報</vt:lpstr>
      <vt:lpstr>PowerPoint 簡報</vt:lpstr>
      <vt:lpstr>PowerPoint 簡報</vt:lpstr>
      <vt:lpstr>樣卷說明</vt:lpstr>
      <vt:lpstr>樣卷說明</vt:lpstr>
      <vt:lpstr>樣卷說明</vt:lpstr>
      <vt:lpstr>樣卷說明</vt:lpstr>
      <vt:lpstr>樣卷說明</vt:lpstr>
      <vt:lpstr>樣卷說明</vt:lpstr>
      <vt:lpstr>樣卷說明</vt:lpstr>
      <vt:lpstr>PowerPoint 簡報</vt:lpstr>
      <vt:lpstr>PowerPoint 簡報</vt:lpstr>
      <vt:lpstr>PowerPoint 簡報</vt:lpstr>
      <vt:lpstr>評分結果(全市與全國)</vt:lpstr>
      <vt:lpstr>PowerPoint 簡報</vt:lpstr>
      <vt:lpstr>非選試題第2題分析</vt:lpstr>
      <vt:lpstr>非選試題第2題分析</vt:lpstr>
      <vt:lpstr>非選試題第2題分析</vt:lpstr>
      <vt:lpstr>評分指引—依據評分規準，此題評分指引如下：</vt:lpstr>
      <vt:lpstr>評分指引—依據評分規準，此題評分指引如下：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        What can we do?                    Which one do you choose?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111年度數學科非選擇題 試題解析</dc:title>
  <cp:lastModifiedBy>Microsoft Office User</cp:lastModifiedBy>
  <cp:revision>31</cp:revision>
  <dcterms:modified xsi:type="dcterms:W3CDTF">2022-10-25T14:15:08Z</dcterms:modified>
</cp:coreProperties>
</file>