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9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135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0953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713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830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7938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530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93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35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19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21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11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64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022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7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7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A3DBE-F95E-4826-92A8-FB9C1EF78BC5}" type="datetimeFigureOut">
              <a:rPr lang="zh-TW" altLang="en-US" smtClean="0"/>
              <a:t>2020/5/22/Fri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53FC16-812A-478F-A996-60332564B3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83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lice.taichung.gov.tw/precinct5/home.jsp?id=30&amp;parentpath=0,3&amp;mcustomize=multimessages_view.jsp&amp;dataserno=201903050001&amp;t=Publicize&amp;mserno=20190305000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w.youcard.yahoo.com/cardstack/dfdf5340-f9d7-11e8-85d3-e16f200257ce/%E8%A2%AB%E6%80%A7%E4%BE%B5%E5%BE%8C%E8%A9%B2%E6%80%8E%E9%BA%BC%E8%BE%A6%EF%BC%9F6%E5%A4%A7%E9%87%8D%E9%BB%9E%E6%95%99%E4%BD%A0%E5%A0%B1%E6%A1%88%E8%99%95%E7%90%86%E4%BF%9D%E8%AD%B7%E8%87%AA%E5%B7%B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56D3E7-FE57-408F-95D7-6A47F76BF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性侵害防治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B1E7FE5-B57C-4705-A229-8CF4D001B2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364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912B1D-7E84-4D6A-B1F6-B4DCE4A3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性侵害的法律定義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59B3EA-9AA2-4FA8-902E-0E54EBBBC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凡是任何違反個人意願，而涉及性的意涵之行為，均被視為性侵害，嚴重的性侵害行為包括：強迫性交、口交、性器官接觸、性猥褻等，其他輕微的包括：展示色情圖片、口語上的性騷擾、強迫觀賞色情影片、不斷撫摸女（男）性身體、窺視等，都屬於性侵害的範圍。</a:t>
            </a:r>
            <a:endParaRPr lang="en-US" altLang="zh-TW" dirty="0"/>
          </a:p>
          <a:p>
            <a:r>
              <a:rPr lang="zh-TW" altLang="en-US" dirty="0"/>
              <a:t>性侵害防治法：觸犯刑法第二百二十一條至第二百二十七條、第二百二十八條、第二百二十九條、第三百三十二條第二項第二款、第三百三十四條第二項第二款、第三百四十八條第二項第一款及其特別法之罪。</a:t>
            </a:r>
            <a:endParaRPr lang="en-US" altLang="zh-TW" dirty="0"/>
          </a:p>
          <a:p>
            <a:r>
              <a:rPr lang="zh-TW" altLang="en-US" dirty="0"/>
              <a:t>兒童及少年性剝削防制條例。</a:t>
            </a:r>
            <a:r>
              <a:rPr lang="en-US" altLang="zh-TW" dirty="0"/>
              <a:t>(107</a:t>
            </a:r>
            <a:r>
              <a:rPr lang="zh-TW" altLang="en-US" dirty="0"/>
              <a:t>年修正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妨礙性自主。</a:t>
            </a:r>
          </a:p>
        </p:txBody>
      </p:sp>
    </p:spTree>
    <p:extLst>
      <p:ext uri="{BB962C8B-B14F-4D97-AF65-F5344CB8AC3E}">
        <p14:creationId xmlns:p14="http://schemas.microsoft.com/office/powerpoint/2010/main" val="392727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ADB265-C40F-45FD-A26B-09A7E3706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事前防範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FCC96E-C36C-4264-8452-8FA7167D3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立即制止對方</a:t>
            </a:r>
            <a:endParaRPr lang="en-US" altLang="zh-TW" dirty="0"/>
          </a:p>
          <a:p>
            <a:r>
              <a:rPr lang="zh-TW" altLang="en-US" dirty="0"/>
              <a:t>盡可能表達自己的不滿與界限</a:t>
            </a:r>
            <a:endParaRPr lang="en-US" altLang="zh-TW" dirty="0"/>
          </a:p>
          <a:p>
            <a:r>
              <a:rPr lang="zh-TW" altLang="en-US" dirty="0"/>
              <a:t>注意約會安全</a:t>
            </a:r>
            <a:endParaRPr lang="en-US" altLang="zh-TW" dirty="0"/>
          </a:p>
          <a:p>
            <a:r>
              <a:rPr lang="zh-TW" altLang="en-US" dirty="0"/>
              <a:t>關注社會案件並學習因應與防身技巧</a:t>
            </a:r>
            <a:endParaRPr lang="en-US" altLang="zh-TW" dirty="0"/>
          </a:p>
          <a:p>
            <a:r>
              <a:rPr lang="zh-TW" altLang="en-US" dirty="0"/>
              <a:t>自身言詞與態度須謹慎</a:t>
            </a:r>
            <a:endParaRPr lang="en-US" altLang="zh-TW" dirty="0"/>
          </a:p>
          <a:p>
            <a:r>
              <a:rPr lang="zh-TW" altLang="en-US" dirty="0"/>
              <a:t>隱忍無法解決問題</a:t>
            </a:r>
          </a:p>
        </p:txBody>
      </p:sp>
    </p:spTree>
    <p:extLst>
      <p:ext uri="{BB962C8B-B14F-4D97-AF65-F5344CB8AC3E}">
        <p14:creationId xmlns:p14="http://schemas.microsoft.com/office/powerpoint/2010/main" val="264653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FE3BAC-B3E3-46D5-9037-9F8109C4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事發應變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94DDCC-7E8E-4DB3-B6EC-3D27E4B2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冷靜：冷靜思考評估整體狀況，思考並尋找逃脫方法、路線，切勿哀叫、哭泣以免激怒歹徒。</a:t>
            </a:r>
            <a:endParaRPr lang="en-US" altLang="zh-TW" dirty="0"/>
          </a:p>
          <a:p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假裝配合並拖延：先放低姿態、化被動為主動配合歹徒，再假藉身體不適、 生理期、患病、更換地點等理由拖延時間，爭取時間以尋求救援機會。</a:t>
            </a:r>
            <a:endParaRPr lang="en-US" altLang="zh-TW" dirty="0"/>
          </a:p>
          <a:p>
            <a:r>
              <a:rPr lang="en-US" altLang="zh-TW" dirty="0"/>
              <a:t>(</a:t>
            </a:r>
            <a:r>
              <a:rPr lang="zh-TW" altLang="en-US" dirty="0"/>
              <a:t>三</a:t>
            </a:r>
            <a:r>
              <a:rPr lang="en-US" altLang="zh-TW" dirty="0"/>
              <a:t>)</a:t>
            </a:r>
            <a:r>
              <a:rPr lang="zh-TW" altLang="en-US" dirty="0"/>
              <a:t>反擊：設法讓歹徒放下武器再反擊，攻擊需全力一搏、不猶豫，找最恰當的時機，最脆弱部位如生殖器、眼、喉等攻擊，使歹徒倒下後立即逃跑。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 algn="r">
              <a:buNone/>
            </a:pPr>
            <a:r>
              <a:rPr lang="zh-TW" altLang="en-US" dirty="0"/>
              <a:t>來源：台中市警察局</a:t>
            </a:r>
            <a:endParaRPr lang="en-US" altLang="zh-TW" dirty="0"/>
          </a:p>
          <a:p>
            <a:pPr marL="0" indent="0" algn="r">
              <a:buNone/>
            </a:pPr>
            <a:r>
              <a:rPr lang="en-US" altLang="zh-TW" dirty="0">
                <a:hlinkClick r:id="rId2"/>
              </a:rPr>
              <a:t>https://www.police.taichung.gov.tw/precinct5/home.jsp?id=30&amp;parentpath=0,3&amp;mcustomize=multimessages_view.jsp&amp;dataserno=201903050001&amp;t=Publicize&amp;mserno=201903050001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0021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750431-60FF-40E6-A981-171A99F2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事後處理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B4BE11-09B0-4D9A-96EA-74045CFE9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維持案發現場 通報警察機關</a:t>
            </a:r>
            <a:endParaRPr lang="en-US" altLang="zh-TW" dirty="0"/>
          </a:p>
          <a:p>
            <a:r>
              <a:rPr lang="zh-TW" altLang="en-US" dirty="0"/>
              <a:t>勿洗澡更衣 盡速就醫驗傷</a:t>
            </a:r>
            <a:endParaRPr lang="en-US" altLang="zh-TW" dirty="0"/>
          </a:p>
          <a:p>
            <a:r>
              <a:rPr lang="zh-TW" altLang="en-US" dirty="0"/>
              <a:t>相信自己沒有錯 尋求諮商輔導</a:t>
            </a:r>
            <a:endParaRPr lang="en-US" altLang="zh-TW" dirty="0"/>
          </a:p>
          <a:p>
            <a:r>
              <a:rPr lang="zh-TW" altLang="en-US" dirty="0"/>
              <a:t>法律、經濟援助 </a:t>
            </a:r>
            <a:r>
              <a:rPr lang="en-US" altLang="zh-TW" dirty="0"/>
              <a:t>2</a:t>
            </a:r>
            <a:r>
              <a:rPr lang="zh-TW" altLang="en-US" dirty="0"/>
              <a:t>大求助管道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資料來源：</a:t>
            </a:r>
            <a:r>
              <a:rPr lang="en-US" altLang="zh-TW" dirty="0">
                <a:hlinkClick r:id="rId2"/>
              </a:rPr>
              <a:t> https://tw.youcard.yahoo.com/cardstack/dfdf5340-f9d7-11e8-85d3-e16f200257ce/%E8%A2%AB%E6%80%A7%E4%BE%B5%E5%BE%8C%E8%A9%B2%E6%80%8E%E9%BA%BC%E8%BE%A6%EF%BC%9F6%E5%A4%A7%E9%87%8D%E9%BB%9E%E6%95%99%E4%BD%A0%E5%A0%B1%E6%A1%88%E8%99%95%E7%90%86%E4%BF%9D%E8%AD%B7%E8%87%AA%E5%B7%B1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100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1BC804-30E1-4859-866A-4686832E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傷痛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3C8177-2C4C-40D5-9311-7BA15C22C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「我告訴我自己，是我自己不檢點才會讓人有機可趁，引來這樣的後果。</a:t>
            </a:r>
          </a:p>
          <a:p>
            <a:r>
              <a:rPr lang="zh-TW" altLang="en-US" dirty="0"/>
              <a:t>可是</a:t>
            </a:r>
            <a:r>
              <a:rPr lang="en-US" altLang="zh-TW" dirty="0"/>
              <a:t>……</a:t>
            </a:r>
            <a:r>
              <a:rPr lang="zh-TW" altLang="en-US" dirty="0"/>
              <a:t>我明明不願意啊</a:t>
            </a:r>
            <a:r>
              <a:rPr lang="en-US" altLang="zh-TW" dirty="0"/>
              <a:t>……</a:t>
            </a:r>
            <a:endParaRPr lang="zh-TW" altLang="en-US" dirty="0"/>
          </a:p>
          <a:p>
            <a:r>
              <a:rPr lang="zh-TW" altLang="en-US" dirty="0"/>
              <a:t>我不害怕想起，但是我氣憤自己沒保護好自己，氣憤家人為什麼不保護我</a:t>
            </a:r>
            <a:r>
              <a:rPr lang="en-US" altLang="zh-TW" dirty="0"/>
              <a:t>……</a:t>
            </a:r>
            <a:endParaRPr lang="zh-TW" altLang="en-US" dirty="0"/>
          </a:p>
          <a:p>
            <a:r>
              <a:rPr lang="zh-TW" altLang="en-US" dirty="0"/>
              <a:t>我氣憤自以為只要覺得是我自己給人家機會做這些事，我的心裡就會好過，</a:t>
            </a:r>
          </a:p>
          <a:p>
            <a:r>
              <a:rPr lang="zh-TW" altLang="en-US" dirty="0"/>
              <a:t>只要都推給是自己的行為淫蕩不檢點就都說得過去。</a:t>
            </a:r>
          </a:p>
          <a:p>
            <a:r>
              <a:rPr lang="zh-TW" altLang="en-US" dirty="0"/>
              <a:t>但我沒辦法⋯只要碰觸到相關的文字、新聞，我的心裡又不受控制的痛苦。</a:t>
            </a:r>
          </a:p>
          <a:p>
            <a:r>
              <a:rPr lang="zh-TW" altLang="en-US" dirty="0"/>
              <a:t>身邊知情的長輩告訴我，好好工作，好好生活，樂觀進取，不要再去想那些不愉快的事情，想著怎麼讓未來更好，不要再鑽牛角尖跟那些事過不去。</a:t>
            </a:r>
          </a:p>
          <a:p>
            <a:r>
              <a:rPr lang="zh-TW" altLang="en-US" dirty="0"/>
              <a:t>就是一直鑽牛角尖才會憂鬱症的</a:t>
            </a:r>
            <a:r>
              <a:rPr lang="en-US" altLang="zh-TW" dirty="0"/>
              <a:t>……</a:t>
            </a:r>
            <a:r>
              <a:rPr lang="zh-TW" altLang="en-US" dirty="0"/>
              <a:t>」</a:t>
            </a:r>
          </a:p>
          <a:p>
            <a:pPr marL="0" indent="0" algn="r">
              <a:buNone/>
            </a:pPr>
            <a:r>
              <a:rPr lang="zh-TW" altLang="en-US" dirty="0"/>
              <a:t>勵馨基金會</a:t>
            </a:r>
          </a:p>
        </p:txBody>
      </p:sp>
    </p:spTree>
    <p:extLst>
      <p:ext uri="{BB962C8B-B14F-4D97-AF65-F5344CB8AC3E}">
        <p14:creationId xmlns:p14="http://schemas.microsoft.com/office/powerpoint/2010/main" val="1254423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9E35E5-D836-4580-85C7-AC1BB3931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BE8A75-99A9-475F-A7B6-2E7541C83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4" name="Group 8">
            <a:extLst>
              <a:ext uri="{FF2B5EF4-FFF2-40B4-BE49-F238E27FC236}">
                <a16:creationId xmlns:a16="http://schemas.microsoft.com/office/drawing/2014/main" id="{317BA8A7-C9DA-43D9-B098-AF585440F501}"/>
              </a:ext>
            </a:extLst>
          </p:cNvPr>
          <p:cNvGrpSpPr>
            <a:grpSpLocks/>
          </p:cNvGrpSpPr>
          <p:nvPr/>
        </p:nvGrpSpPr>
        <p:grpSpPr bwMode="auto">
          <a:xfrm>
            <a:off x="583055" y="260350"/>
            <a:ext cx="8785225" cy="6337300"/>
            <a:chOff x="0" y="0"/>
            <a:chExt cx="5760" cy="4197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0D2279C4-9113-4D5C-9E0D-23A49A9ED0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2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F003FD7D-2A47-418A-B657-090F740FEE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101"/>
            <a:stretch>
              <a:fillRect/>
            </a:stretch>
          </p:blipFill>
          <p:spPr bwMode="auto">
            <a:xfrm>
              <a:off x="0" y="2387"/>
              <a:ext cx="5760" cy="1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355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85B6BB-F8A8-44AE-99F6-4A214FF8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勵馨基金會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7EA4F6-D6A8-49DD-94CD-C23FE1DE0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  <a:p>
            <a:r>
              <a:rPr lang="en-US" altLang="zh-TW" dirty="0"/>
              <a:t>1. </a:t>
            </a:r>
            <a:r>
              <a:rPr lang="zh-TW" altLang="en-US" dirty="0"/>
              <a:t>勵馨基金會總會 </a:t>
            </a:r>
            <a:r>
              <a:rPr lang="en-US" altLang="zh-TW" dirty="0"/>
              <a:t>(02)8911-8595 </a:t>
            </a:r>
          </a:p>
          <a:p>
            <a:r>
              <a:rPr lang="en-US" altLang="zh-TW" dirty="0"/>
              <a:t>2. </a:t>
            </a:r>
            <a:r>
              <a:rPr lang="zh-TW" altLang="en-US" dirty="0"/>
              <a:t>台北蒲公英 </a:t>
            </a:r>
            <a:r>
              <a:rPr lang="en-US" altLang="zh-TW" dirty="0"/>
              <a:t>(02)2362-2400</a:t>
            </a:r>
          </a:p>
          <a:p>
            <a:r>
              <a:rPr lang="en-US" altLang="zh-TW" dirty="0"/>
              <a:t>3. </a:t>
            </a:r>
            <a:r>
              <a:rPr lang="zh-TW" altLang="en-US" dirty="0"/>
              <a:t>台中蒲公英 </a:t>
            </a:r>
            <a:r>
              <a:rPr lang="en-US" altLang="zh-TW" dirty="0"/>
              <a:t>(04)2223-8585</a:t>
            </a:r>
          </a:p>
          <a:p>
            <a:r>
              <a:rPr lang="en-US" altLang="zh-TW" dirty="0"/>
              <a:t>4. </a:t>
            </a:r>
            <a:r>
              <a:rPr lang="zh-TW" altLang="en-US" dirty="0"/>
              <a:t>高雄蒲公英 </a:t>
            </a:r>
            <a:r>
              <a:rPr lang="en-US" altLang="zh-TW" dirty="0"/>
              <a:t>(07)223-7995</a:t>
            </a:r>
          </a:p>
          <a:p>
            <a:r>
              <a:rPr lang="en-US" altLang="zh-TW" dirty="0"/>
              <a:t>5. </a:t>
            </a:r>
            <a:r>
              <a:rPr lang="zh-TW" altLang="en-US" dirty="0"/>
              <a:t>台東蒲公英 </a:t>
            </a:r>
            <a:r>
              <a:rPr lang="en-US" altLang="zh-TW" dirty="0"/>
              <a:t>(089)225449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567491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714</Words>
  <Application>Microsoft Office PowerPoint</Application>
  <PresentationFormat>寬螢幕</PresentationFormat>
  <Paragraphs>49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Trebuchet MS</vt:lpstr>
      <vt:lpstr>Wingdings 3</vt:lpstr>
      <vt:lpstr>多面向</vt:lpstr>
      <vt:lpstr>性侵害防治</vt:lpstr>
      <vt:lpstr>性侵害的法律定義</vt:lpstr>
      <vt:lpstr>事前防範</vt:lpstr>
      <vt:lpstr>事發應變</vt:lpstr>
      <vt:lpstr>事後處理</vt:lpstr>
      <vt:lpstr>傷痛</vt:lpstr>
      <vt:lpstr>PowerPoint 簡報</vt:lpstr>
      <vt:lpstr>勵馨基金會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性侵害防治</dc:title>
  <dc:creator>sh691024</dc:creator>
  <cp:lastModifiedBy>sh691024</cp:lastModifiedBy>
  <cp:revision>4</cp:revision>
  <dcterms:created xsi:type="dcterms:W3CDTF">2020-05-22T07:19:26Z</dcterms:created>
  <dcterms:modified xsi:type="dcterms:W3CDTF">2020-05-22T07:47:11Z</dcterms:modified>
</cp:coreProperties>
</file>