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57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E9DCB-35FB-42D3-B165-C5401B4793B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89D185E-66A7-4D65-A588-917DB87C8CF8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性別平等教育</a:t>
          </a:r>
          <a:endParaRPr lang="en-US" altLang="zh-TW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核心素養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27E1C88E-3F38-48CE-8D55-420B07E9DDFC}" type="parTrans" cxnId="{E600CC99-F870-4C69-8280-6A15C1773509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AAAEC7C0-C66D-41BD-BCB5-F771DC462F91}" type="sibTrans" cxnId="{E600CC99-F870-4C69-8280-6A15C1773509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F17FBC53-946F-4137-A779-9DE6BF12CCDE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性 </a:t>
          </a:r>
          <a:r>
            <a:rPr lang="en-US" altLang="zh-TW" b="1" dirty="0" err="1" smtClean="0">
              <a:latin typeface="微軟正黑體" pitchFamily="34" charset="-120"/>
              <a:ea typeface="微軟正黑體" pitchFamily="34" charset="-120"/>
            </a:rPr>
            <a:t>A1</a:t>
          </a:r>
          <a:r>
            <a:rPr lang="en-US" altLang="zh-TW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尊重多元的生理性別、性別氣質、性傾向與性別認同，以促進性別的自我了解，發展不受性別限制之自我潛能。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C242EA15-418A-4204-851D-6BBEDF42C868}" type="parTrans" cxnId="{8A97EC37-CA97-402F-9165-C898AF28FFA2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97522A91-1E9C-4D7E-9EE8-742E65E9279D}" type="sibTrans" cxnId="{8A97EC37-CA97-402F-9165-C898AF28FFA2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40E0EF07-E25E-4F2D-9AB9-D25EB9523F70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性平議題</a:t>
          </a:r>
          <a:endParaRPr lang="en-US" altLang="zh-TW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學習主題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F7C1BD5A-B1F0-4DE3-93C4-C16AE35D45B2}" type="parTrans" cxnId="{ED80DAF7-0533-440C-89DB-17B6CD59A2B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9330EC6A-6988-447C-B74D-0884D651507F}" type="sibTrans" cxnId="{ED80DAF7-0533-440C-89DB-17B6CD59A2B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5AA7540B-1F85-427E-8A0C-1E44157CC8AE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生理性別、性傾向、性別特質與性別認同多樣性的尊重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09519D12-131E-4B45-AF4A-DAE8C9D080AA}" type="parTrans" cxnId="{2A75E805-5E00-4871-8588-EBACEA906D0E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FFB2214B-3FBF-474D-BAA9-3E6B9FBA8433}" type="sibTrans" cxnId="{2A75E805-5E00-4871-8588-EBACEA906D0E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16ECEBF4-E7EF-4C7B-850F-1AFF969BF664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性平議題</a:t>
          </a:r>
          <a:endParaRPr lang="en-US" altLang="zh-TW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實質內涵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EA4EAAFB-B98B-4F62-87F1-388AFCD8CF82}" type="parTrans" cxnId="{17290FB1-20C8-47C5-808E-F02EBF60A905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C7000B8D-988C-48E1-B244-E9189C0D54E4}" type="sibTrans" cxnId="{17290FB1-20C8-47C5-808E-F02EBF60A905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F1FB0B36-B01B-4F96-BA76-2EF2F333E75A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性 </a:t>
          </a:r>
          <a:r>
            <a:rPr lang="en-US" b="1" dirty="0" err="1" smtClean="0">
              <a:latin typeface="微軟正黑體" pitchFamily="34" charset="-120"/>
              <a:ea typeface="微軟正黑體" pitchFamily="34" charset="-120"/>
            </a:rPr>
            <a:t>J1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 接納自我與尊重他人的性傾向、性別特質與性別認同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2C00616F-0888-4B45-AFC9-BFEE73836759}" type="parTrans" cxnId="{E9E80D2A-0196-4FC1-95F3-EB4F6D467A48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3C84AF5B-9CA5-4531-AE1C-4D8D7F0AD493}" type="sibTrans" cxnId="{E9E80D2A-0196-4FC1-95F3-EB4F6D467A48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57898C99-7DF5-4136-BBBF-43FE73FC9A72}" type="pres">
      <dgm:prSet presAssocID="{310E9DCB-35FB-42D3-B165-C5401B4793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D0839B-B5C7-4AD2-B953-C387111557B3}" type="pres">
      <dgm:prSet presAssocID="{A89D185E-66A7-4D65-A588-917DB87C8CF8}" presName="linNode" presStyleCnt="0"/>
      <dgm:spPr/>
    </dgm:pt>
    <dgm:pt modelId="{00D183C5-B07D-4B60-8DF1-F69CFE02D05B}" type="pres">
      <dgm:prSet presAssocID="{A89D185E-66A7-4D65-A588-917DB87C8CF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659052-3A82-4F5A-AFBB-B48FDFAB2885}" type="pres">
      <dgm:prSet presAssocID="{A89D185E-66A7-4D65-A588-917DB87C8CF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7216BC-FA18-4F0D-90EF-A34F14747362}" type="pres">
      <dgm:prSet presAssocID="{AAAEC7C0-C66D-41BD-BCB5-F771DC462F91}" presName="sp" presStyleCnt="0"/>
      <dgm:spPr/>
    </dgm:pt>
    <dgm:pt modelId="{D966B2D0-6F19-44F1-A6A5-5A159066201D}" type="pres">
      <dgm:prSet presAssocID="{40E0EF07-E25E-4F2D-9AB9-D25EB9523F70}" presName="linNode" presStyleCnt="0"/>
      <dgm:spPr/>
    </dgm:pt>
    <dgm:pt modelId="{82879917-72DE-43F7-832B-3D81E93A6A3A}" type="pres">
      <dgm:prSet presAssocID="{40E0EF07-E25E-4F2D-9AB9-D25EB9523F7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1596D1-B601-42C4-8C36-8E072E9BED68}" type="pres">
      <dgm:prSet presAssocID="{40E0EF07-E25E-4F2D-9AB9-D25EB9523F7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FF4CA1-A969-4CB6-A93C-F15AB16210D0}" type="pres">
      <dgm:prSet presAssocID="{9330EC6A-6988-447C-B74D-0884D651507F}" presName="sp" presStyleCnt="0"/>
      <dgm:spPr/>
    </dgm:pt>
    <dgm:pt modelId="{225A5128-CB59-4C60-A56D-5CA5096F19C0}" type="pres">
      <dgm:prSet presAssocID="{16ECEBF4-E7EF-4C7B-850F-1AFF969BF664}" presName="linNode" presStyleCnt="0"/>
      <dgm:spPr/>
    </dgm:pt>
    <dgm:pt modelId="{2E1F1210-F34D-44E6-A0AA-8DEEA084B93E}" type="pres">
      <dgm:prSet presAssocID="{16ECEBF4-E7EF-4C7B-850F-1AFF969BF66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96915B-FFDE-42B2-9671-21A35455B25F}" type="pres">
      <dgm:prSet presAssocID="{16ECEBF4-E7EF-4C7B-850F-1AFF969BF66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0F1C5D3-9229-4AFD-98A7-4624F41C46DD}" type="presOf" srcId="{F1FB0B36-B01B-4F96-BA76-2EF2F333E75A}" destId="{FC96915B-FFDE-42B2-9671-21A35455B25F}" srcOrd="0" destOrd="0" presId="urn:microsoft.com/office/officeart/2005/8/layout/vList5"/>
    <dgm:cxn modelId="{E600CC99-F870-4C69-8280-6A15C1773509}" srcId="{310E9DCB-35FB-42D3-B165-C5401B4793B1}" destId="{A89D185E-66A7-4D65-A588-917DB87C8CF8}" srcOrd="0" destOrd="0" parTransId="{27E1C88E-3F38-48CE-8D55-420B07E9DDFC}" sibTransId="{AAAEC7C0-C66D-41BD-BCB5-F771DC462F91}"/>
    <dgm:cxn modelId="{8A97EC37-CA97-402F-9165-C898AF28FFA2}" srcId="{A89D185E-66A7-4D65-A588-917DB87C8CF8}" destId="{F17FBC53-946F-4137-A779-9DE6BF12CCDE}" srcOrd="0" destOrd="0" parTransId="{C242EA15-418A-4204-851D-6BBEDF42C868}" sibTransId="{97522A91-1E9C-4D7E-9EE8-742E65E9279D}"/>
    <dgm:cxn modelId="{A712991D-3AEC-4DDA-AB44-CE395630ED2B}" type="presOf" srcId="{310E9DCB-35FB-42D3-B165-C5401B4793B1}" destId="{57898C99-7DF5-4136-BBBF-43FE73FC9A72}" srcOrd="0" destOrd="0" presId="urn:microsoft.com/office/officeart/2005/8/layout/vList5"/>
    <dgm:cxn modelId="{AA3F3674-AD7A-490A-8F90-7D1BF253A6F8}" type="presOf" srcId="{5AA7540B-1F85-427E-8A0C-1E44157CC8AE}" destId="{2D1596D1-B601-42C4-8C36-8E072E9BED68}" srcOrd="0" destOrd="0" presId="urn:microsoft.com/office/officeart/2005/8/layout/vList5"/>
    <dgm:cxn modelId="{308402A3-2924-4F28-8DEC-C0DB30A8C014}" type="presOf" srcId="{40E0EF07-E25E-4F2D-9AB9-D25EB9523F70}" destId="{82879917-72DE-43F7-832B-3D81E93A6A3A}" srcOrd="0" destOrd="0" presId="urn:microsoft.com/office/officeart/2005/8/layout/vList5"/>
    <dgm:cxn modelId="{ED80DAF7-0533-440C-89DB-17B6CD59A2B3}" srcId="{310E9DCB-35FB-42D3-B165-C5401B4793B1}" destId="{40E0EF07-E25E-4F2D-9AB9-D25EB9523F70}" srcOrd="1" destOrd="0" parTransId="{F7C1BD5A-B1F0-4DE3-93C4-C16AE35D45B2}" sibTransId="{9330EC6A-6988-447C-B74D-0884D651507F}"/>
    <dgm:cxn modelId="{2A75E805-5E00-4871-8588-EBACEA906D0E}" srcId="{40E0EF07-E25E-4F2D-9AB9-D25EB9523F70}" destId="{5AA7540B-1F85-427E-8A0C-1E44157CC8AE}" srcOrd="0" destOrd="0" parTransId="{09519D12-131E-4B45-AF4A-DAE8C9D080AA}" sibTransId="{FFB2214B-3FBF-474D-BAA9-3E6B9FBA8433}"/>
    <dgm:cxn modelId="{4377F3C8-CACF-48CE-A165-D5785E210744}" type="presOf" srcId="{A89D185E-66A7-4D65-A588-917DB87C8CF8}" destId="{00D183C5-B07D-4B60-8DF1-F69CFE02D05B}" srcOrd="0" destOrd="0" presId="urn:microsoft.com/office/officeart/2005/8/layout/vList5"/>
    <dgm:cxn modelId="{17290FB1-20C8-47C5-808E-F02EBF60A905}" srcId="{310E9DCB-35FB-42D3-B165-C5401B4793B1}" destId="{16ECEBF4-E7EF-4C7B-850F-1AFF969BF664}" srcOrd="2" destOrd="0" parTransId="{EA4EAAFB-B98B-4F62-87F1-388AFCD8CF82}" sibTransId="{C7000B8D-988C-48E1-B244-E9189C0D54E4}"/>
    <dgm:cxn modelId="{411CC2A5-4EB9-4518-82B1-3CC9919D174E}" type="presOf" srcId="{16ECEBF4-E7EF-4C7B-850F-1AFF969BF664}" destId="{2E1F1210-F34D-44E6-A0AA-8DEEA084B93E}" srcOrd="0" destOrd="0" presId="urn:microsoft.com/office/officeart/2005/8/layout/vList5"/>
    <dgm:cxn modelId="{E9E80D2A-0196-4FC1-95F3-EB4F6D467A48}" srcId="{16ECEBF4-E7EF-4C7B-850F-1AFF969BF664}" destId="{F1FB0B36-B01B-4F96-BA76-2EF2F333E75A}" srcOrd="0" destOrd="0" parTransId="{2C00616F-0888-4B45-AFC9-BFEE73836759}" sibTransId="{3C84AF5B-9CA5-4531-AE1C-4D8D7F0AD493}"/>
    <dgm:cxn modelId="{F93B61B6-0D81-403E-8657-9D0E27E60755}" type="presOf" srcId="{F17FBC53-946F-4137-A779-9DE6BF12CCDE}" destId="{0C659052-3A82-4F5A-AFBB-B48FDFAB2885}" srcOrd="0" destOrd="0" presId="urn:microsoft.com/office/officeart/2005/8/layout/vList5"/>
    <dgm:cxn modelId="{140E65A3-D455-46FA-A15C-3D062B59C51B}" type="presParOf" srcId="{57898C99-7DF5-4136-BBBF-43FE73FC9A72}" destId="{8FD0839B-B5C7-4AD2-B953-C387111557B3}" srcOrd="0" destOrd="0" presId="urn:microsoft.com/office/officeart/2005/8/layout/vList5"/>
    <dgm:cxn modelId="{4A4DD2B9-9D43-4898-8E8D-CA784017CF5F}" type="presParOf" srcId="{8FD0839B-B5C7-4AD2-B953-C387111557B3}" destId="{00D183C5-B07D-4B60-8DF1-F69CFE02D05B}" srcOrd="0" destOrd="0" presId="urn:microsoft.com/office/officeart/2005/8/layout/vList5"/>
    <dgm:cxn modelId="{3A7DDACF-4D12-42B4-B75E-D05DAAB492E6}" type="presParOf" srcId="{8FD0839B-B5C7-4AD2-B953-C387111557B3}" destId="{0C659052-3A82-4F5A-AFBB-B48FDFAB2885}" srcOrd="1" destOrd="0" presId="urn:microsoft.com/office/officeart/2005/8/layout/vList5"/>
    <dgm:cxn modelId="{63D4D39F-54FF-4F27-8B1F-C23F5413BCB3}" type="presParOf" srcId="{57898C99-7DF5-4136-BBBF-43FE73FC9A72}" destId="{897216BC-FA18-4F0D-90EF-A34F14747362}" srcOrd="1" destOrd="0" presId="urn:microsoft.com/office/officeart/2005/8/layout/vList5"/>
    <dgm:cxn modelId="{C848F6DA-9B45-496C-9F27-12A63AB378E5}" type="presParOf" srcId="{57898C99-7DF5-4136-BBBF-43FE73FC9A72}" destId="{D966B2D0-6F19-44F1-A6A5-5A159066201D}" srcOrd="2" destOrd="0" presId="urn:microsoft.com/office/officeart/2005/8/layout/vList5"/>
    <dgm:cxn modelId="{CBB09355-5D10-4F78-84D2-4473480C0662}" type="presParOf" srcId="{D966B2D0-6F19-44F1-A6A5-5A159066201D}" destId="{82879917-72DE-43F7-832B-3D81E93A6A3A}" srcOrd="0" destOrd="0" presId="urn:microsoft.com/office/officeart/2005/8/layout/vList5"/>
    <dgm:cxn modelId="{E6FE7F8E-D963-4974-888F-46E67E7380C2}" type="presParOf" srcId="{D966B2D0-6F19-44F1-A6A5-5A159066201D}" destId="{2D1596D1-B601-42C4-8C36-8E072E9BED68}" srcOrd="1" destOrd="0" presId="urn:microsoft.com/office/officeart/2005/8/layout/vList5"/>
    <dgm:cxn modelId="{9385D106-7909-4238-8AB3-54F74C140CB7}" type="presParOf" srcId="{57898C99-7DF5-4136-BBBF-43FE73FC9A72}" destId="{53FF4CA1-A969-4CB6-A93C-F15AB16210D0}" srcOrd="3" destOrd="0" presId="urn:microsoft.com/office/officeart/2005/8/layout/vList5"/>
    <dgm:cxn modelId="{8F04BC75-1426-48D3-A178-EB26AA111E4D}" type="presParOf" srcId="{57898C99-7DF5-4136-BBBF-43FE73FC9A72}" destId="{225A5128-CB59-4C60-A56D-5CA5096F19C0}" srcOrd="4" destOrd="0" presId="urn:microsoft.com/office/officeart/2005/8/layout/vList5"/>
    <dgm:cxn modelId="{FA63A696-5D86-427F-8EE3-545AD72447B6}" type="presParOf" srcId="{225A5128-CB59-4C60-A56D-5CA5096F19C0}" destId="{2E1F1210-F34D-44E6-A0AA-8DEEA084B93E}" srcOrd="0" destOrd="0" presId="urn:microsoft.com/office/officeart/2005/8/layout/vList5"/>
    <dgm:cxn modelId="{92F0BA56-5DA7-4CC1-90E3-8CFAD715F09E}" type="presParOf" srcId="{225A5128-CB59-4C60-A56D-5CA5096F19C0}" destId="{FC96915B-FFDE-42B2-9671-21A35455B25F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47CC61-AAFC-43B9-BCD7-073B3CA8A89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83CBB96-6CB5-470B-B709-038E560540EC}">
      <dgm:prSet phldrT="[文字]" custT="1"/>
      <dgm:spPr/>
      <dgm:t>
        <a:bodyPr/>
        <a:lstStyle/>
        <a:p>
          <a:r>
            <a:rPr lang="zh-TW" altLang="en-US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覺察</a:t>
          </a:r>
          <a:endParaRPr lang="zh-TW" altLang="en-US" sz="4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58E9A4-EF25-4857-9204-78A7D0A5BAB5}" type="parTrans" cxnId="{849F89CD-D581-4197-97F9-1A7F0099A9CD}">
      <dgm:prSet/>
      <dgm:spPr/>
      <dgm:t>
        <a:bodyPr/>
        <a:lstStyle/>
        <a:p>
          <a:endParaRPr lang="zh-TW" altLang="en-US"/>
        </a:p>
      </dgm:t>
    </dgm:pt>
    <dgm:pt modelId="{C4F47C0A-F694-418E-8188-6C437CF9F3F3}" type="sibTrans" cxnId="{849F89CD-D581-4197-97F9-1A7F0099A9CD}">
      <dgm:prSet/>
      <dgm:spPr/>
      <dgm:t>
        <a:bodyPr/>
        <a:lstStyle/>
        <a:p>
          <a:endParaRPr lang="zh-TW" altLang="en-US"/>
        </a:p>
      </dgm:t>
    </dgm:pt>
    <dgm:pt modelId="{A59149C9-F038-417B-AADA-8CA551B4F8A7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「舊框架 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out</a:t>
          </a: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」</a:t>
          </a:r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愛花的牛</a:t>
          </a:r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職業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-</a:t>
          </a: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性別刻板印象</a:t>
          </a:r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zh-TW" sz="2000" dirty="0" smtClean="0">
              <a:latin typeface="微軟正黑體" pitchFamily="34" charset="-120"/>
              <a:ea typeface="微軟正黑體" pitchFamily="34" charset="-120"/>
            </a:rPr>
            <a:t>→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教導學生應尊重性別氣質的差異。</a:t>
          </a:r>
          <a:endParaRPr lang="en-US" altLang="zh-TW" sz="20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endParaRPr lang="zh-TW" altLang="en-US" sz="2400" dirty="0"/>
        </a:p>
      </dgm:t>
    </dgm:pt>
    <dgm:pt modelId="{05D1EF9B-C230-4F1A-8833-A402993B1F52}" type="parTrans" cxnId="{3D2548E7-1F15-4F69-B14E-46D8A5E5E597}">
      <dgm:prSet/>
      <dgm:spPr/>
      <dgm:t>
        <a:bodyPr/>
        <a:lstStyle/>
        <a:p>
          <a:endParaRPr lang="zh-TW" altLang="en-US"/>
        </a:p>
      </dgm:t>
    </dgm:pt>
    <dgm:pt modelId="{9BEAED63-36F6-4667-A64D-4EAC2528DCE0}" type="sibTrans" cxnId="{3D2548E7-1F15-4F69-B14E-46D8A5E5E597}">
      <dgm:prSet/>
      <dgm:spPr/>
      <dgm:t>
        <a:bodyPr/>
        <a:lstStyle/>
        <a:p>
          <a:endParaRPr lang="zh-TW" altLang="en-US"/>
        </a:p>
      </dgm:t>
    </dgm:pt>
    <dgm:pt modelId="{FCEE66A1-CCBB-49E4-94CA-6FCC4A058961}">
      <dgm:prSet phldrT="[文字]" custT="1"/>
      <dgm:spPr/>
      <dgm:t>
        <a:bodyPr/>
        <a:lstStyle/>
        <a:p>
          <a:r>
            <a:rPr lang="zh-TW" altLang="en-US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辨識</a:t>
          </a:r>
          <a:endParaRPr lang="zh-TW" altLang="en-US" sz="4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1EE782-19A0-48E6-9D92-E5C2BC58B1B8}" type="parTrans" cxnId="{721DBB8F-5752-42B3-8629-EBCF6495EAA7}">
      <dgm:prSet/>
      <dgm:spPr/>
      <dgm:t>
        <a:bodyPr/>
        <a:lstStyle/>
        <a:p>
          <a:endParaRPr lang="zh-TW" altLang="en-US"/>
        </a:p>
      </dgm:t>
    </dgm:pt>
    <dgm:pt modelId="{7CDCFF0C-B23A-4525-9813-9863FD17DE27}" type="sibTrans" cxnId="{721DBB8F-5752-42B3-8629-EBCF6495EAA7}">
      <dgm:prSet/>
      <dgm:spPr/>
      <dgm:t>
        <a:bodyPr/>
        <a:lstStyle/>
        <a:p>
          <a:endParaRPr lang="zh-TW" altLang="en-US"/>
        </a:p>
      </dgm:t>
    </dgm:pt>
    <dgm:pt modelId="{71E59306-6F4A-4852-B1E7-8CBDB75D56F9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「獨特光芒」</a:t>
          </a:r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超酷芭比</a:t>
          </a:r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男孩女孩該不該</a:t>
          </a:r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zh-TW" sz="2000" dirty="0" smtClean="0">
              <a:latin typeface="微軟正黑體" pitchFamily="34" charset="-120"/>
              <a:ea typeface="微軟正黑體" pitchFamily="34" charset="-120"/>
            </a:rPr>
            <a:t>→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每個人都有與生俱來的性別氣質光芒</a:t>
          </a:r>
          <a:endParaRPr lang="en-US" altLang="zh-TW" sz="2000" dirty="0" smtClean="0">
            <a:latin typeface="微軟正黑體" pitchFamily="34" charset="-120"/>
            <a:ea typeface="微軟正黑體" pitchFamily="34" charset="-120"/>
          </a:endParaRPr>
        </a:p>
        <a:p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3EABD22C-8F67-4D86-A7D0-9B3F22BDE6A8}" type="parTrans" cxnId="{79A7E585-2A0F-4F99-AEA5-E4B2D82264CC}">
      <dgm:prSet/>
      <dgm:spPr/>
      <dgm:t>
        <a:bodyPr/>
        <a:lstStyle/>
        <a:p>
          <a:endParaRPr lang="zh-TW" altLang="en-US"/>
        </a:p>
      </dgm:t>
    </dgm:pt>
    <dgm:pt modelId="{86FF17D1-1886-4D90-BA23-99946C288D7C}" type="sibTrans" cxnId="{79A7E585-2A0F-4F99-AEA5-E4B2D82264CC}">
      <dgm:prSet/>
      <dgm:spPr/>
      <dgm:t>
        <a:bodyPr/>
        <a:lstStyle/>
        <a:p>
          <a:endParaRPr lang="zh-TW" altLang="en-US"/>
        </a:p>
      </dgm:t>
    </dgm:pt>
    <dgm:pt modelId="{6121006A-0B79-47C7-9D7C-4996599ABED4}" type="pres">
      <dgm:prSet presAssocID="{EE47CC61-AAFC-43B9-BCD7-073B3CA8A89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B9DDA3A-7A90-464D-A40A-E78CF39D2A6B}" type="pres">
      <dgm:prSet presAssocID="{E83CBB96-6CB5-470B-B709-038E560540EC}" presName="parentText1" presStyleLbl="node1" presStyleIdx="0" presStyleCnt="2" custLinFactNeighborX="-255" custLinFactNeighborY="115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866DA5-AEA0-484F-98F5-681C7B4DB2E4}" type="pres">
      <dgm:prSet presAssocID="{E83CBB96-6CB5-470B-B709-038E560540EC}" presName="childText1" presStyleLbl="solidAlignAcc1" presStyleIdx="0" presStyleCnt="2" custScaleY="120501" custLinFactNeighborX="-1" custLinFactNeighborY="10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40FE03-ACED-4023-9977-14FD2DD5567E}" type="pres">
      <dgm:prSet presAssocID="{FCEE66A1-CCBB-49E4-94CA-6FCC4A058961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B9CA93-45B7-4E78-BC57-3334B75C4F54}" type="pres">
      <dgm:prSet presAssocID="{FCEE66A1-CCBB-49E4-94CA-6FCC4A058961}" presName="childText2" presStyleLbl="solidAlignAcc1" presStyleIdx="1" presStyleCnt="2" custScaleY="116069" custLinFactNeighborX="717" custLinFactNeighborY="70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9A7E585-2A0F-4F99-AEA5-E4B2D82264CC}" srcId="{FCEE66A1-CCBB-49E4-94CA-6FCC4A058961}" destId="{71E59306-6F4A-4852-B1E7-8CBDB75D56F9}" srcOrd="0" destOrd="0" parTransId="{3EABD22C-8F67-4D86-A7D0-9B3F22BDE6A8}" sibTransId="{86FF17D1-1886-4D90-BA23-99946C288D7C}"/>
    <dgm:cxn modelId="{95CBB297-E1AC-490F-9D81-7E729B33204F}" type="presOf" srcId="{FCEE66A1-CCBB-49E4-94CA-6FCC4A058961}" destId="{FC40FE03-ACED-4023-9977-14FD2DD5567E}" srcOrd="0" destOrd="0" presId="urn:microsoft.com/office/officeart/2009/3/layout/IncreasingArrowsProcess"/>
    <dgm:cxn modelId="{D8998272-CC93-4507-90B9-2EE45980B09F}" type="presOf" srcId="{A59149C9-F038-417B-AADA-8CA551B4F8A7}" destId="{B7866DA5-AEA0-484F-98F5-681C7B4DB2E4}" srcOrd="0" destOrd="0" presId="urn:microsoft.com/office/officeart/2009/3/layout/IncreasingArrowsProcess"/>
    <dgm:cxn modelId="{3D2548E7-1F15-4F69-B14E-46D8A5E5E597}" srcId="{E83CBB96-6CB5-470B-B709-038E560540EC}" destId="{A59149C9-F038-417B-AADA-8CA551B4F8A7}" srcOrd="0" destOrd="0" parTransId="{05D1EF9B-C230-4F1A-8833-A402993B1F52}" sibTransId="{9BEAED63-36F6-4667-A64D-4EAC2528DCE0}"/>
    <dgm:cxn modelId="{D486A8C2-F78B-43ED-A623-81A40D41CA28}" type="presOf" srcId="{EE47CC61-AAFC-43B9-BCD7-073B3CA8A896}" destId="{6121006A-0B79-47C7-9D7C-4996599ABED4}" srcOrd="0" destOrd="0" presId="urn:microsoft.com/office/officeart/2009/3/layout/IncreasingArrowsProcess"/>
    <dgm:cxn modelId="{438EFED7-3ECE-452D-8AD5-5DCB70FF4410}" type="presOf" srcId="{71E59306-6F4A-4852-B1E7-8CBDB75D56F9}" destId="{5AB9CA93-45B7-4E78-BC57-3334B75C4F54}" srcOrd="0" destOrd="0" presId="urn:microsoft.com/office/officeart/2009/3/layout/IncreasingArrowsProcess"/>
    <dgm:cxn modelId="{A1788FE9-4534-4E8B-8C8D-C136E80CEE19}" type="presOf" srcId="{E83CBB96-6CB5-470B-B709-038E560540EC}" destId="{3B9DDA3A-7A90-464D-A40A-E78CF39D2A6B}" srcOrd="0" destOrd="0" presId="urn:microsoft.com/office/officeart/2009/3/layout/IncreasingArrowsProcess"/>
    <dgm:cxn modelId="{721DBB8F-5752-42B3-8629-EBCF6495EAA7}" srcId="{EE47CC61-AAFC-43B9-BCD7-073B3CA8A896}" destId="{FCEE66A1-CCBB-49E4-94CA-6FCC4A058961}" srcOrd="1" destOrd="0" parTransId="{AE1EE782-19A0-48E6-9D92-E5C2BC58B1B8}" sibTransId="{7CDCFF0C-B23A-4525-9813-9863FD17DE27}"/>
    <dgm:cxn modelId="{849F89CD-D581-4197-97F9-1A7F0099A9CD}" srcId="{EE47CC61-AAFC-43B9-BCD7-073B3CA8A896}" destId="{E83CBB96-6CB5-470B-B709-038E560540EC}" srcOrd="0" destOrd="0" parTransId="{FC58E9A4-EF25-4857-9204-78A7D0A5BAB5}" sibTransId="{C4F47C0A-F694-418E-8188-6C437CF9F3F3}"/>
    <dgm:cxn modelId="{4E249B97-B951-4D56-95D3-05A852953CF8}" type="presParOf" srcId="{6121006A-0B79-47C7-9D7C-4996599ABED4}" destId="{3B9DDA3A-7A90-464D-A40A-E78CF39D2A6B}" srcOrd="0" destOrd="0" presId="urn:microsoft.com/office/officeart/2009/3/layout/IncreasingArrowsProcess"/>
    <dgm:cxn modelId="{073228BE-4956-4265-8ACD-4E076F7A0560}" type="presParOf" srcId="{6121006A-0B79-47C7-9D7C-4996599ABED4}" destId="{B7866DA5-AEA0-484F-98F5-681C7B4DB2E4}" srcOrd="1" destOrd="0" presId="urn:microsoft.com/office/officeart/2009/3/layout/IncreasingArrowsProcess"/>
    <dgm:cxn modelId="{E57DA696-B1E1-4A10-B9EF-71C9DF18793A}" type="presParOf" srcId="{6121006A-0B79-47C7-9D7C-4996599ABED4}" destId="{FC40FE03-ACED-4023-9977-14FD2DD5567E}" srcOrd="2" destOrd="0" presId="urn:microsoft.com/office/officeart/2009/3/layout/IncreasingArrowsProcess"/>
    <dgm:cxn modelId="{6E6CBFAA-6BDB-4C93-A1A4-920623BB6A61}" type="presParOf" srcId="{6121006A-0B79-47C7-9D7C-4996599ABED4}" destId="{5AB9CA93-45B7-4E78-BC57-3334B75C4F54}" srcOrd="3" destOrd="0" presId="urn:microsoft.com/office/officeart/2009/3/layout/IncreasingArrowsProcess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5" y="2484122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537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861"/>
            <a:ext cx="2057400" cy="365125"/>
          </a:xfrm>
        </p:spPr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1369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969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810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686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445386"/>
            <a:ext cx="517207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529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5265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6581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768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3681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54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24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F5E39-4B1D-4ECE-BCBF-0BC918A3CE8B}" type="datetimeFigureOut">
              <a:rPr lang="zh-TW" altLang="en-US" smtClean="0"/>
              <a:pPr/>
              <a:t>2020/5/27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991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85984" y="1500174"/>
            <a:ext cx="6858016" cy="1357322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親愛的費迪南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71670" y="3786190"/>
            <a:ext cx="7072330" cy="175260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臺南市</a:t>
            </a:r>
            <a:r>
              <a:rPr lang="en-US" sz="2800" dirty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年度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性別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平等教育創意教案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徵選 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第三名  仁德區仁德國中  尤千萍老師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500034" y="571480"/>
          <a:ext cx="8286808" cy="599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05337190"/>
              </p:ext>
            </p:extLst>
          </p:nvPr>
        </p:nvGraphicFramePr>
        <p:xfrm>
          <a:off x="428624" y="1028699"/>
          <a:ext cx="8443913" cy="54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543800" cy="1371600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澄清觀念、建構新知識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8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性平議題主題式教學設計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7520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壹、教學課程名稱：親愛的費迪南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貳、教學對象：國中七年級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叁、教學時間：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90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分鐘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二節課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肆、設計理念：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第一節的「舊框架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out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」是想藉由「愛花的牛」這繪本來讓學生們了解，我們是否都帶著社會所給的「眼鏡」，用來判斷性別該有的刻板氣質。教導學生應尊重性別氣質的差異。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第二節「獨特光芒」的課程中，讓學生們明白在性別光譜中，每個人都有與生俱來的性別氣質光芒，並不是非黑即白的特質，灰色地帶的我們是否能如費迪南一般堅定信念，並忠於自己，在群體中不壓抑自我特質並可展現個人特色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課程架構圖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7" y="1753414"/>
            <a:ext cx="8024589" cy="467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教學演示重點及解決策略簡述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825625"/>
            <a:ext cx="8429684" cy="435133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重點一：愛花的牛這繪本屬黑白色畫風，也許不能吸引學生的目光因而無法融入故事情景中。</a:t>
            </a: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→解決策略：若經費許可，建議購買「萌牛費迪南」動畫光碟加以輔助。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重點二：第一節的「舊框架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out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」性別刻板印象，檢視在日常生活中的性別迷思，讓彼此相互了解，並能包容多元的差異現象，也籍此導入職場上的工作角色，以往的父權主義正慢慢進入平權主義，傳統家庭的角色分工，也不再是男主外、女主內。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重點三：第二節的「獨特光芒」每個人的性別角色不應被傳統刻板印象所抑制，在性別氣質上，男孩也有柔軟面，女孩也能具有剛強面， 展現自我不受限於性別上的限制。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教學目標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教導學生應尊重性別氣質的差異。</a:t>
            </a: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對於性別氣質不同於傳統的孩子能有更多包容並接納。</a:t>
            </a: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學生能發現並明暸社會上對於性別的不平等對待及其刻版印象。</a:t>
            </a: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每個人都有與生俱來的特質光芒，並不是非黑即白的特質，灰色地帶的我們是否能堅定信念，並忠於自己。</a:t>
            </a: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能展現個人特質並且不自我壓抑。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輔導團簡報底圖(2015新版_活潑白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輔導團簡報底圖(2015新版_活潑白)</Template>
  <TotalTime>106</TotalTime>
  <Words>613</Words>
  <Application>Microsoft Office PowerPoint</Application>
  <PresentationFormat>如螢幕大小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輔導團簡報底圖(2015新版_活潑白)</vt:lpstr>
      <vt:lpstr>親愛的費迪南</vt:lpstr>
      <vt:lpstr>投影片 2</vt:lpstr>
      <vt:lpstr>澄清觀念、建構新知識</vt:lpstr>
      <vt:lpstr>性平議題主題式教學設計</vt:lpstr>
      <vt:lpstr>課程架構圖</vt:lpstr>
      <vt:lpstr>教學演示重點及解決策略簡述</vt:lpstr>
      <vt:lpstr>教學目標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教案名稱： 我呼吸我感覺我存在</dc:title>
  <dc:creator>teacher</dc:creator>
  <cp:lastModifiedBy>teacher</cp:lastModifiedBy>
  <cp:revision>7</cp:revision>
  <dcterms:created xsi:type="dcterms:W3CDTF">2020-05-14T07:07:25Z</dcterms:created>
  <dcterms:modified xsi:type="dcterms:W3CDTF">2020-05-27T03:28:28Z</dcterms:modified>
</cp:coreProperties>
</file>