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2" r:id="rId2"/>
    <p:sldId id="295" r:id="rId3"/>
    <p:sldId id="296" r:id="rId4"/>
    <p:sldId id="297" r:id="rId5"/>
    <p:sldId id="298" r:id="rId6"/>
    <p:sldId id="299" r:id="rId7"/>
    <p:sldId id="300" r:id="rId8"/>
    <p:sldId id="262" r:id="rId9"/>
    <p:sldId id="263" r:id="rId10"/>
    <p:sldId id="264" r:id="rId11"/>
    <p:sldId id="265" r:id="rId12"/>
    <p:sldId id="301" r:id="rId13"/>
    <p:sldId id="302" r:id="rId14"/>
    <p:sldId id="260" r:id="rId15"/>
    <p:sldId id="261" r:id="rId16"/>
    <p:sldId id="259" r:id="rId17"/>
    <p:sldId id="267" r:id="rId18"/>
    <p:sldId id="304" r:id="rId19"/>
    <p:sldId id="305" r:id="rId20"/>
    <p:sldId id="268" r:id="rId21"/>
    <p:sldId id="306" r:id="rId22"/>
    <p:sldId id="307" r:id="rId23"/>
    <p:sldId id="321" r:id="rId24"/>
    <p:sldId id="266" r:id="rId25"/>
    <p:sldId id="269" r:id="rId26"/>
    <p:sldId id="271" r:id="rId27"/>
    <p:sldId id="309" r:id="rId28"/>
    <p:sldId id="308" r:id="rId29"/>
    <p:sldId id="272" r:id="rId30"/>
    <p:sldId id="310" r:id="rId31"/>
    <p:sldId id="314" r:id="rId32"/>
    <p:sldId id="312" r:id="rId33"/>
    <p:sldId id="313" r:id="rId34"/>
    <p:sldId id="311" r:id="rId35"/>
    <p:sldId id="281" r:id="rId36"/>
    <p:sldId id="282" r:id="rId37"/>
    <p:sldId id="283" r:id="rId38"/>
    <p:sldId id="285" r:id="rId39"/>
    <p:sldId id="284" r:id="rId40"/>
    <p:sldId id="317" r:id="rId41"/>
    <p:sldId id="315" r:id="rId42"/>
    <p:sldId id="316" r:id="rId43"/>
    <p:sldId id="318" r:id="rId44"/>
    <p:sldId id="286" r:id="rId45"/>
    <p:sldId id="319" r:id="rId46"/>
    <p:sldId id="287" r:id="rId47"/>
    <p:sldId id="288" r:id="rId48"/>
    <p:sldId id="320" r:id="rId49"/>
    <p:sldId id="258" r:id="rId50"/>
    <p:sldId id="289" r:id="rId51"/>
    <p:sldId id="291" r:id="rId52"/>
    <p:sldId id="290" r:id="rId53"/>
    <p:sldId id="323" r:id="rId5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98B53-CD88-413B-8FA7-27CC906A305C}" type="datetimeFigureOut">
              <a:rPr lang="zh-TW" altLang="en-US" smtClean="0"/>
              <a:t>2024/9/23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3AD21-2FC6-4FDE-B371-7777C346C6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5126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98B53-CD88-413B-8FA7-27CC906A305C}" type="datetimeFigureOut">
              <a:rPr lang="zh-TW" altLang="en-US" smtClean="0"/>
              <a:t>2024/9/23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3AD21-2FC6-4FDE-B371-7777C346C6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9420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98B53-CD88-413B-8FA7-27CC906A305C}" type="datetimeFigureOut">
              <a:rPr lang="zh-TW" altLang="en-US" smtClean="0"/>
              <a:t>2024/9/23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3AD21-2FC6-4FDE-B371-7777C346C6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6332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98B53-CD88-413B-8FA7-27CC906A305C}" type="datetimeFigureOut">
              <a:rPr lang="zh-TW" altLang="en-US" smtClean="0"/>
              <a:t>2024/9/23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3AD21-2FC6-4FDE-B371-7777C346C6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7475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98B53-CD88-413B-8FA7-27CC906A305C}" type="datetimeFigureOut">
              <a:rPr lang="zh-TW" altLang="en-US" smtClean="0"/>
              <a:t>2024/9/23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3AD21-2FC6-4FDE-B371-7777C346C6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1601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98B53-CD88-413B-8FA7-27CC906A305C}" type="datetimeFigureOut">
              <a:rPr lang="zh-TW" altLang="en-US" smtClean="0"/>
              <a:t>2024/9/23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3AD21-2FC6-4FDE-B371-7777C346C6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7192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98B53-CD88-413B-8FA7-27CC906A305C}" type="datetimeFigureOut">
              <a:rPr lang="zh-TW" altLang="en-US" smtClean="0"/>
              <a:t>2024/9/23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3AD21-2FC6-4FDE-B371-7777C346C6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2429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98B53-CD88-413B-8FA7-27CC906A305C}" type="datetimeFigureOut">
              <a:rPr lang="zh-TW" altLang="en-US" smtClean="0"/>
              <a:t>2024/9/23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3AD21-2FC6-4FDE-B371-7777C346C6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7572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98B53-CD88-413B-8FA7-27CC906A305C}" type="datetimeFigureOut">
              <a:rPr lang="zh-TW" altLang="en-US" smtClean="0"/>
              <a:t>2024/9/23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3AD21-2FC6-4FDE-B371-7777C346C6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4363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98B53-CD88-413B-8FA7-27CC906A305C}" type="datetimeFigureOut">
              <a:rPr lang="zh-TW" altLang="en-US" smtClean="0"/>
              <a:t>2024/9/23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3AD21-2FC6-4FDE-B371-7777C346C6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3979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98B53-CD88-413B-8FA7-27CC906A305C}" type="datetimeFigureOut">
              <a:rPr lang="zh-TW" altLang="en-US" smtClean="0"/>
              <a:t>2024/9/23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3AD21-2FC6-4FDE-B371-7777C346C6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5341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98B53-CD88-413B-8FA7-27CC906A305C}" type="datetimeFigureOut">
              <a:rPr lang="zh-TW" altLang="en-US" smtClean="0"/>
              <a:t>2024/9/23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3AD21-2FC6-4FDE-B371-7777C346C69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3158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7.svg"/><Relationship Id="rId12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624580" y="2278060"/>
            <a:ext cx="9144000" cy="1763077"/>
          </a:xfrm>
        </p:spPr>
        <p:txBody>
          <a:bodyPr/>
          <a:lstStyle/>
          <a:p>
            <a:pPr algn="dist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數位融入課中差異化教學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956138" y="1321923"/>
            <a:ext cx="10403161" cy="956137"/>
          </a:xfrm>
        </p:spPr>
        <p:txBody>
          <a:bodyPr>
            <a:noAutofit/>
          </a:bodyPr>
          <a:lstStyle/>
          <a:p>
            <a:pPr algn="dist"/>
            <a:r>
              <a:rPr lang="zh-TW" altLang="en-US" sz="6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臺南市自然科學領域輔導團</a:t>
            </a:r>
            <a:endParaRPr lang="zh-TW" altLang="en-US" sz="60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1" y="4512337"/>
            <a:ext cx="2261814" cy="2152623"/>
          </a:xfrm>
          <a:prstGeom prst="rect">
            <a:avLst/>
          </a:prstGeom>
        </p:spPr>
      </p:pic>
      <p:sp>
        <p:nvSpPr>
          <p:cNvPr id="8" name="TextBox 19"/>
          <p:cNvSpPr txBox="1"/>
          <p:nvPr/>
        </p:nvSpPr>
        <p:spPr>
          <a:xfrm>
            <a:off x="1454793" y="5233228"/>
            <a:ext cx="10509822" cy="967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1"/>
              </a:lnSpc>
            </a:pPr>
            <a:r>
              <a:rPr lang="zh-TW" altLang="en-US" sz="4000" b="1" spc="729" dirty="0" smtClean="0">
                <a:solidFill>
                  <a:srgbClr val="000000"/>
                </a:solidFill>
                <a:ea typeface="王漢宗顏楷體"/>
              </a:rPr>
              <a:t>學甲國中</a:t>
            </a:r>
            <a:r>
              <a:rPr lang="en-US" altLang="zh-TW" sz="4000" b="1" spc="729" dirty="0" smtClean="0">
                <a:solidFill>
                  <a:srgbClr val="000000"/>
                </a:solidFill>
                <a:ea typeface="王漢宗顏楷體"/>
              </a:rPr>
              <a:t>/</a:t>
            </a:r>
            <a:r>
              <a:rPr lang="zh-TW" altLang="en-US" sz="4000" b="1" spc="729" dirty="0" smtClean="0">
                <a:solidFill>
                  <a:srgbClr val="000000"/>
                </a:solidFill>
                <a:ea typeface="王漢宗顏楷體"/>
              </a:rPr>
              <a:t>陳冠松老師</a:t>
            </a:r>
            <a:endParaRPr lang="en-US" sz="4000" b="1" spc="729" dirty="0">
              <a:solidFill>
                <a:srgbClr val="000000"/>
              </a:solidFill>
              <a:ea typeface="王漢宗顏楷體"/>
            </a:endParaRPr>
          </a:p>
        </p:txBody>
      </p:sp>
      <p:sp>
        <p:nvSpPr>
          <p:cNvPr id="5" name="矩形 4"/>
          <p:cNvSpPr/>
          <p:nvPr/>
        </p:nvSpPr>
        <p:spPr>
          <a:xfrm rot="19866841">
            <a:off x="218898" y="4864610"/>
            <a:ext cx="3647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理化實驗課</a:t>
            </a:r>
            <a:endParaRPr lang="zh-TW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2489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dist"/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喜歡帶著學生做實驗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960" y="1690687"/>
            <a:ext cx="3733800" cy="4978401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850" y="1690688"/>
            <a:ext cx="3733801" cy="497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7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dist"/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喜歡帶著學生做實驗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568" y="1690686"/>
            <a:ext cx="3745032" cy="4993377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036" y="1690687"/>
            <a:ext cx="3745033" cy="499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0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8833" y="322594"/>
            <a:ext cx="10515600" cy="1325563"/>
          </a:xfrm>
        </p:spPr>
        <p:txBody>
          <a:bodyPr>
            <a:normAutofit/>
          </a:bodyPr>
          <a:lstStyle/>
          <a:p>
            <a:pPr algn="dist"/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喜歡帶著學生做實驗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91" y="1673702"/>
            <a:ext cx="3792500" cy="5079934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493" y="1672338"/>
            <a:ext cx="3763925" cy="50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5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3999" y="392982"/>
            <a:ext cx="9144000" cy="1763077"/>
          </a:xfrm>
        </p:spPr>
        <p:txBody>
          <a:bodyPr/>
          <a:lstStyle/>
          <a:p>
            <a:pPr algn="dist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數位融入課中差異化教學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3999" y="2720714"/>
            <a:ext cx="9670181" cy="956137"/>
          </a:xfrm>
        </p:spPr>
        <p:txBody>
          <a:bodyPr>
            <a:normAutofit/>
          </a:bodyPr>
          <a:lstStyle/>
          <a:p>
            <a:pPr algn="l"/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實驗</a:t>
            </a:r>
            <a:r>
              <a:rPr lang="en-US" altLang="zh-TW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3-1</a:t>
            </a:r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4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哪些水溶液可以導電</a:t>
            </a:r>
            <a:endParaRPr lang="zh-TW" altLang="en-US" sz="44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1" y="4512337"/>
            <a:ext cx="2261814" cy="215262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759" y="3800539"/>
            <a:ext cx="3051209" cy="305746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6236" y="4063635"/>
            <a:ext cx="3867019" cy="279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3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7759"/>
            <a:ext cx="9144000" cy="1406843"/>
          </a:xfrm>
        </p:spPr>
        <p:txBody>
          <a:bodyPr>
            <a:normAutofit/>
          </a:bodyPr>
          <a:lstStyle/>
          <a:p>
            <a:pPr algn="dist"/>
            <a:r>
              <a:rPr lang="zh-TW" altLang="en-US" sz="8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課中差異化教學</a:t>
            </a:r>
            <a:endParaRPr lang="zh-TW" altLang="en-US" sz="8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484880" y="3515684"/>
            <a:ext cx="5435600" cy="889000"/>
          </a:xfrm>
        </p:spPr>
        <p:txBody>
          <a:bodyPr>
            <a:noAutofit/>
          </a:bodyPr>
          <a:lstStyle/>
          <a:p>
            <a:pPr algn="dist"/>
            <a:r>
              <a:rPr lang="zh-TW" altLang="en-US" sz="66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如何分組！</a:t>
            </a:r>
            <a:endParaRPr lang="zh-TW" altLang="en-US" sz="66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1" y="4512337"/>
            <a:ext cx="2261814" cy="215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0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7759"/>
            <a:ext cx="9144000" cy="1406843"/>
          </a:xfrm>
        </p:spPr>
        <p:txBody>
          <a:bodyPr>
            <a:normAutofit/>
          </a:bodyPr>
          <a:lstStyle/>
          <a:p>
            <a:pPr algn="dist"/>
            <a:r>
              <a:rPr lang="zh-TW" altLang="en-US" sz="8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</a:t>
            </a:r>
            <a:r>
              <a:rPr lang="zh-TW" altLang="en-US" sz="8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分組？</a:t>
            </a:r>
            <a:endParaRPr lang="zh-TW" altLang="en-US" sz="8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1" y="4512337"/>
            <a:ext cx="2261814" cy="215262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670785" y="3496674"/>
            <a:ext cx="326243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6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個別差異</a:t>
            </a:r>
            <a:endParaRPr lang="zh-TW" alt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222468" y="3496674"/>
            <a:ext cx="32624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6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學習風格</a:t>
            </a:r>
            <a:endParaRPr lang="zh-TW" alt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1112792" y="3261360"/>
            <a:ext cx="4318000" cy="1554480"/>
          </a:xfrm>
          <a:prstGeom prst="ellipse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5694684" y="3261360"/>
            <a:ext cx="4318000" cy="1554480"/>
          </a:xfrm>
          <a:prstGeom prst="ellipse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352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347537" y="1127759"/>
            <a:ext cx="9692640" cy="1406843"/>
          </a:xfrm>
        </p:spPr>
        <p:txBody>
          <a:bodyPr>
            <a:normAutofit/>
          </a:bodyPr>
          <a:lstStyle/>
          <a:p>
            <a:pPr algn="dist"/>
            <a:r>
              <a:rPr lang="en-US" altLang="zh-TW" sz="8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2023</a:t>
            </a:r>
            <a:r>
              <a:rPr lang="zh-TW" altLang="en-US" sz="8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年同質性分組</a:t>
            </a:r>
            <a:endParaRPr lang="zh-TW" altLang="en-US" sz="8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47537" y="3147461"/>
            <a:ext cx="9692640" cy="1257223"/>
          </a:xfrm>
        </p:spPr>
        <p:txBody>
          <a:bodyPr>
            <a:noAutofit/>
          </a:bodyPr>
          <a:lstStyle/>
          <a:p>
            <a:pPr algn="dist">
              <a:spcBef>
                <a:spcPct val="0"/>
              </a:spcBef>
            </a:pPr>
            <a:r>
              <a:rPr lang="en-US" altLang="zh-TW" sz="8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2024</a:t>
            </a:r>
            <a:r>
              <a:rPr lang="zh-TW" altLang="en-US" sz="8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年異質性分組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1" y="4512337"/>
            <a:ext cx="2261814" cy="215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3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1" y="4512337"/>
            <a:ext cx="2261814" cy="215262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055507" y="3496674"/>
            <a:ext cx="24929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6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超夢組</a:t>
            </a:r>
            <a:endParaRPr lang="zh-TW" alt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607190" y="3496674"/>
            <a:ext cx="24929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6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波波組</a:t>
            </a:r>
            <a:endParaRPr lang="zh-TW" alt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1112792" y="3261360"/>
            <a:ext cx="4318000" cy="1554480"/>
          </a:xfrm>
          <a:prstGeom prst="ellipse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5694684" y="3261360"/>
            <a:ext cx="4318000" cy="1554480"/>
          </a:xfrm>
          <a:prstGeom prst="ellipse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957" y="4444378"/>
            <a:ext cx="2288540" cy="228854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42" y="4883798"/>
            <a:ext cx="1849120" cy="1849120"/>
          </a:xfrm>
          <a:prstGeom prst="rect">
            <a:avLst/>
          </a:prstGeom>
        </p:spPr>
      </p:pic>
      <p:sp>
        <p:nvSpPr>
          <p:cNvPr id="11" name="標題 1"/>
          <p:cNvSpPr txBox="1">
            <a:spLocks/>
          </p:cNvSpPr>
          <p:nvPr/>
        </p:nvSpPr>
        <p:spPr>
          <a:xfrm>
            <a:off x="1347537" y="1127759"/>
            <a:ext cx="9692640" cy="14068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altLang="zh-TW" sz="80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2023</a:t>
            </a:r>
            <a:r>
              <a:rPr lang="zh-TW" altLang="en-US" sz="80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年同質性分組</a:t>
            </a:r>
            <a:endParaRPr lang="zh-TW" altLang="en-US" sz="8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7478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1" y="4512337"/>
            <a:ext cx="2261814" cy="215262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236025" y="960510"/>
            <a:ext cx="24929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6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超夢組</a:t>
            </a:r>
            <a:endParaRPr lang="zh-TW" alt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323520" y="691102"/>
            <a:ext cx="4318000" cy="1554480"/>
          </a:xfrm>
          <a:prstGeom prst="ellipse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50" y="2673330"/>
            <a:ext cx="2288540" cy="2288540"/>
          </a:xfrm>
          <a:prstGeom prst="rect">
            <a:avLst/>
          </a:prstGeom>
        </p:spPr>
      </p:pic>
      <p:pic>
        <p:nvPicPr>
          <p:cNvPr id="10" name="內容版面配置區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946" y="691102"/>
            <a:ext cx="2808170" cy="3744227"/>
          </a:xfrm>
          <a:prstGeom prst="rect">
            <a:avLst/>
          </a:prstGeom>
        </p:spPr>
      </p:pic>
      <p:pic>
        <p:nvPicPr>
          <p:cNvPr id="16" name="內容版面配置區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298" y="626719"/>
            <a:ext cx="4347469" cy="2445451"/>
          </a:xfrm>
          <a:prstGeom prst="rect">
            <a:avLst/>
          </a:prstGeom>
        </p:spPr>
      </p:pic>
      <p:pic>
        <p:nvPicPr>
          <p:cNvPr id="17" name="內容版面配置區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667" y="3275206"/>
            <a:ext cx="4398689" cy="247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8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1" y="4512337"/>
            <a:ext cx="2261814" cy="2152623"/>
          </a:xfrm>
          <a:prstGeom prst="rect">
            <a:avLst/>
          </a:prstGeom>
        </p:spPr>
      </p:pic>
      <p:sp>
        <p:nvSpPr>
          <p:cNvPr id="14" name="橢圓 13"/>
          <p:cNvSpPr/>
          <p:nvPr/>
        </p:nvSpPr>
        <p:spPr>
          <a:xfrm>
            <a:off x="323520" y="691102"/>
            <a:ext cx="4318000" cy="1554480"/>
          </a:xfrm>
          <a:prstGeom prst="ellipse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236025" y="935962"/>
            <a:ext cx="24929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6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波波組</a:t>
            </a:r>
            <a:endParaRPr lang="zh-TW" alt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37" y="3072170"/>
            <a:ext cx="1849120" cy="1849120"/>
          </a:xfrm>
          <a:prstGeom prst="rect">
            <a:avLst/>
          </a:prstGeom>
        </p:spPr>
      </p:pic>
      <p:pic>
        <p:nvPicPr>
          <p:cNvPr id="13" name="內容版面配置區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376" y="365125"/>
            <a:ext cx="5168824" cy="2907464"/>
          </a:xfrm>
          <a:prstGeom prst="rect">
            <a:avLst/>
          </a:prstGeom>
        </p:spPr>
      </p:pic>
      <p:pic>
        <p:nvPicPr>
          <p:cNvPr id="15" name="內容版面配置區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109" y="3667225"/>
            <a:ext cx="5186616" cy="291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2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dist"/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喜歡帶著學生做實驗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450720"/>
            <a:ext cx="5410199" cy="5410199"/>
          </a:xfrm>
        </p:spPr>
      </p:pic>
    </p:spTree>
    <p:extLst>
      <p:ext uri="{BB962C8B-B14F-4D97-AF65-F5344CB8AC3E}">
        <p14:creationId xmlns:p14="http://schemas.microsoft.com/office/powerpoint/2010/main" val="47534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1651"/>
            <a:ext cx="4811832" cy="6415777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967" y="230504"/>
            <a:ext cx="4811833" cy="641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30417" y="895149"/>
            <a:ext cx="9692640" cy="1257223"/>
          </a:xfrm>
        </p:spPr>
        <p:txBody>
          <a:bodyPr>
            <a:noAutofit/>
          </a:bodyPr>
          <a:lstStyle/>
          <a:p>
            <a:pPr algn="dist">
              <a:spcBef>
                <a:spcPct val="0"/>
              </a:spcBef>
            </a:pPr>
            <a:r>
              <a:rPr lang="en-US" altLang="zh-TW" sz="8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2024</a:t>
            </a:r>
            <a:r>
              <a:rPr lang="zh-TW" altLang="en-US" sz="8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年異質性分組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1" y="4512337"/>
            <a:ext cx="2261814" cy="215262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40" y="2059806"/>
            <a:ext cx="4848212" cy="4365057"/>
          </a:xfrm>
          <a:prstGeom prst="rect">
            <a:avLst/>
          </a:prstGeom>
        </p:spPr>
      </p:pic>
      <p:sp>
        <p:nvSpPr>
          <p:cNvPr id="7" name="副標題 2"/>
          <p:cNvSpPr txBox="1">
            <a:spLocks/>
          </p:cNvSpPr>
          <p:nvPr/>
        </p:nvSpPr>
        <p:spPr>
          <a:xfrm>
            <a:off x="5505652" y="2492943"/>
            <a:ext cx="4649002" cy="35709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spcBef>
                <a:spcPct val="0"/>
              </a:spcBef>
            </a:pPr>
            <a:r>
              <a:rPr lang="en-US" altLang="zh-TW" sz="7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3</a:t>
            </a:r>
            <a:r>
              <a:rPr lang="zh-TW" altLang="en-US" sz="7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人一組</a:t>
            </a:r>
            <a:endParaRPr lang="en-US" altLang="zh-TW" sz="72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algn="l">
              <a:spcBef>
                <a:spcPct val="0"/>
              </a:spcBef>
            </a:pPr>
            <a:endParaRPr lang="en-US" altLang="zh-TW" sz="40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algn="l">
              <a:spcBef>
                <a:spcPct val="0"/>
              </a:spcBef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小</a:t>
            </a:r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組長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</a:t>
            </a:r>
            <a:r>
              <a:rPr lang="en-US" altLang="zh-TW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1</a:t>
            </a:r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人</a:t>
            </a:r>
            <a:endParaRPr lang="en-US" altLang="zh-TW" sz="48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algn="l">
              <a:spcBef>
                <a:spcPct val="0"/>
              </a:spcBef>
            </a:pPr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   組員 </a:t>
            </a:r>
            <a:r>
              <a:rPr lang="en-US" altLang="zh-TW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人</a:t>
            </a:r>
          </a:p>
        </p:txBody>
      </p:sp>
    </p:spTree>
    <p:extLst>
      <p:ext uri="{BB962C8B-B14F-4D97-AF65-F5344CB8AC3E}">
        <p14:creationId xmlns:p14="http://schemas.microsoft.com/office/powerpoint/2010/main" val="115308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30417" y="895149"/>
            <a:ext cx="9692640" cy="1257223"/>
          </a:xfrm>
        </p:spPr>
        <p:txBody>
          <a:bodyPr>
            <a:noAutofit/>
          </a:bodyPr>
          <a:lstStyle/>
          <a:p>
            <a:pPr algn="dist">
              <a:spcBef>
                <a:spcPct val="0"/>
              </a:spcBef>
            </a:pPr>
            <a:r>
              <a:rPr lang="en-US" altLang="zh-TW" sz="8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2024</a:t>
            </a:r>
            <a:r>
              <a:rPr lang="zh-TW" altLang="en-US" sz="8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年異質性分組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1" y="4512337"/>
            <a:ext cx="2261814" cy="2152623"/>
          </a:xfrm>
          <a:prstGeom prst="rect">
            <a:avLst/>
          </a:prstGeom>
        </p:spPr>
      </p:pic>
      <p:sp>
        <p:nvSpPr>
          <p:cNvPr id="7" name="副標題 2"/>
          <p:cNvSpPr txBox="1">
            <a:spLocks/>
          </p:cNvSpPr>
          <p:nvPr/>
        </p:nvSpPr>
        <p:spPr>
          <a:xfrm>
            <a:off x="5775157" y="2492943"/>
            <a:ext cx="4379497" cy="35709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小組長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</a:t>
            </a:r>
          </a:p>
          <a:p>
            <a:pPr algn="l">
              <a:spcBef>
                <a:spcPct val="0"/>
              </a:spcBef>
            </a:pPr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 </a:t>
            </a:r>
            <a:r>
              <a:rPr lang="zh-TW" altLang="en-US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負責分配任務</a:t>
            </a:r>
            <a:endParaRPr lang="en-US" altLang="zh-TW" sz="48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algn="l">
              <a:spcBef>
                <a:spcPct val="0"/>
              </a:spcBef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</a:t>
            </a:r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</a:t>
            </a:r>
            <a:r>
              <a:rPr lang="zh-TW" altLang="en-US" sz="4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調配組員工作</a:t>
            </a:r>
            <a:endParaRPr lang="en-US" altLang="zh-TW" sz="48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algn="l">
              <a:spcBef>
                <a:spcPct val="0"/>
              </a:spcBef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</a:t>
            </a:r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</a:t>
            </a:r>
            <a:r>
              <a:rPr lang="zh-TW" altLang="en-US" sz="4800" b="1" dirty="0" smtClean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上台報告成果</a:t>
            </a:r>
            <a:endParaRPr lang="en-US" altLang="zh-TW" sz="4800" b="1" dirty="0" smtClean="0">
              <a:solidFill>
                <a:schemeClr val="accent4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algn="l">
              <a:spcBef>
                <a:spcPct val="0"/>
              </a:spcBef>
            </a:pPr>
            <a:endParaRPr lang="zh-TW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4166"/>
            <a:ext cx="5775157" cy="324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6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027" y="337705"/>
            <a:ext cx="4639081" cy="648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5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7759"/>
            <a:ext cx="9144000" cy="1406843"/>
          </a:xfrm>
        </p:spPr>
        <p:txBody>
          <a:bodyPr>
            <a:normAutofit/>
          </a:bodyPr>
          <a:lstStyle/>
          <a:p>
            <a:pPr algn="dist"/>
            <a:r>
              <a:rPr lang="zh-TW" altLang="en-US" sz="8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學生分組後</a:t>
            </a:r>
            <a:endParaRPr lang="zh-TW" altLang="en-US" sz="8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1" y="4512337"/>
            <a:ext cx="2261814" cy="215262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670784" y="3496674"/>
            <a:ext cx="32624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6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教學策略</a:t>
            </a:r>
            <a:endParaRPr lang="zh-TW" alt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222467" y="3496674"/>
            <a:ext cx="32624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6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教學活動</a:t>
            </a:r>
            <a:endParaRPr lang="zh-TW" alt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1112792" y="3261360"/>
            <a:ext cx="4318000" cy="1554480"/>
          </a:xfrm>
          <a:prstGeom prst="ellipse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5694684" y="3261360"/>
            <a:ext cx="4318000" cy="1554480"/>
          </a:xfrm>
          <a:prstGeom prst="ellipse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540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527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43251" y="194109"/>
            <a:ext cx="9144000" cy="1406843"/>
          </a:xfrm>
        </p:spPr>
        <p:txBody>
          <a:bodyPr>
            <a:normAutofit/>
          </a:bodyPr>
          <a:lstStyle/>
          <a:p>
            <a:pPr algn="dist"/>
            <a:r>
              <a:rPr lang="zh-TW" altLang="en-US" sz="8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數位融入教學</a:t>
            </a:r>
            <a:endParaRPr lang="zh-TW" altLang="en-US" sz="8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1" y="4512337"/>
            <a:ext cx="2261814" cy="215262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106875" y="3155432"/>
            <a:ext cx="759592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使用</a:t>
            </a:r>
            <a:r>
              <a:rPr lang="en-US" altLang="zh-TW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Padlet</a:t>
            </a:r>
            <a:r>
              <a:rPr lang="zh-TW" alt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進行實驗課</a:t>
            </a:r>
            <a:endParaRPr lang="zh-TW" alt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1543251" y="2868328"/>
            <a:ext cx="8816741" cy="1644009"/>
          </a:xfrm>
          <a:prstGeom prst="ellipse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272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43251" y="194109"/>
            <a:ext cx="9144000" cy="1406843"/>
          </a:xfrm>
        </p:spPr>
        <p:txBody>
          <a:bodyPr>
            <a:normAutofit/>
          </a:bodyPr>
          <a:lstStyle/>
          <a:p>
            <a:pPr algn="dist"/>
            <a:r>
              <a:rPr lang="zh-TW" altLang="en-US" sz="8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教師事前的準備</a:t>
            </a:r>
            <a:endParaRPr lang="zh-TW" altLang="en-US" sz="8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1" y="4512337"/>
            <a:ext cx="2261814" cy="215262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086730" y="2040981"/>
            <a:ext cx="60570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Padlet</a:t>
            </a:r>
            <a:r>
              <a:rPr lang="zh-TW" altLang="en-US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平台的設定</a:t>
            </a:r>
            <a:endParaRPr lang="zh-TW" alt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1706880" y="1798701"/>
            <a:ext cx="8816741" cy="1435387"/>
          </a:xfrm>
          <a:prstGeom prst="ellipse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1934678" y="3318570"/>
            <a:ext cx="754620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實驗目的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實驗器材與裝置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實驗裝置與檢測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檢測水溶液的導電性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檢測水溶液的酸鹼性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學習單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7.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分組討論與結果分享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46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1" y="4512337"/>
            <a:ext cx="2261814" cy="215262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7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8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563331" y="826102"/>
            <a:ext cx="5005633" cy="1406843"/>
          </a:xfrm>
        </p:spPr>
        <p:txBody>
          <a:bodyPr>
            <a:normAutofit/>
          </a:bodyPr>
          <a:lstStyle/>
          <a:p>
            <a:pPr algn="dist"/>
            <a:r>
              <a:rPr lang="zh-TW" altLang="en-US" sz="8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學生自學</a:t>
            </a:r>
            <a:endParaRPr lang="zh-TW" altLang="en-US" sz="8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1" y="4512337"/>
            <a:ext cx="2261814" cy="215262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973590" y="2433488"/>
            <a:ext cx="886011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因材網任務類型</a:t>
            </a:r>
            <a:r>
              <a:rPr lang="en-US" altLang="zh-TW" sz="6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:</a:t>
            </a:r>
            <a:r>
              <a:rPr lang="zh-TW" alt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知識結構</a:t>
            </a:r>
            <a:endParaRPr lang="zh-TW" altLang="en-US" sz="6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7030A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1530417" y="2164080"/>
            <a:ext cx="9644514" cy="1647524"/>
          </a:xfrm>
          <a:prstGeom prst="ellipse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1905802" y="4283242"/>
            <a:ext cx="7440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 smtClean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教師派發知識節點影片提供學生自主學習</a:t>
            </a:r>
            <a:endParaRPr lang="zh-TW" altLang="en-US" sz="5400" b="1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5325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dist"/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在什麼時間點做實驗</a:t>
            </a:r>
            <a:r>
              <a:rPr lang="en-US" altLang="zh-TW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smtClean="0"/>
              <a:t>1.</a:t>
            </a:r>
            <a:r>
              <a:rPr lang="zh-TW" altLang="en-US" sz="4000" b="1" dirty="0" smtClean="0"/>
              <a:t>開設社團                           </a:t>
            </a:r>
            <a:r>
              <a:rPr lang="zh-TW" altLang="en-US" sz="4000" b="1" dirty="0" smtClean="0">
                <a:solidFill>
                  <a:srgbClr val="7030A0"/>
                </a:solidFill>
              </a:rPr>
              <a:t>*流煙瀑布</a:t>
            </a:r>
            <a:endParaRPr lang="en-US" altLang="zh-TW" sz="4000" b="1" dirty="0" smtClean="0">
              <a:solidFill>
                <a:srgbClr val="7030A0"/>
              </a:solidFill>
            </a:endParaRPr>
          </a:p>
          <a:p>
            <a:endParaRPr lang="zh-TW" altLang="en-US" sz="4000" b="1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34056"/>
            <a:ext cx="4800000" cy="360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152" y="2711900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0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563331" y="826102"/>
            <a:ext cx="5005633" cy="1406843"/>
          </a:xfrm>
        </p:spPr>
        <p:txBody>
          <a:bodyPr>
            <a:normAutofit/>
          </a:bodyPr>
          <a:lstStyle/>
          <a:p>
            <a:pPr algn="dist"/>
            <a:r>
              <a:rPr lang="zh-TW" altLang="en-US" sz="8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學生自學</a:t>
            </a:r>
            <a:endParaRPr lang="zh-TW" altLang="en-US" sz="8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1" y="4512337"/>
            <a:ext cx="2261814" cy="215262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065414" y="2518179"/>
            <a:ext cx="857452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從</a:t>
            </a:r>
            <a:r>
              <a:rPr lang="en-US" altLang="zh-TW" sz="48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Padlet</a:t>
            </a:r>
            <a:r>
              <a:rPr lang="zh-TW" altLang="en-US" sz="4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平台瞭解教師交代任務</a:t>
            </a:r>
            <a:endParaRPr lang="zh-TW" altLang="en-US" sz="4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7030A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1530417" y="2164080"/>
            <a:ext cx="9644514" cy="1464644"/>
          </a:xfrm>
          <a:prstGeom prst="ellipse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4148487"/>
            <a:ext cx="4116598" cy="234321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050" y="3783127"/>
            <a:ext cx="2305451" cy="307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1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563331" y="826102"/>
            <a:ext cx="5005633" cy="1406843"/>
          </a:xfrm>
        </p:spPr>
        <p:txBody>
          <a:bodyPr>
            <a:normAutofit/>
          </a:bodyPr>
          <a:lstStyle/>
          <a:p>
            <a:pPr algn="dist"/>
            <a:r>
              <a:rPr lang="zh-TW" altLang="en-US" sz="8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學生自學</a:t>
            </a:r>
            <a:endParaRPr lang="zh-TW" altLang="en-US" sz="8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1" y="4512337"/>
            <a:ext cx="2261814" cy="215262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05" y="2746808"/>
            <a:ext cx="4896051" cy="275402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146" y="2746807"/>
            <a:ext cx="4896051" cy="275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3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563331" y="826102"/>
            <a:ext cx="5005633" cy="1406843"/>
          </a:xfrm>
        </p:spPr>
        <p:txBody>
          <a:bodyPr>
            <a:normAutofit/>
          </a:bodyPr>
          <a:lstStyle/>
          <a:p>
            <a:pPr algn="dist"/>
            <a:r>
              <a:rPr lang="zh-TW" altLang="en-US" sz="8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關鍵提問</a:t>
            </a:r>
            <a:endParaRPr lang="zh-TW" altLang="en-US" sz="8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1" y="4512337"/>
            <a:ext cx="2261814" cy="215262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674797" y="2878765"/>
            <a:ext cx="933650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教師針對</a:t>
            </a:r>
            <a:r>
              <a:rPr lang="zh-TW" altLang="en-US" sz="4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該</a:t>
            </a:r>
            <a:r>
              <a:rPr lang="zh-TW" altLang="en-US" sz="4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實驗的核心概念去提問</a:t>
            </a:r>
            <a:endParaRPr lang="en-US" altLang="zh-TW" sz="4800" b="1" dirty="0" smtClean="0">
              <a:ln w="12700">
                <a:solidFill>
                  <a:schemeClr val="accent1"/>
                </a:solidFill>
                <a:prstDash val="solid"/>
              </a:ln>
              <a:solidFill>
                <a:srgbClr val="7030A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en-US" altLang="zh-TW" sz="4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7030A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zh-TW" altLang="en-US" sz="4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讓學生思考該如何動手操作</a:t>
            </a:r>
            <a:endParaRPr lang="zh-TW" altLang="en-US" sz="4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7030A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548640" y="2164079"/>
            <a:ext cx="11300059" cy="3668830"/>
          </a:xfrm>
          <a:prstGeom prst="ellipse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484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563331" y="826102"/>
            <a:ext cx="5005633" cy="1406843"/>
          </a:xfrm>
        </p:spPr>
        <p:txBody>
          <a:bodyPr>
            <a:normAutofit/>
          </a:bodyPr>
          <a:lstStyle/>
          <a:p>
            <a:pPr algn="dist"/>
            <a:r>
              <a:rPr lang="zh-TW" altLang="en-US" sz="8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關鍵提問</a:t>
            </a:r>
            <a:endParaRPr lang="zh-TW" altLang="en-US" sz="8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1" y="4512337"/>
            <a:ext cx="2261814" cy="215262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814" y="2237940"/>
            <a:ext cx="7870257" cy="442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3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563331" y="826102"/>
            <a:ext cx="5005633" cy="1406843"/>
          </a:xfrm>
        </p:spPr>
        <p:txBody>
          <a:bodyPr>
            <a:normAutofit/>
          </a:bodyPr>
          <a:lstStyle/>
          <a:p>
            <a:pPr algn="dist"/>
            <a:r>
              <a:rPr lang="zh-TW" altLang="en-US" sz="8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組內共學</a:t>
            </a:r>
            <a:endParaRPr lang="zh-TW" altLang="en-US" sz="8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1" y="4512337"/>
            <a:ext cx="2261814" cy="215262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674797" y="2878765"/>
            <a:ext cx="933650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根據關鍵提問進行小組實作活動，驗證所學的概念並利用平板拍照或攝影隨時記錄並上傳至</a:t>
            </a:r>
            <a:r>
              <a:rPr lang="en-US" altLang="zh-TW" sz="48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Padlet</a:t>
            </a:r>
            <a:endParaRPr lang="zh-TW" altLang="en-US" sz="4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7030A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548640" y="2164079"/>
            <a:ext cx="11300059" cy="3668830"/>
          </a:xfrm>
          <a:prstGeom prst="ellipse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638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7759"/>
            <a:ext cx="9144000" cy="1406843"/>
          </a:xfrm>
        </p:spPr>
        <p:txBody>
          <a:bodyPr>
            <a:normAutofit/>
          </a:bodyPr>
          <a:lstStyle/>
          <a:p>
            <a:pPr algn="dist"/>
            <a:r>
              <a:rPr lang="zh-TW" altLang="en-US" sz="8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實驗的過程</a:t>
            </a:r>
            <a:endParaRPr lang="zh-TW" altLang="en-US" sz="8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1" y="4512337"/>
            <a:ext cx="2261814" cy="215262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670789" y="3496674"/>
            <a:ext cx="32624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隨時記錄</a:t>
            </a:r>
            <a:endParaRPr lang="zh-TW" altLang="en-US" sz="6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7030A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222475" y="3496674"/>
            <a:ext cx="32624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6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解決問題</a:t>
            </a:r>
            <a:endParaRPr lang="zh-TW" altLang="en-US" sz="6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C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1112792" y="3261360"/>
            <a:ext cx="4318000" cy="1554480"/>
          </a:xfrm>
          <a:prstGeom prst="ellipse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5694684" y="3261360"/>
            <a:ext cx="4318000" cy="1554480"/>
          </a:xfrm>
          <a:prstGeom prst="ellipse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941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67" y="144379"/>
            <a:ext cx="11700384" cy="6581466"/>
          </a:xfrm>
        </p:spPr>
      </p:pic>
    </p:spTree>
    <p:extLst>
      <p:ext uri="{BB962C8B-B14F-4D97-AF65-F5344CB8AC3E}">
        <p14:creationId xmlns:p14="http://schemas.microsoft.com/office/powerpoint/2010/main" val="402259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38" y="131579"/>
            <a:ext cx="11786240" cy="6629760"/>
          </a:xfrm>
        </p:spPr>
      </p:pic>
    </p:spTree>
    <p:extLst>
      <p:ext uri="{BB962C8B-B14F-4D97-AF65-F5344CB8AC3E}">
        <p14:creationId xmlns:p14="http://schemas.microsoft.com/office/powerpoint/2010/main" val="150569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06044"/>
            <a:ext cx="4506798" cy="1325563"/>
          </a:xfrm>
        </p:spPr>
        <p:txBody>
          <a:bodyPr>
            <a:normAutofit/>
          </a:bodyPr>
          <a:lstStyle/>
          <a:p>
            <a:pPr algn="dist"/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發現問題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5873684" y="306043"/>
            <a:ext cx="45067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zh-TW" altLang="en-US" sz="6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老師協助！</a:t>
            </a:r>
            <a:endParaRPr lang="zh-TW" altLang="en-US" sz="6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4815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1148168" y="4622168"/>
            <a:ext cx="326243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60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數據紀錄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80000" cy="3420000"/>
          </a:xfrm>
          <a:prstGeom prst="rect">
            <a:avLst/>
          </a:prstGeom>
        </p:spPr>
      </p:pic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0000"/>
            <a:ext cx="6096000" cy="3429000"/>
          </a:xfrm>
        </p:spPr>
      </p:pic>
      <p:sp>
        <p:nvSpPr>
          <p:cNvPr id="9" name="矩形 8"/>
          <p:cNvSpPr/>
          <p:nvPr/>
        </p:nvSpPr>
        <p:spPr>
          <a:xfrm>
            <a:off x="7371434" y="1182856"/>
            <a:ext cx="3262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60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分工合作</a:t>
            </a:r>
            <a:endParaRPr lang="zh-TW" altLang="en-US" sz="60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29229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dist"/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在什麼時間點做實驗</a:t>
            </a:r>
            <a:r>
              <a:rPr lang="en-US" altLang="zh-TW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smtClean="0"/>
              <a:t>1.</a:t>
            </a:r>
            <a:r>
              <a:rPr lang="zh-TW" altLang="en-US" sz="4000" b="1" dirty="0" smtClean="0"/>
              <a:t>開設社團                           </a:t>
            </a:r>
            <a:r>
              <a:rPr lang="zh-TW" altLang="en-US" sz="4000" b="1" dirty="0" smtClean="0">
                <a:solidFill>
                  <a:srgbClr val="7030A0"/>
                </a:solidFill>
              </a:rPr>
              <a:t>*</a:t>
            </a:r>
            <a:r>
              <a:rPr lang="zh-TW" altLang="en-US" sz="4000" b="1" dirty="0">
                <a:solidFill>
                  <a:srgbClr val="7030A0"/>
                </a:solidFill>
              </a:rPr>
              <a:t>金銀銅幣</a:t>
            </a:r>
            <a:endParaRPr lang="en-US" altLang="zh-TW" sz="4000" b="1" dirty="0" smtClean="0">
              <a:solidFill>
                <a:srgbClr val="7030A0"/>
              </a:solidFill>
            </a:endParaRPr>
          </a:p>
          <a:p>
            <a:endParaRPr lang="zh-TW" altLang="en-US" sz="4000" b="1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11900"/>
            <a:ext cx="4800001" cy="360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44432"/>
            <a:ext cx="480000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0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148168" y="4622168"/>
            <a:ext cx="326243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60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數據紀錄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5998" cy="3428999"/>
          </a:xfrm>
          <a:prstGeom prst="rect">
            <a:avLst/>
          </a:prstGeom>
        </p:spPr>
      </p:pic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036" y="3428999"/>
            <a:ext cx="6150964" cy="3459917"/>
          </a:xfrm>
        </p:spPr>
      </p:pic>
      <p:sp>
        <p:nvSpPr>
          <p:cNvPr id="8" name="矩形 7"/>
          <p:cNvSpPr/>
          <p:nvPr/>
        </p:nvSpPr>
        <p:spPr>
          <a:xfrm>
            <a:off x="7371434" y="1182856"/>
            <a:ext cx="3262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600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分工合作</a:t>
            </a:r>
            <a:endParaRPr lang="zh-TW" altLang="en-US" sz="60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50334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1148172" y="4622168"/>
            <a:ext cx="3262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60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小組合作</a:t>
            </a:r>
            <a:endParaRPr lang="zh-TW" altLang="en-US" sz="60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80000" cy="3420000"/>
          </a:xfrm>
          <a:prstGeom prst="rect">
            <a:avLst/>
          </a:prstGeom>
        </p:spPr>
      </p:pic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000" y="3420000"/>
            <a:ext cx="6112000" cy="3438000"/>
          </a:xfrm>
        </p:spPr>
      </p:pic>
      <p:sp>
        <p:nvSpPr>
          <p:cNvPr id="9" name="矩形 8"/>
          <p:cNvSpPr/>
          <p:nvPr/>
        </p:nvSpPr>
        <p:spPr>
          <a:xfrm>
            <a:off x="7345239" y="1182856"/>
            <a:ext cx="3262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60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拍照記錄</a:t>
            </a:r>
            <a:endParaRPr lang="zh-TW" altLang="en-US" sz="60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0459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1148172" y="4622168"/>
            <a:ext cx="3262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60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小組合作</a:t>
            </a:r>
            <a:endParaRPr lang="zh-TW" altLang="en-US" sz="60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7345239" y="1182856"/>
            <a:ext cx="3262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60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拍照記錄</a:t>
            </a:r>
            <a:endParaRPr lang="zh-TW" altLang="en-US" sz="60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80000" cy="3420000"/>
          </a:xfrm>
          <a:prstGeom prst="rect">
            <a:avLst/>
          </a:prstGeom>
        </p:spPr>
      </p:pic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876" y="3419999"/>
            <a:ext cx="6115124" cy="3439757"/>
          </a:xfrm>
        </p:spPr>
      </p:pic>
    </p:spTree>
    <p:extLst>
      <p:ext uri="{BB962C8B-B14F-4D97-AF65-F5344CB8AC3E}">
        <p14:creationId xmlns:p14="http://schemas.microsoft.com/office/powerpoint/2010/main" val="171452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1148172" y="4622168"/>
            <a:ext cx="3262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60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小組合作</a:t>
            </a:r>
            <a:endParaRPr lang="zh-TW" altLang="en-US" sz="60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7345239" y="1182856"/>
            <a:ext cx="3262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60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錄影記錄</a:t>
            </a:r>
            <a:endParaRPr lang="zh-TW" altLang="en-US" sz="60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79998" cy="3419999"/>
          </a:xfrm>
          <a:prstGeom prst="rect">
            <a:avLst/>
          </a:prstGeom>
        </p:spPr>
      </p:pic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874" y="3419999"/>
            <a:ext cx="6115125" cy="3439758"/>
          </a:xfrm>
        </p:spPr>
      </p:pic>
    </p:spTree>
    <p:extLst>
      <p:ext uri="{BB962C8B-B14F-4D97-AF65-F5344CB8AC3E}">
        <p14:creationId xmlns:p14="http://schemas.microsoft.com/office/powerpoint/2010/main" val="54218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25945" cy="3445844"/>
          </a:xfr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944" y="3445844"/>
            <a:ext cx="6066055" cy="341215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" y="3445844"/>
            <a:ext cx="6110971" cy="3429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054" y="0"/>
            <a:ext cx="6125945" cy="344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8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563331" y="826102"/>
            <a:ext cx="5005633" cy="1406843"/>
          </a:xfrm>
        </p:spPr>
        <p:txBody>
          <a:bodyPr>
            <a:normAutofit/>
          </a:bodyPr>
          <a:lstStyle/>
          <a:p>
            <a:pPr algn="dist"/>
            <a:r>
              <a:rPr lang="zh-TW" altLang="en-US" sz="8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組間互學</a:t>
            </a:r>
            <a:endParaRPr lang="zh-TW" altLang="en-US" sz="8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1" y="4512337"/>
            <a:ext cx="2261814" cy="215262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684422" y="3321527"/>
            <a:ext cx="933650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根據各組實做</a:t>
            </a:r>
            <a:r>
              <a:rPr lang="zh-TW" altLang="en-US" sz="4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結果記錄</a:t>
            </a:r>
            <a:r>
              <a:rPr lang="zh-TW" altLang="en-US" sz="4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的學習單與概念間的異同，進行解釋與論證</a:t>
            </a:r>
            <a:endParaRPr lang="zh-TW" altLang="en-US" sz="4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7030A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548640" y="2531443"/>
            <a:ext cx="11300059" cy="3301465"/>
          </a:xfrm>
          <a:prstGeom prst="ellipse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516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645"/>
            <a:ext cx="4180959" cy="5573029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179" y="779644"/>
            <a:ext cx="4180961" cy="557303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140" y="779644"/>
            <a:ext cx="4043204" cy="557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80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895"/>
            <a:ext cx="4158116" cy="5542579"/>
          </a:xfrm>
          <a:prstGeom prst="rect">
            <a:avLst/>
          </a:prstGeom>
        </p:spPr>
      </p:pic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116" y="764895"/>
            <a:ext cx="4158114" cy="5542579"/>
          </a:xfr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883" y="764895"/>
            <a:ext cx="4158117" cy="554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2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563331" y="826102"/>
            <a:ext cx="5005633" cy="1406843"/>
          </a:xfrm>
        </p:spPr>
        <p:txBody>
          <a:bodyPr>
            <a:normAutofit/>
          </a:bodyPr>
          <a:lstStyle/>
          <a:p>
            <a:pPr algn="dist"/>
            <a:r>
              <a:rPr lang="zh-TW" altLang="en-US" sz="8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教師導學</a:t>
            </a:r>
            <a:endParaRPr lang="zh-TW" altLang="en-US" sz="8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1" y="4512337"/>
            <a:ext cx="2261814" cy="215262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684422" y="3321527"/>
            <a:ext cx="933650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教師引導學生討論</a:t>
            </a:r>
            <a:endParaRPr lang="en-US" altLang="zh-TW" sz="4800" b="1" dirty="0" smtClean="0">
              <a:ln w="12700">
                <a:solidFill>
                  <a:schemeClr val="accent1"/>
                </a:solidFill>
                <a:prstDash val="solid"/>
              </a:ln>
              <a:solidFill>
                <a:srgbClr val="7030A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zh-TW" altLang="en-US" sz="4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深化學生的知識結構</a:t>
            </a:r>
            <a:endParaRPr lang="zh-TW" altLang="en-US" sz="4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7030A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2473693" y="2926080"/>
            <a:ext cx="7555831" cy="2454442"/>
          </a:xfrm>
          <a:prstGeom prst="ellipse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537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dist"/>
            <a:r>
              <a:rPr lang="zh-TW" altLang="en-US" sz="8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多元質性學習評量</a:t>
            </a:r>
            <a:endParaRPr lang="zh-TW" altLang="en-US" sz="8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2139885"/>
            <a:ext cx="10515600" cy="4037078"/>
          </a:xfrm>
        </p:spPr>
        <p:txBody>
          <a:bodyPr>
            <a:normAutofit/>
          </a:bodyPr>
          <a:lstStyle/>
          <a:p>
            <a:r>
              <a:rPr lang="zh-TW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了解學生學習成效，作為</a:t>
            </a:r>
            <a:r>
              <a:rPr lang="zh-TW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未來</a:t>
            </a:r>
            <a:r>
              <a:rPr lang="zh-TW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教學之</a:t>
            </a:r>
            <a:r>
              <a:rPr lang="zh-TW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改進</a:t>
            </a:r>
            <a:endParaRPr lang="en-US" altLang="zh-TW" sz="4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同一目標，難易不同的方法</a:t>
            </a:r>
            <a:endParaRPr lang="en-US" altLang="zh-TW" sz="4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同一活動，任務不同的方法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406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dist"/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在什麼時間點做實驗</a:t>
            </a:r>
            <a:r>
              <a:rPr lang="en-US" altLang="zh-TW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smtClean="0"/>
              <a:t>1.</a:t>
            </a:r>
            <a:r>
              <a:rPr lang="zh-TW" altLang="en-US" sz="4000" b="1" dirty="0" smtClean="0"/>
              <a:t>開設社團                           </a:t>
            </a:r>
            <a:r>
              <a:rPr lang="zh-TW" altLang="en-US" sz="4000" b="1" dirty="0" smtClean="0">
                <a:solidFill>
                  <a:srgbClr val="7030A0"/>
                </a:solidFill>
              </a:rPr>
              <a:t>*</a:t>
            </a:r>
            <a:r>
              <a:rPr lang="zh-TW" altLang="en-US" sz="4000" b="1" dirty="0">
                <a:solidFill>
                  <a:srgbClr val="7030A0"/>
                </a:solidFill>
              </a:rPr>
              <a:t>養珠計畫</a:t>
            </a:r>
            <a:endParaRPr lang="en-US" altLang="zh-TW" sz="4000" b="1" dirty="0" smtClean="0">
              <a:solidFill>
                <a:srgbClr val="7030A0"/>
              </a:solidFill>
            </a:endParaRPr>
          </a:p>
          <a:p>
            <a:endParaRPr lang="zh-TW" altLang="en-US" sz="4000" b="1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83" y="2738380"/>
            <a:ext cx="4800001" cy="360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991" y="2738380"/>
            <a:ext cx="480000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8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dist"/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有效有意義的差異化教學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良好的班級經營</a:t>
            </a:r>
            <a:endParaRPr lang="en-US" altLang="zh-TW" sz="4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確切掌握教學內容與目標</a:t>
            </a:r>
            <a:endParaRPr lang="en-US" altLang="zh-TW" sz="4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善用講述與問題教學法</a:t>
            </a:r>
            <a:endParaRPr lang="en-US" altLang="zh-TW" sz="4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多元的教學策略</a:t>
            </a:r>
            <a:endParaRPr lang="en-US" altLang="zh-TW" sz="4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使用多元評量</a:t>
            </a:r>
          </a:p>
          <a:p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教學的彈性並能使學生作選擇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465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dist"/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教師自我精進與教學反思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2422689"/>
            <a:ext cx="10515600" cy="3754274"/>
          </a:xfrm>
        </p:spPr>
        <p:txBody>
          <a:bodyPr>
            <a:normAutofit/>
          </a:bodyPr>
          <a:lstStyle/>
          <a:p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組織專業社群</a:t>
            </a:r>
            <a:endParaRPr lang="en-US" altLang="zh-TW" sz="4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共同備課觀課</a:t>
            </a:r>
            <a:endParaRPr lang="en-US" altLang="zh-TW" sz="4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尋找有興趣的教師一起研發自編教材</a:t>
            </a:r>
            <a:endParaRPr lang="en-US" altLang="zh-TW" sz="4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協同教學</a:t>
            </a:r>
            <a:endParaRPr lang="en-US" altLang="zh-TW" sz="4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多元評量</a:t>
            </a:r>
          </a:p>
        </p:txBody>
      </p:sp>
    </p:spTree>
    <p:extLst>
      <p:ext uri="{BB962C8B-B14F-4D97-AF65-F5344CB8AC3E}">
        <p14:creationId xmlns:p14="http://schemas.microsoft.com/office/powerpoint/2010/main" val="365139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5357" cy="9007784"/>
          </a:xfrm>
        </p:spPr>
      </p:pic>
    </p:spTree>
    <p:extLst>
      <p:ext uri="{BB962C8B-B14F-4D97-AF65-F5344CB8AC3E}">
        <p14:creationId xmlns:p14="http://schemas.microsoft.com/office/powerpoint/2010/main" val="92102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113656">
            <a:off x="1350175" y="1033924"/>
            <a:ext cx="10053695" cy="5148069"/>
            <a:chOff x="0" y="0"/>
            <a:chExt cx="3971830" cy="20338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71830" cy="2033805"/>
            </a:xfrm>
            <a:custGeom>
              <a:avLst/>
              <a:gdLst/>
              <a:ahLst/>
              <a:cxnLst/>
              <a:rect l="l" t="t" r="r" b="b"/>
              <a:pathLst>
                <a:path w="3971830" h="2033805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solidFill>
              <a:srgbClr val="ECD7C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971830" cy="206238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 rot="104834">
            <a:off x="1968417" y="1404218"/>
            <a:ext cx="8817210" cy="4335191"/>
            <a:chOff x="0" y="0"/>
            <a:chExt cx="3483342" cy="171266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83342" cy="1712668"/>
            </a:xfrm>
            <a:custGeom>
              <a:avLst/>
              <a:gdLst/>
              <a:ahLst/>
              <a:cxnLst/>
              <a:rect l="l" t="t" r="r" b="b"/>
              <a:pathLst>
                <a:path w="3483342" h="1712668">
                  <a:moveTo>
                    <a:pt x="29854" y="0"/>
                  </a:moveTo>
                  <a:lnTo>
                    <a:pt x="3453489" y="0"/>
                  </a:lnTo>
                  <a:cubicBezTo>
                    <a:pt x="3469977" y="0"/>
                    <a:pt x="3483342" y="13366"/>
                    <a:pt x="3483342" y="29854"/>
                  </a:cubicBezTo>
                  <a:lnTo>
                    <a:pt x="3483342" y="1682815"/>
                  </a:lnTo>
                  <a:cubicBezTo>
                    <a:pt x="3483342" y="1699302"/>
                    <a:pt x="3469977" y="1712668"/>
                    <a:pt x="3453489" y="1712668"/>
                  </a:cubicBezTo>
                  <a:lnTo>
                    <a:pt x="29854" y="1712668"/>
                  </a:lnTo>
                  <a:cubicBezTo>
                    <a:pt x="13366" y="1712668"/>
                    <a:pt x="0" y="1699302"/>
                    <a:pt x="0" y="1682815"/>
                  </a:cubicBezTo>
                  <a:lnTo>
                    <a:pt x="0" y="29854"/>
                  </a:lnTo>
                  <a:cubicBezTo>
                    <a:pt x="0" y="13366"/>
                    <a:pt x="13366" y="0"/>
                    <a:pt x="29854" y="0"/>
                  </a:cubicBezTo>
                  <a:close/>
                </a:path>
              </a:pathLst>
            </a:custGeom>
            <a:solidFill>
              <a:srgbClr val="FAF9F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483342" cy="17412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6" name="Freeform 16"/>
          <p:cNvSpPr/>
          <p:nvPr/>
        </p:nvSpPr>
        <p:spPr>
          <a:xfrm rot="-192632">
            <a:off x="1074140" y="3197877"/>
            <a:ext cx="2313801" cy="3955215"/>
          </a:xfrm>
          <a:custGeom>
            <a:avLst/>
            <a:gdLst/>
            <a:ahLst/>
            <a:cxnLst/>
            <a:rect l="l" t="t" r="r" b="b"/>
            <a:pathLst>
              <a:path w="3470702" h="5932823">
                <a:moveTo>
                  <a:pt x="0" y="0"/>
                </a:moveTo>
                <a:lnTo>
                  <a:pt x="3470702" y="0"/>
                </a:lnTo>
                <a:lnTo>
                  <a:pt x="3470702" y="5932823"/>
                </a:lnTo>
                <a:lnTo>
                  <a:pt x="0" y="59328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09642">
            <a:off x="8231193" y="146114"/>
            <a:ext cx="4157287" cy="3258340"/>
          </a:xfrm>
          <a:custGeom>
            <a:avLst/>
            <a:gdLst/>
            <a:ahLst/>
            <a:cxnLst/>
            <a:rect l="l" t="t" r="r" b="b"/>
            <a:pathLst>
              <a:path w="6235931" h="4887510">
                <a:moveTo>
                  <a:pt x="0" y="0"/>
                </a:moveTo>
                <a:lnTo>
                  <a:pt x="6235931" y="0"/>
                </a:lnTo>
                <a:lnTo>
                  <a:pt x="6235931" y="4887509"/>
                </a:lnTo>
                <a:lnTo>
                  <a:pt x="0" y="48875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 rot="-459683">
            <a:off x="3057941" y="2580754"/>
            <a:ext cx="7006548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73"/>
              </a:lnSpc>
            </a:pPr>
            <a:r>
              <a:rPr lang="en-US" sz="8552" spc="1035">
                <a:solidFill>
                  <a:srgbClr val="000000"/>
                </a:solidFill>
                <a:latin typeface="Adigiana Toybox"/>
              </a:rPr>
              <a:t>Thank you</a:t>
            </a:r>
          </a:p>
        </p:txBody>
      </p:sp>
      <p:sp>
        <p:nvSpPr>
          <p:cNvPr id="19" name="TextBox 19"/>
          <p:cNvSpPr txBox="1"/>
          <p:nvPr/>
        </p:nvSpPr>
        <p:spPr>
          <a:xfrm rot="-80467">
            <a:off x="4278325" y="4939293"/>
            <a:ext cx="7006548" cy="671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8"/>
              </a:lnSpc>
            </a:pPr>
            <a:r>
              <a:rPr lang="en-US" sz="4020" spc="486" dirty="0" err="1" smtClean="0">
                <a:solidFill>
                  <a:srgbClr val="000000"/>
                </a:solidFill>
                <a:ea typeface="王漢宗顏楷體"/>
              </a:rPr>
              <a:t>自然</a:t>
            </a:r>
            <a:r>
              <a:rPr lang="zh-TW" altLang="en-US" sz="4020" spc="486" dirty="0" smtClean="0">
                <a:solidFill>
                  <a:srgbClr val="000000"/>
                </a:solidFill>
                <a:ea typeface="王漢宗顏楷體"/>
              </a:rPr>
              <a:t>科學</a:t>
            </a:r>
            <a:r>
              <a:rPr lang="en-US" sz="4020" spc="486" dirty="0" err="1" smtClean="0">
                <a:solidFill>
                  <a:srgbClr val="000000"/>
                </a:solidFill>
                <a:ea typeface="王漢宗顏楷體"/>
              </a:rPr>
              <a:t>領域輔導團</a:t>
            </a:r>
            <a:endParaRPr lang="en-US" sz="4020" spc="486" dirty="0">
              <a:solidFill>
                <a:srgbClr val="000000"/>
              </a:solidFill>
              <a:ea typeface="王漢宗顏楷體"/>
            </a:endParaRPr>
          </a:p>
        </p:txBody>
      </p:sp>
    </p:spTree>
    <p:extLst>
      <p:ext uri="{BB962C8B-B14F-4D97-AF65-F5344CB8AC3E}">
        <p14:creationId xmlns:p14="http://schemas.microsoft.com/office/powerpoint/2010/main" val="340470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dist"/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在什麼時間點做實驗</a:t>
            </a:r>
            <a:r>
              <a:rPr lang="en-US" altLang="zh-TW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smtClean="0"/>
              <a:t>2.</a:t>
            </a:r>
            <a:r>
              <a:rPr lang="zh-TW" altLang="en-US" sz="4000" b="1" dirty="0" smtClean="0"/>
              <a:t>科學營隊                        </a:t>
            </a:r>
            <a:r>
              <a:rPr lang="zh-TW" altLang="en-US" sz="4000" b="1" dirty="0" smtClean="0">
                <a:solidFill>
                  <a:srgbClr val="7030A0"/>
                </a:solidFill>
              </a:rPr>
              <a:t>*</a:t>
            </a:r>
            <a:r>
              <a:rPr lang="zh-TW" altLang="en-US" sz="4000" b="1" dirty="0">
                <a:solidFill>
                  <a:srgbClr val="7030A0"/>
                </a:solidFill>
              </a:rPr>
              <a:t>光的特性</a:t>
            </a:r>
            <a:endParaRPr lang="zh-TW" altLang="en-US" sz="4000" b="1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54" y="2679192"/>
            <a:ext cx="2968660" cy="3960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314" y="2679192"/>
            <a:ext cx="296866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dist"/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在什麼時間點做實驗</a:t>
            </a:r>
            <a:r>
              <a:rPr lang="en-US" altLang="zh-TW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/>
              <a:t>2.</a:t>
            </a:r>
            <a:r>
              <a:rPr lang="zh-TW" altLang="en-US" sz="4000" b="1" dirty="0"/>
              <a:t>科學營隊 </a:t>
            </a:r>
            <a:r>
              <a:rPr lang="zh-TW" altLang="en-US" sz="4000" b="1" dirty="0" smtClean="0"/>
              <a:t>                       </a:t>
            </a:r>
            <a:r>
              <a:rPr lang="zh-TW" altLang="en-US" sz="4000" b="1" dirty="0" smtClean="0">
                <a:solidFill>
                  <a:srgbClr val="7030A0"/>
                </a:solidFill>
              </a:rPr>
              <a:t>*</a:t>
            </a:r>
            <a:r>
              <a:rPr lang="zh-TW" altLang="en-US" sz="4000" b="1" dirty="0">
                <a:solidFill>
                  <a:srgbClr val="7030A0"/>
                </a:solidFill>
              </a:rPr>
              <a:t>空氣砲彈</a:t>
            </a:r>
            <a:endParaRPr lang="en-US" altLang="zh-TW" sz="4000" b="1" dirty="0" smtClean="0">
              <a:solidFill>
                <a:srgbClr val="7030A0"/>
              </a:solidFill>
            </a:endParaRPr>
          </a:p>
          <a:p>
            <a:endParaRPr lang="zh-TW" altLang="en-US" sz="4000" b="1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77" y="2711900"/>
            <a:ext cx="4850527" cy="360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432" y="2711900"/>
            <a:ext cx="293906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1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dist"/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喜歡帶著學生做實驗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756" y="1690688"/>
            <a:ext cx="3674724" cy="4899632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357" y="1636611"/>
            <a:ext cx="3738324" cy="498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9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dist"/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喜歡帶著學生做實驗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7"/>
            <a:ext cx="3714551" cy="4952735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951" y="1690687"/>
            <a:ext cx="6603646" cy="495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2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4736</TotalTime>
  <Words>564</Words>
  <Application>Microsoft Office PowerPoint</Application>
  <PresentationFormat>寬螢幕</PresentationFormat>
  <Paragraphs>112</Paragraphs>
  <Slides>53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53</vt:i4>
      </vt:variant>
    </vt:vector>
  </HeadingPairs>
  <TitlesOfParts>
    <vt:vector size="62" baseType="lpstr">
      <vt:lpstr>王漢宗顏楷體</vt:lpstr>
      <vt:lpstr>新細明體</vt:lpstr>
      <vt:lpstr>標楷體</vt:lpstr>
      <vt:lpstr>Adigiana Toybox</vt:lpstr>
      <vt:lpstr>Arial</vt:lpstr>
      <vt:lpstr>Calibri</vt:lpstr>
      <vt:lpstr>Calibri Light</vt:lpstr>
      <vt:lpstr>微軟正黑體</vt:lpstr>
      <vt:lpstr>Office 佈景主題</vt:lpstr>
      <vt:lpstr>數位融入課中差異化教學</vt:lpstr>
      <vt:lpstr>喜歡帶著學生做實驗</vt:lpstr>
      <vt:lpstr>在什麼時間點做實驗?</vt:lpstr>
      <vt:lpstr>在什麼時間點做實驗?</vt:lpstr>
      <vt:lpstr>在什麼時間點做實驗?</vt:lpstr>
      <vt:lpstr>在什麼時間點做實驗?</vt:lpstr>
      <vt:lpstr>在什麼時間點做實驗?</vt:lpstr>
      <vt:lpstr>喜歡帶著學生做實驗</vt:lpstr>
      <vt:lpstr>喜歡帶著學生做實驗</vt:lpstr>
      <vt:lpstr>喜歡帶著學生做實驗</vt:lpstr>
      <vt:lpstr>喜歡帶著學生做實驗</vt:lpstr>
      <vt:lpstr>喜歡帶著學生做實驗</vt:lpstr>
      <vt:lpstr>數位融入課中差異化教學</vt:lpstr>
      <vt:lpstr>課中差異化教學</vt:lpstr>
      <vt:lpstr>學生如何分組？</vt:lpstr>
      <vt:lpstr>2023年同質性分組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學生分組後</vt:lpstr>
      <vt:lpstr>PowerPoint 簡報</vt:lpstr>
      <vt:lpstr>數位融入教學</vt:lpstr>
      <vt:lpstr>教師事前的準備</vt:lpstr>
      <vt:lpstr>PowerPoint 簡報</vt:lpstr>
      <vt:lpstr>學生自學</vt:lpstr>
      <vt:lpstr>學生自學</vt:lpstr>
      <vt:lpstr>學生自學</vt:lpstr>
      <vt:lpstr>關鍵提問</vt:lpstr>
      <vt:lpstr>關鍵提問</vt:lpstr>
      <vt:lpstr>組內共學</vt:lpstr>
      <vt:lpstr>實驗的過程</vt:lpstr>
      <vt:lpstr>PowerPoint 簡報</vt:lpstr>
      <vt:lpstr>PowerPoint 簡報</vt:lpstr>
      <vt:lpstr>發現問題！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組間互學</vt:lpstr>
      <vt:lpstr>PowerPoint 簡報</vt:lpstr>
      <vt:lpstr>PowerPoint 簡報</vt:lpstr>
      <vt:lpstr>教師導學</vt:lpstr>
      <vt:lpstr>多元質性學習評量</vt:lpstr>
      <vt:lpstr>有效有意義的差異化教學</vt:lpstr>
      <vt:lpstr>教師自我精進與教學反思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SJJH</dc:creator>
  <cp:lastModifiedBy>SJJH</cp:lastModifiedBy>
  <cp:revision>72</cp:revision>
  <dcterms:created xsi:type="dcterms:W3CDTF">2023-04-23T10:59:16Z</dcterms:created>
  <dcterms:modified xsi:type="dcterms:W3CDTF">2024-09-23T13:26:01Z</dcterms:modified>
</cp:coreProperties>
</file>