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4B5DC4A8-7311-49D0-92C0-F9C160145B0F}">
  <a:tblStyle styleId="{4B5DC4A8-7311-49D0-92C0-F9C160145B0F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9EFF7"/>
          </a:solidFill>
        </a:fill>
      </a:tcStyle>
    </a:wholeTbl>
    <a:band1H>
      <a:tcTxStyle/>
      <a:tcStyle>
        <a:fill>
          <a:solidFill>
            <a:srgbClr val="D0DEEF"/>
          </a:solidFill>
        </a:fill>
      </a:tcStyle>
    </a:band1H>
    <a:band2H>
      <a:tcTxStyle/>
    </a:band2H>
    <a:band1V>
      <a:tcTxStyle/>
      <a:tcStyle>
        <a:fill>
          <a:solidFill>
            <a:srgbClr val="D0DEEF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  <a:tblStyle styleId="{01129BC5-AE8E-46BD-A046-BE7616F29647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254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254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chemeClr val="lt1"/>
          </a:solidFill>
        </a:fill>
      </a:tcStyle>
    </a:wholeTbl>
    <a:band1H>
      <a:tcTxStyle/>
      <a:tcStyle>
        <a:fill>
          <a:solidFill>
            <a:srgbClr val="E6E6E6"/>
          </a:solidFill>
        </a:fill>
      </a:tcStyle>
    </a:band1H>
    <a:band2H>
      <a:tcTxStyle/>
    </a:band2H>
    <a:band1V>
      <a:tcTxStyle/>
      <a:tcStyle>
        <a:fill>
          <a:solidFill>
            <a:srgbClr val="E6E6E6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/>
      <a:tcStyle>
        <a:tcBdr>
          <a:top>
            <a:ln cap="flat" cmpd="sng" w="508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lt1"/>
          </a:solidFill>
        </a:fill>
      </a:tcStyle>
    </a:lastRow>
    <a:seCell>
      <a:tcTxStyle b="on" i="off">
        <a:font>
          <a:latin typeface="Calibri"/>
          <a:ea typeface="Calibri"/>
          <a:cs typeface="Calibri"/>
        </a:font>
        <a:schemeClr val="dk1"/>
      </a:tcTxStyle>
    </a:seCell>
    <a:swCell>
      <a:tcTxStyle b="on" i="off">
        <a:font>
          <a:latin typeface="Calibri"/>
          <a:ea typeface="Calibri"/>
          <a:cs typeface="Calibri"/>
        </a:font>
        <a:schemeClr val="dk1"/>
      </a:tcTx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254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slide" Target="slides/slide27.xml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2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p2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p2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p2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p2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" name="Google Shape;266;p2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" name="Google Shape;271;p2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7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投影片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3754755" y="2484122"/>
            <a:ext cx="5229225" cy="174497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4300537" y="4588511"/>
            <a:ext cx="4214813" cy="7042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2"/>
          <p:cNvSpPr txBox="1"/>
          <p:nvPr>
            <p:ph idx="10" type="dt"/>
          </p:nvPr>
        </p:nvSpPr>
        <p:spPr>
          <a:xfrm>
            <a:off x="5986463" y="586486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及直排文字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直排標題及文字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及物件" type="obj">
  <p:cSld name="OBJEC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只有標題" type="titleOnly">
  <p:cSld name="TITLE_ONL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/>
          <p:nvPr>
            <p:ph type="title"/>
          </p:nvPr>
        </p:nvSpPr>
        <p:spPr>
          <a:xfrm>
            <a:off x="628650" y="2445386"/>
            <a:ext cx="5172075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章節標題" type="secHead">
  <p:cSld name="SECTION_HEADER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 txBox="1"/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idx="1" type="body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1" name="Google Shape;31;p5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兩項物件" type="twoObj">
  <p:cSld name="TWO_OBJECTS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6"/>
          <p:cNvSpPr txBox="1"/>
          <p:nvPr>
            <p:ph idx="1" type="body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2" type="body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6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比對" type="twoTxTwoObj">
  <p:cSld name="TWO_OBJECTS_WITH_TEX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 txBox="1"/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7"/>
          <p:cNvSpPr txBox="1"/>
          <p:nvPr>
            <p:ph idx="1" type="body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4" name="Google Shape;44;p7"/>
          <p:cNvSpPr txBox="1"/>
          <p:nvPr>
            <p:ph idx="2" type="body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5" name="Google Shape;45;p7"/>
          <p:cNvSpPr txBox="1"/>
          <p:nvPr>
            <p:ph idx="3" type="body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6" name="Google Shape;46;p7"/>
          <p:cNvSpPr txBox="1"/>
          <p:nvPr>
            <p:ph idx="4" type="body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7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空白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含標題的內容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含標題的圖片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Relationship Id="rId4" Type="http://schemas.openxmlformats.org/officeDocument/2006/relationships/image" Target="../media/image1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png"/><Relationship Id="rId4" Type="http://schemas.openxmlformats.org/officeDocument/2006/relationships/image" Target="../media/image17.png"/><Relationship Id="rId5" Type="http://schemas.openxmlformats.org/officeDocument/2006/relationships/image" Target="../media/image4.png"/><Relationship Id="rId6" Type="http://schemas.openxmlformats.org/officeDocument/2006/relationships/image" Target="../media/image10.png"/><Relationship Id="rId7" Type="http://schemas.openxmlformats.org/officeDocument/2006/relationships/image" Target="../media/image1.png"/><Relationship Id="rId8" Type="http://schemas.openxmlformats.org/officeDocument/2006/relationships/image" Target="../media/image1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6.png"/><Relationship Id="rId4" Type="http://schemas.openxmlformats.org/officeDocument/2006/relationships/image" Target="../media/image9.png"/><Relationship Id="rId5" Type="http://schemas.openxmlformats.org/officeDocument/2006/relationships/image" Target="../media/image12.png"/><Relationship Id="rId6" Type="http://schemas.openxmlformats.org/officeDocument/2006/relationships/image" Target="../media/image1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6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0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1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2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6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5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3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/>
          <p:nvPr>
            <p:ph type="ctrTitle"/>
          </p:nvPr>
        </p:nvSpPr>
        <p:spPr>
          <a:xfrm>
            <a:off x="2764465" y="2434856"/>
            <a:ext cx="6219516" cy="179424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icrosoft JhengHei"/>
              <a:buNone/>
            </a:pPr>
            <a:r>
              <a:rPr b="1" lang="zh-TW" sz="4400">
                <a:latin typeface="Microsoft JhengHei"/>
                <a:ea typeface="Microsoft JhengHei"/>
                <a:cs typeface="Microsoft JhengHei"/>
                <a:sym typeface="Microsoft JhengHei"/>
              </a:rPr>
              <a:t>教育會考試題研究報告解讀與後續分析運用</a:t>
            </a:r>
            <a:endParaRPr b="1" sz="4400">
              <a:solidFill>
                <a:srgbClr val="C55A1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85" name="Google Shape;85;p13"/>
          <p:cNvSpPr txBox="1"/>
          <p:nvPr>
            <p:ph idx="1" type="subTitle"/>
          </p:nvPr>
        </p:nvSpPr>
        <p:spPr>
          <a:xfrm>
            <a:off x="4300537" y="4588511"/>
            <a:ext cx="4214813" cy="7042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i="1" lang="zh-TW" sz="2800">
                <a:latin typeface="DFKai-SB"/>
                <a:ea typeface="DFKai-SB"/>
                <a:cs typeface="DFKai-SB"/>
                <a:sym typeface="DFKai-SB"/>
              </a:rPr>
              <a:t>鹽行國中  楊智強</a:t>
            </a:r>
            <a:endParaRPr i="1" sz="2800"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86" name="Google Shape;86;p13"/>
          <p:cNvSpPr txBox="1"/>
          <p:nvPr/>
        </p:nvSpPr>
        <p:spPr>
          <a:xfrm>
            <a:off x="2583711" y="1716025"/>
            <a:ext cx="1722474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zh-TW" sz="36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110年</a:t>
            </a:r>
            <a:endParaRPr b="1" sz="360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417462"/>
            <a:ext cx="9160480" cy="30272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1" y="1626037"/>
            <a:ext cx="9160481" cy="2096220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2745"/>
              </a:srgbClr>
            </a:outerShdw>
          </a:effectLst>
        </p:spPr>
      </p:pic>
      <p:cxnSp>
        <p:nvCxnSpPr>
          <p:cNvPr id="148" name="Google Shape;148;p22"/>
          <p:cNvCxnSpPr/>
          <p:nvPr/>
        </p:nvCxnSpPr>
        <p:spPr>
          <a:xfrm>
            <a:off x="0" y="3759201"/>
            <a:ext cx="9160480" cy="0"/>
          </a:xfrm>
          <a:prstGeom prst="straightConnector1">
            <a:avLst/>
          </a:prstGeom>
          <a:noFill/>
          <a:ln cap="flat" cmpd="sng" w="76200">
            <a:solidFill>
              <a:schemeClr val="accent2"/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149" name="Google Shape;149;p22"/>
          <p:cNvSpPr/>
          <p:nvPr/>
        </p:nvSpPr>
        <p:spPr>
          <a:xfrm>
            <a:off x="7629236" y="5994402"/>
            <a:ext cx="1431637" cy="230908"/>
          </a:xfrm>
          <a:prstGeom prst="arc">
            <a:avLst>
              <a:gd fmla="val 10960509" name="adj1"/>
              <a:gd fmla="val 0" name="adj2"/>
            </a:avLst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22"/>
          <p:cNvSpPr/>
          <p:nvPr/>
        </p:nvSpPr>
        <p:spPr>
          <a:xfrm>
            <a:off x="2189018" y="6077527"/>
            <a:ext cx="1708727" cy="450299"/>
          </a:xfrm>
          <a:prstGeom prst="ellipse">
            <a:avLst/>
          </a:prstGeom>
          <a:noFill/>
          <a:ln cap="flat" cmpd="sng" w="5715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22"/>
          <p:cNvSpPr txBox="1"/>
          <p:nvPr>
            <p:ph type="title"/>
          </p:nvPr>
        </p:nvSpPr>
        <p:spPr>
          <a:xfrm>
            <a:off x="0" y="286328"/>
            <a:ext cx="5800436" cy="6373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FKai-SB"/>
              <a:buNone/>
            </a:pPr>
            <a:r>
              <a:rPr lang="zh-TW" sz="3600">
                <a:latin typeface="DFKai-SB"/>
                <a:ea typeface="DFKai-SB"/>
                <a:cs typeface="DFKai-SB"/>
                <a:sym typeface="DFKai-SB"/>
              </a:rPr>
              <a:t> 110年</a:t>
            </a:r>
            <a:r>
              <a:rPr lang="zh-TW" sz="2800">
                <a:latin typeface="DFKai-SB"/>
                <a:ea typeface="DFKai-SB"/>
                <a:cs typeface="DFKai-SB"/>
                <a:sym typeface="DFKai-SB"/>
              </a:rPr>
              <a:t>第3題</a:t>
            </a:r>
            <a:r>
              <a:rPr lang="zh-TW" sz="3600">
                <a:latin typeface="DFKai-SB"/>
                <a:ea typeface="DFKai-SB"/>
                <a:cs typeface="DFKai-SB"/>
                <a:sym typeface="DFKai-SB"/>
              </a:rPr>
              <a:t>的分析判斷</a:t>
            </a:r>
            <a:endParaRPr sz="3600"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152" name="Google Shape;152;p22"/>
          <p:cNvSpPr txBox="1"/>
          <p:nvPr/>
        </p:nvSpPr>
        <p:spPr>
          <a:xfrm>
            <a:off x="1551709" y="3194643"/>
            <a:ext cx="7185891" cy="637308"/>
          </a:xfrm>
          <a:prstGeom prst="rect">
            <a:avLst/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00" scaled="0"/>
          </a:gradFill>
          <a:ln cap="flat" cmpd="sng" w="95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 fontScale="925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DFKai-SB"/>
              <a:buNone/>
            </a:pPr>
            <a:r>
              <a:rPr lang="zh-TW" sz="360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 </a:t>
            </a:r>
            <a:r>
              <a:rPr b="1" lang="zh-TW" sz="360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真的只是在程序執行上的不熟悉嗎?</a:t>
            </a:r>
            <a:endParaRPr b="1" sz="3600">
              <a:solidFill>
                <a:srgbClr val="FF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3"/>
          <p:cNvSpPr txBox="1"/>
          <p:nvPr>
            <p:ph type="title"/>
          </p:nvPr>
        </p:nvSpPr>
        <p:spPr>
          <a:xfrm>
            <a:off x="628650" y="277092"/>
            <a:ext cx="7886700" cy="65578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FKai-SB"/>
              <a:buNone/>
            </a:pPr>
            <a:r>
              <a:rPr lang="zh-TW" sz="3600">
                <a:latin typeface="DFKai-SB"/>
                <a:ea typeface="DFKai-SB"/>
                <a:cs typeface="DFKai-SB"/>
                <a:sym typeface="DFKai-SB"/>
              </a:rPr>
              <a:t>大膽對我(們)的教學下結論</a:t>
            </a:r>
            <a:endParaRPr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158" name="Google Shape;158;p23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6000"/>
              <a:buNone/>
            </a:pPr>
            <a:r>
              <a:rPr b="1" lang="zh-TW" sz="6000">
                <a:solidFill>
                  <a:srgbClr val="00B0F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概念發展未成熟</a:t>
            </a:r>
            <a:endParaRPr/>
          </a:p>
          <a:p>
            <a:pPr indent="0" lvl="0" marL="0" rtl="0" algn="ct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6000"/>
              <a:buNone/>
            </a:pPr>
            <a:r>
              <a:rPr b="1" lang="zh-TW" sz="6000">
                <a:solidFill>
                  <a:srgbClr val="0070C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模仿解題成效佳</a:t>
            </a:r>
            <a:endParaRPr/>
          </a:p>
          <a:p>
            <a:pPr indent="0" lvl="0" marL="0" rtl="0" algn="ct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1E4E79"/>
              </a:buClr>
              <a:buSzPts val="6000"/>
              <a:buNone/>
            </a:pPr>
            <a:r>
              <a:rPr b="1" lang="zh-TW" sz="6000">
                <a:solidFill>
                  <a:srgbClr val="1E4E79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應用分析陷困境</a:t>
            </a:r>
            <a:endParaRPr b="1" sz="6000">
              <a:solidFill>
                <a:srgbClr val="1E4E79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4"/>
          <p:cNvSpPr txBox="1"/>
          <p:nvPr>
            <p:ph type="title"/>
          </p:nvPr>
        </p:nvSpPr>
        <p:spPr>
          <a:xfrm>
            <a:off x="628650" y="295565"/>
            <a:ext cx="7886700" cy="6280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FKai-SB"/>
              <a:buNone/>
            </a:pPr>
            <a:r>
              <a:rPr lang="zh-TW" sz="3600">
                <a:latin typeface="DFKai-SB"/>
                <a:ea typeface="DFKai-SB"/>
                <a:cs typeface="DFKai-SB"/>
                <a:sym typeface="DFKai-SB"/>
              </a:rPr>
              <a:t>以下試題讓我有上述的結論</a:t>
            </a:r>
            <a:endParaRPr sz="3600"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164" name="Google Shape;164;p24"/>
          <p:cNvSpPr txBox="1"/>
          <p:nvPr>
            <p:ph idx="1" type="body"/>
          </p:nvPr>
        </p:nvSpPr>
        <p:spPr>
          <a:xfrm>
            <a:off x="461817" y="4284980"/>
            <a:ext cx="8192655" cy="1718656"/>
          </a:xfrm>
          <a:prstGeom prst="rect">
            <a:avLst/>
          </a:prstGeom>
          <a:solidFill>
            <a:schemeClr val="accent6"/>
          </a:solidFill>
          <a:ln cap="flat" cmpd="sng" w="12700">
            <a:solidFill>
              <a:srgbClr val="517E3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b="1" lang="zh-TW" sz="360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待加強出現錯誤的B和D都有兩成以上~</a:t>
            </a:r>
            <a:endParaRPr b="1" sz="360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b="1" lang="zh-TW" sz="360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      非得利用</a:t>
            </a:r>
            <a:r>
              <a:rPr b="1" lang="zh-TW" sz="360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ˆ</a:t>
            </a:r>
            <a:r>
              <a:rPr b="1" lang="zh-TW" sz="360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乘法公式</a:t>
            </a:r>
            <a:r>
              <a:rPr b="1" lang="zh-TW" sz="360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ˆ</a:t>
            </a:r>
            <a:r>
              <a:rPr b="1" lang="zh-TW" sz="360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才能判斷嗎？</a:t>
            </a:r>
            <a:endParaRPr b="1" sz="36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165" name="Google Shape;165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9525" y="1669777"/>
            <a:ext cx="7305966" cy="2615203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2745"/>
              </a:srgbClr>
            </a:outerShdw>
          </a:effectLst>
        </p:spPr>
      </p:pic>
      <p:sp>
        <p:nvSpPr>
          <p:cNvPr id="166" name="Google Shape;166;p24"/>
          <p:cNvSpPr txBox="1"/>
          <p:nvPr/>
        </p:nvSpPr>
        <p:spPr>
          <a:xfrm>
            <a:off x="7495308" y="3118106"/>
            <a:ext cx="1159164" cy="1200329"/>
          </a:xfrm>
          <a:prstGeom prst="rect">
            <a:avLst/>
          </a:prstGeom>
          <a:solidFill>
            <a:schemeClr val="lt1"/>
          </a:solidFill>
          <a:ln cap="flat" cmpd="sng" w="571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400">
                <a:solidFill>
                  <a:srgbClr val="0070C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待加強通過率</a:t>
            </a:r>
            <a:endParaRPr b="1" sz="2400">
              <a:solidFill>
                <a:srgbClr val="0070C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0.40</a:t>
            </a:r>
            <a:endParaRPr sz="240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5"/>
          <p:cNvSpPr txBox="1"/>
          <p:nvPr>
            <p:ph type="title"/>
          </p:nvPr>
        </p:nvSpPr>
        <p:spPr>
          <a:xfrm>
            <a:off x="222248" y="211076"/>
            <a:ext cx="5919932" cy="89729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FKai-SB"/>
              <a:buNone/>
            </a:pPr>
            <a:r>
              <a:rPr lang="zh-TW" sz="3600">
                <a:latin typeface="DFKai-SB"/>
                <a:ea typeface="DFKai-SB"/>
                <a:cs typeface="DFKai-SB"/>
                <a:sym typeface="DFKai-SB"/>
              </a:rPr>
              <a:t>同單元  同分項能力</a:t>
            </a:r>
            <a:r>
              <a:rPr lang="zh-TW" sz="2000">
                <a:latin typeface="DFKai-SB"/>
                <a:ea typeface="DFKai-SB"/>
                <a:cs typeface="DFKai-SB"/>
                <a:sym typeface="DFKai-SB"/>
              </a:rPr>
              <a:t>&lt;知識理解&gt;</a:t>
            </a:r>
            <a:endParaRPr sz="3200"/>
          </a:p>
        </p:txBody>
      </p:sp>
      <p:grpSp>
        <p:nvGrpSpPr>
          <p:cNvPr id="172" name="Google Shape;172;p25"/>
          <p:cNvGrpSpPr/>
          <p:nvPr/>
        </p:nvGrpSpPr>
        <p:grpSpPr>
          <a:xfrm>
            <a:off x="246408" y="1664812"/>
            <a:ext cx="8897592" cy="5162690"/>
            <a:chOff x="246408" y="1664812"/>
            <a:chExt cx="8897592" cy="5162690"/>
          </a:xfrm>
        </p:grpSpPr>
        <p:pic>
          <p:nvPicPr>
            <p:cNvPr id="173" name="Google Shape;173;p2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83352" y="1664812"/>
              <a:ext cx="8849960" cy="3429479"/>
            </a:xfrm>
            <a:prstGeom prst="rect">
              <a:avLst/>
            </a:prstGeom>
            <a:noFill/>
            <a:ln cap="flat" cmpd="sng" w="19050">
              <a:solidFill>
                <a:srgbClr val="00B050"/>
              </a:solidFill>
              <a:prstDash val="solid"/>
              <a:round/>
              <a:headEnd len="sm" w="sm" type="none"/>
              <a:tailEnd len="sm" w="sm" type="none"/>
            </a:ln>
          </p:spPr>
        </p:pic>
        <p:pic>
          <p:nvPicPr>
            <p:cNvPr id="174" name="Google Shape;174;p2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46408" y="5112763"/>
              <a:ext cx="8897592" cy="1714739"/>
            </a:xfrm>
            <a:prstGeom prst="rect">
              <a:avLst/>
            </a:prstGeom>
            <a:noFill/>
            <a:ln cap="flat" cmpd="sng" w="19050">
              <a:solidFill>
                <a:srgbClr val="00B050"/>
              </a:solidFill>
              <a:prstDash val="solid"/>
              <a:round/>
              <a:headEnd len="sm" w="sm" type="none"/>
              <a:tailEnd len="sm" w="sm" type="none"/>
            </a:ln>
          </p:spPr>
        </p:pic>
        <p:pic>
          <p:nvPicPr>
            <p:cNvPr id="175" name="Google Shape;175;p25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809760" y="6265449"/>
              <a:ext cx="752580" cy="56205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6" name="Google Shape;176;p25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2773313" y="6265448"/>
              <a:ext cx="752580" cy="56205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7" name="Google Shape;177;p25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3715420" y="6265448"/>
              <a:ext cx="762106" cy="56205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8" name="Google Shape;178;p25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1893172" y="3680445"/>
              <a:ext cx="733527" cy="58110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9" name="Google Shape;179;p25"/>
          <p:cNvSpPr txBox="1"/>
          <p:nvPr/>
        </p:nvSpPr>
        <p:spPr>
          <a:xfrm>
            <a:off x="3999349" y="4224607"/>
            <a:ext cx="2189017" cy="830997"/>
          </a:xfrm>
          <a:prstGeom prst="rect">
            <a:avLst/>
          </a:prstGeom>
          <a:solidFill>
            <a:schemeClr val="lt1"/>
          </a:solidFill>
          <a:ln cap="flat" cmpd="sng" w="571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400">
                <a:solidFill>
                  <a:srgbClr val="0070C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待加強通過率</a:t>
            </a:r>
            <a:endParaRPr b="1" sz="2400">
              <a:solidFill>
                <a:srgbClr val="0070C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0.24</a:t>
            </a:r>
            <a:endParaRPr sz="240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80" name="Google Shape;180;p25"/>
          <p:cNvSpPr txBox="1"/>
          <p:nvPr/>
        </p:nvSpPr>
        <p:spPr>
          <a:xfrm>
            <a:off x="6965661" y="5951660"/>
            <a:ext cx="2120323" cy="830997"/>
          </a:xfrm>
          <a:prstGeom prst="rect">
            <a:avLst/>
          </a:prstGeom>
          <a:solidFill>
            <a:schemeClr val="lt1"/>
          </a:solidFill>
          <a:ln cap="flat" cmpd="sng" w="571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400">
                <a:solidFill>
                  <a:srgbClr val="0070C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待加強通過率</a:t>
            </a:r>
            <a:endParaRPr b="1" sz="2400">
              <a:solidFill>
                <a:srgbClr val="0070C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0.60</a:t>
            </a:r>
            <a:endParaRPr sz="240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6"/>
          <p:cNvSpPr txBox="1"/>
          <p:nvPr>
            <p:ph type="title"/>
          </p:nvPr>
        </p:nvSpPr>
        <p:spPr>
          <a:xfrm>
            <a:off x="527054" y="309711"/>
            <a:ext cx="5818332" cy="68781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FKai-SB"/>
              <a:buNone/>
            </a:pPr>
            <a:r>
              <a:rPr lang="zh-TW" sz="3600">
                <a:latin typeface="DFKai-SB"/>
                <a:ea typeface="DFKai-SB"/>
                <a:cs typeface="DFKai-SB"/>
                <a:sym typeface="DFKai-SB"/>
              </a:rPr>
              <a:t>110年會考的程序執行試題</a:t>
            </a:r>
            <a:endParaRPr sz="3600">
              <a:latin typeface="DFKai-SB"/>
              <a:ea typeface="DFKai-SB"/>
              <a:cs typeface="DFKai-SB"/>
              <a:sym typeface="DFKai-SB"/>
            </a:endParaRPr>
          </a:p>
        </p:txBody>
      </p:sp>
      <p:pic>
        <p:nvPicPr>
          <p:cNvPr id="186" name="Google Shape;186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0880" y="1699924"/>
            <a:ext cx="4624233" cy="2031567"/>
          </a:xfrm>
          <a:prstGeom prst="rect">
            <a:avLst/>
          </a:prstGeom>
          <a:noFill/>
          <a:ln cap="flat" cmpd="sng" w="28575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87" name="Google Shape;187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0881" y="3834744"/>
            <a:ext cx="8608464" cy="1901036"/>
          </a:xfrm>
          <a:prstGeom prst="rect">
            <a:avLst/>
          </a:prstGeom>
          <a:noFill/>
          <a:ln cap="flat" cmpd="sng" w="28575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88" name="Google Shape;188;p2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656332" y="1699924"/>
            <a:ext cx="2976514" cy="2031567"/>
          </a:xfrm>
          <a:prstGeom prst="rect">
            <a:avLst/>
          </a:prstGeom>
          <a:noFill/>
          <a:ln cap="flat" cmpd="sng" w="28575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89" name="Google Shape;189;p2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52058" y="4433452"/>
            <a:ext cx="3630719" cy="2059710"/>
          </a:xfrm>
          <a:prstGeom prst="rect">
            <a:avLst/>
          </a:prstGeom>
          <a:noFill/>
          <a:ln cap="flat" cmpd="sng" w="28575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7"/>
          <p:cNvSpPr txBox="1"/>
          <p:nvPr>
            <p:ph type="title"/>
          </p:nvPr>
        </p:nvSpPr>
        <p:spPr>
          <a:xfrm>
            <a:off x="628650" y="258618"/>
            <a:ext cx="7886700" cy="68349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FKai-SB"/>
              <a:buNone/>
            </a:pPr>
            <a:r>
              <a:rPr lang="zh-TW" sz="3600">
                <a:latin typeface="DFKai-SB"/>
                <a:ea typeface="DFKai-SB"/>
                <a:cs typeface="DFKai-SB"/>
                <a:sym typeface="DFKai-SB"/>
              </a:rPr>
              <a:t>二次函數</a:t>
            </a:r>
            <a:endParaRPr sz="3600">
              <a:latin typeface="DFKai-SB"/>
              <a:ea typeface="DFKai-SB"/>
              <a:cs typeface="DFKai-SB"/>
              <a:sym typeface="DFKai-SB"/>
            </a:endParaRPr>
          </a:p>
        </p:txBody>
      </p:sp>
      <p:pic>
        <p:nvPicPr>
          <p:cNvPr id="195" name="Google Shape;195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983788"/>
            <a:ext cx="9144000" cy="2219703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2745"/>
              </a:srgbClr>
            </a:outerShdw>
          </a:effectLst>
        </p:spPr>
      </p:pic>
      <p:sp>
        <p:nvSpPr>
          <p:cNvPr id="196" name="Google Shape;196;p27"/>
          <p:cNvSpPr txBox="1"/>
          <p:nvPr/>
        </p:nvSpPr>
        <p:spPr>
          <a:xfrm>
            <a:off x="424870" y="1681018"/>
            <a:ext cx="8682182" cy="1283855"/>
          </a:xfrm>
          <a:prstGeom prst="rect">
            <a:avLst/>
          </a:prstGeom>
          <a:solidFill>
            <a:schemeClr val="accent2">
              <a:alpha val="4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FKai-SB"/>
              <a:buNone/>
            </a:pPr>
            <a:r>
              <a:rPr lang="zh-TW" sz="360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110年</a:t>
            </a:r>
            <a:r>
              <a:rPr lang="zh-TW" sz="240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(0.45)                                &lt;知識理解&gt;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icrosoft JhengHei"/>
              <a:buNone/>
            </a:pPr>
            <a:r>
              <a:rPr lang="zh-TW" sz="25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能理解二次函數圖形的性質與圖形平移跟函數的關係</a:t>
            </a:r>
            <a:endParaRPr sz="250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97" name="Google Shape;197;p27"/>
          <p:cNvSpPr txBox="1"/>
          <p:nvPr/>
        </p:nvSpPr>
        <p:spPr>
          <a:xfrm rot="-415715">
            <a:off x="1708731" y="4991045"/>
            <a:ext cx="7379850" cy="864809"/>
          </a:xfrm>
          <a:prstGeom prst="rect">
            <a:avLst/>
          </a:prstGeom>
          <a:solidFill>
            <a:schemeClr val="accent6"/>
          </a:solidFill>
          <a:ln cap="flat" cmpd="sng" w="12700">
            <a:solidFill>
              <a:srgbClr val="517E3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b="1" lang="zh-TW" sz="360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基礎</a:t>
            </a:r>
            <a:r>
              <a:rPr b="1" lang="zh-TW" sz="320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,</a:t>
            </a:r>
            <a:r>
              <a:rPr b="1" lang="zh-TW" sz="360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待加強都在B和C的比例都偏高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8"/>
          <p:cNvSpPr txBox="1"/>
          <p:nvPr>
            <p:ph type="title"/>
          </p:nvPr>
        </p:nvSpPr>
        <p:spPr>
          <a:xfrm>
            <a:off x="628650" y="258618"/>
            <a:ext cx="7886700" cy="68349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FKai-SB"/>
              <a:buNone/>
            </a:pPr>
            <a:r>
              <a:rPr lang="zh-TW" sz="3600">
                <a:latin typeface="DFKai-SB"/>
                <a:ea typeface="DFKai-SB"/>
                <a:cs typeface="DFKai-SB"/>
                <a:sym typeface="DFKai-SB"/>
              </a:rPr>
              <a:t>二次函數</a:t>
            </a:r>
            <a:endParaRPr sz="3600"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203" name="Google Shape;203;p28"/>
          <p:cNvSpPr txBox="1"/>
          <p:nvPr/>
        </p:nvSpPr>
        <p:spPr>
          <a:xfrm>
            <a:off x="424870" y="1681018"/>
            <a:ext cx="8682182" cy="1283855"/>
          </a:xfrm>
          <a:prstGeom prst="rect">
            <a:avLst/>
          </a:prstGeom>
          <a:solidFill>
            <a:schemeClr val="accent2">
              <a:alpha val="4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FKai-SB"/>
              <a:buNone/>
            </a:pPr>
            <a:r>
              <a:rPr lang="zh-TW" sz="360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110年補  </a:t>
            </a:r>
            <a:r>
              <a:rPr lang="zh-TW" sz="240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                                   &lt;</a:t>
            </a:r>
            <a:r>
              <a:rPr lang="zh-TW" sz="2400">
                <a:solidFill>
                  <a:srgbClr val="A5A5A5"/>
                </a:solidFill>
                <a:latin typeface="DFKai-SB"/>
                <a:ea typeface="DFKai-SB"/>
                <a:cs typeface="DFKai-SB"/>
                <a:sym typeface="DFKai-SB"/>
              </a:rPr>
              <a:t>????</a:t>
            </a:r>
            <a:r>
              <a:rPr lang="zh-TW" sz="240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&gt;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t/>
            </a:r>
            <a:endParaRPr sz="2800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pic>
        <p:nvPicPr>
          <p:cNvPr id="204" name="Google Shape;204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964873"/>
            <a:ext cx="9104572" cy="2253672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2745"/>
              </a:srgbClr>
            </a:outerShd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9"/>
          <p:cNvSpPr txBox="1"/>
          <p:nvPr>
            <p:ph type="title"/>
          </p:nvPr>
        </p:nvSpPr>
        <p:spPr>
          <a:xfrm>
            <a:off x="628650" y="258618"/>
            <a:ext cx="7886700" cy="68349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FKai-SB"/>
              <a:buNone/>
            </a:pPr>
            <a:r>
              <a:rPr lang="zh-TW" sz="3600">
                <a:latin typeface="DFKai-SB"/>
                <a:ea typeface="DFKai-SB"/>
                <a:cs typeface="DFKai-SB"/>
                <a:sym typeface="DFKai-SB"/>
              </a:rPr>
              <a:t>二次函數</a:t>
            </a:r>
            <a:endParaRPr sz="3600"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210" name="Google Shape;210;p29"/>
          <p:cNvSpPr txBox="1"/>
          <p:nvPr/>
        </p:nvSpPr>
        <p:spPr>
          <a:xfrm>
            <a:off x="461818" y="1681018"/>
            <a:ext cx="8682182" cy="1283855"/>
          </a:xfrm>
          <a:prstGeom prst="rect">
            <a:avLst/>
          </a:prstGeom>
          <a:solidFill>
            <a:schemeClr val="accent2">
              <a:alpha val="4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FKai-SB"/>
              <a:buNone/>
            </a:pPr>
            <a:r>
              <a:rPr lang="zh-TW" sz="360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109年</a:t>
            </a:r>
            <a:r>
              <a:rPr lang="zh-TW" sz="240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(0.32)                                &lt;分析思考&gt;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icrosoft JhengHei"/>
              <a:buNone/>
            </a:pPr>
            <a:r>
              <a:rPr lang="zh-TW" sz="25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能連結二次函數圖形的對稱性與特徵，求出線段的長度</a:t>
            </a:r>
            <a:endParaRPr sz="250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211" name="Google Shape;211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" y="2964873"/>
            <a:ext cx="9140007" cy="3731491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2745"/>
              </a:srgbClr>
            </a:outerShdw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0"/>
          <p:cNvSpPr txBox="1"/>
          <p:nvPr>
            <p:ph type="title"/>
          </p:nvPr>
        </p:nvSpPr>
        <p:spPr>
          <a:xfrm>
            <a:off x="628650" y="258618"/>
            <a:ext cx="7886700" cy="68349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FKai-SB"/>
              <a:buNone/>
            </a:pPr>
            <a:r>
              <a:rPr lang="zh-TW" sz="3600">
                <a:latin typeface="DFKai-SB"/>
                <a:ea typeface="DFKai-SB"/>
                <a:cs typeface="DFKai-SB"/>
                <a:sym typeface="DFKai-SB"/>
              </a:rPr>
              <a:t>二次函數</a:t>
            </a:r>
            <a:endParaRPr sz="3600"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217" name="Google Shape;217;p30"/>
          <p:cNvSpPr txBox="1"/>
          <p:nvPr/>
        </p:nvSpPr>
        <p:spPr>
          <a:xfrm>
            <a:off x="424870" y="1681018"/>
            <a:ext cx="8682182" cy="1283855"/>
          </a:xfrm>
          <a:prstGeom prst="rect">
            <a:avLst/>
          </a:prstGeom>
          <a:solidFill>
            <a:schemeClr val="accent2">
              <a:alpha val="4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FKai-SB"/>
              <a:buNone/>
            </a:pPr>
            <a:r>
              <a:rPr lang="zh-TW" sz="360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109年補</a:t>
            </a:r>
            <a:r>
              <a:rPr lang="zh-TW" sz="240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                                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None/>
            </a:pPr>
            <a:r>
              <a:t/>
            </a:r>
            <a:endParaRPr sz="260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218" name="Google Shape;218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964873"/>
            <a:ext cx="9139194" cy="2272145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2745"/>
              </a:srgbClr>
            </a:outerShdw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1"/>
          <p:cNvSpPr txBox="1"/>
          <p:nvPr>
            <p:ph type="title"/>
          </p:nvPr>
        </p:nvSpPr>
        <p:spPr>
          <a:xfrm>
            <a:off x="628650" y="258618"/>
            <a:ext cx="7886700" cy="68349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FKai-SB"/>
              <a:buNone/>
            </a:pPr>
            <a:r>
              <a:rPr lang="zh-TW" sz="3600">
                <a:latin typeface="DFKai-SB"/>
                <a:ea typeface="DFKai-SB"/>
                <a:cs typeface="DFKai-SB"/>
                <a:sym typeface="DFKai-SB"/>
              </a:rPr>
              <a:t>二次函數</a:t>
            </a:r>
            <a:endParaRPr sz="3600"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224" name="Google Shape;224;p31"/>
          <p:cNvSpPr txBox="1"/>
          <p:nvPr/>
        </p:nvSpPr>
        <p:spPr>
          <a:xfrm>
            <a:off x="424870" y="1625602"/>
            <a:ext cx="8682182" cy="1690255"/>
          </a:xfrm>
          <a:prstGeom prst="rect">
            <a:avLst/>
          </a:prstGeom>
          <a:solidFill>
            <a:schemeClr val="accent2">
              <a:alpha val="4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FKai-SB"/>
              <a:buNone/>
            </a:pPr>
            <a:r>
              <a:rPr lang="zh-TW" sz="360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108年</a:t>
            </a:r>
            <a:r>
              <a:rPr lang="zh-TW" sz="240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(0.41)                                &lt;分析思考&gt;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icrosoft JhengHei"/>
              <a:buNone/>
            </a:pPr>
            <a:r>
              <a:rPr lang="zh-TW" sz="25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能分析問題與情境中訊息的關聯，應用二次函數圖形與正三角形性質找出拋物線函數並求得交點坐標</a:t>
            </a:r>
            <a:endParaRPr sz="250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225" name="Google Shape;225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" y="3288141"/>
            <a:ext cx="9107325" cy="3509818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2745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 txBox="1"/>
          <p:nvPr>
            <p:ph type="title"/>
          </p:nvPr>
        </p:nvSpPr>
        <p:spPr>
          <a:xfrm>
            <a:off x="628650" y="314036"/>
            <a:ext cx="7886700" cy="6188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FKai-SB"/>
              <a:buNone/>
            </a:pPr>
            <a:r>
              <a:rPr lang="zh-TW" sz="3600">
                <a:latin typeface="DFKai-SB"/>
                <a:ea typeface="DFKai-SB"/>
                <a:cs typeface="DFKai-SB"/>
                <a:sym typeface="DFKai-SB"/>
              </a:rPr>
              <a:t>輕鬆一下</a:t>
            </a:r>
            <a:endParaRPr sz="3600"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92" name="Google Shape;92;p14"/>
          <p:cNvSpPr txBox="1"/>
          <p:nvPr>
            <p:ph idx="1" type="body"/>
          </p:nvPr>
        </p:nvSpPr>
        <p:spPr>
          <a:xfrm>
            <a:off x="628650" y="1825625"/>
            <a:ext cx="7886700" cy="13522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</a:pPr>
            <a:r>
              <a:rPr b="1" lang="zh-TW" sz="4400">
                <a:latin typeface="Microsoft JhengHei"/>
                <a:ea typeface="Microsoft JhengHei"/>
                <a:cs typeface="Microsoft JhengHei"/>
                <a:sym typeface="Microsoft JhengHei"/>
              </a:rPr>
              <a:t>英語圖像記憶法</a:t>
            </a:r>
            <a:endParaRPr b="1" sz="44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2"/>
          <p:cNvSpPr txBox="1"/>
          <p:nvPr>
            <p:ph type="title"/>
          </p:nvPr>
        </p:nvSpPr>
        <p:spPr>
          <a:xfrm>
            <a:off x="628650" y="258618"/>
            <a:ext cx="7886700" cy="68349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FKai-SB"/>
              <a:buNone/>
            </a:pPr>
            <a:r>
              <a:rPr lang="zh-TW" sz="3600">
                <a:latin typeface="DFKai-SB"/>
                <a:ea typeface="DFKai-SB"/>
                <a:cs typeface="DFKai-SB"/>
                <a:sym typeface="DFKai-SB"/>
              </a:rPr>
              <a:t>二次函數</a:t>
            </a:r>
            <a:endParaRPr sz="3600"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231" name="Google Shape;231;p32"/>
          <p:cNvSpPr txBox="1"/>
          <p:nvPr/>
        </p:nvSpPr>
        <p:spPr>
          <a:xfrm>
            <a:off x="424870" y="1681018"/>
            <a:ext cx="8682182" cy="1283855"/>
          </a:xfrm>
          <a:prstGeom prst="rect">
            <a:avLst/>
          </a:prstGeom>
          <a:solidFill>
            <a:schemeClr val="accent2">
              <a:alpha val="4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FKai-SB"/>
              <a:buNone/>
            </a:pPr>
            <a:r>
              <a:rPr lang="zh-TW" sz="360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107年</a:t>
            </a:r>
            <a:r>
              <a:rPr lang="zh-TW" sz="240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(0.38)                                &lt;解題應用&gt;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icrosoft JhengHei"/>
              <a:buNone/>
            </a:pPr>
            <a:r>
              <a:rPr lang="zh-TW" sz="25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能連結二次函數圖形的對稱性與點在函數圖形上的意義解題</a:t>
            </a:r>
            <a:endParaRPr sz="250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232" name="Google Shape;232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" y="2964872"/>
            <a:ext cx="9117061" cy="2927927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2745"/>
              </a:srgbClr>
            </a:outerShdw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3"/>
          <p:cNvSpPr txBox="1"/>
          <p:nvPr>
            <p:ph type="title"/>
          </p:nvPr>
        </p:nvSpPr>
        <p:spPr>
          <a:xfrm>
            <a:off x="628650" y="258618"/>
            <a:ext cx="7886700" cy="68349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FKai-SB"/>
              <a:buNone/>
            </a:pPr>
            <a:r>
              <a:rPr lang="zh-TW" sz="3600">
                <a:latin typeface="DFKai-SB"/>
                <a:ea typeface="DFKai-SB"/>
                <a:cs typeface="DFKai-SB"/>
                <a:sym typeface="DFKai-SB"/>
              </a:rPr>
              <a:t>二次函數</a:t>
            </a:r>
            <a:endParaRPr sz="3600"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238" name="Google Shape;238;p33"/>
          <p:cNvSpPr txBox="1"/>
          <p:nvPr/>
        </p:nvSpPr>
        <p:spPr>
          <a:xfrm>
            <a:off x="424870" y="1681018"/>
            <a:ext cx="8682182" cy="1283855"/>
          </a:xfrm>
          <a:prstGeom prst="rect">
            <a:avLst/>
          </a:prstGeom>
          <a:solidFill>
            <a:schemeClr val="accent2">
              <a:alpha val="4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FKai-SB"/>
              <a:buNone/>
            </a:pPr>
            <a:r>
              <a:rPr lang="zh-TW" sz="360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106年</a:t>
            </a:r>
            <a:r>
              <a:rPr lang="zh-TW" sz="240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(0.36)                                &lt;解題應用&gt;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icrosoft JhengHei"/>
              <a:buNone/>
            </a:pPr>
            <a:r>
              <a:rPr lang="zh-TW" sz="25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能找出二次函數圖形的對稱軸與理解圖形的平移關係</a:t>
            </a:r>
            <a:endParaRPr sz="250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239" name="Google Shape;239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964873"/>
            <a:ext cx="9119574" cy="2687782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2745"/>
              </a:srgbClr>
            </a:outerShdw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4"/>
          <p:cNvSpPr txBox="1"/>
          <p:nvPr>
            <p:ph type="title"/>
          </p:nvPr>
        </p:nvSpPr>
        <p:spPr>
          <a:xfrm>
            <a:off x="628650" y="258618"/>
            <a:ext cx="7886700" cy="68349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FKai-SB"/>
              <a:buNone/>
            </a:pPr>
            <a:r>
              <a:rPr lang="zh-TW" sz="3600">
                <a:latin typeface="DFKai-SB"/>
                <a:ea typeface="DFKai-SB"/>
                <a:cs typeface="DFKai-SB"/>
                <a:sym typeface="DFKai-SB"/>
              </a:rPr>
              <a:t>二次函數</a:t>
            </a:r>
            <a:endParaRPr sz="3600"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245" name="Google Shape;245;p34"/>
          <p:cNvSpPr txBox="1"/>
          <p:nvPr/>
        </p:nvSpPr>
        <p:spPr>
          <a:xfrm>
            <a:off x="424870" y="1681018"/>
            <a:ext cx="8811494" cy="1283855"/>
          </a:xfrm>
          <a:prstGeom prst="rect">
            <a:avLst/>
          </a:prstGeom>
          <a:solidFill>
            <a:schemeClr val="accent2">
              <a:alpha val="4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FKai-SB"/>
              <a:buNone/>
            </a:pPr>
            <a:r>
              <a:rPr lang="zh-TW" sz="360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105年</a:t>
            </a:r>
            <a:r>
              <a:rPr lang="zh-TW" sz="240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(0.47)                                &lt;解題應用&gt;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icrosoft JhengHei"/>
              <a:buNone/>
            </a:pPr>
            <a:r>
              <a:rPr lang="zh-TW" sz="25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能應用二次函數圖形的對稱性質，判斷圖形上的點的相對位置</a:t>
            </a:r>
            <a:endParaRPr sz="250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246" name="Google Shape;246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940194"/>
            <a:ext cx="9112666" cy="2638570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2745"/>
              </a:srgbClr>
            </a:outerShdw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5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52" name="Google Shape;252;p35"/>
          <p:cNvSpPr txBox="1"/>
          <p:nvPr/>
        </p:nvSpPr>
        <p:spPr>
          <a:xfrm>
            <a:off x="-46180" y="295566"/>
            <a:ext cx="9264072" cy="6253016"/>
          </a:xfrm>
          <a:prstGeom prst="rect">
            <a:avLst/>
          </a:prstGeom>
          <a:solidFill>
            <a:schemeClr val="accent6"/>
          </a:solidFill>
          <a:ln cap="flat" cmpd="sng" w="12700">
            <a:solidFill>
              <a:srgbClr val="517E3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b="1" lang="zh-TW" sz="320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110年</a:t>
            </a:r>
            <a:r>
              <a:rPr b="1" lang="zh-TW" sz="180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(18)</a:t>
            </a:r>
            <a:r>
              <a:rPr b="1" lang="zh-TW" sz="200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</a:t>
            </a:r>
            <a:r>
              <a:rPr b="1" lang="zh-TW" sz="320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109年</a:t>
            </a:r>
            <a:r>
              <a:rPr b="1" lang="zh-TW" sz="180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(21) </a:t>
            </a:r>
            <a:r>
              <a:rPr b="1" lang="zh-TW" sz="200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</a:t>
            </a:r>
            <a:r>
              <a:rPr b="1" lang="zh-TW" sz="320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108</a:t>
            </a:r>
            <a:r>
              <a:rPr b="1" lang="zh-TW" sz="180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(26) </a:t>
            </a:r>
            <a:r>
              <a:rPr b="1" lang="zh-TW" sz="320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107</a:t>
            </a:r>
            <a:r>
              <a:rPr b="1" lang="zh-TW" sz="180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(21) </a:t>
            </a:r>
            <a:r>
              <a:rPr b="1" lang="zh-TW" sz="320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106</a:t>
            </a:r>
            <a:r>
              <a:rPr b="1" lang="zh-TW" sz="180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(22)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b="1" lang="zh-TW" sz="360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沒有複雜計算，似乎都帶著</a:t>
            </a:r>
            <a:r>
              <a:rPr b="1" lang="zh-TW" sz="360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分析</a:t>
            </a:r>
            <a:r>
              <a:rPr b="1" lang="zh-TW" sz="360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的味道，但在概念不足之下，如何進入分析的境界？</a:t>
            </a:r>
            <a:endParaRPr b="1" sz="360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b="1" lang="zh-TW" sz="360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接下來的111年  二次函數是考哪個題型？</a:t>
            </a:r>
            <a:endParaRPr b="1" sz="360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b="1" lang="zh-TW" sz="360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猜得到嗎？</a:t>
            </a:r>
            <a:endParaRPr b="1" sz="360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b="1" lang="zh-TW" sz="360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還是…我們可以在四項能力中更著力於…</a:t>
            </a:r>
            <a:endParaRPr b="1" sz="360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6"/>
          <p:cNvSpPr txBox="1"/>
          <p:nvPr>
            <p:ph type="title"/>
          </p:nvPr>
        </p:nvSpPr>
        <p:spPr>
          <a:xfrm>
            <a:off x="628650" y="286327"/>
            <a:ext cx="7886700" cy="64654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FKai-SB"/>
              <a:buNone/>
            </a:pPr>
            <a:r>
              <a:rPr lang="zh-TW" sz="3600">
                <a:latin typeface="DFKai-SB"/>
                <a:ea typeface="DFKai-SB"/>
                <a:cs typeface="DFKai-SB"/>
                <a:sym typeface="DFKai-SB"/>
              </a:rPr>
              <a:t>程序執行在26題中的比例</a:t>
            </a:r>
            <a:endParaRPr sz="3600">
              <a:latin typeface="DFKai-SB"/>
              <a:ea typeface="DFKai-SB"/>
              <a:cs typeface="DFKai-SB"/>
              <a:sym typeface="DFKai-SB"/>
            </a:endParaRPr>
          </a:p>
        </p:txBody>
      </p:sp>
      <p:pic>
        <p:nvPicPr>
          <p:cNvPr id="258" name="Google Shape;258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" y="1709775"/>
            <a:ext cx="9144000" cy="4979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37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b="1" lang="zh-TW" sz="4000">
                <a:latin typeface="Microsoft JhengHei"/>
                <a:ea typeface="Microsoft JhengHei"/>
                <a:cs typeface="Microsoft JhengHei"/>
                <a:sym typeface="Microsoft JhengHei"/>
              </a:rPr>
              <a:t>『程序執行』</a:t>
            </a:r>
            <a:endParaRPr sz="4000"/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b="1" lang="zh-TW" sz="4000">
                <a:latin typeface="Microsoft JhengHei"/>
                <a:ea typeface="Microsoft JhengHei"/>
                <a:cs typeface="Microsoft JhengHei"/>
                <a:sym typeface="Microsoft JhengHei"/>
              </a:rPr>
              <a:t>四項分項能力中 </a:t>
            </a:r>
            <a:r>
              <a:rPr b="1" lang="zh-TW" sz="4000">
                <a:solidFill>
                  <a:srgbClr val="00B05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通過率最高</a:t>
            </a:r>
            <a:endParaRPr b="1" sz="4000">
              <a:solidFill>
                <a:srgbClr val="00B05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b="1" lang="zh-TW" sz="4000">
                <a:latin typeface="Microsoft JhengHei"/>
                <a:ea typeface="Microsoft JhengHei"/>
                <a:cs typeface="Microsoft JhengHei"/>
                <a:sym typeface="Microsoft JhengHei"/>
              </a:rPr>
              <a:t>				</a:t>
            </a:r>
            <a:r>
              <a:rPr b="1" lang="zh-TW" sz="400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但題數最少</a:t>
            </a:r>
            <a:endParaRPr b="1" sz="4000">
              <a:solidFill>
                <a:srgbClr val="FF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38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b="1" lang="zh-TW" sz="3600">
                <a:latin typeface="Microsoft JhengHei"/>
                <a:ea typeface="Microsoft JhengHei"/>
                <a:cs typeface="Microsoft JhengHei"/>
                <a:sym typeface="Microsoft JhengHei"/>
              </a:rPr>
              <a:t>『解題應用』題通過率偏低</a:t>
            </a:r>
            <a:endParaRPr b="1" sz="360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b="1" lang="zh-TW" sz="3600">
                <a:latin typeface="Microsoft JhengHei"/>
                <a:ea typeface="Microsoft JhengHei"/>
                <a:cs typeface="Microsoft JhengHei"/>
                <a:sym typeface="Microsoft JhengHei"/>
              </a:rPr>
              <a:t>『分析思考』題通過率更低</a:t>
            </a:r>
            <a:endParaRPr b="1" sz="360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b="1" lang="zh-TW" sz="3600">
                <a:latin typeface="Microsoft JhengHei"/>
                <a:ea typeface="Microsoft JhengHei"/>
                <a:cs typeface="Microsoft JhengHei"/>
                <a:sym typeface="Microsoft JhengHei"/>
              </a:rPr>
              <a:t>是因為該單元(題)中的程序執行複雜？還是知識理解不易呢？</a:t>
            </a:r>
            <a:endParaRPr b="1" sz="36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39"/>
          <p:cNvSpPr txBox="1"/>
          <p:nvPr>
            <p:ph type="title"/>
          </p:nvPr>
        </p:nvSpPr>
        <p:spPr>
          <a:xfrm>
            <a:off x="628650" y="2445386"/>
            <a:ext cx="5921006" cy="267155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Microsoft JhengHei"/>
              <a:buNone/>
            </a:pPr>
            <a:r>
              <a:rPr b="1" lang="zh-TW" sz="4800">
                <a:latin typeface="Microsoft JhengHei"/>
                <a:ea typeface="Microsoft JhengHei"/>
                <a:cs typeface="Microsoft JhengHei"/>
                <a:sym typeface="Microsoft JhengHei"/>
              </a:rPr>
              <a:t>課堂上的努力 </a:t>
            </a:r>
            <a:br>
              <a:rPr b="1" lang="zh-TW" sz="4800">
                <a:latin typeface="Microsoft JhengHei"/>
                <a:ea typeface="Microsoft JhengHei"/>
                <a:cs typeface="Microsoft JhengHei"/>
                <a:sym typeface="Microsoft JhengHei"/>
              </a:rPr>
            </a:br>
            <a:r>
              <a:rPr b="1" lang="zh-TW" sz="4800">
                <a:latin typeface="Microsoft JhengHei"/>
                <a:ea typeface="Microsoft JhengHei"/>
                <a:cs typeface="Microsoft JhengHei"/>
                <a:sym typeface="Microsoft JhengHei"/>
              </a:rPr>
              <a:t>是否該調整方向了?</a:t>
            </a:r>
            <a:endParaRPr b="1" sz="48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5"/>
          <p:cNvSpPr txBox="1"/>
          <p:nvPr>
            <p:ph type="title"/>
          </p:nvPr>
        </p:nvSpPr>
        <p:spPr>
          <a:xfrm>
            <a:off x="628650" y="267855"/>
            <a:ext cx="3481532" cy="65578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FKai-SB"/>
              <a:buNone/>
            </a:pPr>
            <a:r>
              <a:rPr lang="zh-TW" sz="3600">
                <a:latin typeface="DFKai-SB"/>
                <a:ea typeface="DFKai-SB"/>
                <a:cs typeface="DFKai-SB"/>
                <a:sym typeface="DFKai-SB"/>
              </a:rPr>
              <a:t>你在意哪一項？</a:t>
            </a:r>
            <a:endParaRPr sz="3600"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98" name="Google Shape;98;p15"/>
          <p:cNvSpPr txBox="1"/>
          <p:nvPr>
            <p:ph idx="1" type="body"/>
          </p:nvPr>
        </p:nvSpPr>
        <p:spPr>
          <a:xfrm>
            <a:off x="628650" y="1825625"/>
            <a:ext cx="8422986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</a:pPr>
            <a:r>
              <a:rPr b="1" lang="zh-TW" sz="4400">
                <a:latin typeface="Microsoft JhengHei"/>
                <a:ea typeface="Microsoft JhengHei"/>
                <a:cs typeface="Microsoft JhengHei"/>
                <a:sym typeface="Microsoft JhengHei"/>
              </a:rPr>
              <a:t>教育局提供的會考分析數據，</a:t>
            </a:r>
            <a:endParaRPr b="1" sz="440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</a:pPr>
            <a:r>
              <a:rPr b="1" lang="zh-TW" sz="4400">
                <a:latin typeface="Microsoft JhengHei"/>
                <a:ea typeface="Microsoft JhengHei"/>
                <a:cs typeface="Microsoft JhengHei"/>
                <a:sym typeface="Microsoft JhengHei"/>
              </a:rPr>
              <a:t>內容有</a:t>
            </a:r>
            <a:endParaRPr b="1" sz="440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4400"/>
              <a:buNone/>
            </a:pPr>
            <a:r>
              <a:rPr b="1" lang="zh-TW" sz="4400">
                <a:solidFill>
                  <a:srgbClr val="0070C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通過率</a:t>
            </a:r>
            <a:r>
              <a:rPr b="1" lang="zh-TW" sz="4400">
                <a:latin typeface="Microsoft JhengHei"/>
                <a:ea typeface="Microsoft JhengHei"/>
                <a:cs typeface="Microsoft JhengHei"/>
                <a:sym typeface="Microsoft JhengHei"/>
              </a:rPr>
              <a:t>、</a:t>
            </a:r>
            <a:r>
              <a:rPr b="1" lang="zh-TW" sz="4400">
                <a:solidFill>
                  <a:srgbClr val="7030A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難易度</a:t>
            </a:r>
            <a:r>
              <a:rPr b="1" lang="zh-TW" sz="4400">
                <a:latin typeface="Microsoft JhengHei"/>
                <a:ea typeface="Microsoft JhengHei"/>
                <a:cs typeface="Microsoft JhengHei"/>
                <a:sym typeface="Microsoft JhengHei"/>
              </a:rPr>
              <a:t>、</a:t>
            </a:r>
            <a:r>
              <a:rPr b="1" lang="zh-TW" sz="4400">
                <a:solidFill>
                  <a:srgbClr val="2F5496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鑑別度</a:t>
            </a:r>
            <a:r>
              <a:rPr b="1" lang="zh-TW" sz="4400">
                <a:latin typeface="Microsoft JhengHei"/>
                <a:ea typeface="Microsoft JhengHei"/>
                <a:cs typeface="Microsoft JhengHei"/>
                <a:sym typeface="Microsoft JhengHei"/>
              </a:rPr>
              <a:t>…等</a:t>
            </a:r>
            <a:endParaRPr b="1" sz="44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6"/>
          <p:cNvSpPr txBox="1"/>
          <p:nvPr>
            <p:ph type="title"/>
          </p:nvPr>
        </p:nvSpPr>
        <p:spPr>
          <a:xfrm>
            <a:off x="628650" y="258619"/>
            <a:ext cx="6427932" cy="66501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FKai-SB"/>
              <a:buNone/>
            </a:pPr>
            <a:r>
              <a:rPr lang="zh-TW" sz="3600">
                <a:latin typeface="DFKai-SB"/>
                <a:ea typeface="DFKai-SB"/>
                <a:cs typeface="DFKai-SB"/>
                <a:sym typeface="DFKai-SB"/>
              </a:rPr>
              <a:t>書商提供歷屆考題的統計資料</a:t>
            </a:r>
            <a:endParaRPr sz="3600"/>
          </a:p>
        </p:txBody>
      </p:sp>
      <p:graphicFrame>
        <p:nvGraphicFramePr>
          <p:cNvPr id="104" name="Google Shape;104;p16"/>
          <p:cNvGraphicFramePr/>
          <p:nvPr/>
        </p:nvGraphicFramePr>
        <p:xfrm>
          <a:off x="923636" y="1838036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{4B5DC4A8-7311-49D0-92C0-F9C160145B0F}</a:tableStyleId>
              </a:tblPr>
              <a:tblGrid>
                <a:gridCol w="1403925"/>
                <a:gridCol w="738900"/>
                <a:gridCol w="794325"/>
                <a:gridCol w="757375"/>
                <a:gridCol w="775850"/>
                <a:gridCol w="822025"/>
                <a:gridCol w="738900"/>
                <a:gridCol w="951350"/>
              </a:tblGrid>
              <a:tr h="5101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800" u="none" cap="none" strike="noStrike"/>
                        <a:t> </a:t>
                      </a:r>
                      <a:endParaRPr sz="2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91600" marL="916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zh-TW" sz="2800" u="none" cap="none" strike="noStrike"/>
                        <a:t>103</a:t>
                      </a:r>
                      <a:endParaRPr b="0" sz="2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91600" marL="916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zh-TW" sz="2800" u="none" cap="none" strike="noStrike"/>
                        <a:t>104</a:t>
                      </a:r>
                      <a:endParaRPr b="0" sz="2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91600" marL="916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zh-TW" sz="2800" u="none" cap="none" strike="noStrike"/>
                        <a:t>105</a:t>
                      </a:r>
                      <a:endParaRPr b="0" sz="2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91600" marL="916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zh-TW" sz="2800" u="none" cap="none" strike="noStrike"/>
                        <a:t>106</a:t>
                      </a:r>
                      <a:endParaRPr b="0" sz="2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91600" marL="916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zh-TW" sz="2800" u="none" cap="none" strike="noStrike"/>
                        <a:t>107</a:t>
                      </a:r>
                      <a:endParaRPr b="0" sz="2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91600" marL="916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zh-TW" sz="2800" u="none" cap="none" strike="noStrike"/>
                        <a:t>108</a:t>
                      </a:r>
                      <a:endParaRPr b="0" sz="2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91600" marL="916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zh-TW" sz="2800" u="none" cap="none" strike="noStrike"/>
                        <a:t>109</a:t>
                      </a:r>
                      <a:endParaRPr b="0" sz="2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91600" marL="91600" anchor="ctr"/>
                </a:tc>
              </a:tr>
              <a:tr h="9353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 u="none" cap="none" strike="noStrike"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平方根與近似值</a:t>
                      </a:r>
                      <a:endParaRPr sz="2800" u="none" cap="none" strike="noStrike"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T="0" marB="0" marR="91600" marL="916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800" u="none" cap="none" strike="noStrike"/>
                        <a:t>1</a:t>
                      </a:r>
                      <a:endParaRPr sz="2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91600" marL="916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800" u="none" cap="none" strike="noStrike"/>
                        <a:t>1</a:t>
                      </a:r>
                      <a:endParaRPr sz="2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91600" marL="916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800" u="none" cap="none" strike="noStrike"/>
                        <a:t>1</a:t>
                      </a:r>
                      <a:endParaRPr sz="2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91600" marL="916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800" u="none" cap="none" strike="noStrike"/>
                        <a:t>0</a:t>
                      </a:r>
                      <a:endParaRPr sz="2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91600" marL="916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800" u="none" cap="none" strike="noStrike"/>
                        <a:t>0</a:t>
                      </a:r>
                      <a:endParaRPr sz="2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91600" marL="916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800" u="none" cap="none" strike="noStrike"/>
                        <a:t>0</a:t>
                      </a:r>
                      <a:endParaRPr sz="2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91600" marL="916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800" u="none" cap="none" strike="noStrike"/>
                        <a:t>0</a:t>
                      </a:r>
                      <a:endParaRPr sz="2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91600" marL="91600" anchor="ctr"/>
                </a:tc>
              </a:tr>
              <a:tr h="9353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 u="none" cap="none" strike="noStrike"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根式的</a:t>
                      </a:r>
                      <a:br>
                        <a:rPr lang="zh-TW" sz="2400" u="none" cap="none" strike="noStrike">
                          <a:latin typeface="DFKai-SB"/>
                          <a:ea typeface="DFKai-SB"/>
                          <a:cs typeface="DFKai-SB"/>
                          <a:sym typeface="DFKai-SB"/>
                        </a:rPr>
                      </a:br>
                      <a:r>
                        <a:rPr lang="zh-TW" sz="2400" u="none" cap="none" strike="noStrike"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運算</a:t>
                      </a:r>
                      <a:endParaRPr sz="2800" u="none" cap="none" strike="noStrike"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T="0" marB="0" marR="91600" marL="916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800" u="none" cap="none" strike="noStrike"/>
                        <a:t>1</a:t>
                      </a:r>
                      <a:endParaRPr sz="2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91600" marL="916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800" u="none" cap="none" strike="noStrike"/>
                        <a:t>0</a:t>
                      </a:r>
                      <a:endParaRPr sz="2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91600" marL="916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800" u="none" cap="none" strike="noStrike"/>
                        <a:t>0</a:t>
                      </a:r>
                      <a:endParaRPr sz="2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91600" marL="916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800" u="none" cap="none" strike="noStrike"/>
                        <a:t>1</a:t>
                      </a:r>
                      <a:endParaRPr sz="2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91600" marL="916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800" u="none" cap="none" strike="noStrike"/>
                        <a:t>1</a:t>
                      </a:r>
                      <a:endParaRPr sz="2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91600" marL="916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800" u="none" cap="none" strike="noStrike"/>
                        <a:t>1</a:t>
                      </a:r>
                      <a:endParaRPr sz="2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91600" marL="916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800" u="none" cap="none" strike="noStrike"/>
                        <a:t>1</a:t>
                      </a:r>
                      <a:endParaRPr sz="2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91600" marL="91600" anchor="ctr"/>
                </a:tc>
              </a:tr>
              <a:tr h="5101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 u="none" cap="none" strike="noStrike"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畢氏定理</a:t>
                      </a:r>
                      <a:endParaRPr sz="2800" u="none" cap="none" strike="noStrike"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T="0" marB="0" marR="91600" marL="916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800" u="none" cap="none" strike="noStrike"/>
                        <a:t>1</a:t>
                      </a:r>
                      <a:endParaRPr sz="2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91600" marL="916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800" u="none" cap="none" strike="noStrike"/>
                        <a:t>1</a:t>
                      </a:r>
                      <a:endParaRPr sz="2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91600" marL="916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800" u="none" cap="none" strike="noStrike"/>
                        <a:t>0</a:t>
                      </a:r>
                      <a:endParaRPr sz="2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91600" marL="916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800" u="none" cap="none" strike="noStrike"/>
                        <a:t>0</a:t>
                      </a:r>
                      <a:endParaRPr sz="2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91600" marL="916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800" u="none" cap="none" strike="noStrike"/>
                        <a:t>0</a:t>
                      </a:r>
                      <a:endParaRPr sz="2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91600" marL="916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800" u="none" cap="none" strike="noStrike"/>
                        <a:t>0</a:t>
                      </a:r>
                      <a:endParaRPr sz="2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91600" marL="916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800" u="none" cap="none" strike="noStrike"/>
                        <a:t>0</a:t>
                      </a:r>
                      <a:endParaRPr sz="2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91600" marL="91600" anchor="ctr"/>
                </a:tc>
              </a:tr>
            </a:tbl>
          </a:graphicData>
        </a:graphic>
      </p:graphicFrame>
      <p:sp>
        <p:nvSpPr>
          <p:cNvPr id="105" name="Google Shape;105;p16"/>
          <p:cNvSpPr/>
          <p:nvPr/>
        </p:nvSpPr>
        <p:spPr>
          <a:xfrm rot="-303021">
            <a:off x="1681018" y="4927597"/>
            <a:ext cx="7222836" cy="646331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360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那…「畢氏定理」可以不用教囉？！</a:t>
            </a:r>
            <a:endParaRPr b="1" sz="3600">
              <a:solidFill>
                <a:srgbClr val="FF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7"/>
          <p:cNvSpPr txBox="1"/>
          <p:nvPr>
            <p:ph type="title"/>
          </p:nvPr>
        </p:nvSpPr>
        <p:spPr>
          <a:xfrm>
            <a:off x="628650" y="258618"/>
            <a:ext cx="7886700" cy="67425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FKai-SB"/>
              <a:buNone/>
            </a:pPr>
            <a:r>
              <a:rPr lang="zh-TW" sz="3600">
                <a:latin typeface="DFKai-SB"/>
                <a:ea typeface="DFKai-SB"/>
                <a:cs typeface="DFKai-SB"/>
                <a:sym typeface="DFKai-SB"/>
              </a:rPr>
              <a:t>今天來點不一樣的</a:t>
            </a:r>
            <a:endParaRPr sz="3600"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111" name="Google Shape;111;p17"/>
          <p:cNvSpPr txBox="1"/>
          <p:nvPr>
            <p:ph idx="1" type="body"/>
          </p:nvPr>
        </p:nvSpPr>
        <p:spPr>
          <a:xfrm>
            <a:off x="295565" y="1825625"/>
            <a:ext cx="8774544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b="1" lang="zh-TW" sz="4000">
                <a:latin typeface="Microsoft JhengHei"/>
                <a:ea typeface="Microsoft JhengHei"/>
                <a:cs typeface="Microsoft JhengHei"/>
                <a:sym typeface="Microsoft JhengHei"/>
              </a:rPr>
              <a:t>一個我們比較容易忽略的資料</a:t>
            </a:r>
            <a:r>
              <a:rPr lang="zh-TW" sz="4000">
                <a:latin typeface="Microsoft JhengHei"/>
                <a:ea typeface="Microsoft JhengHei"/>
                <a:cs typeface="Microsoft JhengHei"/>
                <a:sym typeface="Microsoft JhengHei"/>
              </a:rPr>
              <a:t>…</a:t>
            </a:r>
            <a:endParaRPr sz="400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t/>
            </a:r>
            <a:endParaRPr sz="400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t/>
            </a:r>
            <a:endParaRPr sz="40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12" name="Google Shape;112;p17"/>
          <p:cNvSpPr/>
          <p:nvPr/>
        </p:nvSpPr>
        <p:spPr>
          <a:xfrm>
            <a:off x="222092" y="2967335"/>
            <a:ext cx="8699818" cy="26468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6600" cap="none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分項能力</a:t>
            </a:r>
            <a:endParaRPr b="1" sz="16600" cap="none">
              <a:solidFill>
                <a:srgbClr val="FF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8"/>
          <p:cNvSpPr txBox="1"/>
          <p:nvPr>
            <p:ph type="title"/>
          </p:nvPr>
        </p:nvSpPr>
        <p:spPr>
          <a:xfrm>
            <a:off x="628650" y="249383"/>
            <a:ext cx="7886700" cy="66501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FKai-SB"/>
              <a:buNone/>
            </a:pPr>
            <a:r>
              <a:rPr lang="zh-TW" sz="3600">
                <a:latin typeface="DFKai-SB"/>
                <a:ea typeface="DFKai-SB"/>
                <a:cs typeface="DFKai-SB"/>
                <a:sym typeface="DFKai-SB"/>
              </a:rPr>
              <a:t>四大分項能力</a:t>
            </a:r>
            <a:endParaRPr sz="3600"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118" name="Google Shape;118;p18"/>
          <p:cNvSpPr txBox="1"/>
          <p:nvPr>
            <p:ph idx="1" type="body"/>
          </p:nvPr>
        </p:nvSpPr>
        <p:spPr>
          <a:xfrm>
            <a:off x="628649" y="1613177"/>
            <a:ext cx="7886701" cy="51755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4166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</a:pPr>
            <a:r>
              <a:rPr b="1" lang="zh-TW" sz="6000">
                <a:latin typeface="Microsoft JhengHei"/>
                <a:ea typeface="Microsoft JhengHei"/>
                <a:cs typeface="Microsoft JhengHei"/>
                <a:sym typeface="Microsoft JhengHei"/>
              </a:rPr>
              <a:t>『知識理解』</a:t>
            </a:r>
            <a:endParaRPr b="1" sz="600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lnSpc>
                <a:spcPct val="141666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</a:pPr>
            <a:r>
              <a:rPr b="1" lang="zh-TW" sz="6000">
                <a:latin typeface="Microsoft JhengHei"/>
                <a:ea typeface="Microsoft JhengHei"/>
                <a:cs typeface="Microsoft JhengHei"/>
                <a:sym typeface="Microsoft JhengHei"/>
              </a:rPr>
              <a:t>	『程序執行』</a:t>
            </a:r>
            <a:endParaRPr b="1" sz="600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lnSpc>
                <a:spcPct val="141666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</a:pPr>
            <a:r>
              <a:rPr b="1" lang="zh-TW" sz="6000">
                <a:latin typeface="Microsoft JhengHei"/>
                <a:ea typeface="Microsoft JhengHei"/>
                <a:cs typeface="Microsoft JhengHei"/>
                <a:sym typeface="Microsoft JhengHei"/>
              </a:rPr>
              <a:t>		『解題應用』</a:t>
            </a:r>
            <a:endParaRPr b="1" sz="600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lnSpc>
                <a:spcPct val="141666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</a:pPr>
            <a:r>
              <a:rPr b="1" lang="zh-TW" sz="6000">
                <a:latin typeface="Microsoft JhengHei"/>
                <a:ea typeface="Microsoft JhengHei"/>
                <a:cs typeface="Microsoft JhengHei"/>
                <a:sym typeface="Microsoft JhengHei"/>
              </a:rPr>
              <a:t>			『分析思考』</a:t>
            </a:r>
            <a:endParaRPr b="1" sz="60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19" name="Google Shape;119;p18"/>
          <p:cNvSpPr txBox="1"/>
          <p:nvPr/>
        </p:nvSpPr>
        <p:spPr>
          <a:xfrm>
            <a:off x="8340436" y="5855854"/>
            <a:ext cx="803564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NAEP資料</a:t>
            </a:r>
            <a:endParaRPr sz="180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9"/>
          <p:cNvSpPr txBox="1"/>
          <p:nvPr>
            <p:ph type="title"/>
          </p:nvPr>
        </p:nvSpPr>
        <p:spPr>
          <a:xfrm>
            <a:off x="628650" y="277092"/>
            <a:ext cx="6030768" cy="6465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FKai-SB"/>
              <a:buNone/>
            </a:pPr>
            <a:r>
              <a:rPr lang="zh-TW" sz="3600">
                <a:latin typeface="DFKai-SB"/>
                <a:ea typeface="DFKai-SB"/>
                <a:cs typeface="DFKai-SB"/>
                <a:sym typeface="DFKai-SB"/>
              </a:rPr>
              <a:t>四大分項能力的平均通過率</a:t>
            </a:r>
            <a:endParaRPr sz="3600">
              <a:latin typeface="DFKai-SB"/>
              <a:ea typeface="DFKai-SB"/>
              <a:cs typeface="DFKai-SB"/>
              <a:sym typeface="DFKai-SB"/>
            </a:endParaRPr>
          </a:p>
        </p:txBody>
      </p:sp>
      <p:graphicFrame>
        <p:nvGraphicFramePr>
          <p:cNvPr id="125" name="Google Shape;125;p19"/>
          <p:cNvGraphicFramePr/>
          <p:nvPr/>
        </p:nvGraphicFramePr>
        <p:xfrm>
          <a:off x="628650" y="1958109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{01129BC5-AE8E-46BD-A046-BE7616F29647}</a:tableStyleId>
              </a:tblPr>
              <a:tblGrid>
                <a:gridCol w="1944000"/>
                <a:gridCol w="1553975"/>
                <a:gridCol w="1561625"/>
                <a:gridCol w="1561625"/>
                <a:gridCol w="1561625"/>
              </a:tblGrid>
              <a:tr h="9698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8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分項能力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8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       通過率</a:t>
                      </a:r>
                      <a:endParaRPr sz="28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8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107年</a:t>
                      </a:r>
                      <a:endParaRPr sz="28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8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108年</a:t>
                      </a:r>
                      <a:endParaRPr sz="28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8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109年</a:t>
                      </a:r>
                      <a:endParaRPr sz="28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8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110年</a:t>
                      </a:r>
                      <a:endParaRPr sz="28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68575" marL="68575" anchor="ctr"/>
                </a:tc>
              </a:tr>
              <a:tr h="7158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8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知識理解</a:t>
                      </a:r>
                      <a:endParaRPr sz="28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8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？</a:t>
                      </a:r>
                      <a:endParaRPr sz="28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8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0.74</a:t>
                      </a:r>
                      <a:endParaRPr sz="28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8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0.73</a:t>
                      </a:r>
                      <a:endParaRPr sz="28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8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0.73</a:t>
                      </a:r>
                      <a:endParaRPr sz="28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68575" marL="68575" anchor="ctr"/>
                </a:tc>
              </a:tr>
              <a:tr h="7158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8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程序執行</a:t>
                      </a:r>
                      <a:endParaRPr sz="28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8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？</a:t>
                      </a:r>
                      <a:endParaRPr sz="28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8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0.79</a:t>
                      </a:r>
                      <a:endParaRPr sz="28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8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0.79</a:t>
                      </a:r>
                      <a:endParaRPr sz="28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8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0.78</a:t>
                      </a:r>
                      <a:endParaRPr sz="28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68575" marL="68575" anchor="ctr"/>
                </a:tc>
              </a:tr>
              <a:tr h="7158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8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解題應用</a:t>
                      </a:r>
                      <a:endParaRPr sz="28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8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？</a:t>
                      </a:r>
                      <a:endParaRPr sz="28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8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0.59</a:t>
                      </a:r>
                      <a:endParaRPr sz="28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8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0.51</a:t>
                      </a:r>
                      <a:endParaRPr sz="28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8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0.56</a:t>
                      </a:r>
                      <a:endParaRPr sz="28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68575" marL="68575" anchor="ctr"/>
                </a:tc>
              </a:tr>
              <a:tr h="7158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8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分析思考</a:t>
                      </a:r>
                      <a:endParaRPr sz="28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8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？</a:t>
                      </a:r>
                      <a:endParaRPr sz="28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8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0.42</a:t>
                      </a:r>
                      <a:endParaRPr sz="28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8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0.42</a:t>
                      </a:r>
                      <a:endParaRPr sz="28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8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0.45</a:t>
                      </a:r>
                      <a:endParaRPr sz="28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68575" marL="68575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0"/>
          <p:cNvSpPr txBox="1"/>
          <p:nvPr>
            <p:ph idx="1" type="body"/>
          </p:nvPr>
        </p:nvSpPr>
        <p:spPr>
          <a:xfrm>
            <a:off x="628649" y="1825625"/>
            <a:ext cx="8247495" cy="20536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b="1" lang="zh-TW" sz="4000">
                <a:latin typeface="Microsoft JhengHei"/>
                <a:ea typeface="Microsoft JhengHei"/>
                <a:cs typeface="Microsoft JhengHei"/>
                <a:sym typeface="Microsoft JhengHei"/>
              </a:rPr>
              <a:t>每年通過率最高的是『</a:t>
            </a:r>
            <a:r>
              <a:rPr b="1" lang="zh-TW" sz="400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程序執行</a:t>
            </a:r>
            <a:r>
              <a:rPr b="1" lang="zh-TW" sz="4000">
                <a:latin typeface="Microsoft JhengHei"/>
                <a:ea typeface="Microsoft JhengHei"/>
                <a:cs typeface="Microsoft JhengHei"/>
                <a:sym typeface="Microsoft JhengHei"/>
              </a:rPr>
              <a:t>』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b="1" lang="zh-TW" sz="4000">
                <a:latin typeface="Microsoft JhengHei"/>
                <a:ea typeface="Microsoft JhengHei"/>
                <a:cs typeface="Microsoft JhengHei"/>
                <a:sym typeface="Microsoft JhengHei"/>
              </a:rPr>
              <a:t>這說明了…"訓練"得夠紮實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t/>
            </a:r>
            <a:endParaRPr b="1" sz="40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31" name="Google Shape;131;p20"/>
          <p:cNvSpPr txBox="1"/>
          <p:nvPr/>
        </p:nvSpPr>
        <p:spPr>
          <a:xfrm>
            <a:off x="628649" y="3768438"/>
            <a:ext cx="1255570" cy="11268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b="1" lang="zh-TW" sz="40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但…</a:t>
            </a:r>
            <a:endParaRPr b="1" sz="400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32" name="Google Shape;132;p20"/>
          <p:cNvSpPr txBox="1"/>
          <p:nvPr/>
        </p:nvSpPr>
        <p:spPr>
          <a:xfrm>
            <a:off x="1857083" y="3768438"/>
            <a:ext cx="2400882" cy="11268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4000"/>
              <a:buFont typeface="Arial"/>
              <a:buNone/>
            </a:pPr>
            <a:r>
              <a:rPr b="1" lang="zh-TW" sz="4000">
                <a:solidFill>
                  <a:srgbClr val="7030A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理解</a:t>
            </a:r>
            <a:r>
              <a:rPr b="1" lang="zh-TW" sz="40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呢？</a:t>
            </a:r>
            <a:endParaRPr b="1" sz="400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1"/>
          <p:cNvSpPr txBox="1"/>
          <p:nvPr>
            <p:ph type="title"/>
          </p:nvPr>
        </p:nvSpPr>
        <p:spPr>
          <a:xfrm>
            <a:off x="0" y="286328"/>
            <a:ext cx="6714836" cy="7296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FKai-SB"/>
              <a:buNone/>
            </a:pPr>
            <a:r>
              <a:rPr lang="zh-TW" sz="3600">
                <a:latin typeface="DFKai-SB"/>
                <a:ea typeface="DFKai-SB"/>
                <a:cs typeface="DFKai-SB"/>
                <a:sym typeface="DFKai-SB"/>
              </a:rPr>
              <a:t> 同單元  同分項能力</a:t>
            </a:r>
            <a:r>
              <a:rPr lang="zh-TW" sz="2000">
                <a:latin typeface="DFKai-SB"/>
                <a:ea typeface="DFKai-SB"/>
                <a:cs typeface="DFKai-SB"/>
                <a:sym typeface="DFKai-SB"/>
              </a:rPr>
              <a:t>&lt;程序執行&gt;</a:t>
            </a:r>
            <a:endParaRPr sz="3200">
              <a:latin typeface="DFKai-SB"/>
              <a:ea typeface="DFKai-SB"/>
              <a:cs typeface="DFKai-SB"/>
              <a:sym typeface="DFKai-SB"/>
            </a:endParaRPr>
          </a:p>
        </p:txBody>
      </p:sp>
      <p:pic>
        <p:nvPicPr>
          <p:cNvPr id="138" name="Google Shape;138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" y="1690689"/>
            <a:ext cx="9160481" cy="2096220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2745"/>
              </a:srgbClr>
            </a:outerShdw>
          </a:effectLst>
        </p:spPr>
      </p:pic>
      <p:pic>
        <p:nvPicPr>
          <p:cNvPr id="139" name="Google Shape;139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3880417"/>
            <a:ext cx="9141174" cy="2501909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2745"/>
              </a:srgbClr>
            </a:outerShdw>
          </a:effectLst>
        </p:spPr>
      </p:pic>
      <p:sp>
        <p:nvSpPr>
          <p:cNvPr id="140" name="Google Shape;140;p21"/>
          <p:cNvSpPr txBox="1"/>
          <p:nvPr/>
        </p:nvSpPr>
        <p:spPr>
          <a:xfrm>
            <a:off x="5991573" y="2348054"/>
            <a:ext cx="3149601" cy="1438855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400">
                <a:solidFill>
                  <a:srgbClr val="00206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全體通過率：0.78</a:t>
            </a:r>
            <a:endParaRPr/>
          </a:p>
          <a:p>
            <a:pPr indent="0" lvl="0" marL="0" marR="0" rtl="0" algn="l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400">
                <a:solidFill>
                  <a:srgbClr val="00206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基礎通過率：0.92</a:t>
            </a:r>
            <a:endParaRPr/>
          </a:p>
          <a:p>
            <a:pPr indent="0" lvl="0" marL="0" marR="0" rtl="0" algn="l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400">
                <a:solidFill>
                  <a:srgbClr val="00206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待加強通過率：0.34</a:t>
            </a:r>
            <a:endParaRPr b="1" sz="2400">
              <a:solidFill>
                <a:srgbClr val="00206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41" name="Google Shape;141;p21"/>
          <p:cNvSpPr txBox="1"/>
          <p:nvPr/>
        </p:nvSpPr>
        <p:spPr>
          <a:xfrm>
            <a:off x="6010879" y="4938850"/>
            <a:ext cx="3149601" cy="1438855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400">
                <a:solidFill>
                  <a:srgbClr val="00206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全體通過率：0.73</a:t>
            </a:r>
            <a:endParaRPr/>
          </a:p>
          <a:p>
            <a:pPr indent="0" lvl="0" marL="0" marR="0" rtl="0" algn="l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400">
                <a:solidFill>
                  <a:srgbClr val="00206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基礎通過率：</a:t>
            </a:r>
            <a:r>
              <a:rPr lang="zh-TW" sz="1800">
                <a:solidFill>
                  <a:srgbClr val="00206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未呈現</a:t>
            </a:r>
            <a:endParaRPr sz="2400">
              <a:solidFill>
                <a:srgbClr val="00206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400">
                <a:solidFill>
                  <a:srgbClr val="00206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待加強通過率：0.34</a:t>
            </a:r>
            <a:endParaRPr b="1" sz="2400">
              <a:solidFill>
                <a:srgbClr val="00206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佈景主題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