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8" r:id="rId3"/>
    <p:sldId id="260" r:id="rId4"/>
    <p:sldId id="261" r:id="rId5"/>
    <p:sldId id="285" r:id="rId6"/>
    <p:sldId id="262" r:id="rId7"/>
    <p:sldId id="286" r:id="rId8"/>
    <p:sldId id="283" r:id="rId9"/>
    <p:sldId id="284" r:id="rId10"/>
    <p:sldId id="304" r:id="rId11"/>
    <p:sldId id="287" r:id="rId12"/>
    <p:sldId id="299" r:id="rId13"/>
    <p:sldId id="288" r:id="rId14"/>
    <p:sldId id="300" r:id="rId15"/>
    <p:sldId id="313" r:id="rId16"/>
    <p:sldId id="289" r:id="rId17"/>
    <p:sldId id="301" r:id="rId18"/>
    <p:sldId id="290" r:id="rId19"/>
    <p:sldId id="302" r:id="rId20"/>
    <p:sldId id="303" r:id="rId21"/>
    <p:sldId id="280" r:id="rId22"/>
    <p:sldId id="281" r:id="rId23"/>
    <p:sldId id="266" r:id="rId24"/>
    <p:sldId id="296" r:id="rId25"/>
    <p:sldId id="297" r:id="rId26"/>
    <p:sldId id="298" r:id="rId27"/>
    <p:sldId id="337" r:id="rId28"/>
    <p:sldId id="295" r:id="rId29"/>
    <p:sldId id="338" r:id="rId30"/>
    <p:sldId id="294" r:id="rId31"/>
    <p:sldId id="339" r:id="rId32"/>
    <p:sldId id="293" r:id="rId33"/>
    <p:sldId id="314" r:id="rId34"/>
    <p:sldId id="340" r:id="rId35"/>
    <p:sldId id="305" r:id="rId36"/>
    <p:sldId id="306" r:id="rId37"/>
    <p:sldId id="335" r:id="rId38"/>
    <p:sldId id="311" r:id="rId39"/>
    <p:sldId id="336" r:id="rId40"/>
    <p:sldId id="312" r:id="rId41"/>
    <p:sldId id="310" r:id="rId42"/>
    <p:sldId id="328" r:id="rId43"/>
    <p:sldId id="334" r:id="rId44"/>
    <p:sldId id="321" r:id="rId45"/>
    <p:sldId id="322" r:id="rId46"/>
    <p:sldId id="318" r:id="rId47"/>
    <p:sldId id="323" r:id="rId48"/>
    <p:sldId id="324" r:id="rId49"/>
    <p:sldId id="325" r:id="rId50"/>
    <p:sldId id="327" r:id="rId51"/>
    <p:sldId id="326" r:id="rId52"/>
    <p:sldId id="270" r:id="rId53"/>
    <p:sldId id="319" r:id="rId54"/>
    <p:sldId id="320" r:id="rId55"/>
    <p:sldId id="330" r:id="rId56"/>
    <p:sldId id="331" r:id="rId57"/>
    <p:sldId id="332" r:id="rId58"/>
    <p:sldId id="333" r:id="rId59"/>
    <p:sldId id="329" r:id="rId60"/>
    <p:sldId id="282" r:id="rId6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5DC4A8-7311-49D0-92C0-F9C160145B0F}">
  <a:tblStyle styleId="{4B5DC4A8-7311-49D0-92C0-F9C160145B0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129BC5-AE8E-46BD-A046-BE7616F2964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>
      <p:cViewPr varScale="1">
        <p:scale>
          <a:sx n="124" d="100"/>
          <a:sy n="124" d="100"/>
        </p:scale>
        <p:origin x="4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490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2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73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712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8656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77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385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9716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289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01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14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71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15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006342" y="2484125"/>
            <a:ext cx="6972300" cy="174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734051" y="4588511"/>
            <a:ext cx="5619751" cy="70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981951" y="58648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6" lvl="0" indent="-3428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2" lvl="1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89" lvl="2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85" lvl="3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1" lvl="4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77" lvl="5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73" lvl="6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70" lvl="7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66" lvl="8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0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6" lvl="0" indent="-3428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2" lvl="1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89" lvl="2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85" lvl="3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1" lvl="4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77" lvl="5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73" lvl="6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70" lvl="7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66" lvl="8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6" lvl="0" indent="-3428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2" lvl="1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89" lvl="2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85" lvl="3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1" lvl="4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77" lvl="5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73" lvl="6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70" lvl="7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66" lvl="8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2" y="2445389"/>
            <a:ext cx="68961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6" lvl="0" indent="-2285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92" lvl="1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89" lvl="2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85" lvl="3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81" lvl="4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77" lvl="5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73" lvl="6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70" lvl="7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766" lvl="8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6" lvl="0" indent="-3428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2" lvl="1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89" lvl="2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85" lvl="3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1" lvl="4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77" lvl="5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73" lvl="6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70" lvl="7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66" lvl="8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6" lvl="0" indent="-3428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2" lvl="1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89" lvl="2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85" lvl="3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1" lvl="4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77" lvl="5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73" lvl="6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70" lvl="7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66" lvl="8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96" lvl="0" indent="-2285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92" lvl="1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89" lvl="2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85" lvl="3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81" lvl="4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77" lvl="5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73" lvl="6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70" lvl="7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766" lvl="8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6" lvl="0" indent="-3428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2" lvl="1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89" lvl="2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85" lvl="3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1" lvl="4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77" lvl="5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73" lvl="6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70" lvl="7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66" lvl="8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96" lvl="0" indent="-2285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92" lvl="1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89" lvl="2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85" lvl="3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81" lvl="4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77" lvl="5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73" lvl="6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70" lvl="7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766" lvl="8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6" lvl="0" indent="-3428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2" lvl="1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89" lvl="2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85" lvl="3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1" lvl="4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77" lvl="5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73" lvl="6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70" lvl="7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66" lvl="8" indent="-3428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6" lvl="0" indent="-43179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92" lvl="1" indent="-40639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89" lvl="2" indent="-3809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85" lvl="3" indent="-355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81" lvl="4" indent="-355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77" lvl="5" indent="-355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73" lvl="6" indent="-355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70" lvl="7" indent="-355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766" lvl="8" indent="-355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6" lvl="0" indent="-2285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92" lvl="1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89" lvl="2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85" lvl="3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81" lvl="4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77" lvl="5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73" lvl="6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70" lvl="7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766" lvl="8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6" lvl="0" indent="-2285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92" lvl="1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89" lvl="2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85" lvl="3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81" lvl="4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77" lvl="5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73" lvl="6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70" lvl="7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766" lvl="8" indent="-228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288465" y="2434858"/>
            <a:ext cx="6219516" cy="17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  <a:buSzPts val="4400"/>
            </a:pP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教育會考數學科試題</a:t>
            </a:r>
            <a:br>
              <a:rPr lang="en-US" altLang="zh-TW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報告解讀與後續運用</a:t>
            </a:r>
            <a:endParaRPr sz="4400" b="1" dirty="0">
              <a:solidFill>
                <a:srgbClr val="C55A1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107712" y="1716026"/>
            <a:ext cx="17224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zh-TW" sz="36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111</a:t>
            </a:r>
            <a:r>
              <a:rPr lang="zh-TW" altLang="en-US" sz="36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 sz="36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85;p13">
            <a:extLst>
              <a:ext uri="{FF2B5EF4-FFF2-40B4-BE49-F238E27FC236}">
                <a16:creationId xmlns:a16="http://schemas.microsoft.com/office/drawing/2014/main" id="{AB0DEB85-300B-5149-82CE-AAA4F4A4E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9817" y="4301646"/>
            <a:ext cx="5516811" cy="118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indent="0" algn="r">
              <a:spcBef>
                <a:spcPts val="0"/>
              </a:spcBef>
              <a:buSzPts val="2800"/>
            </a:pPr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台南市創思與教學研發中心專任研究教師</a:t>
            </a:r>
            <a:endParaRPr lang="en-US" altLang="zh-TW" sz="2800" dirty="0">
              <a:latin typeface="DFKai-SB"/>
              <a:ea typeface="DFKai-SB"/>
              <a:cs typeface="DFKai-SB"/>
              <a:sym typeface="DFKai-SB"/>
            </a:endParaRPr>
          </a:p>
          <a:p>
            <a:pPr marL="0" indent="0" algn="r">
              <a:spcBef>
                <a:spcPts val="0"/>
              </a:spcBef>
              <a:buSzPts val="2800"/>
            </a:pPr>
            <a:br>
              <a:rPr lang="en-US" altLang="zh-TW" sz="2800" dirty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忠孝國中  蘇恭弘老師</a:t>
            </a:r>
            <a:br>
              <a:rPr lang="en-US" altLang="zh-TW" sz="2800" dirty="0">
                <a:latin typeface="DFKai-SB"/>
                <a:ea typeface="DFKai-SB"/>
                <a:cs typeface="DFKai-SB"/>
                <a:sym typeface="DFKai-SB"/>
              </a:rPr>
            </a:br>
            <a:endParaRPr lang="en-US" altLang="zh-TW" sz="1200" dirty="0">
              <a:latin typeface="DFKai-SB"/>
              <a:ea typeface="DFKai-SB"/>
              <a:cs typeface="DFKai-SB"/>
              <a:sym typeface="DFKai-SB"/>
            </a:endParaRPr>
          </a:p>
          <a:p>
            <a:pPr marL="0" indent="0" algn="r">
              <a:spcBef>
                <a:spcPts val="0"/>
              </a:spcBef>
              <a:buSzPts val="2800"/>
            </a:pPr>
            <a:r>
              <a:rPr lang="en-US" altLang="zh-TW" sz="1500" dirty="0">
                <a:latin typeface="DFKai-SB"/>
                <a:ea typeface="DFKai-SB"/>
                <a:cs typeface="DFKai-SB"/>
                <a:sym typeface="DFKai-SB"/>
              </a:rPr>
              <a:t>ghsghs</a:t>
            </a:r>
            <a:r>
              <a:rPr lang="en-US" altLang="zh-CN" sz="1500" dirty="0">
                <a:latin typeface="DFKai-SB"/>
                <a:ea typeface="DFKai-SB"/>
                <a:cs typeface="DFKai-SB"/>
                <a:sym typeface="DFKai-SB"/>
              </a:rPr>
              <a:t>1@gmail.com</a:t>
            </a:r>
            <a:endParaRPr lang="en-US" altLang="zh-TW" sz="28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5F59053-DF6C-2240-8389-8204D413D3A3}"/>
              </a:ext>
            </a:extLst>
          </p:cNvPr>
          <p:cNvSpPr txBox="1"/>
          <p:nvPr/>
        </p:nvSpPr>
        <p:spPr>
          <a:xfrm>
            <a:off x="9104954" y="5404465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111.10.26</a:t>
            </a:r>
            <a:endParaRPr kumimoji="1"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5791980-5169-9C4F-B391-81B979D9489D}"/>
              </a:ext>
            </a:extLst>
          </p:cNvPr>
          <p:cNvSpPr txBox="1"/>
          <p:nvPr/>
        </p:nvSpPr>
        <p:spPr>
          <a:xfrm>
            <a:off x="5695308" y="1274151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000000"/>
                </a:solidFill>
                <a:effectLst/>
                <a:latin typeface="BiauKai" panose="03000509000000000000" pitchFamily="49" charset="-120"/>
                <a:ea typeface="BiauKai" panose="03000509000000000000" pitchFamily="49" charset="-120"/>
              </a:rPr>
              <a:t>國中教育會考試題研究及教學策略工作坊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B9AEF1B8-9C8E-B248-B734-E739D2E28576}"/>
              </a:ext>
            </a:extLst>
          </p:cNvPr>
          <p:cNvSpPr txBox="1"/>
          <p:nvPr/>
        </p:nvSpPr>
        <p:spPr>
          <a:xfrm>
            <a:off x="1654139" y="1931012"/>
            <a:ext cx="9167973" cy="1305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4000"/>
            </a:pPr>
            <a:r>
              <a:rPr lang="zh-TW" altLang="en-US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lang="en-US" altLang="zh-TW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111</a:t>
            </a:r>
            <a:r>
              <a:rPr lang="zh-TW" altLang="en-US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年全國的分項通過率相比，</a:t>
            </a:r>
            <a:r>
              <a:rPr lang="en-US" altLang="zh-TW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28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概念理解</a:t>
            </a:r>
            <a:r>
              <a:rPr lang="en-US" altLang="zh-TW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r>
              <a:rPr lang="zh-TW" altLang="en-US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lang="en-US" altLang="zh-TW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28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程序執行</a:t>
            </a:r>
            <a:r>
              <a:rPr lang="en-US" altLang="zh-TW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r>
              <a:rPr lang="zh-TW" altLang="en-US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CN" altLang="en-US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各有兩題低於全國平均。</a:t>
            </a:r>
            <a:endParaRPr lang="zh-TW" altLang="en-US" sz="2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E479573-B34E-AA4D-9228-A728E554E2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" t="4036" r="-849" b="61499"/>
          <a:stretch/>
        </p:blipFill>
        <p:spPr>
          <a:xfrm>
            <a:off x="2123441" y="3463408"/>
            <a:ext cx="6816238" cy="82357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E431AA8-BCD4-194A-A9BF-6661FE43BE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14" b="61392"/>
          <a:stretch/>
        </p:blipFill>
        <p:spPr>
          <a:xfrm>
            <a:off x="8858398" y="3408680"/>
            <a:ext cx="1575922" cy="888460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B86C62C0-742B-EA4B-AEF7-50D8F16F80BF}"/>
              </a:ext>
            </a:extLst>
          </p:cNvPr>
          <p:cNvGrpSpPr/>
          <p:nvPr/>
        </p:nvGrpSpPr>
        <p:grpSpPr>
          <a:xfrm>
            <a:off x="2123440" y="4926988"/>
            <a:ext cx="8392160" cy="579120"/>
            <a:chOff x="599440" y="5750560"/>
            <a:chExt cx="8392160" cy="57912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607882A-D8A2-D545-B2C2-7ACB67054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8" t="73993" b="3000"/>
            <a:stretch/>
          </p:blipFill>
          <p:spPr>
            <a:xfrm>
              <a:off x="599440" y="5750560"/>
              <a:ext cx="7089721" cy="57912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259523DC-2BA1-3E48-B6D1-69ACAB6FE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15" t="72185" b="2650"/>
            <a:stretch/>
          </p:blipFill>
          <p:spPr>
            <a:xfrm>
              <a:off x="7415678" y="5750560"/>
              <a:ext cx="1575922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613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41B10FC-33BD-B44C-ADCC-30588A1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02" y="265701"/>
            <a:ext cx="7885971" cy="632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C1499BF-EB09-F044-BEAB-54810C0C804C}"/>
              </a:ext>
            </a:extLst>
          </p:cNvPr>
          <p:cNvSpPr txBox="1"/>
          <p:nvPr/>
        </p:nvSpPr>
        <p:spPr>
          <a:xfrm>
            <a:off x="4030896" y="291786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rgbClr val="FF0000"/>
                </a:solidFill>
              </a:rPr>
              <a:t>全國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7CC14D8B-DD01-204E-9BA9-255AAE58FFC0}"/>
              </a:ext>
            </a:extLst>
          </p:cNvPr>
          <p:cNvGrpSpPr/>
          <p:nvPr/>
        </p:nvGrpSpPr>
        <p:grpSpPr>
          <a:xfrm>
            <a:off x="2533010" y="4202129"/>
            <a:ext cx="7885971" cy="523220"/>
            <a:chOff x="1009008" y="4202131"/>
            <a:chExt cx="7885971" cy="52322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B740205-6B03-5D4E-82B9-4BA2C02C0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087" b="69527"/>
            <a:stretch/>
          </p:blipFill>
          <p:spPr>
            <a:xfrm>
              <a:off x="1009008" y="4357096"/>
              <a:ext cx="7885971" cy="3682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D447396-E910-034C-82EE-593883DA327F}"/>
                </a:ext>
              </a:extLst>
            </p:cNvPr>
            <p:cNvSpPr txBox="1"/>
            <p:nvPr/>
          </p:nvSpPr>
          <p:spPr>
            <a:xfrm>
              <a:off x="1091200" y="4202131"/>
              <a:ext cx="1261884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dirty="0">
                  <a:solidFill>
                    <a:srgbClr val="FF0000"/>
                  </a:solidFill>
                </a:rPr>
                <a:t>台南市</a:t>
              </a:r>
            </a:p>
          </p:txBody>
        </p:sp>
      </p:grpSp>
      <p:sp>
        <p:nvSpPr>
          <p:cNvPr id="11" name="橢圓 10">
            <a:extLst>
              <a:ext uri="{FF2B5EF4-FFF2-40B4-BE49-F238E27FC236}">
                <a16:creationId xmlns:a16="http://schemas.microsoft.com/office/drawing/2014/main" id="{32D18689-356A-1346-A14D-3848B0E45A1A}"/>
              </a:ext>
            </a:extLst>
          </p:cNvPr>
          <p:cNvSpPr/>
          <p:nvPr/>
        </p:nvSpPr>
        <p:spPr>
          <a:xfrm>
            <a:off x="8314919" y="3133619"/>
            <a:ext cx="2104061" cy="3458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59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9C885-C243-1542-B424-589D86CD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迷思在哪</a:t>
            </a:r>
            <a:r>
              <a:rPr kumimoji="1" lang="en-US" altLang="zh-CN" dirty="0"/>
              <a:t>?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1F3E6B-5035-304A-B6BE-D84FB826E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數線與絕對值分不清楚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680D082-543D-2B47-BC39-C554B8017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7589"/>
          <a:stretch/>
        </p:blipFill>
        <p:spPr>
          <a:xfrm>
            <a:off x="2356582" y="2666643"/>
            <a:ext cx="7885971" cy="205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A376807-C1C0-BE4C-8142-5E124086A212}"/>
              </a:ext>
            </a:extLst>
          </p:cNvPr>
          <p:cNvSpPr txBox="1"/>
          <p:nvPr/>
        </p:nvSpPr>
        <p:spPr>
          <a:xfrm>
            <a:off x="4695155" y="5071027"/>
            <a:ext cx="4048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solidFill>
                  <a:srgbClr val="FF0000"/>
                </a:solidFill>
              </a:rPr>
              <a:t>數線概念</a:t>
            </a:r>
            <a:r>
              <a:rPr kumimoji="1" lang="zh-CN" altLang="en-US" sz="4000" dirty="0">
                <a:solidFill>
                  <a:srgbClr val="FF0000"/>
                </a:solidFill>
              </a:rPr>
              <a:t>      </a:t>
            </a:r>
            <a:r>
              <a:rPr kumimoji="1" lang="en-US" altLang="zh-CN" sz="4000" dirty="0">
                <a:solidFill>
                  <a:srgbClr val="FF0000"/>
                </a:solidFill>
              </a:rPr>
              <a:t>○</a:t>
            </a:r>
          </a:p>
          <a:p>
            <a:r>
              <a:rPr kumimoji="1" lang="zh-TW" altLang="en-US" sz="4000" dirty="0">
                <a:solidFill>
                  <a:srgbClr val="FF0000"/>
                </a:solidFill>
              </a:rPr>
              <a:t>絕對值概念</a:t>
            </a:r>
            <a:r>
              <a:rPr kumimoji="1" lang="zh-CN" altLang="en-US" sz="4000" dirty="0">
                <a:solidFill>
                  <a:srgbClr val="FF0000"/>
                </a:solidFill>
              </a:rPr>
              <a:t>   </a:t>
            </a:r>
            <a:r>
              <a:rPr kumimoji="1" lang="en-US" altLang="zh-TW" sz="4000" dirty="0">
                <a:solidFill>
                  <a:srgbClr val="FF0000"/>
                </a:solidFill>
              </a:rPr>
              <a:t>×</a:t>
            </a:r>
            <a:endParaRPr kumimoji="1"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1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D3EF377-DF6F-BC43-883E-2504AFD36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587" y="297237"/>
            <a:ext cx="8316339" cy="642206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D541DB2-237C-DE4A-B799-CC6AD66A9696}"/>
              </a:ext>
            </a:extLst>
          </p:cNvPr>
          <p:cNvSpPr txBox="1"/>
          <p:nvPr/>
        </p:nvSpPr>
        <p:spPr>
          <a:xfrm>
            <a:off x="4030896" y="291786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rgbClr val="FF0000"/>
                </a:solidFill>
              </a:rPr>
              <a:t>全國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7904E07E-A030-C643-94F3-2589A8F93F0A}"/>
              </a:ext>
            </a:extLst>
          </p:cNvPr>
          <p:cNvGrpSpPr/>
          <p:nvPr/>
        </p:nvGrpSpPr>
        <p:grpSpPr>
          <a:xfrm>
            <a:off x="2267994" y="4109665"/>
            <a:ext cx="8193930" cy="801385"/>
            <a:chOff x="743994" y="4202131"/>
            <a:chExt cx="8193930" cy="80138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3BA57EA-43CD-CF4D-9713-4ADFD5CA7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603" b="43516"/>
            <a:stretch/>
          </p:blipFill>
          <p:spPr>
            <a:xfrm>
              <a:off x="743994" y="4541178"/>
              <a:ext cx="8193930" cy="4623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547D05E4-A1D7-E347-908F-B814CC9DF151}"/>
                </a:ext>
              </a:extLst>
            </p:cNvPr>
            <p:cNvSpPr txBox="1"/>
            <p:nvPr/>
          </p:nvSpPr>
          <p:spPr>
            <a:xfrm>
              <a:off x="1091200" y="420213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dirty="0">
                  <a:solidFill>
                    <a:srgbClr val="FF0000"/>
                  </a:solidFill>
                </a:rPr>
                <a:t>台南市</a:t>
              </a:r>
            </a:p>
          </p:txBody>
        </p:sp>
      </p:grp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EFE5364A-A66E-AE49-BAB0-86F751DA660A}"/>
              </a:ext>
            </a:extLst>
          </p:cNvPr>
          <p:cNvSpPr/>
          <p:nvPr/>
        </p:nvSpPr>
        <p:spPr>
          <a:xfrm>
            <a:off x="3877084" y="3637054"/>
            <a:ext cx="6379950" cy="12739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56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9C885-C243-1542-B424-589D86CD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迷思在哪</a:t>
            </a:r>
            <a:r>
              <a:rPr kumimoji="1" lang="en-US" altLang="zh-CN" dirty="0"/>
              <a:t>?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1F3E6B-5035-304A-B6BE-D84FB826E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科學記號的概念不清楚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A376807-C1C0-BE4C-8142-5E124086A212}"/>
              </a:ext>
            </a:extLst>
          </p:cNvPr>
          <p:cNvSpPr txBox="1"/>
          <p:nvPr/>
        </p:nvSpPr>
        <p:spPr>
          <a:xfrm>
            <a:off x="3771801" y="5801487"/>
            <a:ext cx="489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chemeClr val="accent5"/>
                </a:solidFill>
              </a:rPr>
              <a:t>(2)</a:t>
            </a:r>
            <a:r>
              <a:rPr kumimoji="1" lang="zh-TW" altLang="en-US" sz="3200" dirty="0">
                <a:solidFill>
                  <a:schemeClr val="accent5"/>
                </a:solidFill>
              </a:rPr>
              <a:t>誤以為</a:t>
            </a:r>
            <a:r>
              <a:rPr kumimoji="1" lang="en-US" altLang="zh-CN" sz="3200" dirty="0">
                <a:solidFill>
                  <a:schemeClr val="accent5"/>
                </a:solidFill>
              </a:rPr>
              <a:t>7.52×10</a:t>
            </a:r>
            <a:r>
              <a:rPr kumimoji="1" lang="en-US" altLang="zh-CN" sz="3200" baseline="30000" dirty="0">
                <a:solidFill>
                  <a:schemeClr val="accent5"/>
                </a:solidFill>
              </a:rPr>
              <a:t>-6</a:t>
            </a:r>
            <a:r>
              <a:rPr kumimoji="1" lang="zh-CN" altLang="en-US" sz="3200" dirty="0">
                <a:solidFill>
                  <a:schemeClr val="accent5"/>
                </a:solidFill>
              </a:rPr>
              <a:t>是負數</a:t>
            </a:r>
            <a:endParaRPr kumimoji="1" lang="zh-TW" altLang="en-US" sz="3200" dirty="0">
              <a:solidFill>
                <a:schemeClr val="accent5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BC54B09-A250-8A40-A7F7-230F2B920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43"/>
          <a:stretch/>
        </p:blipFill>
        <p:spPr>
          <a:xfrm>
            <a:off x="2152652" y="2671336"/>
            <a:ext cx="8316339" cy="204591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0518984-3FD8-6247-BA3F-79A910D364DA}"/>
              </a:ext>
            </a:extLst>
          </p:cNvPr>
          <p:cNvSpPr txBox="1"/>
          <p:nvPr/>
        </p:nvSpPr>
        <p:spPr>
          <a:xfrm>
            <a:off x="3771801" y="4757737"/>
            <a:ext cx="6122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FF0000"/>
                </a:solidFill>
              </a:rPr>
              <a:t>(1)</a:t>
            </a:r>
            <a:r>
              <a:rPr kumimoji="1" lang="zh-TW" altLang="en-US" sz="3200" dirty="0">
                <a:solidFill>
                  <a:srgbClr val="FF0000"/>
                </a:solidFill>
              </a:rPr>
              <a:t>比較靠近哪一個數字，要確實</a:t>
            </a:r>
            <a:endParaRPr kumimoji="1" lang="en-US" altLang="zh-TW" sz="3200" dirty="0">
              <a:solidFill>
                <a:srgbClr val="FF0000"/>
              </a:solidFill>
            </a:endParaRPr>
          </a:p>
          <a:p>
            <a:r>
              <a:rPr kumimoji="1" lang="zh-CN" altLang="en-US" sz="3200" dirty="0">
                <a:solidFill>
                  <a:srgbClr val="FF0000"/>
                </a:solidFill>
              </a:rPr>
              <a:t>     </a:t>
            </a:r>
            <a:r>
              <a:rPr kumimoji="1" lang="zh-TW" altLang="en-US" sz="3200" dirty="0">
                <a:solidFill>
                  <a:srgbClr val="FF0000"/>
                </a:solidFill>
              </a:rPr>
              <a:t>瞭解此數的大小才有辦法解題</a:t>
            </a:r>
          </a:p>
        </p:txBody>
      </p:sp>
    </p:spTree>
    <p:extLst>
      <p:ext uri="{BB962C8B-B14F-4D97-AF65-F5344CB8AC3E}">
        <p14:creationId xmlns:p14="http://schemas.microsoft.com/office/powerpoint/2010/main" val="425542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9C885-C243-1542-B424-589D86CD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迷思在哪</a:t>
            </a:r>
            <a:r>
              <a:rPr kumimoji="1" lang="en-US" altLang="zh-CN" dirty="0"/>
              <a:t>?</a:t>
            </a:r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F39D561-01AC-4942-BB20-6215DE586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20" y="1690689"/>
            <a:ext cx="6589017" cy="5151672"/>
          </a:xfrm>
          <a:prstGeom prst="rect">
            <a:avLst/>
          </a:prstGeom>
        </p:spPr>
      </p:pic>
      <p:sp>
        <p:nvSpPr>
          <p:cNvPr id="10" name="圓角矩形 9">
            <a:extLst>
              <a:ext uri="{FF2B5EF4-FFF2-40B4-BE49-F238E27FC236}">
                <a16:creationId xmlns:a16="http://schemas.microsoft.com/office/drawing/2014/main" id="{3A7353BF-24C6-934E-8D46-4D3854DA1547}"/>
              </a:ext>
            </a:extLst>
          </p:cNvPr>
          <p:cNvSpPr/>
          <p:nvPr/>
        </p:nvSpPr>
        <p:spPr>
          <a:xfrm>
            <a:off x="3031018" y="5280919"/>
            <a:ext cx="6589016" cy="6164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207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FCE03FF-D246-ED46-95C5-35930DB6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719" y="315860"/>
            <a:ext cx="7975659" cy="62904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C777066-1C3E-8243-A28F-2032CE475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718" y="315860"/>
            <a:ext cx="7975659" cy="629042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C8AC7F0-05BD-9140-99DA-C4EA43458AA7}"/>
              </a:ext>
            </a:extLst>
          </p:cNvPr>
          <p:cNvSpPr txBox="1"/>
          <p:nvPr/>
        </p:nvSpPr>
        <p:spPr>
          <a:xfrm>
            <a:off x="4030896" y="291786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rgbClr val="FF0000"/>
                </a:solidFill>
              </a:rPr>
              <a:t>全國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15B3B53-0A81-3942-91A5-B1D41B7FA9A2}"/>
              </a:ext>
            </a:extLst>
          </p:cNvPr>
          <p:cNvGrpSpPr/>
          <p:nvPr/>
        </p:nvGrpSpPr>
        <p:grpSpPr>
          <a:xfrm>
            <a:off x="2468845" y="4016770"/>
            <a:ext cx="8111403" cy="699068"/>
            <a:chOff x="950404" y="4109663"/>
            <a:chExt cx="8193596" cy="699068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AC368427-E68E-C74F-A52D-86B16BAE6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514" b="32235"/>
            <a:stretch/>
          </p:blipFill>
          <p:spPr>
            <a:xfrm>
              <a:off x="950404" y="4438436"/>
              <a:ext cx="8193596" cy="3702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EA5C61D-8880-254D-B9C6-75367D1DE4AE}"/>
                </a:ext>
              </a:extLst>
            </p:cNvPr>
            <p:cNvSpPr txBox="1"/>
            <p:nvPr/>
          </p:nvSpPr>
          <p:spPr>
            <a:xfrm>
              <a:off x="1091200" y="4109663"/>
              <a:ext cx="1274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dirty="0">
                  <a:solidFill>
                    <a:srgbClr val="FF0000"/>
                  </a:solidFill>
                </a:rPr>
                <a:t>台南市</a:t>
              </a:r>
            </a:p>
          </p:txBody>
        </p:sp>
      </p:grp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F3255BE7-B3BE-FA44-8B30-FE1E7D5DB451}"/>
              </a:ext>
            </a:extLst>
          </p:cNvPr>
          <p:cNvSpPr/>
          <p:nvPr/>
        </p:nvSpPr>
        <p:spPr>
          <a:xfrm>
            <a:off x="6229565" y="3637054"/>
            <a:ext cx="4282811" cy="12739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772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9C885-C243-1542-B424-589D86CD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迷思在哪</a:t>
            </a:r>
            <a:r>
              <a:rPr kumimoji="1" lang="en-US" altLang="zh-CN" dirty="0"/>
              <a:t>?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1F3E6B-5035-304A-B6BE-D84FB826E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十字交乘因式分解尚不熟悉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1666C9F-D661-634F-B517-91D79D936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63"/>
          <a:stretch/>
        </p:blipFill>
        <p:spPr>
          <a:xfrm>
            <a:off x="2322990" y="2430406"/>
            <a:ext cx="7975659" cy="208444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9045150-D91C-B046-9B26-1EDB23BFB2C2}"/>
              </a:ext>
            </a:extLst>
          </p:cNvPr>
          <p:cNvSpPr txBox="1"/>
          <p:nvPr/>
        </p:nvSpPr>
        <p:spPr>
          <a:xfrm>
            <a:off x="2731938" y="4514850"/>
            <a:ext cx="67281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尚未掌握</a:t>
            </a:r>
            <a:r>
              <a:rPr kumimoji="1"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TW" altLang="en-US" sz="3200" dirty="0">
                <a:solidFill>
                  <a:srgbClr val="FF0000"/>
                </a:solidFill>
              </a:rPr>
              <a:t>、</a:t>
            </a:r>
            <a:r>
              <a:rPr kumimoji="1"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zh-TW" altLang="en-US" sz="3200" dirty="0">
                <a:solidFill>
                  <a:srgbClr val="FF0000"/>
                </a:solidFill>
              </a:rPr>
              <a:t>的分解方式，因此有</a:t>
            </a:r>
            <a:r>
              <a:rPr kumimoji="1" lang="zh-CN" altLang="en-US" sz="3200" dirty="0">
                <a:solidFill>
                  <a:srgbClr val="FF0000"/>
                </a:solidFill>
              </a:rPr>
              <a:t>：</a:t>
            </a:r>
            <a:endParaRPr kumimoji="1" lang="en-US" altLang="zh-CN" sz="3200" dirty="0">
              <a:solidFill>
                <a:srgbClr val="FF0000"/>
              </a:solidFill>
            </a:endParaRPr>
          </a:p>
          <a:p>
            <a:r>
              <a:rPr kumimoji="1"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zh-CN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zh-CN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-7+2×2</a:t>
            </a:r>
            <a:r>
              <a:rPr kumimoji="1" lang="zh-CN" altLang="en-US" sz="3200" dirty="0">
                <a:solidFill>
                  <a:srgbClr val="FF0000"/>
                </a:solidFill>
              </a:rPr>
              <a:t>  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3200" dirty="0">
                <a:solidFill>
                  <a:srgbClr val="FF0000"/>
                </a:solidFill>
              </a:rPr>
              <a:t>-3</a:t>
            </a:r>
          </a:p>
          <a:p>
            <a:r>
              <a:rPr kumimoji="1" lang="zh-CN" altLang="en-US" sz="3200" dirty="0">
                <a:solidFill>
                  <a:srgbClr val="FF0000"/>
                </a:solidFill>
              </a:rPr>
              <a:t>         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7+2×(-2)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3200" dirty="0">
                <a:solidFill>
                  <a:srgbClr val="FF0000"/>
                </a:solidFill>
              </a:rPr>
              <a:t>3</a:t>
            </a:r>
          </a:p>
          <a:p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-2+2×7</a:t>
            </a:r>
            <a:r>
              <a:rPr kumimoji="1"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1"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49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CA9B1F-DE49-414D-AFD3-EFEE66A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86" y="275632"/>
            <a:ext cx="8226177" cy="630673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C1DB1A0-E82A-5546-8739-2A739371412F}"/>
              </a:ext>
            </a:extLst>
          </p:cNvPr>
          <p:cNvSpPr txBox="1"/>
          <p:nvPr/>
        </p:nvSpPr>
        <p:spPr>
          <a:xfrm>
            <a:off x="4030896" y="291786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rgbClr val="FF0000"/>
                </a:solidFill>
              </a:rPr>
              <a:t>全國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AF3698E-51F9-1C41-BF28-85A9B535423F}"/>
              </a:ext>
            </a:extLst>
          </p:cNvPr>
          <p:cNvGrpSpPr/>
          <p:nvPr/>
        </p:nvGrpSpPr>
        <p:grpSpPr>
          <a:xfrm>
            <a:off x="2339082" y="4016770"/>
            <a:ext cx="8226178" cy="688796"/>
            <a:chOff x="815081" y="4016770"/>
            <a:chExt cx="8226178" cy="68879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AEC75EBB-723A-DB4F-ABA4-9D9D1FC4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630" b="18125"/>
            <a:stretch/>
          </p:blipFill>
          <p:spPr>
            <a:xfrm>
              <a:off x="815081" y="4285176"/>
              <a:ext cx="8226178" cy="4203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94634A2-7C07-EE42-8E0E-AE50E35F7B51}"/>
                </a:ext>
              </a:extLst>
            </p:cNvPr>
            <p:cNvSpPr txBox="1"/>
            <p:nvPr/>
          </p:nvSpPr>
          <p:spPr>
            <a:xfrm>
              <a:off x="1084227" y="401677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dirty="0">
                  <a:solidFill>
                    <a:srgbClr val="FF0000"/>
                  </a:solidFill>
                </a:rPr>
                <a:t>台南市</a:t>
              </a:r>
            </a:p>
          </p:txBody>
        </p:sp>
      </p:grp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B729E6D7-FBDC-9A42-9D6B-33FF3BC9F25C}"/>
              </a:ext>
            </a:extLst>
          </p:cNvPr>
          <p:cNvSpPr/>
          <p:nvPr/>
        </p:nvSpPr>
        <p:spPr>
          <a:xfrm>
            <a:off x="8334551" y="3637053"/>
            <a:ext cx="2177825" cy="1068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399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9C885-C243-1542-B424-589D86CD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迷思在哪</a:t>
            </a:r>
            <a:r>
              <a:rPr kumimoji="1" lang="en-US" altLang="zh-CN" dirty="0"/>
              <a:t>?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1F3E6B-5035-304A-B6BE-D84FB826E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b="1" dirty="0">
                <a:solidFill>
                  <a:srgbClr val="0070C0"/>
                </a:solidFill>
              </a:rPr>
              <a:t>對根號數的運算尚不熟悉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9045150-D91C-B046-9B26-1EDB23BFB2C2}"/>
                  </a:ext>
                </a:extLst>
              </p:cNvPr>
              <p:cNvSpPr txBox="1"/>
              <p:nvPr/>
            </p:nvSpPr>
            <p:spPr>
              <a:xfrm>
                <a:off x="1988989" y="4326256"/>
                <a:ext cx="3211328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kumimoji="1" lang="en-US" altLang="zh-CN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1"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1" lang="en-US" altLang="zh-CN" sz="3200" dirty="0">
                  <a:solidFill>
                    <a:srgbClr val="FF0000"/>
                  </a:solidFill>
                </a:endParaRPr>
              </a:p>
              <a:p>
                <a:r>
                  <a:rPr kumimoji="1" lang="zh-CN" alt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kumimoji="1" lang="en-US" altLang="zh-CN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1" lang="zh-CN" alt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dirty="0">
                    <a:solidFill>
                      <a:srgbClr val="FF0000"/>
                    </a:solidFill>
                  </a:rPr>
                  <a:t>=-2</a:t>
                </a:r>
                <a14:m>
                  <m:oMath xmlns:m="http://schemas.openxmlformats.org/officeDocument/2006/math">
                    <m:r>
                      <a:rPr kumimoji="1" lang="en-US" altLang="zh-C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kumimoji="1"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kumimoji="1" lang="en-US" altLang="zh-CN" sz="32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kumimoji="1" lang="zh-CN" altLang="en-US" sz="3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3200" dirty="0">
                    <a:solidFill>
                      <a:srgbClr val="FF0000"/>
                    </a:solidFill>
                  </a:rPr>
                  <a:t>           </a:t>
                </a:r>
                <a:r>
                  <a:rPr kumimoji="1" lang="en-US" altLang="zh-CN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1" lang="zh-CN" altLang="en-US" sz="3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3200" dirty="0">
                    <a:solidFill>
                      <a:srgbClr val="FF0000"/>
                    </a:solidFill>
                  </a:rPr>
                  <a:t>=3, 3</a:t>
                </a:r>
              </a:p>
              <a:p>
                <a:r>
                  <a:rPr kumimoji="1" lang="en-US" altLang="zh-CN" sz="3200" dirty="0">
                    <a:solidFill>
                      <a:srgbClr val="FF0000"/>
                    </a:solidFill>
                  </a:rPr>
                  <a:t>              </a:t>
                </a:r>
                <a:r>
                  <a:rPr kumimoji="1" lang="zh-CN" altLang="en-US" sz="3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3200" dirty="0">
                    <a:solidFill>
                      <a:srgbClr val="FF0000"/>
                    </a:solidFill>
                  </a:rPr>
                  <a:t>=-3, 3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9045150-D91C-B046-9B26-1EDB23BFB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989" y="4326256"/>
                <a:ext cx="3211328" cy="2166619"/>
              </a:xfrm>
              <a:prstGeom prst="rect">
                <a:avLst/>
              </a:prstGeom>
              <a:blipFill>
                <a:blip r:embed="rId2"/>
                <a:stretch>
                  <a:fillRect r="-394" b="-7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F6DBFCD1-4EC2-4741-9F2D-7FE16F543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483"/>
          <a:stretch/>
        </p:blipFill>
        <p:spPr>
          <a:xfrm>
            <a:off x="2326561" y="2428882"/>
            <a:ext cx="8226177" cy="1924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794A7F2-76CC-F441-939E-BAE9C31DBC8D}"/>
                  </a:ext>
                </a:extLst>
              </p:cNvPr>
              <p:cNvSpPr txBox="1"/>
              <p:nvPr/>
            </p:nvSpPr>
            <p:spPr>
              <a:xfrm>
                <a:off x="5943266" y="4281092"/>
                <a:ext cx="4977378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TW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TW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zh-CN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kumimoji="1" lang="en-US" altLang="zh-TW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TW" sz="3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1" lang="en-US" altLang="zh-TW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2×</a:t>
                </a:r>
                <a:r>
                  <a:rPr kumimoji="1"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3+3=9</a:t>
                </a:r>
              </a:p>
              <a:p>
                <a:r>
                  <a:rPr kumimoji="1" lang="zh-CN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kumimoji="1"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1" lang="en-US" altLang="zh-TW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TW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2×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(-3)+3=-3</a:t>
                </a:r>
              </a:p>
              <a:p>
                <a:r>
                  <a:rPr kumimoji="1" lang="zh-CN" alt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kumimoji="1" lang="en-US" altLang="zh-C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1"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2×(-2+</a:t>
                </a:r>
                <a:r>
                  <a:rPr kumimoji="1"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kumimoji="1"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 (-2-</a:t>
                </a:r>
                <a:r>
                  <a:rPr kumimoji="1"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kumimoji="1" lang="en-US" altLang="zh-CN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kumimoji="1"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1"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794A7F2-76CC-F441-939E-BAE9C31DB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266" y="4281092"/>
                <a:ext cx="4977378" cy="2123658"/>
              </a:xfrm>
              <a:prstGeom prst="rect">
                <a:avLst/>
              </a:prstGeom>
              <a:blipFill>
                <a:blip r:embed="rId4"/>
                <a:stretch>
                  <a:fillRect l="-2806" t="-4142" b="-59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2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2265666" y="681038"/>
            <a:ext cx="3481532" cy="65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你在意哪一項？</a:t>
            </a:r>
            <a:endParaRPr sz="36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2152650" y="1825626"/>
            <a:ext cx="84229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4400"/>
              <a:buNone/>
            </a:pP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心測中心提供的會考分析數據，</a:t>
            </a:r>
            <a:endParaRPr sz="44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lnSpc>
                <a:spcPct val="150000"/>
              </a:lnSpc>
              <a:buSzPts val="4400"/>
              <a:buNone/>
            </a:pP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內容有</a:t>
            </a:r>
            <a:endParaRPr sz="44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lnSpc>
                <a:spcPct val="150000"/>
              </a:lnSpc>
              <a:buClr>
                <a:srgbClr val="0070C0"/>
              </a:buClr>
              <a:buSzPts val="4400"/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通過率</a:t>
            </a: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altLang="en-US" sz="4400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難易度</a:t>
            </a: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altLang="en-US" sz="4400" b="1" dirty="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鑑別度</a:t>
            </a:r>
            <a:r>
              <a:rPr lang="en-US" altLang="zh-TW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…</a:t>
            </a: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等</a:t>
            </a:r>
            <a:endParaRPr sz="44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body" idx="1"/>
          </p:nvPr>
        </p:nvSpPr>
        <p:spPr>
          <a:xfrm>
            <a:off x="1284270" y="1941817"/>
            <a:ext cx="10356350" cy="412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4000"/>
              <a:buNone/>
            </a:pPr>
            <a:r>
              <a:rPr lang="en-US" altLang="zh-TW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概念理解</a:t>
            </a:r>
            <a:r>
              <a:rPr lang="en-US" altLang="zh-TW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endParaRPr sz="4000" dirty="0"/>
          </a:p>
          <a:p>
            <a:pPr marL="0" indent="0">
              <a:lnSpc>
                <a:spcPct val="150000"/>
              </a:lnSpc>
              <a:buSzPts val="4000"/>
              <a:buNone/>
            </a:pPr>
            <a:r>
              <a:rPr lang="zh-TW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四項分項能力中</a:t>
            </a:r>
            <a:r>
              <a:rPr lang="zh-CN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altLang="zh-TW" sz="4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題數</a:t>
            </a:r>
            <a:r>
              <a:rPr lang="zh-TW" altLang="en-US" sz="4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為第二多。</a:t>
            </a:r>
            <a:endParaRPr lang="en-US" altLang="zh-TW" sz="40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lnSpc>
                <a:spcPct val="150000"/>
              </a:lnSpc>
              <a:buSzPts val="400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         </a:t>
            </a:r>
            <a:r>
              <a:rPr lang="zh-TW" altLang="en-US" sz="4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且多數學生都能掌握的概念</a:t>
            </a:r>
          </a:p>
          <a:p>
            <a:pPr marL="0" indent="0">
              <a:lnSpc>
                <a:spcPct val="150000"/>
              </a:lnSpc>
              <a:buSzPts val="4000"/>
              <a:buNone/>
            </a:pPr>
            <a:endParaRPr sz="40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299520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body" idx="1"/>
          </p:nvPr>
        </p:nvSpPr>
        <p:spPr>
          <a:xfrm>
            <a:off x="2438400" y="2357439"/>
            <a:ext cx="7886700" cy="370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4000"/>
              <a:buNone/>
            </a:pPr>
            <a:r>
              <a:rPr lang="en-US" alt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程序執行</a:t>
            </a:r>
            <a:r>
              <a:rPr lang="en-US" alt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endParaRPr sz="4800" dirty="0"/>
          </a:p>
          <a:p>
            <a:pPr marL="0" indent="0">
              <a:lnSpc>
                <a:spcPct val="150000"/>
              </a:lnSpc>
              <a:buSzPts val="4000"/>
              <a:buNone/>
            </a:pPr>
            <a:r>
              <a:rPr lang="zh-TW" alt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四項分項能力中 </a:t>
            </a:r>
            <a:r>
              <a:rPr lang="zh-TW" altLang="en-US" sz="4800" b="1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通過率最高</a:t>
            </a:r>
            <a:endParaRPr sz="4800" b="1" dirty="0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lnSpc>
                <a:spcPct val="150000"/>
              </a:lnSpc>
              <a:buSzPts val="4000"/>
              <a:buNone/>
            </a:pPr>
            <a:r>
              <a:rPr lang="zh-TW" alt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				</a:t>
            </a:r>
            <a:r>
              <a:rPr lang="zh-CN" alt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TW" altLang="en-US" sz="48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但題數最少</a:t>
            </a:r>
            <a:endParaRPr sz="48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2296488" y="2815120"/>
            <a:ext cx="9590711" cy="360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3600"/>
              <a:buNone/>
            </a:pPr>
            <a:r>
              <a:rPr lang="en-US" altLang="zh-TW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解題應用</a:t>
            </a:r>
            <a:r>
              <a:rPr lang="en-US" altLang="zh-TW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r>
              <a:rPr lang="zh-TW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altLang="zh-TW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『分析思考』</a:t>
            </a:r>
            <a:r>
              <a:rPr lang="zh-TW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通過率較去</a:t>
            </a:r>
            <a:r>
              <a:rPr lang="zh-CN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endParaRPr lang="en-US" altLang="zh-CN" sz="36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3600"/>
              <a:buNone/>
            </a:pPr>
            <a:r>
              <a:rPr lang="zh-CN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年下降。</a:t>
            </a:r>
            <a:endParaRPr sz="36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lnSpc>
                <a:spcPct val="150000"/>
              </a:lnSpc>
              <a:buSzPts val="3600"/>
              <a:buNone/>
            </a:pPr>
            <a:r>
              <a:rPr lang="zh-CN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是因為該單元</a:t>
            </a:r>
            <a:r>
              <a:rPr lang="en-US" altLang="zh-TW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r>
              <a:rPr lang="en-US" altLang="zh-TW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中的</a:t>
            </a:r>
            <a:r>
              <a:rPr lang="zh-TW" altLang="en-US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程序執行複雜</a:t>
            </a:r>
            <a:r>
              <a:rPr lang="zh-TW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lang="en-US" altLang="zh-TW" sz="36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lnSpc>
                <a:spcPct val="150000"/>
              </a:lnSpc>
              <a:buSzPts val="3600"/>
              <a:buNone/>
            </a:pPr>
            <a:r>
              <a:rPr lang="zh-CN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還是</a:t>
            </a:r>
            <a:r>
              <a:rPr lang="zh-TW" altLang="en-US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知識理解不易</a:t>
            </a:r>
            <a:r>
              <a:rPr lang="zh-TW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呢或</a:t>
            </a:r>
            <a:r>
              <a:rPr lang="zh-TW" altLang="en-US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不知如何分析</a:t>
            </a:r>
            <a:r>
              <a:rPr lang="zh-TW" alt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呢？</a:t>
            </a:r>
            <a:endParaRPr sz="36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79199E9-6CC8-FE43-B1E7-3484276C09E2}"/>
              </a:ext>
            </a:extLst>
          </p:cNvPr>
          <p:cNvSpPr/>
          <p:nvPr/>
        </p:nvSpPr>
        <p:spPr>
          <a:xfrm>
            <a:off x="2592514" y="1910995"/>
            <a:ext cx="2239767" cy="7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b="1" dirty="0">
                <a:solidFill>
                  <a:srgbClr val="FFFF00"/>
                </a:solidFill>
              </a:rPr>
              <a:t>思考</a:t>
            </a:r>
            <a:r>
              <a:rPr kumimoji="1" lang="en-US" altLang="zh-CN" sz="3600" b="1" dirty="0">
                <a:solidFill>
                  <a:srgbClr val="FFFF00"/>
                </a:solidFill>
              </a:rPr>
              <a:t>2</a:t>
            </a:r>
            <a:endParaRPr kumimoji="1" lang="zh-TW" alt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358134" y="554495"/>
            <a:ext cx="7886700" cy="65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對教學現場的一些建議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2584165" y="190442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ts val="6000"/>
              <a:buNone/>
            </a:pPr>
            <a:r>
              <a:rPr lang="zh-TW" altLang="en-US" sz="4400" b="1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概念發展可再成熟些</a:t>
            </a:r>
            <a:endParaRPr sz="1800" dirty="0"/>
          </a:p>
          <a:p>
            <a:pPr marL="0" indent="0" algn="ctr">
              <a:lnSpc>
                <a:spcPct val="150000"/>
              </a:lnSpc>
              <a:buClr>
                <a:srgbClr val="0070C0"/>
              </a:buClr>
              <a:buSzPts val="6000"/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學生解題能力的提升</a:t>
            </a:r>
            <a:endParaRPr sz="1800" dirty="0"/>
          </a:p>
          <a:p>
            <a:pPr marL="0" indent="0" algn="ctr">
              <a:lnSpc>
                <a:spcPct val="150000"/>
              </a:lnSpc>
              <a:buClr>
                <a:srgbClr val="1E4E79"/>
              </a:buClr>
              <a:buSzPts val="6000"/>
              <a:buNone/>
            </a:pPr>
            <a:r>
              <a:rPr lang="zh-TW" altLang="en-US" sz="4400" b="1" dirty="0">
                <a:solidFill>
                  <a:srgbClr val="1E4E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強化學生的分析能力</a:t>
            </a:r>
            <a:br>
              <a:rPr lang="en-US" altLang="zh-TW" sz="4400" b="1" dirty="0">
                <a:solidFill>
                  <a:srgbClr val="1E4E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4400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平常閱讀能力的訓練</a:t>
            </a:r>
            <a:endParaRPr sz="6000" b="1"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C0E616A-0796-4048-A9F3-7FAE7128A261}"/>
              </a:ext>
            </a:extLst>
          </p:cNvPr>
          <p:cNvSpPr txBox="1"/>
          <p:nvPr/>
        </p:nvSpPr>
        <p:spPr>
          <a:xfrm>
            <a:off x="1036798" y="1746831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700" i="1" dirty="0">
                <a:solidFill>
                  <a:srgbClr val="FF0000"/>
                </a:solidFill>
              </a:rPr>
              <a:t>4</a:t>
            </a:r>
            <a:endParaRPr kumimoji="1" lang="zh-TW" altLang="en-US" sz="287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0EAC8F-D586-B54C-81B0-ABB7E8B1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會考試題的類型</a:t>
            </a:r>
            <a:endParaRPr kumimoji="1"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A093DF4-9536-3444-AEDF-36BA8995A2E0}"/>
              </a:ext>
            </a:extLst>
          </p:cNvPr>
          <p:cNvSpPr txBox="1">
            <a:spLocks/>
          </p:cNvSpPr>
          <p:nvPr/>
        </p:nvSpPr>
        <p:spPr>
          <a:xfrm>
            <a:off x="2771026" y="2251362"/>
            <a:ext cx="3112477" cy="1586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299" indent="0">
              <a:buNone/>
            </a:pPr>
            <a:r>
              <a:rPr lang="en-US" altLang="zh-TW" sz="4400" dirty="0">
                <a:solidFill>
                  <a:srgbClr val="002060"/>
                </a:solidFill>
              </a:rPr>
              <a:t>●</a:t>
            </a:r>
            <a:r>
              <a:rPr lang="zh-TW" altLang="en-US" sz="4400" dirty="0">
                <a:solidFill>
                  <a:srgbClr val="002060"/>
                </a:solidFill>
              </a:rPr>
              <a:t>概念理解</a:t>
            </a:r>
            <a:endParaRPr lang="en-US" altLang="zh-TW" sz="4400" dirty="0">
              <a:solidFill>
                <a:srgbClr val="002060"/>
              </a:solidFill>
            </a:endParaRPr>
          </a:p>
          <a:p>
            <a:pPr marL="114299" indent="0">
              <a:buNone/>
            </a:pPr>
            <a:r>
              <a:rPr lang="en-US" altLang="zh-TW" sz="4400" dirty="0">
                <a:solidFill>
                  <a:srgbClr val="0070C0"/>
                </a:solidFill>
              </a:rPr>
              <a:t>●</a:t>
            </a:r>
            <a:r>
              <a:rPr lang="zh-TW" altLang="en-US" sz="4400" dirty="0">
                <a:solidFill>
                  <a:srgbClr val="0070C0"/>
                </a:solidFill>
              </a:rPr>
              <a:t>程序執行</a:t>
            </a:r>
            <a:endParaRPr lang="en-US" altLang="zh-TW" sz="4400" dirty="0">
              <a:solidFill>
                <a:srgbClr val="0070C0"/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7416467-4DF2-244F-87DE-75091AB1C405}"/>
              </a:ext>
            </a:extLst>
          </p:cNvPr>
          <p:cNvSpPr txBox="1">
            <a:spLocks/>
          </p:cNvSpPr>
          <p:nvPr/>
        </p:nvSpPr>
        <p:spPr>
          <a:xfrm>
            <a:off x="6850556" y="2232135"/>
            <a:ext cx="2960078" cy="1586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1430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None/>
              <a:defRPr sz="440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n-US" altLang="zh-TW" dirty="0">
                <a:sym typeface="Calibri"/>
              </a:rPr>
              <a:t>●</a:t>
            </a:r>
            <a:r>
              <a:rPr lang="zh-TW" altLang="en-US"/>
              <a:t>解題應用</a:t>
            </a:r>
            <a:endParaRPr lang="en-US" altLang="zh-TW" dirty="0"/>
          </a:p>
          <a:p>
            <a:r>
              <a:rPr lang="en-US" altLang="zh-TW" dirty="0">
                <a:sym typeface="Calibri"/>
              </a:rPr>
              <a:t>●</a:t>
            </a:r>
            <a:r>
              <a:rPr lang="zh-TW" altLang="en-US" dirty="0"/>
              <a:t>分析思考</a:t>
            </a:r>
          </a:p>
        </p:txBody>
      </p:sp>
      <p:sp>
        <p:nvSpPr>
          <p:cNvPr id="6" name="圖說文字: 向上箭號 4">
            <a:extLst>
              <a:ext uri="{FF2B5EF4-FFF2-40B4-BE49-F238E27FC236}">
                <a16:creationId xmlns:a16="http://schemas.microsoft.com/office/drawing/2014/main" id="{71B3ED73-FBCB-1F43-9FD1-C1ED20D8213C}"/>
              </a:ext>
            </a:extLst>
          </p:cNvPr>
          <p:cNvSpPr/>
          <p:nvPr/>
        </p:nvSpPr>
        <p:spPr>
          <a:xfrm>
            <a:off x="2920498" y="3986867"/>
            <a:ext cx="2373923" cy="176106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848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rgbClr val="002060"/>
                </a:solidFill>
              </a:rPr>
              <a:t>達</a:t>
            </a:r>
            <a:r>
              <a:rPr lang="en-US" altLang="zh-TW" sz="6000" dirty="0">
                <a:solidFill>
                  <a:srgbClr val="002060"/>
                </a:solidFill>
              </a:rPr>
              <a:t>B</a:t>
            </a:r>
            <a:endParaRPr lang="zh-TW" altLang="en-US" sz="6000" dirty="0">
              <a:solidFill>
                <a:srgbClr val="002060"/>
              </a:solidFill>
            </a:endParaRPr>
          </a:p>
        </p:txBody>
      </p:sp>
      <p:sp>
        <p:nvSpPr>
          <p:cNvPr id="7" name="圖說文字: 向上箭號 5">
            <a:extLst>
              <a:ext uri="{FF2B5EF4-FFF2-40B4-BE49-F238E27FC236}">
                <a16:creationId xmlns:a16="http://schemas.microsoft.com/office/drawing/2014/main" id="{68B4E2A2-1BB2-674A-B98A-C9C1BCAC34E2}"/>
              </a:ext>
            </a:extLst>
          </p:cNvPr>
          <p:cNvSpPr/>
          <p:nvPr/>
        </p:nvSpPr>
        <p:spPr>
          <a:xfrm>
            <a:off x="7205280" y="4013244"/>
            <a:ext cx="2373923" cy="176106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8487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rgbClr val="660066"/>
                </a:solidFill>
              </a:rPr>
              <a:t>進</a:t>
            </a:r>
            <a:r>
              <a:rPr lang="en-US" altLang="zh-TW" sz="6000" dirty="0">
                <a:solidFill>
                  <a:srgbClr val="660066"/>
                </a:solidFill>
              </a:rPr>
              <a:t>A</a:t>
            </a:r>
            <a:endParaRPr lang="zh-TW" altLang="en-US" sz="6000" dirty="0">
              <a:solidFill>
                <a:srgbClr val="660066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6FD5239-8421-7A4C-A182-06523F1B4D17}"/>
              </a:ext>
            </a:extLst>
          </p:cNvPr>
          <p:cNvSpPr txBox="1"/>
          <p:nvPr/>
        </p:nvSpPr>
        <p:spPr>
          <a:xfrm>
            <a:off x="7783635" y="6550223"/>
            <a:ext cx="2927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資源來源部份參考</a:t>
            </a:r>
            <a:r>
              <a:rPr kumimoji="1" lang="en-US" altLang="zh-CN" dirty="0"/>
              <a:t>:</a:t>
            </a:r>
            <a:r>
              <a:rPr kumimoji="1" lang="zh-CN" altLang="en-US" dirty="0"/>
              <a:t>李政憲老師簡報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9296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8F238321-760D-8346-940D-39E31568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各類型試題知識內容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7B853C2-E6B0-CA4B-99CF-C614A5710F31}"/>
              </a:ext>
            </a:extLst>
          </p:cNvPr>
          <p:cNvSpPr txBox="1">
            <a:spLocks/>
          </p:cNvSpPr>
          <p:nvPr/>
        </p:nvSpPr>
        <p:spPr>
          <a:xfrm>
            <a:off x="2152652" y="3088242"/>
            <a:ext cx="3112477" cy="1586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dk1"/>
                </a:solidFill>
                <a:latin typeface="BiauKai" panose="03000509000000000000" pitchFamily="49" charset="-120"/>
                <a:ea typeface="BiauKai" panose="03000509000000000000" pitchFamily="49" charset="-120"/>
                <a:cs typeface="BiauKai" panose="03000509000000000000" pitchFamily="49" charset="-120"/>
                <a:sym typeface="Calibri"/>
              </a:rPr>
              <a:t>概念理解</a:t>
            </a:r>
            <a:endParaRPr lang="en-US" altLang="zh-TW" sz="4400" dirty="0">
              <a:solidFill>
                <a:schemeClr val="dk1"/>
              </a:solidFill>
              <a:latin typeface="BiauKai" panose="03000509000000000000" pitchFamily="49" charset="-120"/>
              <a:ea typeface="BiauKai" panose="03000509000000000000" pitchFamily="49" charset="-120"/>
              <a:cs typeface="BiauKai" panose="03000509000000000000" pitchFamily="49" charset="-120"/>
              <a:sym typeface="Calibri"/>
            </a:endParaRPr>
          </a:p>
          <a:p>
            <a:r>
              <a:rPr lang="zh-TW" altLang="en-US" sz="4400" dirty="0">
                <a:solidFill>
                  <a:srgbClr val="0070C0"/>
                </a:solidFill>
                <a:latin typeface="BiauKai" panose="03000509000000000000" pitchFamily="49" charset="-120"/>
                <a:ea typeface="BiauKai" panose="03000509000000000000" pitchFamily="49" charset="-120"/>
                <a:cs typeface="BiauKai" panose="03000509000000000000" pitchFamily="49" charset="-120"/>
              </a:rPr>
              <a:t>程序操作</a:t>
            </a:r>
            <a:endParaRPr lang="en-US" altLang="zh-TW" sz="4400" dirty="0">
              <a:solidFill>
                <a:srgbClr val="0070C0"/>
              </a:solidFill>
              <a:latin typeface="BiauKai" panose="03000509000000000000" pitchFamily="49" charset="-120"/>
              <a:ea typeface="BiauKai" panose="03000509000000000000" pitchFamily="49" charset="-120"/>
              <a:cs typeface="BiauKai" panose="03000509000000000000" pitchFamily="49" charset="-120"/>
            </a:endParaRPr>
          </a:p>
        </p:txBody>
      </p:sp>
      <p:sp>
        <p:nvSpPr>
          <p:cNvPr id="6" name="向左箭號圖說文字 5">
            <a:extLst>
              <a:ext uri="{FF2B5EF4-FFF2-40B4-BE49-F238E27FC236}">
                <a16:creationId xmlns:a16="http://schemas.microsoft.com/office/drawing/2014/main" id="{D5A7BF3D-B481-A344-B64E-87162FFCE3EE}"/>
              </a:ext>
            </a:extLst>
          </p:cNvPr>
          <p:cNvSpPr/>
          <p:nvPr/>
        </p:nvSpPr>
        <p:spPr>
          <a:xfrm>
            <a:off x="4770634" y="1690690"/>
            <a:ext cx="5794624" cy="4679289"/>
          </a:xfrm>
          <a:prstGeom prst="leftArrowCallout">
            <a:avLst>
              <a:gd name="adj1" fmla="val 9672"/>
              <a:gd name="adj2" fmla="val 7937"/>
              <a:gd name="adj3" fmla="val 16971"/>
              <a:gd name="adj4" fmla="val 82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1800" dirty="0"/>
              <a:t>數線與絕對值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多項式除法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判斷質因數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負數、分數、根式的四則運算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象限的意義、二元一次方程式的圖形與點坐標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生活情境與函數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二元一次聯立方程式的解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十字交乘因式分解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生活中的機率、機率的定義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已配方的一元二次式求解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科學記號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二次函數與平移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生活情境列一元一次式並求解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判別直方圖求百分率、折線圖</a:t>
            </a:r>
            <a:endParaRPr kumimoji="1" lang="en-US" altLang="zh-TW" sz="1800" dirty="0"/>
          </a:p>
          <a:p>
            <a:pPr algn="ctr"/>
            <a:endParaRPr kumimoji="1" lang="zh-TW" altLang="en-US" dirty="0"/>
          </a:p>
        </p:txBody>
      </p:sp>
      <p:sp>
        <p:nvSpPr>
          <p:cNvPr id="7" name="圖說文字: 向左箭號 5">
            <a:extLst>
              <a:ext uri="{FF2B5EF4-FFF2-40B4-BE49-F238E27FC236}">
                <a16:creationId xmlns:a16="http://schemas.microsoft.com/office/drawing/2014/main" id="{71B0E387-6E2F-744A-9A10-E309D76F9146}"/>
              </a:ext>
            </a:extLst>
          </p:cNvPr>
          <p:cNvSpPr/>
          <p:nvPr/>
        </p:nvSpPr>
        <p:spPr>
          <a:xfrm>
            <a:off x="5361354" y="2452803"/>
            <a:ext cx="4844562" cy="315506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58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整數運算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二元一次方程式圖形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根式的運算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因式分解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乘法公式與多項式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統計機率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9D21C1A-CE6E-9E42-A7DF-BA58986279C6}"/>
              </a:ext>
            </a:extLst>
          </p:cNvPr>
          <p:cNvSpPr txBox="1"/>
          <p:nvPr/>
        </p:nvSpPr>
        <p:spPr>
          <a:xfrm>
            <a:off x="7783635" y="6550223"/>
            <a:ext cx="2927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資源來源部份參考</a:t>
            </a:r>
            <a:r>
              <a:rPr kumimoji="1" lang="en-US" altLang="zh-CN" dirty="0"/>
              <a:t>:</a:t>
            </a:r>
            <a:r>
              <a:rPr kumimoji="1" lang="zh-CN" altLang="en-US" dirty="0"/>
              <a:t>李政憲老師簡報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31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8F238321-760D-8346-940D-39E31568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各類型試題知識內容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7B853C2-E6B0-CA4B-99CF-C614A5710F31}"/>
              </a:ext>
            </a:extLst>
          </p:cNvPr>
          <p:cNvSpPr txBox="1">
            <a:spLocks/>
          </p:cNvSpPr>
          <p:nvPr/>
        </p:nvSpPr>
        <p:spPr>
          <a:xfrm>
            <a:off x="2152652" y="3088242"/>
            <a:ext cx="3112477" cy="1586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dk1"/>
                </a:solidFill>
                <a:latin typeface="BiauKai" panose="03000509000000000000" pitchFamily="49" charset="-120"/>
                <a:ea typeface="BiauKai" panose="03000509000000000000" pitchFamily="49" charset="-120"/>
                <a:cs typeface="BiauKai" panose="03000509000000000000" pitchFamily="49" charset="-120"/>
                <a:sym typeface="Calibri"/>
              </a:rPr>
              <a:t>解題應用</a:t>
            </a:r>
            <a:endParaRPr lang="en-US" altLang="zh-TW" sz="4400" dirty="0">
              <a:solidFill>
                <a:schemeClr val="dk1"/>
              </a:solidFill>
              <a:latin typeface="BiauKai" panose="03000509000000000000" pitchFamily="49" charset="-120"/>
              <a:ea typeface="BiauKai" panose="03000509000000000000" pitchFamily="49" charset="-120"/>
              <a:cs typeface="BiauKai" panose="03000509000000000000" pitchFamily="49" charset="-120"/>
              <a:sym typeface="Calibri"/>
            </a:endParaRPr>
          </a:p>
          <a:p>
            <a:r>
              <a:rPr lang="zh-TW" altLang="en-US" sz="4400" dirty="0">
                <a:solidFill>
                  <a:srgbClr val="0070C0"/>
                </a:solidFill>
                <a:latin typeface="BiauKai" panose="03000509000000000000" pitchFamily="49" charset="-120"/>
                <a:ea typeface="BiauKai" panose="03000509000000000000" pitchFamily="49" charset="-120"/>
                <a:cs typeface="BiauKai" panose="03000509000000000000" pitchFamily="49" charset="-120"/>
              </a:rPr>
              <a:t>分析思考</a:t>
            </a:r>
            <a:endParaRPr lang="en-US" altLang="zh-TW" sz="4400" dirty="0">
              <a:solidFill>
                <a:srgbClr val="0070C0"/>
              </a:solidFill>
              <a:latin typeface="BiauKai" panose="03000509000000000000" pitchFamily="49" charset="-120"/>
              <a:ea typeface="BiauKai" panose="03000509000000000000" pitchFamily="49" charset="-120"/>
              <a:cs typeface="BiauKai" panose="03000509000000000000" pitchFamily="49" charset="-120"/>
            </a:endParaRPr>
          </a:p>
        </p:txBody>
      </p:sp>
      <p:sp>
        <p:nvSpPr>
          <p:cNvPr id="6" name="向左箭號圖說文字 5">
            <a:extLst>
              <a:ext uri="{FF2B5EF4-FFF2-40B4-BE49-F238E27FC236}">
                <a16:creationId xmlns:a16="http://schemas.microsoft.com/office/drawing/2014/main" id="{D5A7BF3D-B481-A344-B64E-87162FFCE3EE}"/>
              </a:ext>
            </a:extLst>
          </p:cNvPr>
          <p:cNvSpPr/>
          <p:nvPr/>
        </p:nvSpPr>
        <p:spPr>
          <a:xfrm>
            <a:off x="4770634" y="1273996"/>
            <a:ext cx="5897366" cy="5584004"/>
          </a:xfrm>
          <a:prstGeom prst="leftArrowCallout">
            <a:avLst>
              <a:gd name="adj1" fmla="val 8936"/>
              <a:gd name="adj2" fmla="val 7937"/>
              <a:gd name="adj3" fmla="val 8614"/>
              <a:gd name="adj4" fmla="val 87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1800" dirty="0"/>
              <a:t>展開圖計算體積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應用絕對值的性質判斷數值大小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由生活情境列一元一次式並求解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應用弦心距解幾何問題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利用幾何性質推論角度關係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利用平行線性質解決幾何問題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利用內心、重心與圓的性質解決幾何問題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生活情境利用等差數列解題</a:t>
            </a:r>
            <a:r>
              <a:rPr kumimoji="1" lang="en-US" altLang="zh-TW" sz="1800" dirty="0"/>
              <a:t>;</a:t>
            </a:r>
            <a:r>
              <a:rPr kumimoji="1" lang="zh-TW" altLang="en-US" sz="1800" dirty="0"/>
              <a:t>判斷敘述的合理性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生活情境列二元一次方程式並解釋意義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正三角形、對摺、相似形解決幾何問題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畢氏定理、圓與弧長</a:t>
            </a:r>
            <a:r>
              <a:rPr kumimoji="1" lang="en-US" altLang="zh-TW" sz="1800" dirty="0"/>
              <a:t>;</a:t>
            </a:r>
            <a:r>
              <a:rPr kumimoji="1" lang="zh-TW" altLang="en-US" sz="1800" dirty="0"/>
              <a:t>應用圓弧長求出圓心角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二次函數圖形平移與函數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用平行線段截線性質解題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全等三角形面積比性質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生活情境應用兩數比值概念進行解釋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應用正比與比例性質解題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生活情境一元一次不等式求解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應用矩形的性質解題、應用線對稱性質解題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利用四邊形外角和與角度關係判斷敘述的合理性</a:t>
            </a:r>
            <a:endParaRPr kumimoji="1" lang="en-US" altLang="zh-TW" sz="1800" dirty="0"/>
          </a:p>
          <a:p>
            <a:pPr algn="ctr"/>
            <a:r>
              <a:rPr kumimoji="1" lang="zh-TW" altLang="en-US" sz="1800" dirty="0"/>
              <a:t>利用幾何性質判斷作圖方法的合理性</a:t>
            </a:r>
          </a:p>
        </p:txBody>
      </p:sp>
      <p:sp>
        <p:nvSpPr>
          <p:cNvPr id="7" name="圖說文字: 向左箭號 5">
            <a:extLst>
              <a:ext uri="{FF2B5EF4-FFF2-40B4-BE49-F238E27FC236}">
                <a16:creationId xmlns:a16="http://schemas.microsoft.com/office/drawing/2014/main" id="{8551816D-2246-1542-B1FC-7E82FEB52ACF}"/>
              </a:ext>
            </a:extLst>
          </p:cNvPr>
          <p:cNvSpPr/>
          <p:nvPr/>
        </p:nvSpPr>
        <p:spPr>
          <a:xfrm>
            <a:off x="5460830" y="1741437"/>
            <a:ext cx="4844562" cy="4649123"/>
          </a:xfrm>
          <a:prstGeom prst="leftArrowCallout">
            <a:avLst>
              <a:gd name="adj1" fmla="val 27096"/>
              <a:gd name="adj2" fmla="val 20178"/>
              <a:gd name="adj3" fmla="val 12421"/>
              <a:gd name="adj4" fmla="val 80585"/>
            </a:avLst>
          </a:prstGeom>
          <a:solidFill>
            <a:srgbClr val="FFCC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三角形的基本性質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相似形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四邊形與平行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比例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不等式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數列與等差級數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三角形的三心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尺規作圖合理性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endParaRPr lang="zh-TW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B3CE080-0C57-3041-950D-DD81511026EB}"/>
              </a:ext>
            </a:extLst>
          </p:cNvPr>
          <p:cNvSpPr txBox="1"/>
          <p:nvPr/>
        </p:nvSpPr>
        <p:spPr>
          <a:xfrm>
            <a:off x="0" y="6550223"/>
            <a:ext cx="2927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資源來源部份參考</a:t>
            </a:r>
            <a:r>
              <a:rPr kumimoji="1" lang="en-US" altLang="zh-CN" dirty="0"/>
              <a:t>:</a:t>
            </a:r>
            <a:r>
              <a:rPr kumimoji="1" lang="zh-CN" altLang="en-US" dirty="0"/>
              <a:t>李政憲老師簡報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55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5F40F42-64C0-4642-A652-4AE4E6C22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701"/>
          <a:stretch/>
        </p:blipFill>
        <p:spPr>
          <a:xfrm>
            <a:off x="1147554" y="1732347"/>
            <a:ext cx="10595954" cy="472914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C9B03D1-3DA8-F047-BEA3-41F1678874DB}"/>
              </a:ext>
            </a:extLst>
          </p:cNvPr>
          <p:cNvSpPr txBox="1"/>
          <p:nvPr/>
        </p:nvSpPr>
        <p:spPr>
          <a:xfrm>
            <a:off x="1706880" y="508025"/>
            <a:ext cx="4572000" cy="82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B0F0"/>
              </a:buClr>
              <a:buSzPts val="6000"/>
            </a:pPr>
            <a:r>
              <a:rPr lang="zh-TW" altLang="en-US" sz="3600" b="1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概念發展可再成熟些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49593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5F40F42-64C0-4642-A652-4AE4E6C22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1" y="1653970"/>
            <a:ext cx="5864861" cy="520403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C9B03D1-3DA8-F047-BEA3-41F1678874DB}"/>
              </a:ext>
            </a:extLst>
          </p:cNvPr>
          <p:cNvSpPr txBox="1"/>
          <p:nvPr/>
        </p:nvSpPr>
        <p:spPr>
          <a:xfrm>
            <a:off x="1706880" y="508025"/>
            <a:ext cx="4572000" cy="82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B0F0"/>
              </a:buClr>
              <a:buSzPts val="6000"/>
            </a:pPr>
            <a:r>
              <a:rPr lang="zh-TW" altLang="en-US" sz="3600" b="1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概念發展可再成熟些</a:t>
            </a:r>
            <a:endParaRPr lang="zh-TW" altLang="en-US" sz="3600" dirty="0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95A75519-8B08-3548-B6C6-2CB26A81B3FA}"/>
              </a:ext>
            </a:extLst>
          </p:cNvPr>
          <p:cNvSpPr/>
          <p:nvPr/>
        </p:nvSpPr>
        <p:spPr>
          <a:xfrm>
            <a:off x="7705091" y="6004560"/>
            <a:ext cx="1421130" cy="4282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4BB1235-E891-C948-812F-EE0A512DAAF0}"/>
              </a:ext>
            </a:extLst>
          </p:cNvPr>
          <p:cNvSpPr txBox="1"/>
          <p:nvPr/>
        </p:nvSpPr>
        <p:spPr>
          <a:xfrm>
            <a:off x="9031202" y="4083787"/>
            <a:ext cx="3160798" cy="2240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4000"/>
            </a:pPr>
            <a:r>
              <a:rPr lang="zh-TW" alt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誤認</a:t>
            </a:r>
            <a:endParaRPr lang="en-US" altLang="zh-TW"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>
              <a:lnSpc>
                <a:spcPct val="150000"/>
              </a:lnSpc>
              <a:buSzPts val="4000"/>
            </a:pPr>
            <a:r>
              <a:rPr lang="zh-TW" alt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「高」為</a:t>
            </a:r>
            <a:r>
              <a:rPr lang="en-US" altLang="zh-CN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22</a:t>
            </a:r>
          </a:p>
          <a:p>
            <a:pPr algn="ctr">
              <a:lnSpc>
                <a:spcPct val="150000"/>
              </a:lnSpc>
              <a:buSzPts val="4000"/>
            </a:pPr>
            <a:r>
              <a:rPr lang="zh-TW" alt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「底面積」為</a:t>
            </a:r>
            <a:r>
              <a:rPr lang="en-US" altLang="zh-CN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</a:t>
            </a:r>
          </a:p>
          <a:p>
            <a:pPr algn="ctr">
              <a:lnSpc>
                <a:spcPct val="150000"/>
              </a:lnSpc>
              <a:buSzPts val="4000"/>
            </a:pPr>
            <a:r>
              <a:rPr lang="zh-TW" alt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得</a:t>
            </a:r>
            <a:r>
              <a:rPr lang="en-US" altLang="zh-CN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12×22=264</a:t>
            </a:r>
            <a:endParaRPr lang="en-US" altLang="zh-TW"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4838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11ED03C-7ED4-9249-85BE-9E39C15AFCDC}"/>
              </a:ext>
            </a:extLst>
          </p:cNvPr>
          <p:cNvSpPr txBox="1"/>
          <p:nvPr/>
        </p:nvSpPr>
        <p:spPr>
          <a:xfrm>
            <a:off x="1706880" y="508025"/>
            <a:ext cx="4572000" cy="82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B0F0"/>
              </a:buClr>
              <a:buSzPts val="6000"/>
            </a:pPr>
            <a:r>
              <a:rPr lang="zh-TW" altLang="en-US" sz="3600" b="1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概念發展可再成熟些</a:t>
            </a:r>
            <a:endParaRPr lang="zh-TW" altLang="en-US" sz="3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90ABBA7-8698-C444-86E8-6542A4DE3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14" b="57575"/>
          <a:stretch/>
        </p:blipFill>
        <p:spPr>
          <a:xfrm>
            <a:off x="1384816" y="1721191"/>
            <a:ext cx="9788127" cy="46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5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819565" y="1825626"/>
            <a:ext cx="87745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4000"/>
              <a:buNone/>
            </a:pPr>
            <a:r>
              <a:rPr lang="zh-TW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今年</a:t>
            </a:r>
            <a:r>
              <a:rPr lang="en-US" altLang="zh-CN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111</a:t>
            </a:r>
            <a:r>
              <a:rPr lang="zh-CN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zh-TW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台南市整體表現如何呢</a:t>
            </a:r>
            <a:r>
              <a:rPr lang="en-US" altLang="zh-CN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</a:p>
          <a:p>
            <a:pPr marL="0" indent="0">
              <a:spcBef>
                <a:spcPts val="0"/>
              </a:spcBef>
              <a:buSzPts val="4000"/>
              <a:buNone/>
            </a:pPr>
            <a:r>
              <a:rPr lang="zh-CN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598" indent="0">
              <a:buSzPts val="4000"/>
              <a:buNone/>
            </a:pP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598" indent="0">
              <a:buSzPts val="4000"/>
              <a:buNone/>
            </a:pP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3189401" y="3429000"/>
            <a:ext cx="6034872" cy="176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zh-TW" altLang="en-US" sz="115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分項能力</a:t>
            </a:r>
            <a:endParaRPr sz="115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11ED03C-7ED4-9249-85BE-9E39C15AFCDC}"/>
              </a:ext>
            </a:extLst>
          </p:cNvPr>
          <p:cNvSpPr txBox="1"/>
          <p:nvPr/>
        </p:nvSpPr>
        <p:spPr>
          <a:xfrm>
            <a:off x="1706880" y="508025"/>
            <a:ext cx="4572000" cy="82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B0F0"/>
              </a:buClr>
              <a:buSzPts val="6000"/>
            </a:pPr>
            <a:r>
              <a:rPr lang="zh-TW" altLang="en-US" sz="3600" b="1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概念發展可再成熟些</a:t>
            </a:r>
            <a:endParaRPr lang="zh-TW" altLang="en-US" sz="3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90ABBA7-8698-C444-86E8-6542A4DE3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22" y="1685058"/>
            <a:ext cx="6602730" cy="5172942"/>
          </a:xfrm>
          <a:prstGeom prst="rect">
            <a:avLst/>
          </a:prstGeom>
        </p:spPr>
      </p:pic>
      <p:sp>
        <p:nvSpPr>
          <p:cNvPr id="7" name="圓角矩形 6">
            <a:extLst>
              <a:ext uri="{FF2B5EF4-FFF2-40B4-BE49-F238E27FC236}">
                <a16:creationId xmlns:a16="http://schemas.microsoft.com/office/drawing/2014/main" id="{8E69CEC7-A2FA-8C4A-B35A-23FDD7436368}"/>
              </a:ext>
            </a:extLst>
          </p:cNvPr>
          <p:cNvSpPr/>
          <p:nvPr/>
        </p:nvSpPr>
        <p:spPr>
          <a:xfrm>
            <a:off x="7556831" y="5852161"/>
            <a:ext cx="1421130" cy="499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C070588-7134-8946-ADCE-D1B13381ECD2}"/>
              </a:ext>
            </a:extLst>
          </p:cNvPr>
          <p:cNvSpPr txBox="1"/>
          <p:nvPr/>
        </p:nvSpPr>
        <p:spPr>
          <a:xfrm>
            <a:off x="8783370" y="4346690"/>
            <a:ext cx="3812955" cy="1652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4000"/>
            </a:pPr>
            <a:r>
              <a:rPr lang="zh-TW" altLang="en-US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根號數的概念</a:t>
            </a:r>
            <a:endParaRPr lang="en-US" altLang="zh-TW" sz="36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>
              <a:lnSpc>
                <a:spcPct val="150000"/>
              </a:lnSpc>
              <a:buSzPts val="4000"/>
            </a:pPr>
            <a:r>
              <a:rPr lang="zh-TW" altLang="en-US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尚未建立</a:t>
            </a:r>
            <a:endParaRPr lang="en-US" altLang="zh-TW" sz="36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6827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578825D-7507-AE4E-9B9C-E5E111F403EF}"/>
              </a:ext>
            </a:extLst>
          </p:cNvPr>
          <p:cNvSpPr txBox="1"/>
          <p:nvPr/>
        </p:nvSpPr>
        <p:spPr>
          <a:xfrm>
            <a:off x="1706880" y="508025"/>
            <a:ext cx="4572000" cy="82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B0F0"/>
              </a:buClr>
              <a:buSzPts val="6000"/>
            </a:pPr>
            <a:r>
              <a:rPr lang="zh-TW" altLang="en-US" sz="3600" b="1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概念發展可再成熟些</a:t>
            </a:r>
            <a:endParaRPr lang="zh-TW" altLang="en-US" sz="3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104C02F-F62C-FD44-B2F2-32196934B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72"/>
          <a:stretch/>
        </p:blipFill>
        <p:spPr>
          <a:xfrm>
            <a:off x="2874398" y="1704153"/>
            <a:ext cx="6922745" cy="48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56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578825D-7507-AE4E-9B9C-E5E111F403EF}"/>
              </a:ext>
            </a:extLst>
          </p:cNvPr>
          <p:cNvSpPr txBox="1"/>
          <p:nvPr/>
        </p:nvSpPr>
        <p:spPr>
          <a:xfrm>
            <a:off x="1706880" y="508025"/>
            <a:ext cx="4572000" cy="82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B0F0"/>
              </a:buClr>
              <a:buSzPts val="6000"/>
            </a:pPr>
            <a:r>
              <a:rPr lang="zh-TW" altLang="en-US" sz="3600" b="1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概念發展可再成熟些</a:t>
            </a:r>
            <a:endParaRPr lang="zh-TW" altLang="en-US" sz="3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104C02F-F62C-FD44-B2F2-32196934B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398" y="1625599"/>
            <a:ext cx="4571999" cy="5247408"/>
          </a:xfrm>
          <a:prstGeom prst="rect">
            <a:avLst/>
          </a:prstGeom>
        </p:spPr>
      </p:pic>
      <p:sp>
        <p:nvSpPr>
          <p:cNvPr id="7" name="圓角矩形 6">
            <a:extLst>
              <a:ext uri="{FF2B5EF4-FFF2-40B4-BE49-F238E27FC236}">
                <a16:creationId xmlns:a16="http://schemas.microsoft.com/office/drawing/2014/main" id="{D9BE864C-2210-0442-9263-7571A6BA9372}"/>
              </a:ext>
            </a:extLst>
          </p:cNvPr>
          <p:cNvSpPr/>
          <p:nvPr/>
        </p:nvSpPr>
        <p:spPr>
          <a:xfrm>
            <a:off x="6257675" y="6172176"/>
            <a:ext cx="1097280" cy="355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AB40FE6-5B09-1C48-8B64-B9F18114098B}"/>
              </a:ext>
            </a:extLst>
          </p:cNvPr>
          <p:cNvSpPr txBox="1"/>
          <p:nvPr/>
        </p:nvSpPr>
        <p:spPr>
          <a:xfrm>
            <a:off x="7857215" y="2575063"/>
            <a:ext cx="4762499" cy="3348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ts val="4000"/>
            </a:pPr>
            <a:r>
              <a:rPr lang="zh-TW" alt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題意理解有缺漏</a:t>
            </a:r>
            <a:endParaRPr lang="en-US" altLang="zh-TW"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  <a:buSzPts val="4000"/>
            </a:pPr>
            <a:r>
              <a:rPr lang="zh-TW" alt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設預算為</a:t>
            </a:r>
            <a:r>
              <a:rPr lang="en-US" altLang="zh-TW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x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元</a:t>
            </a:r>
            <a:endParaRPr lang="en-US" altLang="zh-TW"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  <a:buSzPts val="4000"/>
            </a:pPr>
            <a:r>
              <a:rPr lang="zh-TW" alt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列式出錯</a:t>
            </a:r>
            <a:endParaRPr lang="en-US" altLang="zh-TW"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  <a:buSzPts val="4000"/>
            </a:pPr>
            <a:r>
              <a:rPr lang="en-US" altLang="zh-CN" sz="2400" b="1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(x+1200)×0.8=x</a:t>
            </a:r>
          </a:p>
          <a:p>
            <a:pPr>
              <a:lnSpc>
                <a:spcPct val="150000"/>
              </a:lnSpc>
              <a:buSzPts val="4000"/>
            </a:pPr>
            <a:r>
              <a:rPr lang="en-US" altLang="zh-CN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960=0.2x</a:t>
            </a:r>
          </a:p>
          <a:p>
            <a:pPr>
              <a:lnSpc>
                <a:spcPct val="150000"/>
              </a:lnSpc>
              <a:buSzPts val="4000"/>
            </a:pPr>
            <a:r>
              <a:rPr lang="en-US" altLang="zh-TW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=4800</a:t>
            </a:r>
            <a:endParaRPr lang="en-US" altLang="zh-TW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1512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1C9B03D1-3DA8-F047-BEA3-41F1678874DB}"/>
              </a:ext>
            </a:extLst>
          </p:cNvPr>
          <p:cNvSpPr txBox="1"/>
          <p:nvPr/>
        </p:nvSpPr>
        <p:spPr>
          <a:xfrm>
            <a:off x="1706880" y="508025"/>
            <a:ext cx="4572000" cy="82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B0F0"/>
              </a:buClr>
              <a:buSzPts val="6000"/>
            </a:pPr>
            <a:r>
              <a:rPr lang="zh-TW" altLang="en-US" sz="3600" b="1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概念發展可再成熟些</a:t>
            </a:r>
            <a:endParaRPr lang="zh-TW" altLang="en-US" sz="3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BA3422F-1772-2141-BAE4-11B6A6FC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12" y="1673581"/>
            <a:ext cx="5683847" cy="159360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717082F-A95A-4944-B461-DF3C9C28F522}"/>
              </a:ext>
            </a:extLst>
          </p:cNvPr>
          <p:cNvSpPr txBox="1"/>
          <p:nvPr/>
        </p:nvSpPr>
        <p:spPr>
          <a:xfrm>
            <a:off x="5546010" y="2434977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108</a:t>
            </a:r>
            <a:r>
              <a:rPr kumimoji="1" lang="zh-CN" altLang="en-US" dirty="0">
                <a:solidFill>
                  <a:srgbClr val="FF0000"/>
                </a:solidFill>
              </a:rPr>
              <a:t>會考</a:t>
            </a:r>
            <a:r>
              <a:rPr kumimoji="1" lang="en-US" altLang="zh-CN" dirty="0">
                <a:solidFill>
                  <a:srgbClr val="FF0000"/>
                </a:solidFill>
              </a:rPr>
              <a:t>-06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CB4C2E0-FF07-2B4D-9DA8-EE263B824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33939"/>
              </p:ext>
            </p:extLst>
          </p:nvPr>
        </p:nvGraphicFramePr>
        <p:xfrm>
          <a:off x="5623498" y="2742753"/>
          <a:ext cx="1028700" cy="215900"/>
        </p:xfrm>
        <a:graphic>
          <a:graphicData uri="http://schemas.openxmlformats.org/drawingml/2006/table">
            <a:tbl>
              <a:tblPr>
                <a:tableStyleId>{4B5DC4A8-7311-49D0-92C0-F9C160145B0F}</a:tableStyleId>
              </a:tblPr>
              <a:tblGrid>
                <a:gridCol w="430471">
                  <a:extLst>
                    <a:ext uri="{9D8B030D-6E8A-4147-A177-3AD203B41FA5}">
                      <a16:colId xmlns:a16="http://schemas.microsoft.com/office/drawing/2014/main" val="3890000415"/>
                    </a:ext>
                  </a:extLst>
                </a:gridCol>
                <a:gridCol w="598229">
                  <a:extLst>
                    <a:ext uri="{9D8B030D-6E8A-4147-A177-3AD203B41FA5}">
                      <a16:colId xmlns:a16="http://schemas.microsoft.com/office/drawing/2014/main" val="3285853710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全國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FontString_C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臺南市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ontString_C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0004179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BE7458E-5E99-E74A-BB90-46158275D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75864"/>
              </p:ext>
            </p:extLst>
          </p:nvPr>
        </p:nvGraphicFramePr>
        <p:xfrm>
          <a:off x="5627564" y="2948379"/>
          <a:ext cx="1028700" cy="215900"/>
        </p:xfrm>
        <a:graphic>
          <a:graphicData uri="http://schemas.openxmlformats.org/drawingml/2006/table">
            <a:tbl>
              <a:tblPr>
                <a:tableStyleId>{4B5DC4A8-7311-49D0-92C0-F9C160145B0F}</a:tableStyleId>
              </a:tblPr>
              <a:tblGrid>
                <a:gridCol w="430471">
                  <a:extLst>
                    <a:ext uri="{9D8B030D-6E8A-4147-A177-3AD203B41FA5}">
                      <a16:colId xmlns:a16="http://schemas.microsoft.com/office/drawing/2014/main" val="2146717644"/>
                    </a:ext>
                  </a:extLst>
                </a:gridCol>
                <a:gridCol w="598229">
                  <a:extLst>
                    <a:ext uri="{9D8B030D-6E8A-4147-A177-3AD203B41FA5}">
                      <a16:colId xmlns:a16="http://schemas.microsoft.com/office/drawing/2014/main" val="429372553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0.71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0.71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0707019"/>
                  </a:ext>
                </a:extLst>
              </a:tr>
            </a:tbl>
          </a:graphicData>
        </a:graphic>
      </p:graphicFrame>
      <p:pic>
        <p:nvPicPr>
          <p:cNvPr id="11" name="圖片 10">
            <a:extLst>
              <a:ext uri="{FF2B5EF4-FFF2-40B4-BE49-F238E27FC236}">
                <a16:creationId xmlns:a16="http://schemas.microsoft.com/office/drawing/2014/main" id="{CFC77735-F8F0-DC4E-856B-8979B1172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13"/>
          <a:stretch/>
        </p:blipFill>
        <p:spPr>
          <a:xfrm>
            <a:off x="3882992" y="3237978"/>
            <a:ext cx="6843496" cy="3286392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81B22E47-083A-0645-A994-D4A5B79E7E07}"/>
              </a:ext>
            </a:extLst>
          </p:cNvPr>
          <p:cNvSpPr txBox="1"/>
          <p:nvPr/>
        </p:nvSpPr>
        <p:spPr>
          <a:xfrm>
            <a:off x="8790932" y="3573696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111</a:t>
            </a:r>
            <a:r>
              <a:rPr kumimoji="1" lang="zh-CN" altLang="en-US" dirty="0">
                <a:solidFill>
                  <a:srgbClr val="FF0000"/>
                </a:solidFill>
              </a:rPr>
              <a:t>會考</a:t>
            </a:r>
            <a:r>
              <a:rPr kumimoji="1" lang="en-US" altLang="zh-CN" dirty="0">
                <a:solidFill>
                  <a:srgbClr val="FF0000"/>
                </a:solidFill>
              </a:rPr>
              <a:t>-12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598EA78-7320-D241-A790-578B58F2D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40028"/>
              </p:ext>
            </p:extLst>
          </p:nvPr>
        </p:nvGraphicFramePr>
        <p:xfrm>
          <a:off x="8811411" y="4268746"/>
          <a:ext cx="1079500" cy="215900"/>
        </p:xfrm>
        <a:graphic>
          <a:graphicData uri="http://schemas.openxmlformats.org/drawingml/2006/table">
            <a:tbl>
              <a:tblPr>
                <a:tableStyleId>{4B5DC4A8-7311-49D0-92C0-F9C160145B0F}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3725336749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006641380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0.64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0.62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98336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26E3071B-115B-B14A-855B-D7251D14C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348975"/>
              </p:ext>
            </p:extLst>
          </p:nvPr>
        </p:nvGraphicFramePr>
        <p:xfrm>
          <a:off x="8790931" y="3955170"/>
          <a:ext cx="1099980" cy="313576"/>
        </p:xfrm>
        <a:graphic>
          <a:graphicData uri="http://schemas.openxmlformats.org/drawingml/2006/table">
            <a:tbl>
              <a:tblPr>
                <a:tableStyleId>{4B5DC4A8-7311-49D0-92C0-F9C160145B0F}</a:tableStyleId>
              </a:tblPr>
              <a:tblGrid>
                <a:gridCol w="460298">
                  <a:extLst>
                    <a:ext uri="{9D8B030D-6E8A-4147-A177-3AD203B41FA5}">
                      <a16:colId xmlns:a16="http://schemas.microsoft.com/office/drawing/2014/main" val="3890000415"/>
                    </a:ext>
                  </a:extLst>
                </a:gridCol>
                <a:gridCol w="639682">
                  <a:extLst>
                    <a:ext uri="{9D8B030D-6E8A-4147-A177-3AD203B41FA5}">
                      <a16:colId xmlns:a16="http://schemas.microsoft.com/office/drawing/2014/main" val="3285853710"/>
                    </a:ext>
                  </a:extLst>
                </a:gridCol>
              </a:tblGrid>
              <a:tr h="31357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全國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FontString_C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臺南市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ontString_C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0004179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EBB951A8-28EB-514B-93E4-6F43B75874E5}"/>
              </a:ext>
            </a:extLst>
          </p:cNvPr>
          <p:cNvSpPr txBox="1"/>
          <p:nvPr/>
        </p:nvSpPr>
        <p:spPr>
          <a:xfrm>
            <a:off x="7429501" y="1673580"/>
            <a:ext cx="4762499" cy="1652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ts val="4000"/>
            </a:pPr>
            <a:r>
              <a:rPr lang="zh-TW" altLang="en-US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操作型定義已學會</a:t>
            </a:r>
            <a:br>
              <a:rPr lang="en-US" altLang="zh-TW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實質意義不太瞭解</a:t>
            </a:r>
            <a:endParaRPr lang="en-US" altLang="zh-TW" sz="20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26518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52727D2-6029-E74E-8CAF-0FF887C3C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01"/>
          <a:stretch/>
        </p:blipFill>
        <p:spPr>
          <a:xfrm>
            <a:off x="864990" y="1690692"/>
            <a:ext cx="10827780" cy="465928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B8BBC10-3CE1-1049-B6EF-63BB6BE30DE3}"/>
              </a:ext>
            </a:extLst>
          </p:cNvPr>
          <p:cNvSpPr txBox="1"/>
          <p:nvPr/>
        </p:nvSpPr>
        <p:spPr>
          <a:xfrm>
            <a:off x="1706880" y="508025"/>
            <a:ext cx="4572000" cy="82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B0F0"/>
              </a:buClr>
              <a:buSzPts val="6000"/>
            </a:pPr>
            <a:r>
              <a:rPr lang="zh-TW" altLang="en-US" sz="3600" b="1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概念發展可再成熟些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36565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52727D2-6029-E74E-8CAF-0FF887C3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21" y="1690691"/>
            <a:ext cx="5871944" cy="5167311"/>
          </a:xfrm>
          <a:prstGeom prst="rect">
            <a:avLst/>
          </a:prstGeom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DF3540C0-A504-6445-8235-4F1D2384ABD6}"/>
              </a:ext>
            </a:extLst>
          </p:cNvPr>
          <p:cNvSpPr/>
          <p:nvPr/>
        </p:nvSpPr>
        <p:spPr>
          <a:xfrm>
            <a:off x="7009517" y="5750560"/>
            <a:ext cx="1290320" cy="660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1C96335-F41D-0B44-8269-B2251DD85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665" y="4040820"/>
            <a:ext cx="2478156" cy="260707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FFE914C-2F9D-4D48-9DD6-18205365EC2F}"/>
              </a:ext>
            </a:extLst>
          </p:cNvPr>
          <p:cNvSpPr txBox="1"/>
          <p:nvPr/>
        </p:nvSpPr>
        <p:spPr>
          <a:xfrm>
            <a:off x="8570480" y="2388316"/>
            <a:ext cx="3234526" cy="1652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ts val="4000"/>
            </a:pPr>
            <a:r>
              <a:rPr lang="zh-TW" altLang="en-US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不理解弦心距</a:t>
            </a:r>
            <a:endParaRPr lang="en-US" altLang="zh-TW" sz="36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>
              <a:lnSpc>
                <a:spcPct val="150000"/>
              </a:lnSpc>
              <a:buSzPts val="4000"/>
            </a:pPr>
            <a:r>
              <a:rPr lang="zh-TW" altLang="en-US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的意義</a:t>
            </a:r>
            <a:endParaRPr lang="en-US" altLang="zh-TW" sz="36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B8BBC10-3CE1-1049-B6EF-63BB6BE30DE3}"/>
              </a:ext>
            </a:extLst>
          </p:cNvPr>
          <p:cNvSpPr txBox="1"/>
          <p:nvPr/>
        </p:nvSpPr>
        <p:spPr>
          <a:xfrm>
            <a:off x="1706880" y="508025"/>
            <a:ext cx="4572000" cy="82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B0F0"/>
              </a:buClr>
              <a:buSzPts val="6000"/>
            </a:pPr>
            <a:r>
              <a:rPr lang="zh-TW" altLang="en-US" sz="3600" b="1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概念發展可再成熟些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957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94A094-3493-0242-B42B-85786E98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提升的學生解題能力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3CB1A5-6CD5-F644-A51F-62CD7CB9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10" y="1690690"/>
            <a:ext cx="9118951" cy="3826533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1BAA978E-3E36-0648-9AE5-F92B07ABD25B}"/>
              </a:ext>
            </a:extLst>
          </p:cNvPr>
          <p:cNvSpPr/>
          <p:nvPr/>
        </p:nvSpPr>
        <p:spPr>
          <a:xfrm>
            <a:off x="3568556" y="1993188"/>
            <a:ext cx="1839074" cy="441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7A2B0F09-6A64-9443-8247-17C310662D92}"/>
              </a:ext>
            </a:extLst>
          </p:cNvPr>
          <p:cNvSpPr/>
          <p:nvPr/>
        </p:nvSpPr>
        <p:spPr>
          <a:xfrm>
            <a:off x="5407632" y="2003461"/>
            <a:ext cx="1500027" cy="441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12B9F65-5CC9-454E-9F6A-ECBD9EDE5BAE}"/>
              </a:ext>
            </a:extLst>
          </p:cNvPr>
          <p:cNvSpPr/>
          <p:nvPr/>
        </p:nvSpPr>
        <p:spPr>
          <a:xfrm>
            <a:off x="4185009" y="3030878"/>
            <a:ext cx="2815119" cy="277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E42B1213-F796-7640-910B-3C0961AE7F8C}"/>
              </a:ext>
            </a:extLst>
          </p:cNvPr>
          <p:cNvCxnSpPr/>
          <p:nvPr/>
        </p:nvCxnSpPr>
        <p:spPr>
          <a:xfrm>
            <a:off x="2500047" y="3020601"/>
            <a:ext cx="397609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71F34B5-6BE3-3043-A755-38539D1D06B1}"/>
                  </a:ext>
                </a:extLst>
              </p:cNvPr>
              <p:cNvSpPr txBox="1"/>
              <p:nvPr/>
            </p:nvSpPr>
            <p:spPr>
              <a:xfrm>
                <a:off x="2952110" y="5568387"/>
                <a:ext cx="7499232" cy="101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000" dirty="0">
                    <a:solidFill>
                      <a:srgbClr val="FF0000"/>
                    </a:solidFill>
                  </a:rPr>
                  <a:t>●</a:t>
                </a:r>
                <a:r>
                  <a:rPr kumimoji="1" lang="zh-TW" altLang="en-US" sz="2000" dirty="0">
                    <a:solidFill>
                      <a:srgbClr val="FF0000"/>
                    </a:solidFill>
                  </a:rPr>
                  <a:t>重心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→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kumimoji="1" lang="zh-TW" altLang="en-US" sz="2000" dirty="0">
                    <a:solidFill>
                      <a:srgbClr val="FF0000"/>
                    </a:solidFill>
                  </a:rPr>
                  <a:t>中點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→A</a:t>
                </a:r>
                <a:r>
                  <a:rPr kumimoji="1" lang="zh-TW" altLang="en-US" sz="2000" dirty="0">
                    <a:solidFill>
                      <a:srgbClr val="FF0000"/>
                    </a:solidFill>
                  </a:rPr>
                  <a:t>、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G</a:t>
                </a:r>
                <a:r>
                  <a:rPr kumimoji="1" lang="zh-TW" altLang="en-US" sz="2000" dirty="0">
                    <a:solidFill>
                      <a:srgbClr val="FF0000"/>
                    </a:solidFill>
                  </a:rPr>
                  <a:t>、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D</a:t>
                </a:r>
                <a:r>
                  <a:rPr kumimoji="1" lang="zh-TW" altLang="en-US" sz="2000" dirty="0">
                    <a:solidFill>
                      <a:srgbClr val="FF0000"/>
                    </a:solidFill>
                  </a:rPr>
                  <a:t>三點在同一線段上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→</a:t>
                </a:r>
                <a:r>
                  <a:rPr kumimoji="1" lang="zh-TW" altLang="en-US" sz="2000" dirty="0">
                    <a:solidFill>
                      <a:srgbClr val="FF0000"/>
                    </a:solidFill>
                  </a:rPr>
                  <a:t>知道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AG</m:t>
                        </m:r>
                      </m:e>
                    </m:acc>
                    <m:r>
                      <a:rPr kumimoji="1" lang="en-US" altLang="zh-TW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: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GD</m:t>
                        </m:r>
                      </m:e>
                    </m:acc>
                    <m:r>
                      <a:rPr kumimoji="1" lang="en-US" altLang="zh-TW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=2:1</a:t>
                </a:r>
                <a:br>
                  <a:rPr kumimoji="1" lang="en-US" altLang="zh-CN" sz="2000" dirty="0">
                    <a:solidFill>
                      <a:srgbClr val="FF0000"/>
                    </a:solidFill>
                  </a:rPr>
                </a:b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●G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為圓心、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𝐺𝐷</m:t>
                        </m:r>
                      </m:e>
                    </m:acc>
                    <m:r>
                      <a:rPr kumimoji="1" lang="en-US" altLang="zh-TW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000" dirty="0">
                    <a:solidFill>
                      <a:srgbClr val="FF0000"/>
                    </a:solidFill>
                  </a:rPr>
                  <a:t>為半徑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→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𝐺𝐷</m:t>
                        </m:r>
                      </m:e>
                    </m:acc>
                    <m:r>
                      <a:rPr kumimoji="1" lang="en-US" altLang="zh-TW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=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𝐺𝐸</m:t>
                        </m:r>
                      </m:e>
                    </m:acc>
                    <m:r>
                      <a:rPr kumimoji="1" lang="en-US" altLang="zh-TW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TW" sz="2000" dirty="0">
                  <a:solidFill>
                    <a:srgbClr val="FF0000"/>
                  </a:solidFill>
                </a:endParaRPr>
              </a:p>
              <a:p>
                <a:r>
                  <a:rPr kumimoji="1" lang="en-US" altLang="zh-CN" sz="2000" dirty="0">
                    <a:solidFill>
                      <a:srgbClr val="FF0000"/>
                    </a:solidFill>
                  </a:rPr>
                  <a:t>●30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°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-60°-90°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三角形</a:t>
                </a:r>
                <a:endParaRPr kumimoji="1"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71F34B5-6BE3-3043-A755-38539D1D0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10" y="5568387"/>
                <a:ext cx="7499232" cy="1017073"/>
              </a:xfrm>
              <a:prstGeom prst="rect">
                <a:avLst/>
              </a:prstGeom>
              <a:blipFill>
                <a:blip r:embed="rId3"/>
                <a:stretch>
                  <a:fillRect l="-846" t="-3704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D261C52-92AA-994A-BFC5-67720CE36D07}"/>
              </a:ext>
            </a:extLst>
          </p:cNvPr>
          <p:cNvCxnSpPr>
            <a:cxnSpLocks/>
          </p:cNvCxnSpPr>
          <p:nvPr/>
        </p:nvCxnSpPr>
        <p:spPr>
          <a:xfrm>
            <a:off x="2500047" y="2710664"/>
            <a:ext cx="290758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475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EABC4-6F81-F94C-B5D1-FB24FC9A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提升的學生解題能力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1E5454-3C28-3347-A99F-737F7270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764"/>
          <a:stretch/>
        </p:blipFill>
        <p:spPr>
          <a:xfrm>
            <a:off x="2589522" y="1680526"/>
            <a:ext cx="7012956" cy="51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20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EABC4-6F81-F94C-B5D1-FB24FC9A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提升的學生解題能力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1E5454-3C28-3347-A99F-737F7270A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10" y="1600200"/>
            <a:ext cx="4432300" cy="5257800"/>
          </a:xfrm>
          <a:prstGeom prst="rect">
            <a:avLst/>
          </a:prstGeom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90C4043B-1715-7F4C-B533-2119EC03A7EF}"/>
              </a:ext>
            </a:extLst>
          </p:cNvPr>
          <p:cNvSpPr/>
          <p:nvPr/>
        </p:nvSpPr>
        <p:spPr>
          <a:xfrm>
            <a:off x="4453180" y="6137330"/>
            <a:ext cx="2448624" cy="3555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E6816DF-D3FE-B940-8FBD-3F7E155DEC22}"/>
              </a:ext>
            </a:extLst>
          </p:cNvPr>
          <p:cNvSpPr txBox="1"/>
          <p:nvPr/>
        </p:nvSpPr>
        <p:spPr>
          <a:xfrm>
            <a:off x="6431622" y="2282795"/>
            <a:ext cx="598162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>
                <a:solidFill>
                  <a:srgbClr val="00B050"/>
                </a:solidFill>
              </a:rPr>
              <a:t>關鍵</a:t>
            </a:r>
            <a:r>
              <a:rPr kumimoji="1" lang="zh-CN" altLang="en-US" sz="2800" b="1" dirty="0">
                <a:solidFill>
                  <a:srgbClr val="00B050"/>
                </a:solidFill>
              </a:rPr>
              <a:t>：</a:t>
            </a:r>
            <a:r>
              <a:rPr kumimoji="1" lang="en-US" altLang="zh-CN" sz="2800" b="1" dirty="0">
                <a:solidFill>
                  <a:srgbClr val="00B050"/>
                </a:solidFill>
              </a:rPr>
              <a:t>1.</a:t>
            </a:r>
            <a:r>
              <a:rPr kumimoji="1" lang="zh-CN" altLang="en-US" sz="2800" b="1" dirty="0">
                <a:solidFill>
                  <a:srgbClr val="00B050"/>
                </a:solidFill>
              </a:rPr>
              <a:t>裝在８樓，只有７個樓高</a:t>
            </a:r>
            <a:endParaRPr kumimoji="1" lang="en-US" altLang="zh-CN" sz="2800" b="1" dirty="0">
              <a:solidFill>
                <a:srgbClr val="00B050"/>
              </a:solidFill>
            </a:endParaRPr>
          </a:p>
          <a:p>
            <a:r>
              <a:rPr kumimoji="1" lang="zh-CN" altLang="en-US" sz="2800" b="1" dirty="0">
                <a:solidFill>
                  <a:srgbClr val="00B050"/>
                </a:solidFill>
              </a:rPr>
              <a:t>　　　</a:t>
            </a:r>
            <a:r>
              <a:rPr kumimoji="1" lang="en-US" altLang="zh-CN" sz="2800" b="1" dirty="0">
                <a:solidFill>
                  <a:srgbClr val="00B050"/>
                </a:solidFill>
              </a:rPr>
              <a:t>2.</a:t>
            </a:r>
            <a:r>
              <a:rPr kumimoji="1" lang="zh-CN" altLang="en-US" sz="2800" b="1" dirty="0">
                <a:solidFill>
                  <a:srgbClr val="00B050"/>
                </a:solidFill>
              </a:rPr>
              <a:t>需扣掉上下</a:t>
            </a:r>
            <a:r>
              <a:rPr kumimoji="1" lang="en-US" altLang="zh-CN" sz="2800" b="1" dirty="0">
                <a:solidFill>
                  <a:srgbClr val="00B050"/>
                </a:solidFill>
              </a:rPr>
              <a:t>0.4</a:t>
            </a:r>
            <a:r>
              <a:rPr kumimoji="1" lang="zh-CN" altLang="en-US" sz="2800" b="1" dirty="0">
                <a:solidFill>
                  <a:srgbClr val="00B050"/>
                </a:solidFill>
              </a:rPr>
              <a:t>、</a:t>
            </a:r>
            <a:r>
              <a:rPr kumimoji="1" lang="en-US" altLang="zh-CN" sz="2800" b="1" dirty="0">
                <a:solidFill>
                  <a:srgbClr val="00B050"/>
                </a:solidFill>
              </a:rPr>
              <a:t>0.5</a:t>
            </a:r>
          </a:p>
          <a:p>
            <a:endParaRPr kumimoji="1" lang="en-US" altLang="zh-CN" sz="1800" b="1" dirty="0">
              <a:solidFill>
                <a:srgbClr val="FF0000"/>
              </a:solidFill>
            </a:endParaRPr>
          </a:p>
          <a:p>
            <a:r>
              <a:rPr kumimoji="1" lang="en-US" altLang="zh-CN" sz="3200" b="1" dirty="0">
                <a:solidFill>
                  <a:srgbClr val="FF0000"/>
                </a:solidFill>
              </a:rPr>
              <a:t>3×8+1.6=25.6</a:t>
            </a:r>
          </a:p>
          <a:p>
            <a:r>
              <a:rPr kumimoji="1" lang="en-US" altLang="zh-CN" sz="3200" b="1" dirty="0">
                <a:solidFill>
                  <a:srgbClr val="FF0000"/>
                </a:solidFill>
              </a:rPr>
              <a:t>3×8+1.6-0.9=24.7</a:t>
            </a:r>
          </a:p>
          <a:p>
            <a:r>
              <a:rPr kumimoji="1" lang="en-US" altLang="zh-CN" sz="3200" b="1" dirty="0">
                <a:solidFill>
                  <a:srgbClr val="FF0000"/>
                </a:solidFill>
              </a:rPr>
              <a:t>3×7+1.6=22.6</a:t>
            </a:r>
          </a:p>
          <a:p>
            <a:endParaRPr kumimoji="1" lang="en-US" altLang="zh-TW" sz="1800" b="1" dirty="0">
              <a:solidFill>
                <a:srgbClr val="FF0000"/>
              </a:solidFill>
            </a:endParaRPr>
          </a:p>
          <a:p>
            <a:endParaRPr kumimoji="1" lang="zh-TW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EABC4-6F81-F94C-B5D1-FB24FC9A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提升的學生解題能力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885BC5-EEBF-9042-801F-07B5201F0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537"/>
          <a:stretch/>
        </p:blipFill>
        <p:spPr>
          <a:xfrm>
            <a:off x="1329689" y="1690692"/>
            <a:ext cx="10187459" cy="48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1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2286214" y="485688"/>
            <a:ext cx="7886700" cy="6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四大分項能力</a:t>
            </a:r>
            <a:endParaRPr sz="36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2152651" y="1613179"/>
            <a:ext cx="7886701" cy="517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41666"/>
              </a:lnSpc>
              <a:spcBef>
                <a:spcPts val="0"/>
              </a:spcBef>
              <a:buSzPts val="6000"/>
              <a:buNone/>
            </a:pPr>
            <a:r>
              <a:rPr lang="en-US" altLang="zh-TW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概念理解</a:t>
            </a:r>
            <a:r>
              <a:rPr lang="en-US" altLang="zh-CN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CN" altLang="en-US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知識理解</a:t>
            </a:r>
            <a:r>
              <a:rPr lang="en-US" altLang="zh-CN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altLang="zh-TW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endParaRPr sz="54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lnSpc>
                <a:spcPct val="141666"/>
              </a:lnSpc>
              <a:buSzPts val="6000"/>
              <a:buNone/>
            </a:pPr>
            <a:r>
              <a:rPr lang="zh-TW" altLang="en-US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  <a:r>
              <a:rPr lang="en-US" altLang="zh-TW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程序執行</a:t>
            </a:r>
            <a:r>
              <a:rPr lang="en-US" altLang="zh-TW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endParaRPr sz="54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lnSpc>
                <a:spcPct val="141666"/>
              </a:lnSpc>
              <a:buSzPts val="6000"/>
              <a:buNone/>
            </a:pPr>
            <a:r>
              <a:rPr lang="zh-TW" altLang="en-US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		</a:t>
            </a:r>
            <a:r>
              <a:rPr lang="en-US" altLang="zh-TW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解題應用</a:t>
            </a:r>
            <a:r>
              <a:rPr lang="en-US" altLang="zh-TW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endParaRPr sz="54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lnSpc>
                <a:spcPct val="141666"/>
              </a:lnSpc>
              <a:buSzPts val="6000"/>
              <a:buNone/>
            </a:pPr>
            <a:r>
              <a:rPr lang="zh-TW" altLang="en-US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			</a:t>
            </a:r>
            <a:r>
              <a:rPr lang="en-US" altLang="zh-TW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分析思考</a:t>
            </a:r>
            <a:r>
              <a:rPr lang="en-US" altLang="zh-TW" sz="5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endParaRPr sz="54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EABC4-6F81-F94C-B5D1-FB24FC9A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提升的學生解題能力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885BC5-EEBF-9042-801F-07B5201F0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690691"/>
            <a:ext cx="5641376" cy="5167311"/>
          </a:xfrm>
          <a:prstGeom prst="rect">
            <a:avLst/>
          </a:prstGeom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37F28BBE-A582-AA4D-BB64-6D7F0149FDE1}"/>
              </a:ext>
            </a:extLst>
          </p:cNvPr>
          <p:cNvSpPr/>
          <p:nvPr/>
        </p:nvSpPr>
        <p:spPr>
          <a:xfrm>
            <a:off x="4838700" y="5992187"/>
            <a:ext cx="2848192" cy="2616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105E0E0-17A0-9040-BAC7-35A333189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643" y="2139950"/>
            <a:ext cx="2298700" cy="25781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1B0D4B4-E668-4C4E-9491-C8B2553AB684}"/>
              </a:ext>
            </a:extLst>
          </p:cNvPr>
          <p:cNvSpPr txBox="1"/>
          <p:nvPr/>
        </p:nvSpPr>
        <p:spPr>
          <a:xfrm>
            <a:off x="8384303" y="4923211"/>
            <a:ext cx="31454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solidFill>
                  <a:srgbClr val="00B050"/>
                </a:solidFill>
              </a:rPr>
              <a:t>【</a:t>
            </a:r>
            <a:r>
              <a:rPr kumimoji="1" lang="zh-TW" altLang="en-US" sz="2400" b="1" dirty="0">
                <a:solidFill>
                  <a:srgbClr val="00B050"/>
                </a:solidFill>
              </a:rPr>
              <a:t>誤區</a:t>
            </a:r>
            <a:r>
              <a:rPr kumimoji="1" lang="en-US" altLang="zh-TW" sz="2400" b="1" dirty="0">
                <a:solidFill>
                  <a:srgbClr val="00B050"/>
                </a:solidFill>
              </a:rPr>
              <a:t>】</a:t>
            </a:r>
          </a:p>
          <a:p>
            <a:r>
              <a:rPr kumimoji="1" lang="zh-TW" altLang="en-US" sz="2400" b="1" dirty="0">
                <a:solidFill>
                  <a:srgbClr val="FF0000"/>
                </a:solidFill>
              </a:rPr>
              <a:t>算出</a:t>
            </a:r>
            <a:r>
              <a:rPr kumimoji="1" lang="en-US" altLang="zh-TW" sz="2400" b="1" dirty="0">
                <a:solidFill>
                  <a:srgbClr val="FF0000"/>
                </a:solidFill>
              </a:rPr>
              <a:t>∠C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=60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後</a:t>
            </a:r>
            <a:endParaRPr kumimoji="1" lang="en-US" altLang="zh-CN" sz="2400" b="1" dirty="0">
              <a:solidFill>
                <a:srgbClr val="FF0000"/>
              </a:solidFill>
            </a:endParaRPr>
          </a:p>
          <a:p>
            <a:r>
              <a:rPr kumimoji="1" lang="zh-CN" altLang="en-US" sz="2400" b="1" dirty="0">
                <a:solidFill>
                  <a:srgbClr val="FF0000"/>
                </a:solidFill>
              </a:rPr>
              <a:t>誤以為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△ABC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為等腰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△</a:t>
            </a:r>
          </a:p>
          <a:p>
            <a:r>
              <a:rPr kumimoji="1" lang="zh-TW" altLang="en-US" sz="2400" b="1" dirty="0">
                <a:solidFill>
                  <a:srgbClr val="FF0000"/>
                </a:solidFill>
              </a:rPr>
              <a:t>所以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∠B=60</a:t>
            </a:r>
            <a:endParaRPr kumimoji="1"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EABC4-6F81-F94C-B5D1-FB24FC9A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1E4E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強化學生的分析能力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3E09E9-6DAD-944E-A0EB-7406CB9B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1" y="1621117"/>
            <a:ext cx="6149117" cy="5236885"/>
          </a:xfrm>
          <a:prstGeom prst="rect">
            <a:avLst/>
          </a:prstGeom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3CB42D5C-4FE1-4842-BDBE-1CC274C16438}"/>
              </a:ext>
            </a:extLst>
          </p:cNvPr>
          <p:cNvSpPr/>
          <p:nvPr/>
        </p:nvSpPr>
        <p:spPr>
          <a:xfrm>
            <a:off x="5227210" y="5724939"/>
            <a:ext cx="3040271" cy="278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CA7827-9A85-D64E-8628-3EC332722011}"/>
              </a:ext>
            </a:extLst>
          </p:cNvPr>
          <p:cNvSpPr txBox="1"/>
          <p:nvPr/>
        </p:nvSpPr>
        <p:spPr>
          <a:xfrm>
            <a:off x="8396224" y="2386740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800" b="1" dirty="0">
                <a:solidFill>
                  <a:srgbClr val="FF0000"/>
                </a:solidFill>
              </a:rPr>
              <a:t>∠</a:t>
            </a:r>
            <a:r>
              <a:rPr kumimoji="1" lang="en-US" altLang="zh-CN" sz="1800" b="1" dirty="0">
                <a:solidFill>
                  <a:srgbClr val="FF0000"/>
                </a:solidFill>
              </a:rPr>
              <a:t>1</a:t>
            </a:r>
            <a:r>
              <a:rPr kumimoji="1" lang="zh-CN" altLang="en-US" sz="1800" b="1" dirty="0">
                <a:solidFill>
                  <a:srgbClr val="FF0000"/>
                </a:solidFill>
              </a:rPr>
              <a:t>與</a:t>
            </a:r>
            <a:r>
              <a:rPr kumimoji="1" lang="en-US" altLang="zh-CN" sz="1800" b="1" dirty="0">
                <a:solidFill>
                  <a:srgbClr val="FF0000"/>
                </a:solidFill>
              </a:rPr>
              <a:t>∠3</a:t>
            </a:r>
            <a:r>
              <a:rPr kumimoji="1" lang="zh-CN" altLang="en-US" sz="1800" b="1" dirty="0">
                <a:solidFill>
                  <a:srgbClr val="FF0000"/>
                </a:solidFill>
              </a:rPr>
              <a:t>的大小關係</a:t>
            </a:r>
            <a:r>
              <a:rPr kumimoji="1" lang="en-US" altLang="zh-CN" sz="1800" b="1" dirty="0">
                <a:solidFill>
                  <a:srgbClr val="FF0000"/>
                </a:solidFill>
              </a:rPr>
              <a:t>?</a:t>
            </a:r>
            <a:endParaRPr kumimoji="1" lang="zh-TW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5AAED4A-5903-7249-B3C8-D75A15D0C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225" y="4101931"/>
            <a:ext cx="2271776" cy="8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EABC4-6F81-F94C-B5D1-FB24FC9A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1E4E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強化學生的分析能力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F846406-C0C7-BE4B-A4F1-1546047C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88" y="1690689"/>
            <a:ext cx="9080500" cy="3708400"/>
          </a:xfrm>
          <a:prstGeom prst="rect">
            <a:avLst/>
          </a:prstGeom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3CB42D5C-4FE1-4842-BDBE-1CC274C16438}"/>
              </a:ext>
            </a:extLst>
          </p:cNvPr>
          <p:cNvSpPr/>
          <p:nvPr/>
        </p:nvSpPr>
        <p:spPr>
          <a:xfrm>
            <a:off x="6390184" y="2737956"/>
            <a:ext cx="1286042" cy="278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740114D-2237-7B43-AC69-C019729890C5}"/>
              </a:ext>
            </a:extLst>
          </p:cNvPr>
          <p:cNvSpPr txBox="1"/>
          <p:nvPr/>
        </p:nvSpPr>
        <p:spPr>
          <a:xfrm>
            <a:off x="2599106" y="5600457"/>
            <a:ext cx="363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solidFill>
                  <a:srgbClr val="FF0000"/>
                </a:solidFill>
              </a:rPr>
              <a:t>●B</a:t>
            </a:r>
            <a:r>
              <a:rPr kumimoji="1" lang="zh-TW" altLang="en-US" sz="2400" b="1" dirty="0">
                <a:solidFill>
                  <a:srgbClr val="FF0000"/>
                </a:solidFill>
              </a:rPr>
              <a:t>點摺過去會如何呢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?</a:t>
            </a:r>
          </a:p>
          <a:p>
            <a:r>
              <a:rPr kumimoji="1" lang="en-US" altLang="zh-TW" sz="2400" b="1" dirty="0">
                <a:solidFill>
                  <a:srgbClr val="FF0000"/>
                </a:solidFill>
              </a:rPr>
              <a:t>●</a:t>
            </a:r>
            <a:r>
              <a:rPr kumimoji="1" lang="zh-TW" altLang="en-US" sz="2400" b="1" dirty="0">
                <a:solidFill>
                  <a:srgbClr val="FF0000"/>
                </a:solidFill>
              </a:rPr>
              <a:t>圖中各種三角形的關係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?</a:t>
            </a:r>
            <a:endParaRPr kumimoji="1"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摺角紙張 7">
            <a:extLst>
              <a:ext uri="{FF2B5EF4-FFF2-40B4-BE49-F238E27FC236}">
                <a16:creationId xmlns:a16="http://schemas.microsoft.com/office/drawing/2014/main" id="{E391B3BD-6962-D44D-B9A8-628718FF63F4}"/>
              </a:ext>
            </a:extLst>
          </p:cNvPr>
          <p:cNvSpPr/>
          <p:nvPr/>
        </p:nvSpPr>
        <p:spPr>
          <a:xfrm>
            <a:off x="6548763" y="5473408"/>
            <a:ext cx="3320249" cy="101946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solidFill>
                  <a:srgbClr val="FFFF00"/>
                </a:solidFill>
                <a:latin typeface="BiauKai" panose="03000509000000000000" pitchFamily="49" charset="-120"/>
                <a:ea typeface="BiauKai" panose="03000509000000000000" pitchFamily="49" charset="-120"/>
                <a:cs typeface="BiauKai" panose="03000509000000000000" pitchFamily="49" charset="-120"/>
              </a:rPr>
              <a:t>建議</a:t>
            </a:r>
            <a:r>
              <a:rPr kumimoji="1" lang="zh-CN" altLang="en-US" sz="2800" dirty="0">
                <a:solidFill>
                  <a:srgbClr val="FFFF00"/>
                </a:solidFill>
                <a:latin typeface="BiauKai" panose="03000509000000000000" pitchFamily="49" charset="-120"/>
                <a:ea typeface="BiauKai" panose="03000509000000000000" pitchFamily="49" charset="-120"/>
                <a:cs typeface="BiauKai" panose="03000509000000000000" pitchFamily="49" charset="-120"/>
              </a:rPr>
              <a:t>：在課堂中讓學生有摺紙的經驗</a:t>
            </a:r>
            <a:endParaRPr kumimoji="1" lang="zh-TW" altLang="en-US" sz="2800" dirty="0">
              <a:solidFill>
                <a:srgbClr val="FFFF00"/>
              </a:solidFill>
              <a:latin typeface="BiauKai" panose="03000509000000000000" pitchFamily="49" charset="-120"/>
              <a:ea typeface="BiauKai" panose="03000509000000000000" pitchFamily="49" charset="-120"/>
              <a:cs typeface="BiauKai" panose="0300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56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EABC4-6F81-F94C-B5D1-FB24FC9A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1E4E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強化學生的分析能力</a:t>
            </a:r>
            <a:endParaRPr kumimoji="1" lang="zh-TW" altLang="en-US" dirty="0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3CB42D5C-4FE1-4842-BDBE-1CC274C16438}"/>
              </a:ext>
            </a:extLst>
          </p:cNvPr>
          <p:cNvSpPr/>
          <p:nvPr/>
        </p:nvSpPr>
        <p:spPr>
          <a:xfrm>
            <a:off x="6390184" y="2737956"/>
            <a:ext cx="1286042" cy="278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98E2F8-AD15-454B-8E96-1ECEC773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30" y="1690691"/>
            <a:ext cx="9891055" cy="4802179"/>
          </a:xfrm>
          <a:prstGeom prst="rect">
            <a:avLst/>
          </a:prstGeom>
        </p:spPr>
      </p:pic>
      <p:sp>
        <p:nvSpPr>
          <p:cNvPr id="8" name="摺角紙張 7">
            <a:extLst>
              <a:ext uri="{FF2B5EF4-FFF2-40B4-BE49-F238E27FC236}">
                <a16:creationId xmlns:a16="http://schemas.microsoft.com/office/drawing/2014/main" id="{E391B3BD-6962-D44D-B9A8-628718FF63F4}"/>
              </a:ext>
            </a:extLst>
          </p:cNvPr>
          <p:cNvSpPr/>
          <p:nvPr/>
        </p:nvSpPr>
        <p:spPr>
          <a:xfrm>
            <a:off x="2866234" y="5167309"/>
            <a:ext cx="3320249" cy="101946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solidFill>
                  <a:srgbClr val="FFFF00"/>
                </a:solidFill>
                <a:latin typeface="BiauKai" panose="03000509000000000000" pitchFamily="49" charset="-120"/>
                <a:ea typeface="BiauKai" panose="03000509000000000000" pitchFamily="49" charset="-120"/>
                <a:cs typeface="BiauKai" panose="03000509000000000000" pitchFamily="49" charset="-120"/>
              </a:rPr>
              <a:t>建議</a:t>
            </a:r>
            <a:r>
              <a:rPr kumimoji="1" lang="zh-CN" altLang="en-US" sz="2800" dirty="0">
                <a:solidFill>
                  <a:srgbClr val="FFFF00"/>
                </a:solidFill>
                <a:latin typeface="BiauKai" panose="03000509000000000000" pitchFamily="49" charset="-120"/>
                <a:ea typeface="BiauKai" panose="03000509000000000000" pitchFamily="49" charset="-120"/>
                <a:cs typeface="BiauKai" panose="03000509000000000000" pitchFamily="49" charset="-120"/>
              </a:rPr>
              <a:t>：在課堂中讓學生有摺紙的經驗</a:t>
            </a:r>
            <a:endParaRPr kumimoji="1" lang="zh-TW" altLang="en-US" sz="2800" dirty="0">
              <a:solidFill>
                <a:srgbClr val="FFFF00"/>
              </a:solidFill>
              <a:latin typeface="BiauKai" panose="03000509000000000000" pitchFamily="49" charset="-120"/>
              <a:ea typeface="BiauKai" panose="03000509000000000000" pitchFamily="49" charset="-120"/>
              <a:cs typeface="BiauKai" panose="0300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02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82670-77D6-2143-82BA-A1860C5A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1E4E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強化學生的分析能力</a:t>
            </a:r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6F3C1C-C7D5-CA42-AD5D-79965D2A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9" y="1773073"/>
            <a:ext cx="8682182" cy="268541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653C8C4-C029-AA4C-9A84-F085EA831917}"/>
              </a:ext>
            </a:extLst>
          </p:cNvPr>
          <p:cNvSpPr txBox="1"/>
          <p:nvPr/>
        </p:nvSpPr>
        <p:spPr>
          <a:xfrm>
            <a:off x="838200" y="4688749"/>
            <a:ext cx="8640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>
                <a:solidFill>
                  <a:srgbClr val="FF0000"/>
                </a:solidFill>
              </a:rPr>
              <a:t>●</a:t>
            </a:r>
            <a:r>
              <a:rPr kumimoji="1" lang="zh-TW" altLang="en-US" sz="3200" dirty="0">
                <a:solidFill>
                  <a:srgbClr val="FF0000"/>
                </a:solidFill>
              </a:rPr>
              <a:t>與</a:t>
            </a:r>
            <a:r>
              <a:rPr kumimoji="1" lang="en-US" altLang="zh-TW" sz="3200" dirty="0">
                <a:solidFill>
                  <a:srgbClr val="FF0000"/>
                </a:solidFill>
              </a:rPr>
              <a:t>x</a:t>
            </a:r>
            <a:r>
              <a:rPr kumimoji="1" lang="zh-TW" altLang="en-US" sz="3200" dirty="0">
                <a:solidFill>
                  <a:srgbClr val="FF0000"/>
                </a:solidFill>
              </a:rPr>
              <a:t>軸交點坐標的特性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/</a:t>
            </a:r>
            <a:r>
              <a:rPr kumimoji="1" lang="zh-CN" altLang="en-US" sz="3200" dirty="0">
                <a:solidFill>
                  <a:srgbClr val="FF0000"/>
                </a:solidFill>
              </a:rPr>
              <a:t> 對稱。</a:t>
            </a:r>
            <a:endParaRPr kumimoji="1" lang="en-US" altLang="zh-TW" sz="3200" dirty="0">
              <a:solidFill>
                <a:srgbClr val="FF0000"/>
              </a:solidFill>
            </a:endParaRPr>
          </a:p>
          <a:p>
            <a:r>
              <a:rPr kumimoji="1" lang="en-US" altLang="zh-TW" sz="3200" dirty="0">
                <a:solidFill>
                  <a:srgbClr val="FF0000"/>
                </a:solidFill>
              </a:rPr>
              <a:t>●</a:t>
            </a:r>
            <a:r>
              <a:rPr kumimoji="1" lang="zh-TW" altLang="en-US" sz="3200" dirty="0">
                <a:solidFill>
                  <a:srgbClr val="FF0000"/>
                </a:solidFill>
              </a:rPr>
              <a:t>往上平移之後的圖形，與原圖形之間的關係。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58DE914-B05E-DF43-A5EE-6A0FDC9A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2794000"/>
            <a:ext cx="6438900" cy="4064000"/>
          </a:xfrm>
          <a:prstGeom prst="rect">
            <a:avLst/>
          </a:prstGeom>
        </p:spPr>
      </p:pic>
      <p:sp>
        <p:nvSpPr>
          <p:cNvPr id="7" name="摺角紙張 6">
            <a:extLst>
              <a:ext uri="{FF2B5EF4-FFF2-40B4-BE49-F238E27FC236}">
                <a16:creationId xmlns:a16="http://schemas.microsoft.com/office/drawing/2014/main" id="{541DDAD4-8393-6746-A9F3-0931116F8993}"/>
              </a:ext>
            </a:extLst>
          </p:cNvPr>
          <p:cNvSpPr/>
          <p:nvPr/>
        </p:nvSpPr>
        <p:spPr>
          <a:xfrm>
            <a:off x="2568975" y="5802250"/>
            <a:ext cx="3320249" cy="101946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solidFill>
                  <a:srgbClr val="FFFF00"/>
                </a:solidFill>
                <a:latin typeface="BiauKai" panose="03000509000000000000" pitchFamily="49" charset="-120"/>
                <a:ea typeface="BiauKai" panose="03000509000000000000" pitchFamily="49" charset="-120"/>
                <a:cs typeface="BiauKai" panose="03000509000000000000" pitchFamily="49" charset="-120"/>
              </a:rPr>
              <a:t>建議</a:t>
            </a:r>
            <a:r>
              <a:rPr kumimoji="1" lang="zh-CN" altLang="en-US" sz="2800" dirty="0">
                <a:solidFill>
                  <a:srgbClr val="FFFF00"/>
                </a:solidFill>
                <a:latin typeface="BiauKai" panose="03000509000000000000" pitchFamily="49" charset="-120"/>
                <a:ea typeface="BiauKai" panose="03000509000000000000" pitchFamily="49" charset="-120"/>
                <a:cs typeface="BiauKai" panose="03000509000000000000" pitchFamily="49" charset="-120"/>
              </a:rPr>
              <a:t>：在課堂中可資訊融入數學教學</a:t>
            </a:r>
            <a:endParaRPr kumimoji="1" lang="zh-TW" altLang="en-US" sz="2800" dirty="0">
              <a:solidFill>
                <a:srgbClr val="FFFF00"/>
              </a:solidFill>
              <a:latin typeface="BiauKai" panose="03000509000000000000" pitchFamily="49" charset="-120"/>
              <a:ea typeface="BiauKai" panose="03000509000000000000" pitchFamily="49" charset="-120"/>
              <a:cs typeface="BiauKai" panose="0300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11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82670-77D6-2143-82BA-A1860C5A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1E4E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強化學生的分析能力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482663-CB2D-9D47-B07C-09EA09AD6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1" y="1778143"/>
            <a:ext cx="8445500" cy="2870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3DF8F8B-895E-E844-BA46-C65C1E990C2C}"/>
              </a:ext>
            </a:extLst>
          </p:cNvPr>
          <p:cNvSpPr/>
          <p:nvPr/>
        </p:nvSpPr>
        <p:spPr>
          <a:xfrm>
            <a:off x="7277531" y="2371619"/>
            <a:ext cx="2455522" cy="277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D27D6897-2AE1-534F-AEB1-A0245F21AB4C}"/>
              </a:ext>
            </a:extLst>
          </p:cNvPr>
          <p:cNvCxnSpPr>
            <a:cxnSpLocks/>
          </p:cNvCxnSpPr>
          <p:nvPr/>
        </p:nvCxnSpPr>
        <p:spPr>
          <a:xfrm>
            <a:off x="8058364" y="2321959"/>
            <a:ext cx="16746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9A7B2399-E6AC-1444-A3A8-D6C201986957}"/>
              </a:ext>
            </a:extLst>
          </p:cNvPr>
          <p:cNvCxnSpPr>
            <a:cxnSpLocks/>
          </p:cNvCxnSpPr>
          <p:nvPr/>
        </p:nvCxnSpPr>
        <p:spPr>
          <a:xfrm>
            <a:off x="2724364" y="2618198"/>
            <a:ext cx="219010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0445A2D9-3482-2049-A396-054E35EBB389}"/>
              </a:ext>
            </a:extLst>
          </p:cNvPr>
          <p:cNvSpPr/>
          <p:nvPr/>
        </p:nvSpPr>
        <p:spPr>
          <a:xfrm>
            <a:off x="2724364" y="2649022"/>
            <a:ext cx="1398998" cy="277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D44B56E-4E0F-284F-AAE6-4B554C23549A}"/>
                  </a:ext>
                </a:extLst>
              </p:cNvPr>
              <p:cNvSpPr txBox="1"/>
              <p:nvPr/>
            </p:nvSpPr>
            <p:spPr>
              <a:xfrm>
                <a:off x="1119386" y="4861655"/>
                <a:ext cx="4608954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000" dirty="0">
                    <a:solidFill>
                      <a:srgbClr val="FF0000"/>
                    </a:solidFill>
                  </a:rPr>
                  <a:t>●</a:t>
                </a:r>
                <a:r>
                  <a:rPr kumimoji="1" lang="zh-TW" altLang="en-US" sz="2000" dirty="0">
                    <a:solidFill>
                      <a:srgbClr val="FF0000"/>
                    </a:solidFill>
                  </a:rPr>
                  <a:t>全等三角形，</a:t>
                </a:r>
                <a14:m>
                  <m:oMath xmlns:m="http://schemas.openxmlformats.org/officeDocument/2006/math">
                    <m:r>
                      <a:rPr kumimoji="1" lang="en-US" altLang="zh-TW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kumimoji="1" lang="en-US" altLang="zh-TW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𝐴𝐹𝐶</m:t>
                    </m:r>
                    <m:r>
                      <a:rPr kumimoji="1" lang="en-US" altLang="zh-TW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≅△</m:t>
                    </m:r>
                    <m:r>
                      <a:rPr kumimoji="1" lang="en-US" altLang="zh-TW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𝐵𝐸𝐷</m:t>
                    </m:r>
                  </m:oMath>
                </a14:m>
                <a:endParaRPr kumimoji="1" lang="en-US" altLang="zh-TW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TW" sz="2000" dirty="0">
                    <a:solidFill>
                      <a:srgbClr val="FF0000"/>
                    </a:solidFill>
                  </a:rPr>
                  <a:t>●</a:t>
                </a:r>
                <a:r>
                  <a:rPr kumimoji="1" lang="zh-TW" altLang="en-US" sz="2000" dirty="0">
                    <a:solidFill>
                      <a:srgbClr val="FF0000"/>
                    </a:solidFill>
                  </a:rPr>
                  <a:t>三角形同高時，面積比等於底邊的比</a:t>
                </a:r>
                <a:endParaRPr kumimoji="1" lang="en-US" altLang="zh-TW" sz="2000" dirty="0">
                  <a:solidFill>
                    <a:srgbClr val="FF0000"/>
                  </a:solidFill>
                </a:endParaRPr>
              </a:p>
              <a:p>
                <a:r>
                  <a:rPr kumimoji="1" lang="en-US" altLang="zh-TW" sz="2000" dirty="0">
                    <a:solidFill>
                      <a:srgbClr val="FF0000"/>
                    </a:solidFill>
                  </a:rPr>
                  <a:t>●</a:t>
                </a:r>
                <a:r>
                  <a:rPr kumimoji="1" lang="zh-TW" altLang="en-US" sz="2000" dirty="0">
                    <a:solidFill>
                      <a:srgbClr val="FF0000"/>
                    </a:solidFill>
                  </a:rPr>
                  <a:t>四邊形</a:t>
                </a:r>
                <a:r>
                  <a:rPr kumimoji="1" lang="en-US" altLang="zh-TW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ADEF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:△</a:t>
                </a:r>
                <a:r>
                  <a:rPr kumimoji="1" lang="en-US" altLang="zh-CN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kumimoji="1" lang="zh-TW" altLang="en-US" sz="2000" dirty="0">
                    <a:solidFill>
                      <a:srgbClr val="FF0000"/>
                    </a:solidFill>
                  </a:rPr>
                  <a:t>面積比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=(16-10):16</a:t>
                </a:r>
              </a:p>
              <a:p>
                <a:r>
                  <a:rPr kumimoji="1" lang="zh-CN" alt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=6:16</a:t>
                </a:r>
              </a:p>
              <a:p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                                         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=3:8</a:t>
                </a:r>
                <a:endParaRPr kumimoji="1" lang="en-US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D44B56E-4E0F-284F-AAE6-4B554C235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86" y="4861655"/>
                <a:ext cx="4608954" cy="1631216"/>
              </a:xfrm>
              <a:prstGeom prst="rect">
                <a:avLst/>
              </a:prstGeom>
              <a:blipFill>
                <a:blip r:embed="rId3"/>
                <a:stretch>
                  <a:fillRect l="-1374" t="-2326" r="-275" b="-5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圖片 13">
            <a:extLst>
              <a:ext uri="{FF2B5EF4-FFF2-40B4-BE49-F238E27FC236}">
                <a16:creationId xmlns:a16="http://schemas.microsoft.com/office/drawing/2014/main" id="{72A71683-A3B3-2243-A8DC-12A06099E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698000"/>
            <a:ext cx="38227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30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82670-77D6-2143-82BA-A1860C5A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平常閱讀能力的訓練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C98A21-F78E-4D48-9DB0-A47553C1C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6" y="1783160"/>
            <a:ext cx="7707948" cy="436366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3721784-FF98-444F-84D7-D92CE9313210}"/>
              </a:ext>
            </a:extLst>
          </p:cNvPr>
          <p:cNvSpPr txBox="1"/>
          <p:nvPr/>
        </p:nvSpPr>
        <p:spPr>
          <a:xfrm>
            <a:off x="8981244" y="2828260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</a:rPr>
              <a:t>●</a:t>
            </a:r>
            <a:r>
              <a:rPr kumimoji="1" lang="zh-TW" altLang="en-US" sz="2800" dirty="0">
                <a:solidFill>
                  <a:srgbClr val="FF0000"/>
                </a:solidFill>
              </a:rPr>
              <a:t>使用折價卷結帳</a:t>
            </a:r>
            <a:endParaRPr kumimoji="1" lang="en-US" altLang="zh-TW" sz="2800" dirty="0">
              <a:solidFill>
                <a:srgbClr val="FF0000"/>
              </a:solidFill>
            </a:endParaRPr>
          </a:p>
          <a:p>
            <a:endParaRPr kumimoji="1" lang="en-US" altLang="zh-TW" sz="2800" dirty="0">
              <a:solidFill>
                <a:srgbClr val="FF0000"/>
              </a:solidFill>
            </a:endParaRPr>
          </a:p>
          <a:p>
            <a:endParaRPr kumimoji="1" lang="en-US" altLang="zh-TW" sz="2800" dirty="0">
              <a:solidFill>
                <a:srgbClr val="FF0000"/>
              </a:solidFill>
            </a:endParaRPr>
          </a:p>
          <a:p>
            <a:r>
              <a:rPr kumimoji="1" lang="en-US" altLang="zh-TW" sz="2800" dirty="0">
                <a:solidFill>
                  <a:srgbClr val="FF0000"/>
                </a:solidFill>
              </a:rPr>
              <a:t>●</a:t>
            </a:r>
            <a:r>
              <a:rPr kumimoji="1" lang="zh-TW" altLang="en-US" sz="2800" dirty="0">
                <a:solidFill>
                  <a:srgbClr val="FF0000"/>
                </a:solidFill>
              </a:rPr>
              <a:t>使</a:t>
            </a:r>
            <a:r>
              <a:rPr kumimoji="1" lang="zh-CN" altLang="en-US" sz="2800" dirty="0">
                <a:solidFill>
                  <a:srgbClr val="FF0000"/>
                </a:solidFill>
              </a:rPr>
              <a:t>用特惠活動結帳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61797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82670-77D6-2143-82BA-A1860C5A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平常閱讀能力的訓練</a:t>
            </a:r>
            <a:endParaRPr kumimoji="1" lang="zh-TW" altLang="en-US" dirty="0"/>
          </a:p>
        </p:txBody>
      </p:sp>
      <p:sp>
        <p:nvSpPr>
          <p:cNvPr id="6" name="向右箭號 5">
            <a:extLst>
              <a:ext uri="{FF2B5EF4-FFF2-40B4-BE49-F238E27FC236}">
                <a16:creationId xmlns:a16="http://schemas.microsoft.com/office/drawing/2014/main" id="{C4E5418B-28AB-5843-8D36-5D58AA624171}"/>
              </a:ext>
            </a:extLst>
          </p:cNvPr>
          <p:cNvSpPr/>
          <p:nvPr/>
        </p:nvSpPr>
        <p:spPr>
          <a:xfrm>
            <a:off x="8593426" y="3877834"/>
            <a:ext cx="590779" cy="502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14AEC81-712A-7E42-905B-AA56F2CD91BC}"/>
              </a:ext>
            </a:extLst>
          </p:cNvPr>
          <p:cNvSpPr/>
          <p:nvPr/>
        </p:nvSpPr>
        <p:spPr>
          <a:xfrm>
            <a:off x="9194309" y="2521258"/>
            <a:ext cx="1145219" cy="33202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D8C3C498-544A-154F-A5D4-147D79527C89}"/>
              </a:ext>
            </a:extLst>
          </p:cNvPr>
          <p:cNvCxnSpPr/>
          <p:nvPr/>
        </p:nvCxnSpPr>
        <p:spPr>
          <a:xfrm flipV="1">
            <a:off x="9391095" y="2929631"/>
            <a:ext cx="0" cy="435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6E264DA3-45A6-CB47-A5BE-3B0186937E7D}"/>
              </a:ext>
            </a:extLst>
          </p:cNvPr>
          <p:cNvCxnSpPr>
            <a:cxnSpLocks/>
          </p:cNvCxnSpPr>
          <p:nvPr/>
        </p:nvCxnSpPr>
        <p:spPr>
          <a:xfrm>
            <a:off x="9391095" y="5399103"/>
            <a:ext cx="0" cy="4424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39A4263-292A-FF46-BEBD-01754927ED3F}"/>
              </a:ext>
            </a:extLst>
          </p:cNvPr>
          <p:cNvSpPr txBox="1"/>
          <p:nvPr/>
        </p:nvSpPr>
        <p:spPr>
          <a:xfrm>
            <a:off x="9208994" y="3766473"/>
            <a:ext cx="364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7</a:t>
            </a:r>
          </a:p>
          <a:p>
            <a:r>
              <a:rPr kumimoji="1" lang="zh-TW" altLang="en-US" dirty="0"/>
              <a:t>個</a:t>
            </a:r>
            <a:endParaRPr kumimoji="1" lang="en-US" altLang="zh-TW" dirty="0"/>
          </a:p>
          <a:p>
            <a:r>
              <a:rPr kumimoji="1" lang="zh-TW" altLang="en-US" dirty="0"/>
              <a:t>樓</a:t>
            </a:r>
            <a:endParaRPr kumimoji="1" lang="en-US" altLang="zh-TW" dirty="0"/>
          </a:p>
          <a:p>
            <a:r>
              <a:rPr kumimoji="1" lang="zh-TW" altLang="en-US" dirty="0"/>
              <a:t>高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9521E73F-AE92-544B-8706-B1EACCEC70E8}"/>
              </a:ext>
            </a:extLst>
          </p:cNvPr>
          <p:cNvCxnSpPr/>
          <p:nvPr/>
        </p:nvCxnSpPr>
        <p:spPr>
          <a:xfrm>
            <a:off x="9167619" y="2929631"/>
            <a:ext cx="4469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2DC222F-1F1C-0841-ABB7-277C40A4E8B7}"/>
              </a:ext>
            </a:extLst>
          </p:cNvPr>
          <p:cNvSpPr txBox="1"/>
          <p:nvPr/>
        </p:nvSpPr>
        <p:spPr>
          <a:xfrm>
            <a:off x="9185430" y="25824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1.6</a:t>
            </a:r>
            <a:endParaRPr kumimoji="1" lang="zh-TW" altLang="en-US" dirty="0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C6E59328-AC24-FC4C-96AB-AD40B49DFBF4}"/>
              </a:ext>
            </a:extLst>
          </p:cNvPr>
          <p:cNvCxnSpPr/>
          <p:nvPr/>
        </p:nvCxnSpPr>
        <p:spPr>
          <a:xfrm>
            <a:off x="9892574" y="2720011"/>
            <a:ext cx="4469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CD2B635-C51F-E04B-9BCE-F429E2F6CD59}"/>
              </a:ext>
            </a:extLst>
          </p:cNvPr>
          <p:cNvCxnSpPr/>
          <p:nvPr/>
        </p:nvCxnSpPr>
        <p:spPr>
          <a:xfrm>
            <a:off x="9892574" y="5644383"/>
            <a:ext cx="4469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57A115E-0ECB-B84F-B29B-52DCD0309D40}"/>
              </a:ext>
            </a:extLst>
          </p:cNvPr>
          <p:cNvSpPr txBox="1"/>
          <p:nvPr/>
        </p:nvSpPr>
        <p:spPr>
          <a:xfrm>
            <a:off x="9892574" y="24729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0.4</a:t>
            </a:r>
            <a:endParaRPr kumimoji="1"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6BE4285-32E5-A648-81AA-89D8B6795856}"/>
              </a:ext>
            </a:extLst>
          </p:cNvPr>
          <p:cNvSpPr txBox="1"/>
          <p:nvPr/>
        </p:nvSpPr>
        <p:spPr>
          <a:xfrm>
            <a:off x="9950537" y="55948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0.5</a:t>
            </a:r>
            <a:endParaRPr kumimoji="1" lang="zh-TW" altLang="en-US" sz="1200" dirty="0"/>
          </a:p>
        </p:txBody>
      </p: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8C7D76E2-EBA8-FA47-A079-9094C00CED3E}"/>
              </a:ext>
            </a:extLst>
          </p:cNvPr>
          <p:cNvCxnSpPr/>
          <p:nvPr/>
        </p:nvCxnSpPr>
        <p:spPr>
          <a:xfrm flipV="1">
            <a:off x="10149470" y="2736287"/>
            <a:ext cx="0" cy="4350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0C43857E-CBBE-DA42-B25E-6EF72A810C1D}"/>
              </a:ext>
            </a:extLst>
          </p:cNvPr>
          <p:cNvCxnSpPr>
            <a:cxnSpLocks/>
          </p:cNvCxnSpPr>
          <p:nvPr/>
        </p:nvCxnSpPr>
        <p:spPr>
          <a:xfrm>
            <a:off x="10109140" y="5201606"/>
            <a:ext cx="0" cy="4427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985C463-E18A-5444-86A3-9E93F23C27AF}"/>
              </a:ext>
            </a:extLst>
          </p:cNvPr>
          <p:cNvSpPr txBox="1"/>
          <p:nvPr/>
        </p:nvSpPr>
        <p:spPr>
          <a:xfrm>
            <a:off x="9950537" y="385000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solidFill>
                  <a:srgbClr val="FF0000"/>
                </a:solidFill>
              </a:rPr>
              <a:t>繩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r>
              <a:rPr kumimoji="1" lang="zh-TW" altLang="en-US" dirty="0">
                <a:solidFill>
                  <a:srgbClr val="FF0000"/>
                </a:solidFill>
              </a:rPr>
              <a:t>長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2BCBD79-C9F3-5941-8532-FA4DFDA4D2CD}"/>
              </a:ext>
            </a:extLst>
          </p:cNvPr>
          <p:cNvGrpSpPr/>
          <p:nvPr/>
        </p:nvGrpSpPr>
        <p:grpSpPr>
          <a:xfrm>
            <a:off x="369882" y="1690691"/>
            <a:ext cx="8238296" cy="4566259"/>
            <a:chOff x="2152652" y="2062145"/>
            <a:chExt cx="6522685" cy="377936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B39C81B-7FD2-6049-9D80-A4B6ABA9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2652" y="2062145"/>
              <a:ext cx="6522685" cy="3779363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13F5BF3-0D7D-5844-B8B5-3538610CE9BC}"/>
                </a:ext>
              </a:extLst>
            </p:cNvPr>
            <p:cNvSpPr/>
            <p:nvPr/>
          </p:nvSpPr>
          <p:spPr>
            <a:xfrm>
              <a:off x="3640479" y="3293617"/>
              <a:ext cx="2588687" cy="2041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EBD64B6-EA3B-8047-875A-58C896CA6DB0}"/>
                </a:ext>
              </a:extLst>
            </p:cNvPr>
            <p:cNvSpPr/>
            <p:nvPr/>
          </p:nvSpPr>
          <p:spPr>
            <a:xfrm>
              <a:off x="2825306" y="3497802"/>
              <a:ext cx="2276396" cy="2041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9EB40A37-453C-E648-9A30-F1A06BD36E3C}"/>
                </a:ext>
              </a:extLst>
            </p:cNvPr>
            <p:cNvCxnSpPr>
              <a:cxnSpLocks/>
            </p:cNvCxnSpPr>
            <p:nvPr/>
          </p:nvCxnSpPr>
          <p:spPr>
            <a:xfrm>
              <a:off x="4144791" y="3062081"/>
              <a:ext cx="219010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82C98FE2-532A-BC46-9882-CDAB6FD22031}"/>
                </a:ext>
              </a:extLst>
            </p:cNvPr>
            <p:cNvCxnSpPr>
              <a:cxnSpLocks/>
            </p:cNvCxnSpPr>
            <p:nvPr/>
          </p:nvCxnSpPr>
          <p:spPr>
            <a:xfrm>
              <a:off x="2825307" y="3267747"/>
              <a:ext cx="52749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47A66AFB-821F-014D-8634-D639FD86E21F}"/>
              </a:ext>
            </a:extLst>
          </p:cNvPr>
          <p:cNvSpPr/>
          <p:nvPr/>
        </p:nvSpPr>
        <p:spPr>
          <a:xfrm>
            <a:off x="838200" y="5311739"/>
            <a:ext cx="230312" cy="33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2461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82670-77D6-2143-82BA-A1860C5A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平常閱讀能力的訓練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F88261B-1FF4-5B4B-96F2-2E845B1E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10" y="1664175"/>
            <a:ext cx="5942295" cy="28892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56DDE49-0375-0C4D-893F-7821DFD6C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8" y="4530179"/>
            <a:ext cx="5942295" cy="2071626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37C9F3-2CBD-9349-A627-AA3C78C9B619}"/>
              </a:ext>
            </a:extLst>
          </p:cNvPr>
          <p:cNvCxnSpPr>
            <a:cxnSpLocks/>
          </p:cNvCxnSpPr>
          <p:nvPr/>
        </p:nvCxnSpPr>
        <p:spPr>
          <a:xfrm>
            <a:off x="3539234" y="4917513"/>
            <a:ext cx="264554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2346BC6-438D-FB43-8978-A70A5EEA62C0}"/>
                  </a:ext>
                </a:extLst>
              </p:cNvPr>
              <p:cNvSpPr txBox="1"/>
              <p:nvPr/>
            </p:nvSpPr>
            <p:spPr>
              <a:xfrm>
                <a:off x="9056989" y="2468755"/>
                <a:ext cx="2541786" cy="524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zh-TW" altLang="en-US" sz="2000" dirty="0">
                    <a:solidFill>
                      <a:srgbClr val="FF0000"/>
                    </a:solidFill>
                  </a:rPr>
                  <a:t>發光效率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1440</m:t>
                        </m:r>
                      </m:num>
                      <m:den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kumimoji="1"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=72</m:t>
                    </m:r>
                  </m:oMath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2346BC6-438D-FB43-8978-A70A5EEA6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989" y="2468755"/>
                <a:ext cx="2541786" cy="524631"/>
              </a:xfrm>
              <a:prstGeom prst="rect">
                <a:avLst/>
              </a:prstGeom>
              <a:blipFill>
                <a:blip r:embed="rId4"/>
                <a:stretch>
                  <a:fillRect l="-6468" r="-2985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D8F6653-5B4D-B647-8AA1-7CD2E8EDBD00}"/>
                  </a:ext>
                </a:extLst>
              </p:cNvPr>
              <p:cNvSpPr txBox="1"/>
              <p:nvPr/>
            </p:nvSpPr>
            <p:spPr>
              <a:xfrm>
                <a:off x="9233031" y="3965743"/>
                <a:ext cx="2189702" cy="524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TW" sz="2000" dirty="0">
                    <a:solidFill>
                      <a:srgbClr val="FF0000"/>
                    </a:solidFill>
                  </a:rPr>
                  <a:t>PA</a:t>
                </a:r>
                <a:r>
                  <a:rPr kumimoji="1" lang="zh-TW" altLang="en-US" sz="2000" dirty="0">
                    <a:solidFill>
                      <a:srgbClr val="FF0000"/>
                    </a:solidFill>
                  </a:rPr>
                  <a:t>燈管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1440</m:t>
                        </m:r>
                      </m:num>
                      <m:den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kumimoji="1"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=72</a:t>
                </a:r>
                <a:endParaRPr kumimoji="1"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D8F6653-5B4D-B647-8AA1-7CD2E8EDB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31" y="3965743"/>
                <a:ext cx="2189702" cy="524631"/>
              </a:xfrm>
              <a:prstGeom prst="rect">
                <a:avLst/>
              </a:prstGeom>
              <a:blipFill>
                <a:blip r:embed="rId5"/>
                <a:stretch>
                  <a:fillRect l="-7514" t="-4762" r="-7514" b="-19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7AB0EDE-6DB9-774D-AD00-2681016149A3}"/>
                  </a:ext>
                </a:extLst>
              </p:cNvPr>
              <p:cNvSpPr txBox="1"/>
              <p:nvPr/>
            </p:nvSpPr>
            <p:spPr>
              <a:xfrm>
                <a:off x="8753422" y="3010492"/>
                <a:ext cx="4576438" cy="676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2340</m:t>
                          </m:r>
                        </m:num>
                        <m:den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=85</m:t>
                      </m:r>
                      <m:f>
                        <m:fPr>
                          <m:ctrl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7AB0EDE-6DB9-774D-AD00-26810161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422" y="3010492"/>
                <a:ext cx="4576438" cy="676852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23208E8-7696-E347-B93D-E86733108D53}"/>
                  </a:ext>
                </a:extLst>
              </p:cNvPr>
              <p:cNvSpPr txBox="1"/>
              <p:nvPr/>
            </p:nvSpPr>
            <p:spPr>
              <a:xfrm>
                <a:off x="8632362" y="4524424"/>
                <a:ext cx="457643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2340</m:t>
                          </m:r>
                        </m:num>
                        <m:den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=78</m:t>
                      </m:r>
                    </m:oMath>
                  </m:oMathPara>
                </a14:m>
                <a:endParaRPr kumimoji="1" lang="en-US" altLang="zh-CN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23208E8-7696-E347-B93D-E86733108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362" y="4524424"/>
                <a:ext cx="4576438" cy="670568"/>
              </a:xfrm>
              <a:prstGeom prst="rect">
                <a:avLst/>
              </a:prstGeom>
              <a:blipFill>
                <a:blip r:embed="rId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34503D84-AD2D-4647-B81F-437DE3F88338}"/>
                  </a:ext>
                </a:extLst>
              </p:cNvPr>
              <p:cNvSpPr txBox="1"/>
              <p:nvPr/>
            </p:nvSpPr>
            <p:spPr>
              <a:xfrm>
                <a:off x="8632362" y="5229042"/>
                <a:ext cx="457643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3360</m:t>
                          </m:r>
                        </m:num>
                        <m:den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=84</m:t>
                      </m:r>
                    </m:oMath>
                  </m:oMathPara>
                </a14:m>
                <a:endParaRPr kumimoji="1"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34503D84-AD2D-4647-B81F-437DE3F88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362" y="5229042"/>
                <a:ext cx="4576438" cy="670568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7158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82670-77D6-2143-82BA-A1860C5A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平常閱讀能力的訓練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ABDDC0-A2CF-8745-9C48-EA017574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672" y="1690691"/>
            <a:ext cx="7336243" cy="3591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F2A9C10-3B41-3344-96C4-7750FDC3534C}"/>
                  </a:ext>
                </a:extLst>
              </p:cNvPr>
              <p:cNvSpPr txBox="1"/>
              <p:nvPr/>
            </p:nvSpPr>
            <p:spPr>
              <a:xfrm>
                <a:off x="3472648" y="5592932"/>
                <a:ext cx="6660734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5(</m:t>
                    </m:r>
                    <m:r>
                      <a:rPr kumimoji="1"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元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)×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90(</m:t>
                        </m:r>
                        <m:r>
                          <a:rPr kumimoji="1"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支</m:t>
                        </m:r>
                        <m: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kumimoji="1"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×40×</m:t>
                    </m:r>
                    <m:r>
                      <m:rPr>
                        <m:sty m:val="p"/>
                      </m:rPr>
                      <a:rPr kumimoji="1"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zh-CN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5(</m:t>
                    </m:r>
                    <m:r>
                      <a:rPr kumimoji="1"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元</m:t>
                    </m:r>
                    <m:r>
                      <m:rPr>
                        <m:nor/>
                      </m:rPr>
                      <a:rPr kumimoji="1" lang="en-US" altLang="zh-CN" sz="2000" dirty="0">
                        <a:solidFill>
                          <a:srgbClr val="FF0000"/>
                        </a:solidFill>
                      </a:rPr>
                      <m:t>)×</m:t>
                    </m:r>
                    <m:f>
                      <m:fPr>
                        <m:ctrlP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120(</m:t>
                        </m:r>
                        <m:r>
                          <a:rPr kumimoji="1"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支</m:t>
                        </m:r>
                        <m: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kumimoji="1"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×28×</m:t>
                    </m:r>
                    <m:r>
                      <m:rPr>
                        <m:sty m:val="p"/>
                      </m:rPr>
                      <a:rPr kumimoji="1"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&gt;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60000-45000</a:t>
                </a:r>
                <a:endParaRPr kumimoji="1"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F2A9C10-3B41-3344-96C4-7750FDC35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48" y="5592932"/>
                <a:ext cx="6660734" cy="531940"/>
              </a:xfrm>
              <a:prstGeom prst="rect">
                <a:avLst/>
              </a:prstGeom>
              <a:blipFill>
                <a:blip r:embed="rId3"/>
                <a:stretch>
                  <a:fillRect l="-1333" t="-6977" r="-1333" b="-139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37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1861764" y="607501"/>
            <a:ext cx="7886700" cy="64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近年來四個分項在題目中的題數與通過率</a:t>
            </a:r>
            <a:endParaRPr sz="3600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2" y="1709775"/>
            <a:ext cx="7304925" cy="48618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22F2FB5E-F822-1842-B75B-C49B0A5C6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56921"/>
              </p:ext>
            </p:extLst>
          </p:nvPr>
        </p:nvGraphicFramePr>
        <p:xfrm>
          <a:off x="8828928" y="1754536"/>
          <a:ext cx="1839073" cy="4772376"/>
        </p:xfrm>
        <a:graphic>
          <a:graphicData uri="http://schemas.openxmlformats.org/drawingml/2006/table">
            <a:tbl>
              <a:tblPr firstRow="1" bandRow="1">
                <a:tableStyleId>{4B5DC4A8-7311-49D0-92C0-F9C160145B0F}</a:tableStyleId>
              </a:tblPr>
              <a:tblGrid>
                <a:gridCol w="1839073">
                  <a:extLst>
                    <a:ext uri="{9D8B030D-6E8A-4147-A177-3AD203B41FA5}">
                      <a16:colId xmlns:a16="http://schemas.microsoft.com/office/drawing/2014/main" val="835426415"/>
                    </a:ext>
                  </a:extLst>
                </a:gridCol>
              </a:tblGrid>
              <a:tr h="7580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111</a:t>
                      </a:r>
                      <a:r>
                        <a:rPr lang="zh-CN" altLang="en-US" sz="2800" dirty="0"/>
                        <a:t>年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2621"/>
                  </a:ext>
                </a:extLst>
              </a:tr>
              <a:tr h="848018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432525"/>
                  </a:ext>
                </a:extLst>
              </a:tr>
              <a:tr h="744476">
                <a:tc>
                  <a:txBody>
                    <a:bodyPr/>
                    <a:lstStyle/>
                    <a:p>
                      <a:r>
                        <a:rPr lang="en-US" altLang="zh-CN" sz="20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Arial"/>
                        </a:rPr>
                        <a:t>4</a:t>
                      </a:r>
                      <a:r>
                        <a:rPr lang="zh-CN" altLang="en-US" sz="20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Arial"/>
                        </a:rPr>
                        <a:t>     </a:t>
                      </a:r>
                      <a:r>
                        <a:rPr lang="en-US" altLang="zh-CN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2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956367"/>
                  </a:ext>
                </a:extLst>
              </a:tr>
              <a:tr h="1284270">
                <a:tc>
                  <a:txBody>
                    <a:bodyPr/>
                    <a:lstStyle/>
                    <a:p>
                      <a:r>
                        <a:rPr lang="en-US" altLang="zh-CN" sz="20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Arial"/>
                        </a:rPr>
                        <a:t>8</a:t>
                      </a:r>
                      <a:r>
                        <a:rPr lang="zh-CN" altLang="en-US" sz="16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Arial"/>
                        </a:rPr>
                        <a:t>     </a:t>
                      </a:r>
                      <a:r>
                        <a:rPr lang="en-US" altLang="zh-CN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4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zh-TW" altLang="en-US" sz="2000" b="0" i="0" u="none" strike="noStrike" cap="none" dirty="0">
                        <a:solidFill>
                          <a:srgbClr val="FF0000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57518"/>
                  </a:ext>
                </a:extLst>
              </a:tr>
              <a:tr h="11375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CN" sz="20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Arial"/>
                        </a:rPr>
                        <a:t>6</a:t>
                      </a:r>
                      <a:r>
                        <a:rPr lang="zh-CN" altLang="en-US" sz="20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Arial"/>
                        </a:rPr>
                        <a:t>    </a:t>
                      </a:r>
                      <a:r>
                        <a:rPr lang="zh-CN" altLang="en-US" sz="16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altLang="zh-CN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15</a:t>
                      </a:r>
                      <a:r>
                        <a:rPr lang="zh-CN" altLang="en-US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、</a:t>
                      </a:r>
                      <a:r>
                        <a:rPr lang="en-US" altLang="zh-CN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18</a:t>
                      </a:r>
                      <a:r>
                        <a:rPr lang="zh-CN" altLang="en-US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、</a:t>
                      </a:r>
                      <a:r>
                        <a:rPr lang="en-US" altLang="zh-CN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20</a:t>
                      </a:r>
                      <a:r>
                        <a:rPr lang="zh-CN" altLang="en-US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、</a:t>
                      </a:r>
                      <a:endParaRPr lang="en-US" altLang="zh-CN" sz="1600" b="0" i="0" u="none" strike="noStrike" cap="none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CN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21</a:t>
                      </a:r>
                      <a:r>
                        <a:rPr lang="zh-CN" altLang="en-US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、</a:t>
                      </a:r>
                      <a:r>
                        <a:rPr lang="en-US" altLang="zh-CN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22</a:t>
                      </a:r>
                      <a:r>
                        <a:rPr lang="zh-CN" altLang="en-US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、</a:t>
                      </a:r>
                      <a:r>
                        <a:rPr lang="en-US" altLang="zh-CN" sz="16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23</a:t>
                      </a:r>
                      <a:endParaRPr lang="zh-TW" altLang="en-US" sz="2000" b="0" i="0" u="none" strike="noStrike" cap="none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812195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FD051DA4-0529-9B4B-A93F-FC96E70BCC19}"/>
              </a:ext>
            </a:extLst>
          </p:cNvPr>
          <p:cNvSpPr txBox="1"/>
          <p:nvPr/>
        </p:nvSpPr>
        <p:spPr>
          <a:xfrm>
            <a:off x="10039353" y="377139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800" dirty="0">
                <a:solidFill>
                  <a:srgbClr val="7030A0"/>
                </a:solidFill>
                <a:highlight>
                  <a:srgbClr val="C0C0C0"/>
                </a:highlight>
              </a:rPr>
              <a:t>0.74</a:t>
            </a:r>
            <a:endParaRPr kumimoji="1" lang="zh-TW" altLang="en-US" sz="1800" dirty="0">
              <a:solidFill>
                <a:srgbClr val="7030A0"/>
              </a:solidFill>
              <a:highlight>
                <a:srgbClr val="C0C0C0"/>
              </a:highligh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3DA9C3C-E1B3-1840-A3AC-7F1B2E70A6FC}"/>
              </a:ext>
            </a:extLst>
          </p:cNvPr>
          <p:cNvSpPr txBox="1"/>
          <p:nvPr/>
        </p:nvSpPr>
        <p:spPr>
          <a:xfrm>
            <a:off x="10039351" y="2928360"/>
            <a:ext cx="4587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solidFill>
                  <a:srgbClr val="7030A0"/>
                </a:solidFill>
                <a:highlight>
                  <a:srgbClr val="C0C0C0"/>
                </a:highlight>
              </a:rPr>
              <a:t>0.74</a:t>
            </a:r>
            <a:endParaRPr kumimoji="1" lang="zh-TW" altLang="en-US" sz="1800" dirty="0">
              <a:solidFill>
                <a:srgbClr val="7030A0"/>
              </a:solidFill>
              <a:highlight>
                <a:srgbClr val="C0C0C0"/>
              </a:highlight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2D62FEC-A062-DA41-B41F-4F4165F7C689}"/>
              </a:ext>
            </a:extLst>
          </p:cNvPr>
          <p:cNvSpPr txBox="1"/>
          <p:nvPr/>
        </p:nvSpPr>
        <p:spPr>
          <a:xfrm>
            <a:off x="10039350" y="4964487"/>
            <a:ext cx="6554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solidFill>
                  <a:srgbClr val="7030A0"/>
                </a:solidFill>
                <a:highlight>
                  <a:srgbClr val="C0C0C0"/>
                </a:highlight>
              </a:rPr>
              <a:t>0.55</a:t>
            </a:r>
            <a:endParaRPr kumimoji="1" lang="zh-TW" altLang="en-US" sz="1800" dirty="0">
              <a:solidFill>
                <a:srgbClr val="7030A0"/>
              </a:solidFill>
              <a:highlight>
                <a:srgbClr val="C0C0C0"/>
              </a:highlight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B9FBFFD-E15B-A645-8894-A33D33D74507}"/>
              </a:ext>
            </a:extLst>
          </p:cNvPr>
          <p:cNvSpPr txBox="1"/>
          <p:nvPr/>
        </p:nvSpPr>
        <p:spPr>
          <a:xfrm>
            <a:off x="10039350" y="6179961"/>
            <a:ext cx="7536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solidFill>
                  <a:srgbClr val="7030A0"/>
                </a:solidFill>
                <a:highlight>
                  <a:srgbClr val="C0C0C0"/>
                </a:highlight>
              </a:rPr>
              <a:t>0.44</a:t>
            </a:r>
            <a:endParaRPr kumimoji="1" lang="zh-TW" altLang="en-US" dirty="0">
              <a:solidFill>
                <a:srgbClr val="7030A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5490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82670-77D6-2143-82BA-A1860C5A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平常閱讀能力的訓練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525A7D5-0C60-7A4E-9695-7B962BA03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1" y="2241550"/>
            <a:ext cx="7734300" cy="23749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F56E013-EE1F-A941-94A9-A303E91D6A98}"/>
              </a:ext>
            </a:extLst>
          </p:cNvPr>
          <p:cNvSpPr txBox="1"/>
          <p:nvPr/>
        </p:nvSpPr>
        <p:spPr>
          <a:xfrm>
            <a:off x="2642587" y="193533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非選擇題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F4DA1D11-83C6-C74C-BEB3-047307D7F903}"/>
              </a:ext>
            </a:extLst>
          </p:cNvPr>
          <p:cNvCxnSpPr>
            <a:cxnSpLocks/>
          </p:cNvCxnSpPr>
          <p:nvPr/>
        </p:nvCxnSpPr>
        <p:spPr>
          <a:xfrm>
            <a:off x="5110579" y="2999936"/>
            <a:ext cx="339127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B3F58047-3E42-CE43-A304-6152353C12C5}"/>
              </a:ext>
            </a:extLst>
          </p:cNvPr>
          <p:cNvCxnSpPr>
            <a:cxnSpLocks/>
          </p:cNvCxnSpPr>
          <p:nvPr/>
        </p:nvCxnSpPr>
        <p:spPr>
          <a:xfrm>
            <a:off x="5262980" y="4128881"/>
            <a:ext cx="299917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001E85-A14F-BF45-B6C0-68F45EE369B8}"/>
              </a:ext>
            </a:extLst>
          </p:cNvPr>
          <p:cNvCxnSpPr>
            <a:cxnSpLocks/>
          </p:cNvCxnSpPr>
          <p:nvPr/>
        </p:nvCxnSpPr>
        <p:spPr>
          <a:xfrm>
            <a:off x="5511555" y="3631730"/>
            <a:ext cx="360285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0A31E79A-9258-DD40-A623-18E1044A3FFE}"/>
              </a:ext>
            </a:extLst>
          </p:cNvPr>
          <p:cNvSpPr/>
          <p:nvPr/>
        </p:nvSpPr>
        <p:spPr>
          <a:xfrm>
            <a:off x="8416665" y="3924695"/>
            <a:ext cx="1114994" cy="204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1E991D6-3B3E-094B-8B38-442D93697F48}"/>
              </a:ext>
            </a:extLst>
          </p:cNvPr>
          <p:cNvSpPr/>
          <p:nvPr/>
        </p:nvSpPr>
        <p:spPr>
          <a:xfrm>
            <a:off x="7859169" y="4185960"/>
            <a:ext cx="1610347" cy="249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8D392AF-7035-BA4D-97C6-4482DFB9AC89}"/>
              </a:ext>
            </a:extLst>
          </p:cNvPr>
          <p:cNvSpPr txBox="1"/>
          <p:nvPr/>
        </p:nvSpPr>
        <p:spPr>
          <a:xfrm>
            <a:off x="2900039" y="6178858"/>
            <a:ext cx="6611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</a:rPr>
              <a:t>除了「計算能力」之外，還強調「判斷」，提出理由解釋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3EFF9A6-0B5A-C54D-80F1-7641CBCA2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617" y="4709516"/>
            <a:ext cx="5598728" cy="13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28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82670-77D6-2143-82BA-A1860C5A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平常閱讀能力的訓練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A85F3FD-F9D2-724F-B3E8-525931AE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1819553"/>
            <a:ext cx="7823200" cy="3733800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F55465C0-F422-D749-AF8B-2A73EEB04700}"/>
              </a:ext>
            </a:extLst>
          </p:cNvPr>
          <p:cNvCxnSpPr>
            <a:cxnSpLocks/>
          </p:cNvCxnSpPr>
          <p:nvPr/>
        </p:nvCxnSpPr>
        <p:spPr>
          <a:xfrm>
            <a:off x="7196833" y="3035446"/>
            <a:ext cx="26189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7792F60-6C6C-EC40-B1CE-B0B7C5B7F116}"/>
              </a:ext>
            </a:extLst>
          </p:cNvPr>
          <p:cNvCxnSpPr>
            <a:cxnSpLocks/>
          </p:cNvCxnSpPr>
          <p:nvPr/>
        </p:nvCxnSpPr>
        <p:spPr>
          <a:xfrm>
            <a:off x="3033204" y="3275144"/>
            <a:ext cx="19797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605A8C4-0728-214D-BFA1-2E6A805A357E}"/>
              </a:ext>
            </a:extLst>
          </p:cNvPr>
          <p:cNvCxnSpPr>
            <a:cxnSpLocks/>
          </p:cNvCxnSpPr>
          <p:nvPr/>
        </p:nvCxnSpPr>
        <p:spPr>
          <a:xfrm>
            <a:off x="5927326" y="3275144"/>
            <a:ext cx="403934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87C8D5F-273B-B94B-93CE-B0281B2463D9}"/>
              </a:ext>
            </a:extLst>
          </p:cNvPr>
          <p:cNvCxnSpPr>
            <a:cxnSpLocks/>
          </p:cNvCxnSpPr>
          <p:nvPr/>
        </p:nvCxnSpPr>
        <p:spPr>
          <a:xfrm>
            <a:off x="3033204" y="3541474"/>
            <a:ext cx="17666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D1F89BDE-D05A-5445-BF81-05C13DE2322D}"/>
              </a:ext>
            </a:extLst>
          </p:cNvPr>
          <p:cNvSpPr txBox="1"/>
          <p:nvPr/>
        </p:nvSpPr>
        <p:spPr>
          <a:xfrm>
            <a:off x="3355562" y="5959127"/>
            <a:ext cx="6611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</a:rPr>
              <a:t>除了「計算能力」之外，還強調「判斷」，提出理由解釋</a:t>
            </a:r>
          </a:p>
        </p:txBody>
      </p:sp>
    </p:spTree>
    <p:extLst>
      <p:ext uri="{BB962C8B-B14F-4D97-AF65-F5344CB8AC3E}">
        <p14:creationId xmlns:p14="http://schemas.microsoft.com/office/powerpoint/2010/main" val="3851333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2152650" y="561660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以</a:t>
            </a:r>
            <a:r>
              <a:rPr lang="zh-TW" altLang="zh-TW" sz="3600" dirty="0">
                <a:latin typeface="DFKai-SB"/>
                <a:ea typeface="DFKai-SB"/>
                <a:cs typeface="DFKai-SB"/>
                <a:sym typeface="DFKai-SB"/>
              </a:rPr>
              <a:t>二次函數</a:t>
            </a: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答題狀況為例</a:t>
            </a:r>
            <a:endParaRPr sz="3600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983790"/>
            <a:ext cx="9144000" cy="221970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96" name="Google Shape;196;p27"/>
          <p:cNvSpPr txBox="1"/>
          <p:nvPr/>
        </p:nvSpPr>
        <p:spPr>
          <a:xfrm>
            <a:off x="1883076" y="1802262"/>
            <a:ext cx="8682182" cy="1181528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en-US" altLang="zh-TW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110</a:t>
            </a:r>
            <a:r>
              <a:rPr lang="zh-TW" altLang="en-US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年</a:t>
            </a:r>
            <a:r>
              <a:rPr lang="en-US" altLang="zh-TW" sz="2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(0.45)                                &lt;</a:t>
            </a:r>
            <a:r>
              <a:rPr lang="zh-TW" altLang="en-US" sz="2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知識理解</a:t>
            </a:r>
            <a:r>
              <a:rPr lang="en-US" altLang="zh-TW" sz="2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&gt;</a:t>
            </a:r>
            <a:r>
              <a:rPr lang="zh-CN" altLang="en-US" sz="2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答案：Ａ</a:t>
            </a:r>
            <a:endParaRPr sz="1200" dirty="0"/>
          </a:p>
          <a:p>
            <a:pPr>
              <a:lnSpc>
                <a:spcPct val="150000"/>
              </a:lnSpc>
              <a:buClr>
                <a:schemeClr val="dk1"/>
              </a:buClr>
              <a:buSzPts val="2500"/>
            </a:pP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能理解二次函數圖形的性質與圖形平移跟函數的關係</a:t>
            </a:r>
            <a:endParaRPr sz="24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3037522" y="5391739"/>
            <a:ext cx="7379850" cy="864809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基礎</a:t>
            </a:r>
            <a:r>
              <a:rPr lang="en-US" altLang="zh-TW" sz="3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待加強都在</a:t>
            </a: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和</a:t>
            </a: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的比例都偏高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;p27">
            <a:extLst>
              <a:ext uri="{FF2B5EF4-FFF2-40B4-BE49-F238E27FC236}">
                <a16:creationId xmlns:a16="http://schemas.microsoft.com/office/drawing/2014/main" id="{220D974D-C93E-EC4F-B597-5EBED51CEE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以</a:t>
            </a:r>
            <a:r>
              <a:rPr lang="zh-TW" altLang="zh-TW" sz="3600" dirty="0">
                <a:latin typeface="DFKai-SB"/>
                <a:ea typeface="DFKai-SB"/>
                <a:cs typeface="DFKai-SB"/>
                <a:sym typeface="DFKai-SB"/>
              </a:rPr>
              <a:t>二次函數</a:t>
            </a: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答題狀況為例</a:t>
            </a:r>
            <a:endParaRPr sz="36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" name="Google Shape;196;p27">
            <a:extLst>
              <a:ext uri="{FF2B5EF4-FFF2-40B4-BE49-F238E27FC236}">
                <a16:creationId xmlns:a16="http://schemas.microsoft.com/office/drawing/2014/main" id="{E403759F-C8C2-B244-A412-E883ACE0823D}"/>
              </a:ext>
            </a:extLst>
          </p:cNvPr>
          <p:cNvSpPr txBox="1"/>
          <p:nvPr/>
        </p:nvSpPr>
        <p:spPr>
          <a:xfrm>
            <a:off x="1948870" y="1681019"/>
            <a:ext cx="8682182" cy="128385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en-US" altLang="zh-TW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11</a:t>
            </a:r>
            <a:r>
              <a:rPr lang="en-US" altLang="zh-CN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</a:t>
            </a:r>
            <a:r>
              <a:rPr lang="zh-TW" altLang="en-US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年</a:t>
            </a:r>
            <a:r>
              <a:rPr lang="en-US" altLang="zh-TW" sz="2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(0.45)                                &lt;</a:t>
            </a:r>
            <a:r>
              <a:rPr lang="zh-TW" altLang="en-US" sz="2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知識理解</a:t>
            </a:r>
            <a:r>
              <a:rPr lang="en-US" altLang="zh-TW" sz="2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&gt;</a:t>
            </a:r>
            <a:r>
              <a:rPr lang="zh-CN" altLang="en-US" sz="2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altLang="en-US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altLang="en-US" sz="2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答案：</a:t>
            </a:r>
            <a:r>
              <a:rPr lang="zh-CN" altLang="en" sz="2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Ａ</a:t>
            </a:r>
            <a:endParaRPr sz="2000" dirty="0"/>
          </a:p>
          <a:p>
            <a:pPr>
              <a:lnSpc>
                <a:spcPct val="150000"/>
              </a:lnSpc>
              <a:buClr>
                <a:schemeClr val="dk1"/>
              </a:buClr>
              <a:buSzPts val="2500"/>
            </a:pP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理解二次函數圖形的性質與圖形平移跟函數的關係</a:t>
            </a:r>
            <a:endParaRPr sz="24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Google Shape;197;p27">
            <a:extLst>
              <a:ext uri="{FF2B5EF4-FFF2-40B4-BE49-F238E27FC236}">
                <a16:creationId xmlns:a16="http://schemas.microsoft.com/office/drawing/2014/main" id="{92A24F45-E00D-1340-88F1-548F71DA1305}"/>
              </a:ext>
            </a:extLst>
          </p:cNvPr>
          <p:cNvSpPr txBox="1"/>
          <p:nvPr/>
        </p:nvSpPr>
        <p:spPr>
          <a:xfrm>
            <a:off x="3037522" y="5628067"/>
            <a:ext cx="7379850" cy="864809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基礎</a:t>
            </a:r>
            <a:r>
              <a:rPr lang="en-US" altLang="zh-TW" sz="3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待加強都在</a:t>
            </a: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和</a:t>
            </a: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的比例依然偏高</a:t>
            </a:r>
            <a:endParaRPr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9E05932-0539-C342-B343-B17E7D37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90" y="2964875"/>
            <a:ext cx="8682182" cy="26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9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endParaRPr/>
          </a:p>
        </p:txBody>
      </p:sp>
      <p:sp>
        <p:nvSpPr>
          <p:cNvPr id="252" name="Google Shape;252;p35"/>
          <p:cNvSpPr txBox="1"/>
          <p:nvPr/>
        </p:nvSpPr>
        <p:spPr>
          <a:xfrm>
            <a:off x="1477820" y="295566"/>
            <a:ext cx="9264072" cy="6253016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ts val="3200"/>
            </a:pPr>
            <a:endParaRPr lang="en-US" altLang="zh-TW" sz="3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  <a:buClr>
                <a:schemeClr val="lt1"/>
              </a:buClr>
              <a:buSzPts val="3200"/>
            </a:pPr>
            <a:r>
              <a:rPr lang="zh-CN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連續兩年的二次函數都考了「二次函</a:t>
            </a:r>
            <a:r>
              <a:rPr lang="zh-CN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數平移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」的概念，通過率恰好都是</a:t>
            </a:r>
            <a:r>
              <a:rPr lang="en-US" altLang="zh-CN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0.45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，且誘答選項的效果很不錯，這的現象可以讓老師思考教學上有什麼可以注意的事呢</a:t>
            </a:r>
            <a:r>
              <a:rPr lang="en-US" altLang="zh-CN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3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ts val="3600"/>
            </a:pPr>
            <a:r>
              <a:rPr lang="zh-CN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此外，在四項能力中我們可以更著力於</a:t>
            </a: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…</a:t>
            </a:r>
            <a:endParaRPr sz="3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7927179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2152650" y="561660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知識點的思考</a:t>
            </a:r>
            <a:r>
              <a:rPr lang="zh-CN" altLang="en-US" sz="3600" dirty="0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-US" altLang="zh-CN" sz="3600" dirty="0">
                <a:latin typeface="DFKai-SB"/>
                <a:ea typeface="DFKai-SB"/>
                <a:cs typeface="DFKai-SB"/>
                <a:sym typeface="DFKai-SB"/>
              </a:rPr>
              <a:t>vs</a:t>
            </a:r>
            <a:r>
              <a:rPr lang="zh-CN" altLang="en-US" sz="3600" dirty="0">
                <a:latin typeface="DFKai-SB"/>
                <a:ea typeface="DFKai-SB"/>
                <a:cs typeface="DFKai-SB"/>
                <a:sym typeface="DFKai-SB"/>
              </a:rPr>
              <a:t> 反覆練習</a:t>
            </a:r>
            <a:endParaRPr sz="3600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AF8657B-6390-FA47-8CA5-219108AF8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2941"/>
            <a:ext cx="12192000" cy="389021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41C2A36-9244-3640-862D-5789431BBD76}"/>
              </a:ext>
            </a:extLst>
          </p:cNvPr>
          <p:cNvSpPr txBox="1"/>
          <p:nvPr/>
        </p:nvSpPr>
        <p:spPr>
          <a:xfrm>
            <a:off x="2257746" y="1226268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DFKai-SB"/>
                <a:ea typeface="DFKai-SB"/>
                <a:cs typeface="DFKai-SB"/>
                <a:sym typeface="DFKai-SB"/>
              </a:rPr>
              <a:t>以</a:t>
            </a:r>
            <a:r>
              <a:rPr lang="zh-TW" altLang="en-US" sz="1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解一元</a:t>
            </a:r>
            <a:r>
              <a:rPr lang="zh-TW" altLang="zh-TW" sz="1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二次</a:t>
            </a:r>
            <a:r>
              <a:rPr lang="zh-TW" altLang="en-US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方程式</a:t>
            </a:r>
            <a:r>
              <a:rPr lang="zh-TW" altLang="en-US" sz="1400" dirty="0">
                <a:latin typeface="DFKai-SB"/>
                <a:ea typeface="DFKai-SB"/>
                <a:cs typeface="DFKai-SB"/>
                <a:sym typeface="DFKai-SB"/>
              </a:rPr>
              <a:t>為例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4D84252-3363-AB4C-9DC8-4C72CA174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476" y="3020752"/>
            <a:ext cx="6096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74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2152650" y="561660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知識點的思考</a:t>
            </a:r>
            <a:r>
              <a:rPr lang="zh-CN" altLang="en-US" sz="3600" dirty="0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-US" altLang="zh-CN" sz="3600" dirty="0">
                <a:latin typeface="DFKai-SB"/>
                <a:ea typeface="DFKai-SB"/>
                <a:cs typeface="DFKai-SB"/>
                <a:sym typeface="DFKai-SB"/>
              </a:rPr>
              <a:t>vs</a:t>
            </a:r>
            <a:r>
              <a:rPr lang="zh-CN" altLang="en-US" sz="3600" dirty="0">
                <a:latin typeface="DFKai-SB"/>
                <a:ea typeface="DFKai-SB"/>
                <a:cs typeface="DFKai-SB"/>
                <a:sym typeface="DFKai-SB"/>
              </a:rPr>
              <a:t> 反覆練習</a:t>
            </a:r>
            <a:endParaRPr sz="3600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9C1F28F-2304-D449-AE6F-BF8CAD620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4588"/>
            <a:ext cx="12192000" cy="512556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E2A90BB-080B-F843-A433-E0F0F13DD318}"/>
              </a:ext>
            </a:extLst>
          </p:cNvPr>
          <p:cNvSpPr txBox="1"/>
          <p:nvPr/>
        </p:nvSpPr>
        <p:spPr>
          <a:xfrm>
            <a:off x="2257746" y="1226268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DFKai-SB"/>
                <a:ea typeface="DFKai-SB"/>
                <a:cs typeface="DFKai-SB"/>
                <a:sym typeface="DFKai-SB"/>
              </a:rPr>
              <a:t>以</a:t>
            </a:r>
            <a:r>
              <a:rPr lang="zh-TW" altLang="en-US" sz="1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解一元</a:t>
            </a:r>
            <a:r>
              <a:rPr lang="zh-TW" altLang="zh-TW" sz="1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二次</a:t>
            </a:r>
            <a:r>
              <a:rPr lang="zh-TW" altLang="en-US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方程式</a:t>
            </a:r>
            <a:r>
              <a:rPr lang="zh-TW" altLang="en-US" sz="1400" dirty="0">
                <a:latin typeface="DFKai-SB"/>
                <a:ea typeface="DFKai-SB"/>
                <a:cs typeface="DFKai-SB"/>
                <a:sym typeface="DFKai-SB"/>
              </a:rPr>
              <a:t>為例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0314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2152650" y="561660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知識點的思考</a:t>
            </a:r>
            <a:r>
              <a:rPr lang="zh-CN" altLang="en-US" sz="3600" dirty="0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-US" altLang="zh-CN" sz="3600" dirty="0">
                <a:latin typeface="DFKai-SB"/>
                <a:ea typeface="DFKai-SB"/>
                <a:cs typeface="DFKai-SB"/>
                <a:sym typeface="DFKai-SB"/>
              </a:rPr>
              <a:t>vs</a:t>
            </a:r>
            <a:r>
              <a:rPr lang="zh-CN" altLang="en-US" sz="3600" dirty="0">
                <a:latin typeface="DFKai-SB"/>
                <a:ea typeface="DFKai-SB"/>
                <a:cs typeface="DFKai-SB"/>
                <a:sym typeface="DFKai-SB"/>
              </a:rPr>
              <a:t> 反覆練習</a:t>
            </a:r>
            <a:endParaRPr sz="3600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35A9AD-6AAF-5041-952B-CA1F7FA7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27990"/>
            <a:ext cx="12200919" cy="385841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830A69C-FBA8-524B-B887-52858C097950}"/>
              </a:ext>
            </a:extLst>
          </p:cNvPr>
          <p:cNvSpPr txBox="1"/>
          <p:nvPr/>
        </p:nvSpPr>
        <p:spPr>
          <a:xfrm>
            <a:off x="2257746" y="1226268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DFKai-SB"/>
                <a:ea typeface="DFKai-SB"/>
                <a:cs typeface="DFKai-SB"/>
                <a:sym typeface="DFKai-SB"/>
              </a:rPr>
              <a:t>以</a:t>
            </a:r>
            <a:r>
              <a:rPr lang="zh-TW" altLang="en-US" sz="1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解一元</a:t>
            </a:r>
            <a:r>
              <a:rPr lang="zh-TW" altLang="zh-TW" sz="1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二次</a:t>
            </a:r>
            <a:r>
              <a:rPr lang="zh-TW" altLang="en-US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方程式</a:t>
            </a:r>
            <a:r>
              <a:rPr lang="zh-TW" altLang="en-US" sz="1400" dirty="0">
                <a:latin typeface="DFKai-SB"/>
                <a:ea typeface="DFKai-SB"/>
                <a:cs typeface="DFKai-SB"/>
                <a:sym typeface="DFKai-SB"/>
              </a:rPr>
              <a:t>為例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55544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2152650" y="561660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知識點的思考</a:t>
            </a:r>
            <a:r>
              <a:rPr lang="zh-CN" altLang="en-US" sz="3600" dirty="0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-US" altLang="zh-CN" sz="3600" dirty="0">
                <a:latin typeface="DFKai-SB"/>
                <a:ea typeface="DFKai-SB"/>
                <a:cs typeface="DFKai-SB"/>
                <a:sym typeface="DFKai-SB"/>
              </a:rPr>
              <a:t>vs</a:t>
            </a:r>
            <a:r>
              <a:rPr lang="zh-CN" altLang="en-US" sz="3600" dirty="0">
                <a:latin typeface="DFKai-SB"/>
                <a:ea typeface="DFKai-SB"/>
                <a:cs typeface="DFKai-SB"/>
                <a:sym typeface="DFKai-SB"/>
              </a:rPr>
              <a:t> 反覆練習</a:t>
            </a:r>
            <a:endParaRPr sz="3600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DD125A-AF11-FE48-8CAB-F4E74005F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" y="1610753"/>
            <a:ext cx="12177848" cy="42249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BE739D5-35D7-1F4D-A645-AC15E62A87FD}"/>
              </a:ext>
            </a:extLst>
          </p:cNvPr>
          <p:cNvSpPr txBox="1"/>
          <p:nvPr/>
        </p:nvSpPr>
        <p:spPr>
          <a:xfrm>
            <a:off x="2257746" y="1226268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DFKai-SB"/>
                <a:ea typeface="DFKai-SB"/>
                <a:cs typeface="DFKai-SB"/>
                <a:sym typeface="DFKai-SB"/>
              </a:rPr>
              <a:t>以</a:t>
            </a:r>
            <a:r>
              <a:rPr lang="zh-TW" altLang="en-US" sz="1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解一元</a:t>
            </a:r>
            <a:r>
              <a:rPr lang="zh-TW" altLang="zh-TW" sz="1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二次</a:t>
            </a:r>
            <a:r>
              <a:rPr lang="zh-TW" altLang="en-US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方程式</a:t>
            </a:r>
            <a:r>
              <a:rPr lang="zh-TW" altLang="en-US" sz="1400" dirty="0">
                <a:latin typeface="DFKai-SB"/>
                <a:ea typeface="DFKai-SB"/>
                <a:cs typeface="DFKai-SB"/>
                <a:sym typeface="DFKai-SB"/>
              </a:rPr>
              <a:t>為例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42784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B0EA366-00C0-0045-8689-170DDD79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232" y="2922888"/>
            <a:ext cx="5575177" cy="1325563"/>
          </a:xfrm>
        </p:spPr>
        <p:txBody>
          <a:bodyPr>
            <a:normAutofit fontScale="90000"/>
          </a:bodyPr>
          <a:lstStyle/>
          <a:p>
            <a:r>
              <a:rPr lang="zh-TW" altLang="en-US" sz="3600" dirty="0"/>
              <a:t>除了培養學生基本功之外</a:t>
            </a:r>
            <a:r>
              <a:rPr lang="zh-CN" altLang="en-US" sz="3600" dirty="0"/>
              <a:t>：</a:t>
            </a:r>
            <a:br>
              <a:rPr lang="en-US" altLang="zh-TW" sz="3600" dirty="0"/>
            </a:br>
            <a:br>
              <a:rPr lang="en-US" altLang="zh-TW" sz="2700" dirty="0"/>
            </a:br>
            <a:r>
              <a:rPr lang="zh-TW" altLang="en-US" dirty="0">
                <a:solidFill>
                  <a:srgbClr val="FF0000"/>
                </a:solidFill>
              </a:rPr>
              <a:t>動手操作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資訊融入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閱讀理解</a:t>
            </a:r>
            <a:br>
              <a:rPr lang="en-US" altLang="zh-TW" dirty="0"/>
            </a:br>
            <a:br>
              <a:rPr lang="en-US" altLang="zh-TW" sz="2000" dirty="0"/>
            </a:br>
            <a:r>
              <a:rPr lang="zh-TW" altLang="en-US" dirty="0"/>
              <a:t>都是教師可努力的方向</a:t>
            </a:r>
          </a:p>
        </p:txBody>
      </p:sp>
      <p:sp>
        <p:nvSpPr>
          <p:cNvPr id="4" name="Google Shape;118;p18">
            <a:extLst>
              <a:ext uri="{FF2B5EF4-FFF2-40B4-BE49-F238E27FC236}">
                <a16:creationId xmlns:a16="http://schemas.microsoft.com/office/drawing/2014/main" id="{854DB25A-BBDA-F44C-937F-864CE38BA13F}"/>
              </a:ext>
            </a:extLst>
          </p:cNvPr>
          <p:cNvSpPr txBox="1">
            <a:spLocks/>
          </p:cNvSpPr>
          <p:nvPr/>
        </p:nvSpPr>
        <p:spPr>
          <a:xfrm>
            <a:off x="102741" y="2209081"/>
            <a:ext cx="7886701" cy="517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41666"/>
              </a:lnSpc>
              <a:buSzPts val="6000"/>
            </a:pP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概念理解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知識理解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)』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41666"/>
              </a:lnSpc>
              <a:buSzPts val="6000"/>
            </a:pP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程序執行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41666"/>
              </a:lnSpc>
              <a:buSzPts val="6000"/>
            </a:pP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解題應用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41666"/>
              </a:lnSpc>
              <a:buSzPts val="6000"/>
            </a:pP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分析思考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56577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2152650" y="667510"/>
            <a:ext cx="6030768" cy="64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本市四大分項能力的平均通過率</a:t>
            </a:r>
            <a:endParaRPr sz="3600" dirty="0"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125" name="Google Shape;125;p19"/>
          <p:cNvGraphicFramePr/>
          <p:nvPr>
            <p:extLst>
              <p:ext uri="{D42A27DB-BD31-4B8C-83A1-F6EECF244321}">
                <p14:modId xmlns:p14="http://schemas.microsoft.com/office/powerpoint/2010/main" val="551609469"/>
              </p:ext>
            </p:extLst>
          </p:nvPr>
        </p:nvGraphicFramePr>
        <p:xfrm>
          <a:off x="2029362" y="2184142"/>
          <a:ext cx="7521039" cy="3833125"/>
        </p:xfrm>
        <a:graphic>
          <a:graphicData uri="http://schemas.openxmlformats.org/drawingml/2006/table">
            <a:tbl>
              <a:tblPr firstRow="1" firstCol="1" bandRow="1">
                <a:noFill/>
                <a:tableStyleId>{01129BC5-AE8E-46BD-A046-BE7616F29647}</a:tableStyleId>
              </a:tblPr>
              <a:tblGrid>
                <a:gridCol w="18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分項能力</a:t>
                      </a:r>
                      <a:endParaRPr sz="1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通過率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108年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109年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110年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solidFill>
                            <a:schemeClr val="bg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altLang="zh-CN" sz="2800" u="none" strike="noStrike" cap="none" dirty="0">
                          <a:solidFill>
                            <a:schemeClr val="bg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zh-TW" sz="2800" u="none" strike="noStrike" cap="none" dirty="0">
                          <a:solidFill>
                            <a:schemeClr val="bg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</a:t>
                      </a:r>
                      <a:endParaRPr sz="2800" u="none" strike="noStrike" cap="none" dirty="0">
                        <a:solidFill>
                          <a:schemeClr val="bg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概念</a:t>
                      </a: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理解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0.74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0.73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0.73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B050"/>
                          </a:solidFill>
                          <a:effectLst/>
                          <a:latin typeface="FontNum"/>
                          <a:ea typeface="新細明體" panose="02020500000000000000" pitchFamily="18" charset="-120"/>
                        </a:rPr>
                        <a:t>0.74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程序執行</a:t>
                      </a:r>
                      <a:endParaRPr sz="2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0.79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0.79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0.78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B050"/>
                          </a:solidFill>
                          <a:effectLst/>
                          <a:latin typeface="FontNum"/>
                          <a:ea typeface="新細明體" panose="02020500000000000000" pitchFamily="18" charset="-120"/>
                        </a:rPr>
                        <a:t>0.74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解題應用</a:t>
                      </a:r>
                      <a:endParaRPr sz="2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0.59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0.51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0.56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B050"/>
                          </a:solidFill>
                          <a:effectLst/>
                          <a:latin typeface="FontNum"/>
                          <a:ea typeface="新細明體" panose="02020500000000000000" pitchFamily="18" charset="-120"/>
                        </a:rPr>
                        <a:t>0.55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分析思考</a:t>
                      </a:r>
                      <a:endParaRPr sz="2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0.42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0.42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0.45</a:t>
                      </a:r>
                      <a:endParaRPr sz="2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B050"/>
                          </a:solidFill>
                          <a:effectLst/>
                          <a:latin typeface="FontNum"/>
                          <a:ea typeface="新細明體" panose="02020500000000000000" pitchFamily="18" charset="-12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C8041B5-0FBC-E94F-B684-4003B8AE9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173612"/>
              </p:ext>
            </p:extLst>
          </p:nvPr>
        </p:nvGraphicFramePr>
        <p:xfrm>
          <a:off x="9550401" y="3184987"/>
          <a:ext cx="1117600" cy="2832276"/>
        </p:xfrm>
        <a:graphic>
          <a:graphicData uri="http://schemas.openxmlformats.org/drawingml/2006/table">
            <a:tbl>
              <a:tblPr>
                <a:tableStyleId>{4B5DC4A8-7311-49D0-92C0-F9C160145B0F}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3988733947"/>
                    </a:ext>
                  </a:extLst>
                </a:gridCol>
              </a:tblGrid>
              <a:tr h="7080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-0.01</a:t>
                      </a:r>
                      <a:endParaRPr lang="en-US" altLang="zh-TW" sz="2400" b="0" i="0" u="none" strike="noStrike" dirty="0">
                        <a:solidFill>
                          <a:srgbClr val="FF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5375610"/>
                  </a:ext>
                </a:extLst>
              </a:tr>
              <a:tr h="7080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-0.01</a:t>
                      </a:r>
                      <a:endParaRPr lang="en-US" altLang="zh-TW" sz="2400" b="0" i="0" u="none" strike="noStrike" dirty="0">
                        <a:solidFill>
                          <a:srgbClr val="FF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679953"/>
                  </a:ext>
                </a:extLst>
              </a:tr>
              <a:tr h="7080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rgbClr val="FF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0145691"/>
                  </a:ext>
                </a:extLst>
              </a:tr>
              <a:tr h="7080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rgbClr val="FF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6143006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F3FDC4ED-7E36-824A-8DC0-2DD94B8EB958}"/>
              </a:ext>
            </a:extLst>
          </p:cNvPr>
          <p:cNvSpPr txBox="1"/>
          <p:nvPr/>
        </p:nvSpPr>
        <p:spPr>
          <a:xfrm>
            <a:off x="9069018" y="2233990"/>
            <a:ext cx="2347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rgbClr val="FF0000"/>
                </a:solidFill>
              </a:rPr>
              <a:t>與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111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年</a:t>
            </a:r>
            <a:endParaRPr kumimoji="1"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kumimoji="1" lang="zh-TW" altLang="en-US" sz="2400" b="1" dirty="0">
                <a:solidFill>
                  <a:srgbClr val="FF0000"/>
                </a:solidFill>
              </a:rPr>
              <a:t>全國相比</a:t>
            </a:r>
            <a:endParaRPr kumimoji="1"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2126017" y="2093222"/>
            <a:ext cx="5921006" cy="267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200000"/>
              </a:lnSpc>
              <a:buSzPts val="4800"/>
            </a:pPr>
            <a:r>
              <a:rPr lang="zh-TW" alt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課堂上的努力 </a:t>
            </a:r>
            <a:br>
              <a:rPr lang="zh-TW" alt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是否該調整方向了</a:t>
            </a:r>
            <a:r>
              <a:rPr lang="en-US" alt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1659490" y="534620"/>
            <a:ext cx="7118065" cy="64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600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逐年四大分項能力與全國</a:t>
            </a:r>
            <a:r>
              <a:rPr lang="zh-CN" altLang="en-US" sz="3600" dirty="0">
                <a:latin typeface="DFKai-SB"/>
                <a:ea typeface="DFKai-SB"/>
                <a:cs typeface="DFKai-SB"/>
                <a:sym typeface="DFKai-SB"/>
              </a:rPr>
              <a:t>通過率比較</a:t>
            </a:r>
            <a:endParaRPr sz="3600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08D09D1-A012-3643-AC50-2748AD4D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02" y="1705510"/>
            <a:ext cx="10662386" cy="48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9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2017161" y="2627012"/>
            <a:ext cx="8506273" cy="305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4000"/>
              <a:buNone/>
            </a:pPr>
            <a:r>
              <a:rPr lang="zh-TW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lang="en-US" altLang="zh-CN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111</a:t>
            </a:r>
            <a:r>
              <a:rPr lang="zh-CN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zh-TW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全國的分項通過率相比，</a:t>
            </a:r>
            <a:r>
              <a:rPr lang="en-US" altLang="zh-TW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4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概念理解</a:t>
            </a:r>
            <a:r>
              <a:rPr lang="en-US" altLang="zh-CN" sz="4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CN" altLang="en-US" sz="4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知識理解</a:t>
            </a:r>
            <a:r>
              <a:rPr lang="en-US" altLang="zh-CN" sz="4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altLang="zh-TW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endParaRPr dirty="0"/>
          </a:p>
          <a:p>
            <a:pPr marL="0" indent="0">
              <a:lnSpc>
                <a:spcPct val="150000"/>
              </a:lnSpc>
              <a:buSzPts val="4000"/>
              <a:buNone/>
            </a:pPr>
            <a:r>
              <a:rPr lang="zh-TW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lang="en-US" altLang="zh-TW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4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程序執行</a:t>
            </a:r>
            <a:r>
              <a:rPr lang="en-US" altLang="zh-TW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r>
              <a:rPr lang="zh-TW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，這兩個分項均</a:t>
            </a:r>
            <a:r>
              <a:rPr lang="zh-TW" altLang="en-US" sz="4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低於全國</a:t>
            </a:r>
            <a:r>
              <a:rPr lang="zh-CN" altLang="en-US" sz="4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0.01</a:t>
            </a:r>
            <a:r>
              <a:rPr lang="zh-CN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en-US" altLang="zh-CN" sz="4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lnSpc>
                <a:spcPct val="150000"/>
              </a:lnSpc>
              <a:buSzPts val="400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Microsoft JhengHei"/>
                <a:ea typeface="Microsoft JhengHei"/>
                <a:sym typeface="Microsoft JhengHei"/>
              </a:rPr>
              <a:t>去年呢</a:t>
            </a:r>
            <a:r>
              <a:rPr lang="en-US" altLang="zh-CN" sz="4000" b="1" dirty="0">
                <a:solidFill>
                  <a:srgbClr val="FF0000"/>
                </a:solidFill>
                <a:latin typeface="Microsoft JhengHei"/>
                <a:ea typeface="Microsoft JhengHei"/>
                <a:sym typeface="Microsoft JhengHei"/>
              </a:rPr>
              <a:t>?</a:t>
            </a:r>
          </a:p>
          <a:p>
            <a:pPr marL="0" indent="0">
              <a:lnSpc>
                <a:spcPct val="150000"/>
              </a:lnSpc>
              <a:buSzPts val="400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Microsoft JhengHei"/>
                <a:ea typeface="Microsoft JhengHei"/>
                <a:sym typeface="Microsoft JhengHei"/>
              </a:rPr>
              <a:t>110</a:t>
            </a:r>
            <a:r>
              <a:rPr lang="zh-CN" altLang="en-US" sz="4000" b="1" dirty="0">
                <a:solidFill>
                  <a:srgbClr val="FF0000"/>
                </a:solidFill>
                <a:latin typeface="Microsoft JhengHei"/>
                <a:ea typeface="Microsoft JhengHei"/>
                <a:sym typeface="Microsoft JhengHei"/>
              </a:rPr>
              <a:t>年</a:t>
            </a:r>
            <a:r>
              <a:rPr lang="en-US" altLang="zh-CN" sz="4000" b="1" dirty="0">
                <a:solidFill>
                  <a:srgbClr val="FF0000"/>
                </a:solidFill>
                <a:latin typeface="Microsoft JhengHei"/>
                <a:ea typeface="Microsoft JhengHei"/>
                <a:sym typeface="Microsoft JhengHei"/>
              </a:rPr>
              <a:t>→</a:t>
            </a:r>
            <a:endParaRPr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SzPts val="4000"/>
              <a:buNone/>
            </a:pPr>
            <a:endParaRPr sz="4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57A645E-2E63-AD49-95DB-3817CB0ED68E}"/>
              </a:ext>
            </a:extLst>
          </p:cNvPr>
          <p:cNvSpPr/>
          <p:nvPr/>
        </p:nvSpPr>
        <p:spPr>
          <a:xfrm>
            <a:off x="2592514" y="1910995"/>
            <a:ext cx="2239767" cy="7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b="1" dirty="0">
                <a:solidFill>
                  <a:srgbClr val="FFFF00"/>
                </a:solidFill>
              </a:rPr>
              <a:t>思考</a:t>
            </a:r>
            <a:r>
              <a:rPr kumimoji="1" lang="en-US" altLang="zh-CN" sz="3600" b="1" dirty="0">
                <a:solidFill>
                  <a:srgbClr val="FFFF00"/>
                </a:solidFill>
              </a:rPr>
              <a:t>1</a:t>
            </a:r>
            <a:endParaRPr kumimoji="1" lang="zh-TW" altLang="en-US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86D0067-2E4F-5D41-968C-4B0ED81DC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96085"/>
              </p:ext>
            </p:extLst>
          </p:nvPr>
        </p:nvGraphicFramePr>
        <p:xfrm>
          <a:off x="3702123" y="4060750"/>
          <a:ext cx="6366551" cy="2432515"/>
        </p:xfrm>
        <a:graphic>
          <a:graphicData uri="http://schemas.openxmlformats.org/drawingml/2006/table">
            <a:tbl>
              <a:tblPr>
                <a:tableStyleId>{4B5DC4A8-7311-49D0-92C0-F9C160145B0F}</a:tableStyleId>
              </a:tblPr>
              <a:tblGrid>
                <a:gridCol w="2473724">
                  <a:extLst>
                    <a:ext uri="{9D8B030D-6E8A-4147-A177-3AD203B41FA5}">
                      <a16:colId xmlns:a16="http://schemas.microsoft.com/office/drawing/2014/main" val="2376238711"/>
                    </a:ext>
                  </a:extLst>
                </a:gridCol>
                <a:gridCol w="1718129">
                  <a:extLst>
                    <a:ext uri="{9D8B030D-6E8A-4147-A177-3AD203B41FA5}">
                      <a16:colId xmlns:a16="http://schemas.microsoft.com/office/drawing/2014/main" val="2103751246"/>
                    </a:ext>
                  </a:extLst>
                </a:gridCol>
                <a:gridCol w="1087349">
                  <a:extLst>
                    <a:ext uri="{9D8B030D-6E8A-4147-A177-3AD203B41FA5}">
                      <a16:colId xmlns:a16="http://schemas.microsoft.com/office/drawing/2014/main" val="4288832542"/>
                    </a:ext>
                  </a:extLst>
                </a:gridCol>
                <a:gridCol w="1087349">
                  <a:extLst>
                    <a:ext uri="{9D8B030D-6E8A-4147-A177-3AD203B41FA5}">
                      <a16:colId xmlns:a16="http://schemas.microsoft.com/office/drawing/2014/main" val="2668445850"/>
                    </a:ext>
                  </a:extLst>
                </a:gridCol>
              </a:tblGrid>
              <a:tr h="486503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FontString_C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um"/>
                          <a:ea typeface="新細明體" panose="02020500000000000000" pitchFamily="18" charset="-120"/>
                        </a:rPr>
                        <a:t>台南市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um"/>
                          <a:ea typeface="新細明體" panose="02020500000000000000" pitchFamily="18" charset="-120"/>
                        </a:rPr>
                        <a:t>全國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um"/>
                          <a:ea typeface="新細明體" panose="02020500000000000000" pitchFamily="18" charset="-120"/>
                        </a:rPr>
                        <a:t>差異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6009875"/>
                  </a:ext>
                </a:extLst>
              </a:tr>
              <a:tr h="4865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知識理解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FontString_C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0.73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0.72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um"/>
                          <a:ea typeface="新細明體" panose="02020500000000000000" pitchFamily="18" charset="-120"/>
                        </a:rPr>
                        <a:t>+0.01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17868"/>
                  </a:ext>
                </a:extLst>
              </a:tr>
              <a:tr h="4865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</a:rPr>
                        <a:t>程序執行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FontString_C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0.78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0.78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um"/>
                          <a:ea typeface="新細明體" panose="02020500000000000000" pitchFamily="18" charset="-120"/>
                        </a:rPr>
                        <a:t>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3577838"/>
                  </a:ext>
                </a:extLst>
              </a:tr>
              <a:tr h="4865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</a:rPr>
                        <a:t>解題應用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FontString_C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0.56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0.56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um"/>
                          <a:ea typeface="新細明體" panose="02020500000000000000" pitchFamily="18" charset="-120"/>
                        </a:rPr>
                        <a:t>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5999541"/>
                  </a:ext>
                </a:extLst>
              </a:tr>
              <a:tr h="4865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分析思考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FontString_C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0.45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0.45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um"/>
                          <a:ea typeface="新細明體" panose="02020500000000000000" pitchFamily="18" charset="-120"/>
                        </a:rPr>
                        <a:t>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FontNum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853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84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2150724" y="3058525"/>
            <a:ext cx="8247495" cy="276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4000"/>
              <a:buNone/>
            </a:pP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雖然本市學生在</a:t>
            </a:r>
            <a:r>
              <a:rPr lang="en-US" altLang="zh-TW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『</a:t>
            </a:r>
            <a:r>
              <a:rPr lang="zh-TW" altLang="en-US" sz="4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概念理解</a:t>
            </a:r>
            <a:r>
              <a:rPr lang="en-US" altLang="zh-TW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『</a:t>
            </a:r>
            <a:r>
              <a:rPr lang="zh-TW" altLang="en-US" sz="4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程序執行</a:t>
            </a:r>
            <a:r>
              <a:rPr lang="en-US" altLang="zh-TW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的通過率仍然很高，但是優勢似乎逐漸消失。</a:t>
            </a:r>
            <a:endParaRPr lang="zh-TW" altLang="en-US" sz="4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57A645E-2E63-AD49-95DB-3817CB0ED68E}"/>
              </a:ext>
            </a:extLst>
          </p:cNvPr>
          <p:cNvSpPr/>
          <p:nvPr/>
        </p:nvSpPr>
        <p:spPr>
          <a:xfrm>
            <a:off x="2592514" y="1910995"/>
            <a:ext cx="2239767" cy="7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b="1" dirty="0">
                <a:solidFill>
                  <a:srgbClr val="FFFF00"/>
                </a:solidFill>
              </a:rPr>
              <a:t>思考</a:t>
            </a:r>
            <a:r>
              <a:rPr kumimoji="1" lang="en-US" altLang="zh-CN" sz="3600" b="1" dirty="0">
                <a:solidFill>
                  <a:srgbClr val="FFFF00"/>
                </a:solidFill>
              </a:rPr>
              <a:t>1</a:t>
            </a:r>
            <a:endParaRPr kumimoji="1" lang="zh-TW" alt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圓角矩形 2">
            <a:extLst>
              <a:ext uri="{FF2B5EF4-FFF2-40B4-BE49-F238E27FC236}">
                <a16:creationId xmlns:a16="http://schemas.microsoft.com/office/drawing/2014/main" id="{09866A72-C7C6-0D43-AD96-AD61B50DFC53}"/>
              </a:ext>
            </a:extLst>
          </p:cNvPr>
          <p:cNvSpPr/>
          <p:nvPr/>
        </p:nvSpPr>
        <p:spPr>
          <a:xfrm>
            <a:off x="8578920" y="5537771"/>
            <a:ext cx="272265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400" b="1" dirty="0">
                <a:solidFill>
                  <a:srgbClr val="FFFF00"/>
                </a:solidFill>
              </a:rPr>
              <a:t>這是警訊，還是一個正常的現象</a:t>
            </a:r>
            <a:r>
              <a:rPr kumimoji="1" lang="en-US" altLang="zh-CN" sz="2400" b="1" dirty="0">
                <a:solidFill>
                  <a:srgbClr val="FFFF00"/>
                </a:solidFill>
              </a:rPr>
              <a:t>?</a:t>
            </a:r>
            <a:endParaRPr kumimoji="1" lang="zh-TW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5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1918</Words>
  <Application>Microsoft Macintosh PowerPoint</Application>
  <PresentationFormat>寬螢幕</PresentationFormat>
  <Paragraphs>329</Paragraphs>
  <Slides>60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71" baseType="lpstr">
      <vt:lpstr>新細明體</vt:lpstr>
      <vt:lpstr>DFKai-SB</vt:lpstr>
      <vt:lpstr>BiauKai</vt:lpstr>
      <vt:lpstr>FontNum</vt:lpstr>
      <vt:lpstr>FontString_C</vt:lpstr>
      <vt:lpstr>微軟正黑體</vt:lpstr>
      <vt:lpstr>Arial</vt:lpstr>
      <vt:lpstr>Calibri</vt:lpstr>
      <vt:lpstr>Cambria Math</vt:lpstr>
      <vt:lpstr>Times New Roman</vt:lpstr>
      <vt:lpstr>Office 佈景主題</vt:lpstr>
      <vt:lpstr>教育會考數學科試題 報告解讀與後續運用</vt:lpstr>
      <vt:lpstr>你在意哪一項？</vt:lpstr>
      <vt:lpstr>PowerPoint 簡報</vt:lpstr>
      <vt:lpstr>四大分項能力</vt:lpstr>
      <vt:lpstr>近年來四個分項在題目中的題數與通過率</vt:lpstr>
      <vt:lpstr>本市四大分項能力的平均通過率</vt:lpstr>
      <vt:lpstr>逐年四大分項能力與全國通過率比較</vt:lpstr>
      <vt:lpstr>PowerPoint 簡報</vt:lpstr>
      <vt:lpstr>PowerPoint 簡報</vt:lpstr>
      <vt:lpstr>PowerPoint 簡報</vt:lpstr>
      <vt:lpstr>PowerPoint 簡報</vt:lpstr>
      <vt:lpstr>迷思在哪?</vt:lpstr>
      <vt:lpstr>PowerPoint 簡報</vt:lpstr>
      <vt:lpstr>迷思在哪?</vt:lpstr>
      <vt:lpstr>迷思在哪?</vt:lpstr>
      <vt:lpstr>PowerPoint 簡報</vt:lpstr>
      <vt:lpstr>迷思在哪?</vt:lpstr>
      <vt:lpstr>PowerPoint 簡報</vt:lpstr>
      <vt:lpstr>迷思在哪?</vt:lpstr>
      <vt:lpstr>PowerPoint 簡報</vt:lpstr>
      <vt:lpstr>PowerPoint 簡報</vt:lpstr>
      <vt:lpstr>PowerPoint 簡報</vt:lpstr>
      <vt:lpstr>對教學現場的一些建議</vt:lpstr>
      <vt:lpstr>會考試題的類型</vt:lpstr>
      <vt:lpstr>各類型試題知識內容</vt:lpstr>
      <vt:lpstr>各類型試題知識內容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提升的學生解題能力</vt:lpstr>
      <vt:lpstr>提升的學生解題能力</vt:lpstr>
      <vt:lpstr>提升的學生解題能力</vt:lpstr>
      <vt:lpstr>提升的學生解題能力</vt:lpstr>
      <vt:lpstr>提升的學生解題能力</vt:lpstr>
      <vt:lpstr>強化學生的分析能力</vt:lpstr>
      <vt:lpstr>強化學生的分析能力</vt:lpstr>
      <vt:lpstr>強化學生的分析能力</vt:lpstr>
      <vt:lpstr>強化學生的分析能力</vt:lpstr>
      <vt:lpstr>強化學生的分析能力</vt:lpstr>
      <vt:lpstr>平常閱讀能力的訓練</vt:lpstr>
      <vt:lpstr>平常閱讀能力的訓練</vt:lpstr>
      <vt:lpstr>平常閱讀能力的訓練</vt:lpstr>
      <vt:lpstr>平常閱讀能力的訓練</vt:lpstr>
      <vt:lpstr>平常閱讀能力的訓練</vt:lpstr>
      <vt:lpstr>平常閱讀能力的訓練</vt:lpstr>
      <vt:lpstr>以二次函數答題狀況為例</vt:lpstr>
      <vt:lpstr>以二次函數答題狀況為例</vt:lpstr>
      <vt:lpstr>PowerPoint 簡報</vt:lpstr>
      <vt:lpstr>知識點的思考 vs 反覆練習</vt:lpstr>
      <vt:lpstr>知識點的思考 vs 反覆練習</vt:lpstr>
      <vt:lpstr>知識點的思考 vs 反覆練習</vt:lpstr>
      <vt:lpstr>知識點的思考 vs 反覆練習</vt:lpstr>
      <vt:lpstr>除了培養學生基本功之外：  動手操作 資訊融入 閱讀理解  都是教師可努力的方向</vt:lpstr>
      <vt:lpstr>課堂上的努力  是否該調整方向了?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教育會考試題研究報告解讀與後續分析運用</dc:title>
  <cp:lastModifiedBy>Microsoft Office User</cp:lastModifiedBy>
  <cp:revision>31</cp:revision>
  <dcterms:modified xsi:type="dcterms:W3CDTF">2022-10-25T12:06:25Z</dcterms:modified>
</cp:coreProperties>
</file>