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7" r:id="rId4"/>
    <p:sldId id="272" r:id="rId5"/>
    <p:sldId id="259" r:id="rId6"/>
    <p:sldId id="270" r:id="rId7"/>
    <p:sldId id="273" r:id="rId8"/>
    <p:sldId id="258" r:id="rId9"/>
    <p:sldId id="271" r:id="rId10"/>
    <p:sldId id="260" r:id="rId11"/>
    <p:sldId id="261" r:id="rId12"/>
    <p:sldId id="262" r:id="rId13"/>
    <p:sldId id="263" r:id="rId14"/>
    <p:sldId id="264" r:id="rId15"/>
    <p:sldId id="265" r:id="rId16"/>
    <p:sldId id="268" r:id="rId17"/>
    <p:sldId id="269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706" autoAdjust="0"/>
  </p:normalViewPr>
  <p:slideViewPr>
    <p:cSldViewPr snapToGrid="0">
      <p:cViewPr varScale="1">
        <p:scale>
          <a:sx n="43" d="100"/>
          <a:sy n="43" d="100"/>
        </p:scale>
        <p:origin x="1426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67FF1-5806-477C-B54C-D0448B4440D9}" type="datetimeFigureOut">
              <a:rPr lang="zh-TW" altLang="en-US" smtClean="0"/>
              <a:t>2022/4/1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6F9C6-5A35-466F-A3B6-4BD7A41AED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550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要能應用知識，就必須有在真實情境裡解決問題的經驗，而為了描述情境中的問題，適當的文字量是必須的，但並非「很長的題目」就能自詡為「素養題」。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6F9C6-5A35-466F-A3B6-4BD7A41AED5D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5224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若評量的問題能讓學生走完這一圈，就能稱為一道好的素養題。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6F9C6-5A35-466F-A3B6-4BD7A41AED5D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3972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情境是對的，但問題不是此情境下會發生的，也沒有扣到評量目標</a:t>
            </a:r>
            <a:r>
              <a:rPr lang="en-US" altLang="zh-TW" dirty="0"/>
              <a:t>(</a:t>
            </a:r>
            <a:r>
              <a:rPr lang="zh-TW" altLang="en-US" dirty="0"/>
              <a:t>沒有考到比例尺的核心概念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6F9C6-5A35-466F-A3B6-4BD7A41AED5D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6790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54755" y="2484122"/>
            <a:ext cx="5229225" cy="174497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300537" y="4588511"/>
            <a:ext cx="4214813" cy="7042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986463" y="5864861"/>
            <a:ext cx="2057400" cy="365125"/>
          </a:xfrm>
        </p:spPr>
        <p:txBody>
          <a:bodyPr/>
          <a:lstStyle/>
          <a:p>
            <a:fld id="{BCE7710A-450F-4CC8-9B1B-8D654704B0D5}" type="datetimeFigureOut">
              <a:rPr lang="zh-TW" altLang="en-US" smtClean="0"/>
              <a:t>2022/4/1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69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2022/4/1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693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2022/4/1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100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2022/4/1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865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2445386"/>
            <a:ext cx="5172075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2022/4/1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29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2022/4/1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265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2022/4/1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581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2022/4/1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689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2022/4/1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6815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2022/4/1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45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2022/4/1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41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7710A-450F-4CC8-9B1B-8D654704B0D5}" type="datetimeFigureOut">
              <a:rPr lang="zh-TW" altLang="en-US" smtClean="0"/>
              <a:t>2022/4/1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914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32032;&#39178;&#23566;&#21521;&#35430;&#38988;_&#39764;&#29579;&#36861;&#36880;&#36093;(&#19968;&#20803;&#19968;&#27425;&#26041;&#31243;&#24335;).docx" TargetMode="External"/><Relationship Id="rId2" Type="http://schemas.openxmlformats.org/officeDocument/2006/relationships/hyperlink" Target="&#32032;&#39178;&#23566;&#21521;&#35430;&#38988;&#36000;&#38754;&#31684;&#20363;_&#36305;&#36305;&#27743;&#31177;&#20161;(&#24773;&#22659;&#19981;&#30495;&#23526;).doc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52843" y="1532966"/>
            <a:ext cx="6691157" cy="182879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TW" altLang="en-US" sz="4800" b="1" cap="small" dirty="0">
                <a:solidFill>
                  <a:srgbClr val="575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數學領域素養導向評量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87232" y="4192673"/>
            <a:ext cx="53626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分享者：臺南市數學輔導團</a:t>
            </a:r>
            <a:endParaRPr lang="en-US" altLang="zh-TW" sz="32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/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永康國中  巫佳錚</a:t>
            </a:r>
            <a:b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1457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9710" y="365126"/>
            <a:ext cx="7886700" cy="1325563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命題設計時的反思</a:t>
            </a: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344655" y="1837263"/>
            <a:ext cx="8799346" cy="45904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建國中學曾政清老師提供一個簡單的考題設計反思方法：</a:t>
            </a:r>
            <a:endParaRPr lang="en-US" altLang="zh-TW" sz="3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438275" indent="-1438275">
              <a:lnSpc>
                <a:spcPct val="100000"/>
              </a:lnSpc>
              <a:buNone/>
            </a:pPr>
            <a:r>
              <a:rPr lang="zh-TW" altLang="en-US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（一）是否為該學習目標的核心知、能？</a:t>
            </a:r>
            <a:endParaRPr lang="en-US" altLang="zh-TW" sz="3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438275" indent="-1438275">
              <a:lnSpc>
                <a:spcPct val="100000"/>
              </a:lnSpc>
              <a:buNone/>
            </a:pPr>
            <a:r>
              <a:rPr lang="zh-TW" altLang="en-US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（二）是否為「下一階段學習所需」的基礎？</a:t>
            </a:r>
            <a:endParaRPr lang="en-US" altLang="zh-TW" sz="3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893551" y="4529883"/>
            <a:ext cx="5701554" cy="156163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學生學這個單元要做什麼？</a:t>
            </a:r>
            <a:endParaRPr lang="en-US" altLang="zh-TW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未來什麼地方需要用到？</a:t>
            </a:r>
          </a:p>
        </p:txBody>
      </p:sp>
    </p:spTree>
    <p:extLst>
      <p:ext uri="{BB962C8B-B14F-4D97-AF65-F5344CB8AC3E}">
        <p14:creationId xmlns:p14="http://schemas.microsoft.com/office/powerpoint/2010/main" val="218379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9710" y="365126"/>
            <a:ext cx="7886700" cy="1325563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命題設計的歷程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想法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&amp;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聚焦</a:t>
            </a: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480734" y="1690689"/>
            <a:ext cx="8528795" cy="5141761"/>
          </a:xfrm>
        </p:spPr>
        <p:txBody>
          <a:bodyPr>
            <a:noAutofit/>
          </a:bodyPr>
          <a:lstStyle/>
          <a:p>
            <a:pPr>
              <a:lnSpc>
                <a:spcPts val="5000"/>
              </a:lnSpc>
            </a:pPr>
            <a:r>
              <a:rPr lang="zh-TW" alt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單元想法：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學生學了一大堆的統計量，平均數、中位數、眾數、四分位數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等，他們知不知道為什麼要學這麼多種？能不能分辨什麼時候該用什麼統計量來解讀？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收斂聚焦：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算術平均數和中位數都是用來看集中趨勢的，那麼他們差在哪裡？什麼情況下適用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不適用？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385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9710" y="365126"/>
            <a:ext cx="7886700" cy="1325563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命題設計的歷程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評量目標</a:t>
            </a: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344655" y="1837263"/>
            <a:ext cx="8503510" cy="45904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評量目標：</a:t>
            </a:r>
            <a:r>
              <a:rPr lang="zh-TW" altLang="en-US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算術平均數容易受極端值影響，此時改以中位數來解釋集中趨勢較為恰當，學生能否意識到算術平均數的限制，並能利用所得的數據解釋情境中的現象？</a:t>
            </a:r>
            <a:endParaRPr lang="en-US" altLang="zh-TW" sz="3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931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9710" y="365126"/>
            <a:ext cx="7886700" cy="1325563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命題設計的歷程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設定主軸</a:t>
            </a: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344655" y="1837263"/>
            <a:ext cx="8503510" cy="45904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試題主軸：</a:t>
            </a:r>
            <a:endParaRPr lang="en-US" altLang="zh-TW" sz="34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(1) </a:t>
            </a:r>
            <a:r>
              <a:rPr lang="zh-TW" altLang="en-US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一群數字，有極端值</a:t>
            </a:r>
            <a:r>
              <a:rPr lang="en-US" altLang="zh-TW" sz="34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3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一群人的薪水</a:t>
            </a:r>
            <a:endParaRPr lang="en-US" altLang="zh-TW" sz="34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marL="1076325" indent="-1076325">
              <a:lnSpc>
                <a:spcPct val="150000"/>
              </a:lnSpc>
              <a:buNone/>
            </a:pPr>
            <a:r>
              <a:rPr lang="zh-TW" altLang="en-US" sz="34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sz="34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(2) </a:t>
            </a:r>
            <a:r>
              <a:rPr lang="zh-TW" altLang="en-US" sz="34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數字量不能太大，平均數和中位數的計算不要太複雜</a:t>
            </a:r>
            <a:r>
              <a:rPr lang="en-US" altLang="zh-TW" sz="34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en-US" altLang="zh-TW" sz="3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7</a:t>
            </a:r>
            <a:r>
              <a:rPr lang="zh-TW" altLang="en-US" sz="3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個數據</a:t>
            </a:r>
            <a:endParaRPr lang="en-US" altLang="zh-TW" sz="34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marL="1076325" indent="-1076325">
              <a:lnSpc>
                <a:spcPct val="150000"/>
              </a:lnSpc>
              <a:buNone/>
            </a:pPr>
            <a:r>
              <a:rPr lang="zh-TW" altLang="en-US" sz="34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sz="34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(3) </a:t>
            </a:r>
            <a:r>
              <a:rPr lang="zh-TW" altLang="en-US" sz="34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要讓試題有意義</a:t>
            </a:r>
            <a:r>
              <a:rPr lang="en-US" altLang="zh-TW" sz="34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3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引入真實情境</a:t>
            </a:r>
            <a:endParaRPr lang="en-US" altLang="zh-TW" sz="34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sz="3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7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9710" y="365126"/>
            <a:ext cx="7886700" cy="1325563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命題設計的歷程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產出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&amp;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修正</a:t>
            </a: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492573" y="1810369"/>
            <a:ext cx="8503510" cy="491316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陳老師為協助高三同學了解高中學歷就業的薪資，調查了七位未升學直接就業校友的薪資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單位：萬元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，紀錄如下：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2.2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1.8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2.7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2.5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3.7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陳老師想要使用單一數據來代表這七人中大多數人的薪資，他想到了統計量常用的「算術平均數」和「中位數」，但不確定應該使用哪一個統計量比較合適。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請你分別算出上述七位校友薪資的「算術平均數」和「中位數」。 </a:t>
            </a:r>
            <a:endParaRPr lang="en-US" altLang="zh-TW" sz="24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en-US" altLang="zh-TW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所得之算術平均數及中位數，何者較能代表大多數人的薪資呢？請詳細說明你判斷的理由。</a:t>
            </a:r>
          </a:p>
        </p:txBody>
      </p:sp>
    </p:spTree>
    <p:extLst>
      <p:ext uri="{BB962C8B-B14F-4D97-AF65-F5344CB8AC3E}">
        <p14:creationId xmlns:p14="http://schemas.microsoft.com/office/powerpoint/2010/main" val="387281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9710" y="365126"/>
            <a:ext cx="7886700" cy="1325563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命題設計的歷程</a:t>
            </a:r>
            <a:endParaRPr lang="zh-TW" altLang="en-US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492573" y="1810369"/>
            <a:ext cx="8503510" cy="4913161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單元</a:t>
            </a: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想法</a:t>
            </a:r>
            <a:r>
              <a:rPr lang="en-US" altLang="zh-TW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(</a:t>
            </a: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單元核心是什麼？</a:t>
            </a:r>
            <a:r>
              <a:rPr lang="en-US" altLang="zh-TW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)</a:t>
            </a:r>
            <a:endParaRPr lang="zh-TW" altLang="en-US" sz="36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altLang="zh-TW" sz="36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收斂聚焦</a:t>
            </a:r>
            <a:r>
              <a:rPr lang="en-US" altLang="zh-TW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去蕪存菁不要貪心</a:t>
            </a:r>
            <a:r>
              <a:rPr lang="en-US" altLang="zh-TW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altLang="zh-TW" sz="36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設定評量目標</a:t>
            </a:r>
            <a:r>
              <a:rPr lang="en-US" altLang="zh-TW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緊扣核心素養</a:t>
            </a:r>
            <a:r>
              <a:rPr lang="en-US" altLang="zh-TW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altLang="zh-TW" sz="36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規劃試題主軸、產出、修正</a:t>
            </a:r>
            <a:r>
              <a:rPr lang="en-US" altLang="zh-TW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真實情境</a:t>
            </a:r>
            <a:r>
              <a:rPr lang="en-US" altLang="zh-TW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3" name="向下箭號 2"/>
          <p:cNvSpPr/>
          <p:nvPr/>
        </p:nvSpPr>
        <p:spPr>
          <a:xfrm>
            <a:off x="4509004" y="2635624"/>
            <a:ext cx="470647" cy="49754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下箭號 4"/>
          <p:cNvSpPr/>
          <p:nvPr/>
        </p:nvSpPr>
        <p:spPr>
          <a:xfrm>
            <a:off x="4509004" y="3958420"/>
            <a:ext cx="470647" cy="49754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下箭號 5"/>
          <p:cNvSpPr/>
          <p:nvPr/>
        </p:nvSpPr>
        <p:spPr>
          <a:xfrm>
            <a:off x="4509003" y="5281216"/>
            <a:ext cx="470647" cy="49754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0283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素養導向評量試題鑑賞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zh-TW" altLang="en-US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 action="ppaction://hlinkfile"/>
              </a:rPr>
              <a:t>跑跑</a:t>
            </a:r>
            <a:r>
              <a:rPr lang="en-US" altLang="zh-TW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 action="ppaction://hlinkfile"/>
              </a:rPr>
              <a:t>”</a:t>
            </a:r>
            <a:r>
              <a:rPr lang="zh-TW" altLang="en-US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 action="ppaction://hlinkfile"/>
              </a:rPr>
              <a:t>江秉仁</a:t>
            </a:r>
            <a:r>
              <a:rPr lang="en-US" altLang="zh-TW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 action="ppaction://hlinkfile"/>
              </a:rPr>
              <a:t>”</a:t>
            </a:r>
            <a:endParaRPr lang="en-US" altLang="zh-TW" sz="4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zh-TW" altLang="en-US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 action="ppaction://hlinkfile"/>
              </a:rPr>
              <a:t>魔王追逐賽</a:t>
            </a:r>
            <a:endParaRPr lang="zh-TW" altLang="en-US" sz="4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613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素養導向評量實作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662517"/>
            <a:ext cx="8327091" cy="2595283"/>
          </a:xfrm>
          <a:solidFill>
            <a:srgbClr val="00B050"/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n-US" altLang="zh-TW" sz="8800" dirty="0">
                <a:solidFill>
                  <a:srgbClr val="FFFF00"/>
                </a:solidFill>
                <a:latin typeface="Highlight LET" pitchFamily="2" charset="0"/>
                <a:ea typeface="標楷體" panose="03000509000000000000" pitchFamily="65" charset="-120"/>
                <a:cs typeface="Times New Roman" panose="02020603050405020304" pitchFamily="18" charset="0"/>
              </a:rPr>
              <a:t>READY</a:t>
            </a:r>
            <a:r>
              <a:rPr lang="zh-TW" altLang="en-US" sz="8800" dirty="0">
                <a:solidFill>
                  <a:srgbClr val="FFFF00"/>
                </a:solidFill>
                <a:latin typeface="Highlight LET" pitchFamily="2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sz="8800" dirty="0">
                <a:solidFill>
                  <a:srgbClr val="FFFF00"/>
                </a:solidFill>
                <a:latin typeface="Highlight LET" pitchFamily="2" charset="0"/>
                <a:ea typeface="標楷體" panose="03000509000000000000" pitchFamily="65" charset="-120"/>
                <a:cs typeface="Times New Roman" panose="02020603050405020304" pitchFamily="18" charset="0"/>
              </a:rPr>
              <a:t> GO</a:t>
            </a:r>
            <a:r>
              <a:rPr lang="zh-TW" altLang="en-US" sz="8800" dirty="0">
                <a:solidFill>
                  <a:srgbClr val="FFFF00"/>
                </a:solidFill>
                <a:latin typeface="Highlight LET" pitchFamily="2" charset="0"/>
                <a:ea typeface="標楷體" panose="03000509000000000000" pitchFamily="65" charset="-120"/>
                <a:cs typeface="Times New Roman" panose="02020603050405020304" pitchFamily="18" charset="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128363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9710" y="365126"/>
            <a:ext cx="7886700" cy="1325563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前言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何謂素養導向評量</a:t>
            </a: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344655" y="1837263"/>
            <a:ext cx="8799346" cy="45904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素養？</a:t>
            </a:r>
            <a:endParaRPr lang="en-US" altLang="zh-TW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8288" indent="0">
              <a:lnSpc>
                <a:spcPct val="150000"/>
              </a:lnSpc>
              <a:buNone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核心素養：一個人為適應現在生活及未來挑戰，所應具備的知識、能力與態度。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數學素養</a:t>
            </a:r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能用數學的眼光來看世界</a:t>
            </a:r>
            <a:endParaRPr lang="en-US" altLang="zh-TW" sz="3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7802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17" y="817095"/>
            <a:ext cx="8053903" cy="5771964"/>
          </a:xfrm>
        </p:spPr>
      </p:pic>
    </p:spTree>
    <p:extLst>
      <p:ext uri="{BB962C8B-B14F-4D97-AF65-F5344CB8AC3E}">
        <p14:creationId xmlns:p14="http://schemas.microsoft.com/office/powerpoint/2010/main" val="732966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9710" y="365126"/>
            <a:ext cx="7886700" cy="1325563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前言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何謂素養導向評量</a:t>
            </a: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344655" y="1837263"/>
            <a:ext cx="8799346" cy="4590431"/>
          </a:xfrm>
        </p:spPr>
        <p:txBody>
          <a:bodyPr>
            <a:normAutofit/>
          </a:bodyPr>
          <a:lstStyle/>
          <a:p>
            <a:pPr>
              <a:lnSpc>
                <a:spcPts val="5500"/>
              </a:lnSpc>
            </a:pP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素養？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核心素養：一個人為適應現在生活及未來挑戰，所應具備的知識、能力與態度。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marL="268288" indent="-268288">
              <a:lnSpc>
                <a:spcPts val="5500"/>
              </a:lnSpc>
              <a:tabLst>
                <a:tab pos="268288" algn="l"/>
              </a:tabLst>
            </a:pP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導向？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marL="268288" indent="0">
              <a:lnSpc>
                <a:spcPts val="5500"/>
              </a:lnSpc>
              <a:buNone/>
              <a:tabLst>
                <a:tab pos="268288" algn="l"/>
              </a:tabLst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透過適當的評量實務，引導並落實能夠培養學生核心素養的課程與教學。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133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9710" y="365126"/>
            <a:ext cx="7886700" cy="1325563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素養導向評量的迷思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疑惑？</a:t>
            </a:r>
          </a:p>
        </p:txBody>
      </p:sp>
      <p:sp>
        <p:nvSpPr>
          <p:cNvPr id="3" name="圓角矩形 2"/>
          <p:cNvSpPr/>
          <p:nvPr/>
        </p:nvSpPr>
        <p:spPr>
          <a:xfrm>
            <a:off x="793375" y="2127246"/>
            <a:ext cx="3576919" cy="793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一定要有情境嗎？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4800599" y="1926919"/>
            <a:ext cx="3859308" cy="793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題目是不是都很長？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605116" y="3268984"/>
            <a:ext cx="3361765" cy="793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素養題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應用題？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2285999" y="4328177"/>
            <a:ext cx="4988860" cy="809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基礎的運算不重要了嗎？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1593475" y="5466274"/>
            <a:ext cx="6414248" cy="793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到底在考閱讀素養還是數學素養？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4474509" y="3106704"/>
            <a:ext cx="4296336" cy="793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以前的考題都沒素養？</a:t>
            </a:r>
          </a:p>
        </p:txBody>
      </p:sp>
    </p:spTree>
    <p:extLst>
      <p:ext uri="{BB962C8B-B14F-4D97-AF65-F5344CB8AC3E}">
        <p14:creationId xmlns:p14="http://schemas.microsoft.com/office/powerpoint/2010/main" val="210512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" b="16470"/>
          <a:stretch/>
        </p:blipFill>
        <p:spPr>
          <a:xfrm>
            <a:off x="1448339" y="0"/>
            <a:ext cx="6108908" cy="684312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48339" y="537882"/>
            <a:ext cx="6108908" cy="242047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F04F9246-27B8-4713-B45B-2B5E8EED85AB}"/>
              </a:ext>
            </a:extLst>
          </p:cNvPr>
          <p:cNvSpPr txBox="1">
            <a:spLocks/>
          </p:cNvSpPr>
          <p:nvPr/>
        </p:nvSpPr>
        <p:spPr>
          <a:xfrm>
            <a:off x="2856621" y="1085335"/>
            <a:ext cx="3430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偽素養題！</a:t>
            </a:r>
          </a:p>
        </p:txBody>
      </p:sp>
    </p:spTree>
    <p:extLst>
      <p:ext uri="{BB962C8B-B14F-4D97-AF65-F5344CB8AC3E}">
        <p14:creationId xmlns:p14="http://schemas.microsoft.com/office/powerpoint/2010/main" val="290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30" y="779649"/>
            <a:ext cx="8485094" cy="5816678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1331259" y="2380129"/>
            <a:ext cx="3314700" cy="17750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535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0.38924 -0.003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62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924 -0.00394 L 0.38924 0.3020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924 0.30208 L 0.00104 0.2921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9710" y="365126"/>
            <a:ext cx="7886700" cy="1325563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素養導向評量的要素</a:t>
            </a: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344655" y="1837263"/>
            <a:ext cx="8624533" cy="45904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如果要檢核一道試題是否為素養導向評量，你會關注哪些面向？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941293" y="4274390"/>
            <a:ext cx="3092825" cy="10775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真實的情境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4557311" y="4272615"/>
            <a:ext cx="4063496" cy="10775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緊扣核心素養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66182A3A-1A14-47D6-8AB6-6C4C5741E13E}"/>
              </a:ext>
            </a:extLst>
          </p:cNvPr>
          <p:cNvSpPr txBox="1">
            <a:spLocks/>
          </p:cNvSpPr>
          <p:nvPr/>
        </p:nvSpPr>
        <p:spPr>
          <a:xfrm>
            <a:off x="975348" y="5357347"/>
            <a:ext cx="73631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在真實的情境下，問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該情境下本來</a:t>
            </a:r>
            <a:endParaRPr lang="en-US" altLang="zh-TW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就會遇到的問題。</a:t>
            </a:r>
          </a:p>
        </p:txBody>
      </p:sp>
    </p:spTree>
    <p:extLst>
      <p:ext uri="{BB962C8B-B14F-4D97-AF65-F5344CB8AC3E}">
        <p14:creationId xmlns:p14="http://schemas.microsoft.com/office/powerpoint/2010/main" val="264508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" t="12669" r="6722" b="44118"/>
          <a:stretch/>
        </p:blipFill>
        <p:spPr>
          <a:xfrm>
            <a:off x="0" y="937788"/>
            <a:ext cx="9144000" cy="5809135"/>
          </a:xfrm>
          <a:prstGeom prst="rect">
            <a:avLst/>
          </a:prstGeom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9ABF9885-47A5-471A-9C91-ED1CB5FFA118}"/>
              </a:ext>
            </a:extLst>
          </p:cNvPr>
          <p:cNvSpPr txBox="1">
            <a:spLocks/>
          </p:cNvSpPr>
          <p:nvPr/>
        </p:nvSpPr>
        <p:spPr>
          <a:xfrm>
            <a:off x="189186" y="111077"/>
            <a:ext cx="4725666" cy="826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我們來檢核一下這題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4876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8092</TotalTime>
  <Words>790</Words>
  <Application>Microsoft Office PowerPoint</Application>
  <PresentationFormat>如螢幕大小 (4:3)</PresentationFormat>
  <Paragraphs>67</Paragraphs>
  <Slides>17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Highlight LET</vt:lpstr>
      <vt:lpstr>標楷體</vt:lpstr>
      <vt:lpstr>Arial</vt:lpstr>
      <vt:lpstr>Calibri</vt:lpstr>
      <vt:lpstr>Calibri Light</vt:lpstr>
      <vt:lpstr>Times New Roman</vt:lpstr>
      <vt:lpstr>Office 佈景主題</vt:lpstr>
      <vt:lpstr>數學領域素養導向評量</vt:lpstr>
      <vt:lpstr>前言—何謂素養導向評量</vt:lpstr>
      <vt:lpstr>PowerPoint 簡報</vt:lpstr>
      <vt:lpstr>前言—何謂素養導向評量</vt:lpstr>
      <vt:lpstr>素養導向評量的迷思/疑惑？</vt:lpstr>
      <vt:lpstr>PowerPoint 簡報</vt:lpstr>
      <vt:lpstr>PowerPoint 簡報</vt:lpstr>
      <vt:lpstr>素養導向評量的要素</vt:lpstr>
      <vt:lpstr>PowerPoint 簡報</vt:lpstr>
      <vt:lpstr>命題設計時的反思</vt:lpstr>
      <vt:lpstr>命題設計的歷程-想法&amp;聚焦</vt:lpstr>
      <vt:lpstr>命題設計的歷程-評量目標</vt:lpstr>
      <vt:lpstr>命題設計的歷程-設定主軸</vt:lpstr>
      <vt:lpstr>命題設計的歷程-產出&amp;修正</vt:lpstr>
      <vt:lpstr>命題設計的歷程</vt:lpstr>
      <vt:lpstr>素養導向評量試題鑑賞</vt:lpstr>
      <vt:lpstr>素養導向評量實作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</dc:creator>
  <cp:lastModifiedBy>Windows 使用者</cp:lastModifiedBy>
  <cp:revision>77</cp:revision>
  <dcterms:created xsi:type="dcterms:W3CDTF">2015-12-16T01:31:11Z</dcterms:created>
  <dcterms:modified xsi:type="dcterms:W3CDTF">2022-04-01T03:35:22Z</dcterms:modified>
</cp:coreProperties>
</file>