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6"/>
  </p:notesMasterIdLst>
  <p:sldIdLst>
    <p:sldId id="256" r:id="rId2"/>
    <p:sldId id="258" r:id="rId3"/>
    <p:sldId id="1217" r:id="rId4"/>
    <p:sldId id="1267" r:id="rId5"/>
    <p:sldId id="1277" r:id="rId6"/>
    <p:sldId id="1281" r:id="rId7"/>
    <p:sldId id="1231" r:id="rId8"/>
    <p:sldId id="1242" r:id="rId9"/>
    <p:sldId id="1233" r:id="rId10"/>
    <p:sldId id="1243" r:id="rId11"/>
    <p:sldId id="1284" r:id="rId12"/>
    <p:sldId id="1245" r:id="rId13"/>
    <p:sldId id="1268" r:id="rId14"/>
    <p:sldId id="1254" r:id="rId15"/>
    <p:sldId id="291" r:id="rId16"/>
    <p:sldId id="1226" r:id="rId17"/>
    <p:sldId id="1230" r:id="rId18"/>
    <p:sldId id="1209" r:id="rId19"/>
    <p:sldId id="1260" r:id="rId20"/>
    <p:sldId id="1259" r:id="rId21"/>
    <p:sldId id="1264" r:id="rId22"/>
    <p:sldId id="1266" r:id="rId23"/>
    <p:sldId id="1265" r:id="rId24"/>
    <p:sldId id="1220" r:id="rId25"/>
    <p:sldId id="1184" r:id="rId26"/>
    <p:sldId id="1178" r:id="rId27"/>
    <p:sldId id="302" r:id="rId28"/>
    <p:sldId id="315" r:id="rId29"/>
    <p:sldId id="1240" r:id="rId30"/>
    <p:sldId id="275" r:id="rId31"/>
    <p:sldId id="1258" r:id="rId32"/>
    <p:sldId id="1213" r:id="rId33"/>
    <p:sldId id="343" r:id="rId34"/>
    <p:sldId id="325" r:id="rId35"/>
  </p:sldIdLst>
  <p:sldSz cx="9144000" cy="5143500" type="screen16x9"/>
  <p:notesSz cx="9929813" cy="6799263"/>
  <p:embeddedFontLst>
    <p:embeddedFont>
      <p:font typeface="Arvo" panose="02020500000000000000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Wingdings 3" panose="05040102010807070707" pitchFamily="18" charset="2"/>
      <p:regular r:id="rId49"/>
    </p:embeddedFont>
    <p:embeddedFont>
      <p:font typeface="文鼎標楷注音" panose="020B0602010101010101" pitchFamily="34" charset="-120"/>
      <p:regular r:id="rId50"/>
    </p:embeddedFont>
    <p:embeddedFont>
      <p:font typeface="文鼎標楷注音破音一" panose="020B0602010101010101" pitchFamily="34" charset="-120"/>
      <p:regular r:id="rId51"/>
    </p:embeddedFont>
    <p:embeddedFont>
      <p:font typeface="文鼎標楷注音破音二" panose="020B0602010101010101" pitchFamily="34" charset="-120"/>
      <p:regular r:id="rId52"/>
    </p:embeddedFont>
    <p:embeddedFont>
      <p:font typeface="微軟正黑體" panose="020B0604030504040204" pitchFamily="34" charset="-120"/>
      <p:regular r:id="rId53"/>
      <p:bold r:id="rId54"/>
    </p:embeddedFont>
    <p:embeddedFont>
      <p:font typeface="微軟正黑體" panose="020B0604030504040204" pitchFamily="34" charset="-120"/>
      <p:regular r:id="rId53"/>
      <p:bold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F7"/>
    <a:srgbClr val="E2EEE9"/>
    <a:srgbClr val="F4F7ED"/>
    <a:srgbClr val="F8FAF4"/>
    <a:srgbClr val="E6EDD3"/>
    <a:srgbClr val="E9EFD9"/>
    <a:srgbClr val="CC0000"/>
    <a:srgbClr val="FF00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F9BF38-08A4-4064-BFB0-074179E6CEE5}">
  <a:tblStyle styleId="{EEF9BF38-08A4-4064-BFB0-074179E6CE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3" autoAdjust="0"/>
    <p:restoredTop sz="55312" autoAdjust="0"/>
  </p:normalViewPr>
  <p:slideViewPr>
    <p:cSldViewPr snapToGrid="0">
      <p:cViewPr varScale="1">
        <p:scale>
          <a:sx n="61" d="100"/>
          <a:sy n="61" d="100"/>
        </p:scale>
        <p:origin x="826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3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edu.tw/bully/about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zh-TW" alt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參考答案：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被尊重，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每個人的喜好不同，要彼此尊重。</a:t>
            </a:r>
            <a:endParaRPr lang="en-US" altLang="zh-TW" sz="1100" b="0" i="0" u="none" strike="noStrike" cap="none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2.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要有禮貌，不可以嘲笑同學。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公平對待所有人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。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996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zh-TW" altLang="en-US" sz="14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發展活動：</a:t>
            </a:r>
            <a:r>
              <a:rPr lang="zh-TW" altLang="en-US" sz="1200" b="1" dirty="0">
                <a:solidFill>
                  <a:srgbClr val="CC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錯誤找</a:t>
            </a:r>
            <a:r>
              <a:rPr lang="zh-TW" altLang="en-US" sz="1200" b="1" dirty="0">
                <a:solidFill>
                  <a:srgbClr val="CC000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1200" b="1" dirty="0">
                <a:solidFill>
                  <a:srgbClr val="CC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找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zh-TW" altLang="en-US" sz="1200" b="1" dirty="0">
                <a:solidFill>
                  <a:srgbClr val="CC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學習重點：從故事中發現</a:t>
            </a:r>
            <a:r>
              <a:rPr lang="zh-TW" altLang="en-US" sz="14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霸凌行為，並了解怎麼做才正確。</a:t>
            </a:r>
            <a:endParaRPr lang="en-US" altLang="zh-TW" sz="14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US" altLang="zh-TW" sz="14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zh-TW" altLang="en-US" sz="12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自由舉手搶答</a:t>
            </a:r>
            <a:r>
              <a:rPr lang="zh-TW" altLang="en-US" sz="12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endParaRPr lang="en-US" altLang="zh-TW" sz="12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en-US" altLang="zh-TW" sz="12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教師說明每張簡報情境後，停留</a:t>
            </a:r>
            <a:r>
              <a:rPr lang="en-US" altLang="zh-TW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2~3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秒。</a:t>
            </a:r>
            <a:endParaRPr lang="en-US" altLang="zh-TW" sz="1200" b="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en-US" altLang="zh-TW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請學生搶答，舉手說出哪些行</a:t>
            </a:r>
            <a:r>
              <a:rPr lang="zh-TW" altLang="en-US" sz="1200" b="0" dirty="0">
                <a:solidFill>
                  <a:schemeClr val="tx1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為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不對</a:t>
            </a:r>
            <a:r>
              <a:rPr lang="en-US" altLang="zh-TW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找出霸凌行為</a:t>
            </a:r>
            <a:r>
              <a:rPr lang="en-US" altLang="zh-TW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1200" b="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en-US" altLang="zh-TW" sz="12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請學生進一步</a:t>
            </a:r>
            <a:r>
              <a:rPr lang="zh-TW" altLang="en-US" sz="12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說明：應該怎麼做才是正確的呢？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3901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zh-TW" altLang="en-US" dirty="0"/>
              <a:t>參考答案：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互相幫忙、團結合作。</a:t>
            </a:r>
            <a:endParaRPr lang="zh-TW" altLang="en-US" sz="1100" b="1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要</a:t>
            </a:r>
            <a:r>
              <a:rPr lang="zh-TW" altLang="en-US" sz="1100" dirty="0">
                <a:solidFill>
                  <a:schemeClr val="tx1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起遊戲學習，</a:t>
            </a:r>
            <a:r>
              <a:rPr lang="zh-TW" altLang="en-US" sz="1100" dirty="0">
                <a:solidFill>
                  <a:schemeClr val="tx1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不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可以排擠他人。</a:t>
            </a:r>
            <a:endParaRPr lang="en-US" altLang="zh-TW" sz="11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587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1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要鼓勵同學，一起學習，發揮每個人的專長。</a:t>
            </a:r>
            <a:endParaRPr lang="zh-TW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5869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學習目標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能知道霸凌會傷害兒童權利。</a:t>
            </a: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58750" indent="0">
              <a:buNone/>
            </a:pP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發展活動二：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【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兒童權利公約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】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簡介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(5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分鐘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)</a:t>
            </a:r>
            <a:endParaRPr lang="en-US" altLang="zh-TW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US" altLang="zh-TW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教師根據故事簡報內容做小結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：</a:t>
            </a:r>
            <a:endParaRPr lang="en-US" altLang="zh-TW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Wingdings" panose="05000000000000000000" pitchFamily="2" charset="2"/>
            </a:endParaRPr>
          </a:p>
          <a:p>
            <a:pPr marL="158750" indent="0">
              <a:buNone/>
            </a:pPr>
            <a:r>
              <a:rPr lang="en-US" altLang="zh-TW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從故事中，我們發現</a:t>
            </a:r>
            <a:r>
              <a:rPr lang="zh-TW" altLang="en-US" sz="1100" u="none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有人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被同學霸凌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。</a:t>
            </a:r>
            <a:endParaRPr lang="en-US" altLang="zh-TW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文鼎標楷注音" panose="020B0602010101010101" pitchFamily="34" charset="-120"/>
                <a:cs typeface="Arial"/>
                <a:sym typeface="Arial"/>
              </a:rPr>
              <a:t>2.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受到霸凌的傷害後，會感到孤單、害怕、痛苦，</a:t>
            </a:r>
            <a:r>
              <a:rPr lang="zh-TW" altLang="en-US" sz="1100" dirty="0">
                <a:solidFill>
                  <a:schemeClr val="tx1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甚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至不想上學。</a:t>
            </a: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他們的權利被侵害，沒有受到應有的保護。</a:t>
            </a: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58750" indent="0">
              <a:buNone/>
            </a:pP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4.</a:t>
            </a:r>
            <a:r>
              <a:rPr lang="zh-TW" altLang="en-US" sz="11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權利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就是應該被保護的利益。</a:t>
            </a:r>
            <a:endParaRPr lang="en-US" altLang="zh-TW" sz="11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8993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大人把重要、需要遵守、互相提醒的事情，會寫在紙上變成規定、法律。</a:t>
            </a:r>
          </a:p>
          <a:p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兒童有許多重要的權利，被寫下來變成兒童權利公約。</a:t>
            </a:r>
          </a:p>
        </p:txBody>
      </p:sp>
    </p:spTree>
    <p:extLst>
      <p:ext uri="{BB962C8B-B14F-4D97-AF65-F5344CB8AC3E}">
        <p14:creationId xmlns:p14="http://schemas.microsoft.com/office/powerpoint/2010/main" val="198403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E7470-F8DC-46B6-85A3-A1E18191528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487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衛福部「四大兒童權利」</a:t>
            </a:r>
            <a:r>
              <a:rPr lang="en-US" altLang="zh-TW" sz="1200" dirty="0"/>
              <a:t>(</a:t>
            </a:r>
            <a:r>
              <a:rPr lang="en-US" altLang="zh-TW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https://crc.sfaa.gov.tw/crc_child/index.php?action=crc)</a:t>
            </a:r>
            <a:r>
              <a:rPr lang="zh-TW" altLang="en-US" sz="1200" dirty="0"/>
              <a:t>：</a:t>
            </a: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原列為「參與權」、「教育權」、「發展權」、「受保護權」。</a:t>
            </a: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為了配合教材包故事案例說明</a:t>
            </a:r>
            <a:r>
              <a:rPr lang="zh-TW" altLang="en-US" sz="1200" dirty="0"/>
              <a:t>，將</a:t>
            </a:r>
            <a:r>
              <a:rPr lang="zh-TW" altLang="en-US" sz="1200" b="1" u="sng" dirty="0"/>
              <a:t>「參與權」</a:t>
            </a:r>
            <a:r>
              <a:rPr lang="zh-TW" altLang="en-US" sz="1200" b="1" u="none" dirty="0"/>
              <a:t>調整為</a:t>
            </a:r>
            <a:r>
              <a:rPr lang="zh-TW" altLang="en-US" sz="1200" b="1" u="sng" dirty="0"/>
              <a:t>「表意權」</a:t>
            </a:r>
            <a:r>
              <a:rPr lang="zh-TW" altLang="en-US" sz="1200" dirty="0"/>
              <a:t>，</a:t>
            </a:r>
            <a:r>
              <a:rPr lang="zh-TW" altLang="en-US" sz="1200" b="1" u="none" dirty="0"/>
              <a:t>增列</a:t>
            </a:r>
            <a:r>
              <a:rPr lang="zh-TW" altLang="en-US" sz="1200" b="1" u="sng" dirty="0"/>
              <a:t>「平等權」</a:t>
            </a:r>
            <a:r>
              <a:rPr lang="zh-TW" altLang="en-US" sz="1200" dirty="0"/>
              <a:t>，方便國小</a:t>
            </a:r>
            <a:r>
              <a:rPr lang="en-US" altLang="zh-TW" sz="1200" dirty="0"/>
              <a:t>1~2</a:t>
            </a:r>
            <a:r>
              <a:rPr lang="zh-TW" altLang="en-US" sz="1200" dirty="0"/>
              <a:t>年級學生理解</a:t>
            </a:r>
            <a:r>
              <a:rPr lang="zh-TW" altLang="en-US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「錯誤找一找」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故事主角</a:t>
            </a:r>
            <a:r>
              <a:rPr lang="zh-TW" altLang="en-US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失去的權利</a:t>
            </a:r>
            <a:r>
              <a:rPr lang="zh-TW" altLang="en-US" sz="1200" dirty="0"/>
              <a:t>內涵。</a:t>
            </a:r>
          </a:p>
        </p:txBody>
      </p:sp>
    </p:spTree>
    <p:extLst>
      <p:ext uri="{BB962C8B-B14F-4D97-AF65-F5344CB8AC3E}">
        <p14:creationId xmlns:p14="http://schemas.microsoft.com/office/powerpoint/2010/main" val="2774222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衛福部「四大兒童權利」（</a:t>
            </a:r>
            <a:r>
              <a:rPr lang="en-US" altLang="zh-TW" sz="1200" dirty="0"/>
              <a:t>https://crc.sfaa.gov.tw/crc_child/index.php?action=crc</a:t>
            </a:r>
            <a:r>
              <a:rPr lang="zh-TW" altLang="en-US" sz="1200" dirty="0"/>
              <a:t>），分別為「參與權」、「教育權」、「發展權」、「受保護權」。</a:t>
            </a: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zh-TW" altLang="en-US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「錯誤找一找」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引導故事中</a:t>
            </a:r>
            <a:r>
              <a:rPr lang="zh-TW" altLang="en-US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失去的權利</a:t>
            </a:r>
            <a:r>
              <a:rPr lang="zh-TW" altLang="en-US" sz="1200" dirty="0"/>
              <a:t>，將重要權利</a:t>
            </a:r>
            <a:r>
              <a:rPr lang="zh-TW" altLang="en-US" sz="1200" b="1" u="sng" dirty="0"/>
              <a:t>「參與權」調整用字為「表意權」</a:t>
            </a:r>
            <a:r>
              <a:rPr lang="zh-TW" altLang="en-US" sz="1200" dirty="0"/>
              <a:t>，並</a:t>
            </a:r>
            <a:r>
              <a:rPr lang="zh-TW" altLang="en-US" sz="1200" b="1" u="sng" dirty="0"/>
              <a:t>增加「平等權」</a:t>
            </a:r>
            <a:r>
              <a:rPr lang="zh-TW" altLang="en-US" sz="1200" dirty="0"/>
              <a:t>，方便國小</a:t>
            </a:r>
            <a:r>
              <a:rPr lang="en-US" altLang="zh-TW" sz="1200" dirty="0"/>
              <a:t>1~2</a:t>
            </a:r>
            <a:r>
              <a:rPr lang="zh-TW" altLang="en-US" sz="1200" dirty="0"/>
              <a:t>年級學生理解</a:t>
            </a:r>
            <a:r>
              <a:rPr lang="zh-TW" altLang="en-US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「錯誤找一找」</a:t>
            </a:r>
            <a:r>
              <a:rPr lang="zh-TW" altLang="en-US" sz="1200" dirty="0"/>
              <a:t>故事中的權利內涵。</a:t>
            </a:r>
          </a:p>
        </p:txBody>
      </p:sp>
    </p:spTree>
    <p:extLst>
      <p:ext uri="{BB962C8B-B14F-4D97-AF65-F5344CB8AC3E}">
        <p14:creationId xmlns:p14="http://schemas.microsoft.com/office/powerpoint/2010/main" val="3763158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學習目標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能知道霸凌會傷害兒童權利。</a:t>
            </a: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1100" kern="100" dirty="0">
                <a:solidFill>
                  <a:prstClr val="black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  <a:sym typeface="Arial"/>
              </a:rPr>
              <a:t>參考資料：兒福聯盟</a:t>
            </a:r>
            <a:r>
              <a:rPr lang="en-US" altLang="zh-TW" sz="1100" kern="100" dirty="0">
                <a:solidFill>
                  <a:prstClr val="black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  <a:sym typeface="Arial"/>
              </a:rPr>
              <a:t>2011</a:t>
            </a:r>
            <a:r>
              <a:rPr lang="zh-TW" altLang="en-US" sz="1100" kern="100" dirty="0">
                <a:solidFill>
                  <a:prstClr val="black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  <a:sym typeface="Arial"/>
              </a:rPr>
              <a:t>年台灣校園霸凌現象調查報告</a:t>
            </a:r>
            <a:r>
              <a:rPr lang="en-US" altLang="zh-TW" sz="1100" kern="100" dirty="0">
                <a:solidFill>
                  <a:prstClr val="black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  <a:sym typeface="Arial"/>
              </a:rPr>
              <a:t>https://reurl.cc/mL4meG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TW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兒福聯盟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【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霸凌知識站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】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校園「霸凌」影響深遠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https://www.children.org.tw/research/detail/88/126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TW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●"/>
              <a:tabLst/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霸凌會對兒童造成什麼傷害呢？</a:t>
            </a:r>
            <a:endParaRPr lang="en-US" altLang="zh-TW" sz="1600" b="1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zh-TW" altLang="en-US" dirty="0"/>
              <a:t>     參考答案：</a:t>
            </a:r>
            <a:r>
              <a:rPr lang="zh-TW" altLang="en-US" sz="11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霸凌對身心造成的傷害</a:t>
            </a:r>
            <a:r>
              <a:rPr lang="en-US" altLang="zh-TW" sz="11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—</a:t>
            </a:r>
            <a:r>
              <a:rPr lang="zh-TW" altLang="en-US" sz="11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如：害怕、擔心、不說話、沒有朋友、自我傷害、憂鬱、生病、不敢到學校</a:t>
            </a:r>
            <a:r>
              <a:rPr lang="en-US" altLang="zh-TW" sz="11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…………</a:t>
            </a:r>
            <a:endParaRPr lang="zh-TW" altLang="en-US" sz="1100" b="1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7008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學習目標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能知道霸凌會傷害兒童權利。</a:t>
            </a: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發展活動三：兩兩討論</a:t>
            </a:r>
            <a:r>
              <a:rPr lang="zh-TW" altLang="en-US" sz="11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「錯誤找</a:t>
            </a:r>
            <a:r>
              <a:rPr lang="zh-TW" altLang="en-US" sz="1100" b="1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11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找」小故事中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【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受到傷害的權利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】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(10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分鐘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)</a:t>
            </a: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tabLst/>
              <a:defRPr/>
            </a:pPr>
            <a:endParaRPr lang="en-US" altLang="zh-TW" sz="11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快問快答</a:t>
            </a:r>
            <a:r>
              <a:rPr lang="en-US" altLang="zh-TW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—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失去的權利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endParaRPr lang="en-US" altLang="zh-TW" sz="11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回答故事中，兒童遭受霸凌事件時，被傷害的權利。</a:t>
            </a:r>
            <a:endParaRPr lang="en-US" altLang="zh-TW" sz="11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ea"/>
              <a:buNone/>
              <a:tabLst/>
              <a:defRPr/>
            </a:pP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進行方法：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用圖片顯示</a:t>
            </a:r>
            <a:r>
              <a:rPr lang="zh-TW" altLang="en-US" sz="11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「錯誤找一找」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故事主角的遭遇，複習舊經驗。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揭示已解釋過的</a:t>
            </a: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種權利：</a:t>
            </a: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1100" b="1" u="none" dirty="0"/>
              <a:t>「參與權」、</a:t>
            </a:r>
            <a:r>
              <a:rPr lang="en-US" altLang="zh-TW" sz="1100" b="1" u="none" dirty="0"/>
              <a:t>2.</a:t>
            </a:r>
            <a:r>
              <a:rPr lang="zh-TW" altLang="en-US" sz="1100" b="1" u="none" dirty="0"/>
              <a:t>「平等權」</a:t>
            </a:r>
            <a:r>
              <a:rPr lang="zh-TW" altLang="en-US" sz="1100" dirty="0"/>
              <a:t>、</a:t>
            </a:r>
            <a:r>
              <a:rPr lang="en-US" altLang="zh-TW" sz="1100" dirty="0"/>
              <a:t>3.</a:t>
            </a:r>
            <a:r>
              <a:rPr lang="zh-TW" altLang="en-US" sz="110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「發展權」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請同學兩兩討論後，依照圖示的</a:t>
            </a: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兒童權利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編號，用手比出被霸凌時，會受到</a:t>
            </a: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傷害的權利。</a:t>
            </a:r>
            <a:endParaRPr lang="en-US" altLang="zh-TW" sz="11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認為不只一個的話，可以兩人合作，用四隻手同時比出不同的數字</a:t>
            </a: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。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學生如果有其他意見，可以自由舉手發表。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</a:t>
            </a: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(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盡量讓每個同學在課堂上都至少公開發表過一次</a:t>
            </a: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※</a:t>
            </a:r>
            <a:r>
              <a:rPr lang="zh-TW" altLang="en-US" sz="11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備註：如因疫情或時間考量，亦可改為全班討論，個別舉手作答。</a:t>
            </a:r>
            <a:endParaRPr lang="en-US" altLang="zh-TW" sz="11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3826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實質內涵：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defRPr/>
            </a:pPr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E2 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關心周遭不公平的事件，並提出改善的</a:t>
            </a:r>
            <a:r>
              <a:rPr lang="zh-TW" altLang="en-US" sz="1100">
                <a:latin typeface="微軟正黑體" panose="020B0604030504040204" pitchFamily="34" charset="-120"/>
                <a:ea typeface="微軟正黑體" panose="020B0604030504040204" pitchFamily="34" charset="-120"/>
              </a:rPr>
              <a:t>想法。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學習目標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能知道霸凌會傷害兒童權利。</a:t>
            </a: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58750" indent="0">
              <a:buNone/>
            </a:pPr>
            <a:endParaRPr lang="en-US" altLang="zh-TW" dirty="0"/>
          </a:p>
          <a:p>
            <a:pPr marL="158750" indent="0">
              <a:buNone/>
            </a:pPr>
            <a:r>
              <a:rPr lang="zh-TW" altLang="en-US" dirty="0"/>
              <a:t>兩兩討論時間：每個故事</a:t>
            </a:r>
            <a:r>
              <a:rPr lang="en-US" altLang="zh-TW" dirty="0"/>
              <a:t>1</a:t>
            </a:r>
            <a:r>
              <a:rPr lang="zh-TW" altLang="en-US" dirty="0"/>
              <a:t>分鐘。</a:t>
            </a:r>
            <a:endParaRPr lang="en-US" altLang="zh-TW" dirty="0"/>
          </a:p>
          <a:p>
            <a:pPr marL="158750" indent="0">
              <a:buNone/>
            </a:pPr>
            <a:r>
              <a:rPr lang="zh-TW" altLang="en-US" dirty="0"/>
              <a:t>發表方式：每個人</a:t>
            </a:r>
            <a:r>
              <a:rPr lang="zh-TW" altLang="en-US" sz="1100" b="1" dirty="0">
                <a:solidFill>
                  <a:srgbClr val="4D4D4D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舉手用比出討論的結果</a:t>
            </a:r>
            <a:r>
              <a:rPr lang="zh-TW" altLang="en-US" dirty="0"/>
              <a:t>。</a:t>
            </a:r>
            <a:r>
              <a:rPr lang="en-US" altLang="zh-TW" dirty="0"/>
              <a:t>(</a:t>
            </a:r>
            <a:r>
              <a:rPr lang="zh-TW" altLang="en-US" dirty="0"/>
              <a:t>答案如果超過</a:t>
            </a:r>
            <a:r>
              <a:rPr lang="en-US" altLang="zh-TW" dirty="0"/>
              <a:t>2</a:t>
            </a:r>
            <a:r>
              <a:rPr lang="zh-TW" altLang="en-US" dirty="0"/>
              <a:t>個，可以合作四隻手一起舉。</a:t>
            </a:r>
            <a:r>
              <a:rPr lang="en-US" altLang="zh-TW" dirty="0"/>
              <a:t>)</a:t>
            </a:r>
          </a:p>
          <a:p>
            <a:pPr marL="158750" indent="0">
              <a:buNone/>
            </a:pPr>
            <a:r>
              <a:rPr lang="zh-TW" altLang="en-US" dirty="0"/>
              <a:t>進行方式：</a:t>
            </a:r>
            <a:endParaRPr lang="en-US" altLang="zh-TW" dirty="0"/>
          </a:p>
          <a:p>
            <a:pPr marL="158750" indent="0">
              <a:buNone/>
            </a:pPr>
            <a:r>
              <a:rPr lang="en-US" altLang="zh-TW" sz="1100" dirty="0"/>
              <a:t>1.</a:t>
            </a:r>
            <a:r>
              <a:rPr lang="zh-TW" altLang="en-US" dirty="0"/>
              <a:t>兩兩</a:t>
            </a:r>
            <a:r>
              <a:rPr lang="zh-TW" altLang="en-US" sz="1100" dirty="0"/>
              <a:t>討論</a:t>
            </a:r>
            <a:r>
              <a:rPr lang="en-US" altLang="zh-TW" sz="1100" dirty="0"/>
              <a:t>(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找旁邊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位同學一起討論</a:t>
            </a:r>
            <a:r>
              <a:rPr lang="en-US" altLang="zh-TW" sz="1100" dirty="0"/>
              <a:t>)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。</a:t>
            </a:r>
            <a:endParaRPr lang="en-US" altLang="zh-TW" sz="11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Wingdings" panose="05000000000000000000" pitchFamily="2" charset="2"/>
            </a:endParaRPr>
          </a:p>
          <a:p>
            <a:pPr marL="158750" indent="0">
              <a:buNone/>
            </a:pPr>
            <a:r>
              <a:rPr lang="en-US" altLang="zh-TW" sz="1100" dirty="0"/>
              <a:t>2.</a:t>
            </a:r>
            <a:r>
              <a:rPr lang="zh-TW" altLang="en-US" sz="1100" dirty="0"/>
              <a:t>看故事圖片</a:t>
            </a:r>
            <a:r>
              <a:rPr lang="en-US" altLang="zh-TW" sz="1100" dirty="0"/>
              <a:t>+</a:t>
            </a:r>
            <a:r>
              <a:rPr lang="zh-TW" altLang="en-US" sz="1100" dirty="0"/>
              <a:t>題目，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倒數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321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，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3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秒內回答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用手比出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被霸凌傷害的兒童權利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。</a:t>
            </a:r>
            <a:endParaRPr lang="en-US" altLang="zh-TW" sz="1100" dirty="0"/>
          </a:p>
          <a:p>
            <a:pPr marL="158750" indent="0">
              <a:buNone/>
            </a:pPr>
            <a:r>
              <a:rPr lang="en-US" altLang="zh-TW" sz="1100" dirty="0"/>
              <a:t>3.</a:t>
            </a:r>
            <a:r>
              <a:rPr lang="zh-TW" altLang="en-US" dirty="0"/>
              <a:t>兩兩</a:t>
            </a:r>
            <a:r>
              <a:rPr lang="zh-TW" altLang="en-US" sz="1100" dirty="0"/>
              <a:t>討論後，比出被侵害需要被保護的權利。</a:t>
            </a:r>
            <a:endParaRPr lang="en-US" altLang="zh-TW" sz="1100" dirty="0"/>
          </a:p>
          <a:p>
            <a:pPr marL="158750" indent="0">
              <a:buNone/>
            </a:pPr>
            <a:r>
              <a:rPr lang="en-US" altLang="zh-TW" sz="1100" dirty="0"/>
              <a:t>4.</a:t>
            </a:r>
            <a:r>
              <a:rPr lang="zh-TW" altLang="en-US" sz="1100" dirty="0"/>
              <a:t>觀察全班答案，如有不同的想法，可指定學生發表個人意見。</a:t>
            </a:r>
            <a:endParaRPr lang="en-US" altLang="zh-TW" sz="1100" dirty="0"/>
          </a:p>
          <a:p>
            <a:pPr marL="158750" indent="0">
              <a:buNone/>
            </a:pPr>
            <a:r>
              <a:rPr lang="en-US" altLang="zh-TW" sz="1100" dirty="0"/>
              <a:t>5.</a:t>
            </a:r>
            <a:r>
              <a:rPr lang="zh-TW" altLang="en-US" sz="1100" dirty="0"/>
              <a:t>說得出理由即可。</a:t>
            </a:r>
          </a:p>
          <a:p>
            <a:pPr marL="158750" indent="0">
              <a:buNone/>
            </a:pPr>
            <a:endParaRPr lang="en-US" altLang="zh-TW" dirty="0"/>
          </a:p>
          <a:p>
            <a:pPr marL="158750" indent="0">
              <a:buNone/>
            </a:pPr>
            <a:r>
              <a:rPr lang="en-US" altLang="zh-TW" dirty="0"/>
              <a:t>※</a:t>
            </a:r>
            <a:r>
              <a:rPr lang="zh-TW" altLang="en-US" dirty="0"/>
              <a:t>備註：</a:t>
            </a:r>
            <a:r>
              <a:rPr lang="zh-TW" altLang="en-US" sz="1100" dirty="0"/>
              <a:t>教師可根據班級狀況和教學時間，調整兩兩討論的進行和發表方式。</a:t>
            </a:r>
            <a:endParaRPr lang="en-US" altLang="zh-TW" sz="1100" dirty="0"/>
          </a:p>
          <a:p>
            <a:pPr marL="158750" indent="0">
              <a:buNone/>
            </a:pPr>
            <a:r>
              <a:rPr lang="zh-TW" altLang="en-US" sz="1100" dirty="0"/>
              <a:t>如因防疫考量，或是時間、空間受限，也可改用全班共同討論、學生個別舉手回答。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06899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快問快答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倒數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321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，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5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秒內回答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)</a:t>
            </a:r>
            <a:r>
              <a:rPr lang="en-US" altLang="zh-TW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—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用手比出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被霸凌傷害的兒童權利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。</a:t>
            </a:r>
            <a:endParaRPr lang="en-US" altLang="zh-TW" sz="11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Wingdings" panose="05000000000000000000" pitchFamily="2" charset="2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回答遭受霸凌事件，被傷害的兒童權利，每則故事約</a:t>
            </a:r>
            <a:r>
              <a:rPr lang="en-US" altLang="zh-TW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分鐘。</a:t>
            </a:r>
            <a:endParaRPr lang="en-US" altLang="zh-TW" sz="11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ea"/>
              <a:buNone/>
              <a:tabLst/>
              <a:defRPr/>
            </a:pP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進行方法：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用圖片顯示「錯誤找一找」故事主角的遭遇。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揭示已解釋過的三種權利</a:t>
            </a: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—1.</a:t>
            </a:r>
            <a:r>
              <a:rPr lang="zh-TW" altLang="en-US" sz="1100" b="1" u="none" dirty="0"/>
              <a:t>「參與權」、</a:t>
            </a:r>
            <a:r>
              <a:rPr lang="en-US" altLang="zh-TW" sz="1100" b="1" u="none" dirty="0"/>
              <a:t>2.</a:t>
            </a:r>
            <a:r>
              <a:rPr lang="zh-TW" altLang="en-US" sz="1100" b="1" u="none" dirty="0"/>
              <a:t>「平等權」</a:t>
            </a:r>
            <a:r>
              <a:rPr lang="zh-TW" altLang="en-US" sz="1100" dirty="0"/>
              <a:t>、</a:t>
            </a:r>
            <a:r>
              <a:rPr lang="en-US" altLang="zh-TW" sz="1100" dirty="0"/>
              <a:t>3.</a:t>
            </a:r>
            <a:r>
              <a:rPr lang="zh-TW" altLang="en-US" sz="110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「發展權」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請全班同學依照圖示的</a:t>
            </a: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兒童權利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編號，用手比出被霸凌時，會受到</a:t>
            </a: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傷害的權利。</a:t>
            </a:r>
            <a:endParaRPr lang="en-US" altLang="zh-TW" sz="11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11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答案</a:t>
            </a:r>
            <a:r>
              <a:rPr lang="zh-TW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不</a:t>
            </a:r>
            <a:r>
              <a:rPr lang="zh-TW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只</a:t>
            </a:r>
            <a:r>
              <a:rPr lang="zh-TW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r>
              <a:rPr lang="zh-TW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個，答出其中之一就算對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，可以用雙手同時比出不同數字</a:t>
            </a: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參考答案：</a:t>
            </a:r>
            <a:endParaRPr lang="en-US" altLang="zh-TW" sz="1100" b="0" dirty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zh-TW" altLang="en-US" sz="1100" b="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</a:t>
            </a:r>
            <a:r>
              <a:rPr lang="zh-TW" altLang="en-US" sz="1100" b="1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傷害了</a:t>
            </a:r>
            <a:r>
              <a:rPr lang="zh-TW" altLang="en-US" sz="1100" b="1" u="sng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大雄</a:t>
            </a:r>
            <a:r>
              <a:rPr lang="zh-TW" altLang="en-US" sz="1100" b="1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的：</a:t>
            </a:r>
            <a:r>
              <a:rPr lang="en-US" altLang="zh-TW" sz="2000" dirty="0">
                <a:solidFill>
                  <a:srgbClr val="C00000"/>
                </a:solidFill>
              </a:rPr>
              <a:t>1.</a:t>
            </a:r>
            <a:r>
              <a:rPr lang="zh-TW" altLang="en-US" sz="14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表意權、</a:t>
            </a:r>
            <a:r>
              <a:rPr lang="en-US" altLang="zh-TW" sz="2000" dirty="0">
                <a:solidFill>
                  <a:srgbClr val="C00000"/>
                </a:solidFill>
              </a:rPr>
              <a:t>2.</a:t>
            </a:r>
            <a:r>
              <a:rPr lang="zh-TW" altLang="en-US" sz="14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平等權</a:t>
            </a:r>
            <a:endParaRPr lang="en-US" altLang="zh-TW" sz="14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zh-TW" altLang="en-US" sz="2400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其他：如果還有時間，可以讓學生自由舉手發表補充意見，盡量讓每個學生都有機會發表。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91532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快問快答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倒數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321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，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5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秒內回答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)</a:t>
            </a:r>
            <a:r>
              <a:rPr lang="en-US" altLang="zh-TW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—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用手比出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被霸凌傷害的兒童權利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。</a:t>
            </a:r>
            <a:endParaRPr lang="en-US" altLang="zh-TW" sz="11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Wingdings" panose="05000000000000000000" pitchFamily="2" charset="2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回答遭受霸凌事件，被傷害的兒童權利，每則故事約</a:t>
            </a:r>
            <a:r>
              <a:rPr lang="en-US" altLang="zh-TW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分鐘。</a:t>
            </a:r>
            <a:endParaRPr lang="en-US" altLang="zh-TW" sz="11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ea"/>
              <a:buNone/>
              <a:tabLst/>
              <a:defRPr/>
            </a:pP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進行方法：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用圖片顯示「錯誤找一找」故事主角的遭遇。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揭示已解釋過的三種權利</a:t>
            </a: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—1.</a:t>
            </a:r>
            <a:r>
              <a:rPr lang="zh-TW" altLang="en-US" sz="1100" b="1" u="none" dirty="0"/>
              <a:t>「參與權」、</a:t>
            </a:r>
            <a:r>
              <a:rPr lang="en-US" altLang="zh-TW" sz="1100" b="1" u="none" dirty="0"/>
              <a:t>2.</a:t>
            </a:r>
            <a:r>
              <a:rPr lang="zh-TW" altLang="en-US" sz="1100" b="1" u="none" dirty="0"/>
              <a:t>「平等權」</a:t>
            </a:r>
            <a:r>
              <a:rPr lang="zh-TW" altLang="en-US" sz="1100" dirty="0"/>
              <a:t>、</a:t>
            </a:r>
            <a:r>
              <a:rPr lang="en-US" altLang="zh-TW" sz="1100" dirty="0"/>
              <a:t>3.</a:t>
            </a:r>
            <a:r>
              <a:rPr lang="zh-TW" altLang="en-US" sz="110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「發展權」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請全班同學依照圖示的</a:t>
            </a: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兒童權利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編號，用手比出被霸凌時，會受到</a:t>
            </a: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傷害的權利。 </a:t>
            </a:r>
            <a:endParaRPr lang="en-US" altLang="zh-TW" sz="11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11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答案</a:t>
            </a:r>
            <a:r>
              <a:rPr lang="zh-TW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不</a:t>
            </a:r>
            <a:r>
              <a:rPr lang="zh-TW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只</a:t>
            </a:r>
            <a:r>
              <a:rPr lang="zh-TW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r>
              <a:rPr lang="zh-TW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個，答出其中之一就算對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，可以用雙手同時比出不同數字</a:t>
            </a: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參考答案：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zh-TW" altLang="en-US" sz="1000" b="1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傷害了</a:t>
            </a:r>
            <a:r>
              <a:rPr lang="zh-TW" altLang="en-US" sz="1000" b="1" u="sng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阿志</a:t>
            </a:r>
            <a:r>
              <a:rPr lang="zh-TW" altLang="en-US" sz="1000" b="1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的：</a:t>
            </a:r>
            <a:r>
              <a:rPr lang="en-US" altLang="zh-TW" sz="1600" dirty="0">
                <a:solidFill>
                  <a:srgbClr val="C00000"/>
                </a:solidFill>
              </a:rPr>
              <a:t>1.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表意權、</a:t>
            </a:r>
            <a:r>
              <a:rPr lang="en-US" altLang="zh-TW" sz="1600" dirty="0">
                <a:solidFill>
                  <a:srgbClr val="C00000"/>
                </a:solidFill>
              </a:rPr>
              <a:t>2.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平等權、</a:t>
            </a:r>
            <a:r>
              <a:rPr lang="en-US" altLang="zh-TW" sz="1600" dirty="0">
                <a:solidFill>
                  <a:srgbClr val="C00000"/>
                </a:solidFill>
              </a:rPr>
              <a:t>3.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發展權</a:t>
            </a:r>
            <a:endParaRPr lang="en-US" altLang="zh-TW" sz="11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zh-TW" alt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其他：如果還有時間，可以讓學生自由舉手發表補充意見，盡量讓每個學生都有機會發表。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97080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快問快答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倒數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321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，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5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秒內回答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)</a:t>
            </a:r>
            <a:r>
              <a:rPr lang="en-US" altLang="zh-TW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—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用手比出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被霸凌傷害的兒童權利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 panose="05000000000000000000" pitchFamily="2" charset="2"/>
              </a:rPr>
              <a:t>。</a:t>
            </a:r>
            <a:endParaRPr lang="en-US" altLang="zh-TW" sz="11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Wingdings" panose="05000000000000000000" pitchFamily="2" charset="2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回答遭受霸凌事件，被傷害的兒童權利，每則故事約</a:t>
            </a:r>
            <a:r>
              <a:rPr lang="en-US" altLang="zh-TW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分鐘。</a:t>
            </a:r>
            <a:endParaRPr lang="en-US" altLang="zh-TW" sz="11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ea"/>
              <a:buNone/>
              <a:tabLst/>
              <a:defRPr/>
            </a:pP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進行方法：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用圖片顯示「錯誤找一找」故事主角的遭遇。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揭示已解釋過的三種權利</a:t>
            </a: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—1.</a:t>
            </a:r>
            <a:r>
              <a:rPr lang="zh-TW" altLang="en-US" sz="1100" b="1" u="none" dirty="0"/>
              <a:t>「參與權」、</a:t>
            </a:r>
            <a:r>
              <a:rPr lang="en-US" altLang="zh-TW" sz="1100" b="1" u="none" dirty="0"/>
              <a:t>2.</a:t>
            </a:r>
            <a:r>
              <a:rPr lang="zh-TW" altLang="en-US" sz="1100" b="1" u="none" dirty="0"/>
              <a:t>「平等權」</a:t>
            </a:r>
            <a:r>
              <a:rPr lang="zh-TW" altLang="en-US" sz="1100" dirty="0"/>
              <a:t>、</a:t>
            </a:r>
            <a:r>
              <a:rPr lang="en-US" altLang="zh-TW" sz="1100" dirty="0"/>
              <a:t>3.</a:t>
            </a:r>
            <a:r>
              <a:rPr lang="zh-TW" altLang="en-US" sz="110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「發展權」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請全班同學依照圖示的</a:t>
            </a: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兒童權利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編號，用手比出被霸凌時，會受到</a:t>
            </a:r>
            <a:r>
              <a:rPr lang="zh-TW" altLang="en-US" sz="11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傷害的權利。 </a:t>
            </a:r>
            <a:endParaRPr lang="en-US" altLang="zh-TW" sz="11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11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答案</a:t>
            </a:r>
            <a:r>
              <a:rPr lang="zh-TW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不</a:t>
            </a:r>
            <a:r>
              <a:rPr lang="zh-TW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只</a:t>
            </a:r>
            <a:r>
              <a:rPr lang="zh-TW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r>
              <a:rPr lang="zh-TW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個，答出其中之一就算對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，可以用雙手同時比出不同數字</a:t>
            </a: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參考答案：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zh-TW" altLang="en-US" sz="1100" b="1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</a:t>
            </a:r>
            <a:r>
              <a:rPr lang="zh-TW" altLang="en-US" sz="1000" b="1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傷害了</a:t>
            </a:r>
            <a:r>
              <a:rPr lang="zh-TW" altLang="en-US" sz="1000" b="1" u="sng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小明</a:t>
            </a:r>
            <a:r>
              <a:rPr lang="zh-TW" altLang="en-US" sz="1000" b="1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的：</a:t>
            </a:r>
            <a:r>
              <a:rPr lang="en-US" altLang="zh-TW" sz="1600" dirty="0">
                <a:solidFill>
                  <a:srgbClr val="C00000"/>
                </a:solidFill>
              </a:rPr>
              <a:t>1.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表意權、</a:t>
            </a:r>
            <a:r>
              <a:rPr lang="en-US" altLang="zh-TW" sz="1600" dirty="0">
                <a:solidFill>
                  <a:srgbClr val="C00000"/>
                </a:solidFill>
              </a:rPr>
              <a:t>2.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平等權、</a:t>
            </a:r>
            <a:r>
              <a:rPr lang="en-US" altLang="zh-TW" sz="1600" dirty="0">
                <a:solidFill>
                  <a:srgbClr val="C00000"/>
                </a:solidFill>
              </a:rPr>
              <a:t>3.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發展權</a:t>
            </a:r>
            <a:endParaRPr lang="en-US" altLang="zh-TW" sz="11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zh-TW" alt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5.</a:t>
            </a: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其他：如果還有時間，可以讓學生自由舉手發表補充意見，盡量讓每個學生都有機會在全班公開發表。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681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學習目標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能知道霸凌會傷害兒童權利。</a:t>
            </a: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/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/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教師小結：</a:t>
            </a: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霸凌傷害了兒童都應該享有的權利：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表意權、平等權、發展權</a:t>
            </a:r>
            <a:r>
              <a:rPr lang="en-US" altLang="zh-TW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934707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總結活動：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【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反霸凌的保障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】--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我可以做到的事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(5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分鐘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)</a:t>
            </a: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58750" indent="0">
              <a:buNone/>
            </a:pPr>
            <a:endParaRPr lang="en-US" altLang="zh-TW" sz="11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反霸凌的保障：</a:t>
            </a:r>
            <a:r>
              <a:rPr lang="zh-TW" altLang="en-US" dirty="0"/>
              <a:t>引導學生理解</a:t>
            </a:r>
            <a:r>
              <a:rPr lang="en-US" altLang="zh-TW" dirty="0"/>
              <a:t>【</a:t>
            </a:r>
            <a:r>
              <a:rPr lang="zh-TW" altLang="en-US" dirty="0"/>
              <a:t>反霸凌</a:t>
            </a:r>
            <a:r>
              <a:rPr lang="zh-TW" altLang="en-US" sz="11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Arvo"/>
                <a:sym typeface="Arvo"/>
              </a:rPr>
              <a:t>可以</a:t>
            </a:r>
            <a:r>
              <a:rPr lang="zh-TW" altLang="en-US" sz="11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保護兒童權利</a:t>
            </a:r>
            <a:r>
              <a:rPr lang="en-US" altLang="zh-TW" sz="11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】</a:t>
            </a:r>
            <a:r>
              <a:rPr lang="zh-TW" altLang="en-US" sz="11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，讓大家都可以健康成</a:t>
            </a:r>
            <a:r>
              <a:rPr lang="zh-TW" altLang="en-US" sz="1100" dirty="0">
                <a:solidFill>
                  <a:srgbClr val="00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長</a:t>
            </a:r>
            <a:r>
              <a:rPr lang="zh-TW" altLang="en-US" sz="11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、快樂學習。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0597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>
            <a:extLst>
              <a:ext uri="{FF2B5EF4-FFF2-40B4-BE49-F238E27FC236}">
                <a16:creationId xmlns:a16="http://schemas.microsoft.com/office/drawing/2014/main" id="{5487F892-C90B-4391-BDA0-4AE46CC539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750" y="509588"/>
            <a:ext cx="4532313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>
            <a:extLst>
              <a:ext uri="{FF2B5EF4-FFF2-40B4-BE49-F238E27FC236}">
                <a16:creationId xmlns:a16="http://schemas.microsoft.com/office/drawing/2014/main" id="{D56A06B2-6114-4D2F-BF18-14EB3D346A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全班統問統答，引導學生說出：「自己和每個人都有責任！」</a:t>
            </a: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58750" indent="0" eaLnBrk="1" hangingPunct="1">
              <a:spcBef>
                <a:spcPct val="0"/>
              </a:spcBef>
              <a:buNone/>
            </a:pPr>
            <a:endParaRPr lang="en-US" altLang="zh-TW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58750" indent="0" eaLnBrk="1" hangingPunct="1">
              <a:spcBef>
                <a:spcPct val="0"/>
              </a:spcBef>
              <a:buNone/>
            </a:pPr>
            <a:r>
              <a:rPr lang="zh-TW" altLang="en-US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參考答案：每個人、自己、所有人、大家、大人</a:t>
            </a:r>
            <a:r>
              <a:rPr lang="en-US" altLang="zh-TW" sz="11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……</a:t>
            </a:r>
            <a:endParaRPr lang="zh-TW" altLang="en-US" dirty="0"/>
          </a:p>
        </p:txBody>
      </p:sp>
      <p:sp>
        <p:nvSpPr>
          <p:cNvPr id="28676" name="投影片編號版面配置區 3">
            <a:extLst>
              <a:ext uri="{FF2B5EF4-FFF2-40B4-BE49-F238E27FC236}">
                <a16:creationId xmlns:a16="http://schemas.microsoft.com/office/drawing/2014/main" id="{7F72C2A8-9475-46D8-AE06-A058DA005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FB35AC4-320E-4608-ABB7-750697562189}" type="slidenum">
              <a:rPr lang="zh-TW" altLang="en-US" sz="1200"/>
              <a:pPr eaLnBrk="1" hangingPunct="1"/>
              <a:t>26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1875028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學習目標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能為自己或他人發聲。</a:t>
            </a: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zh-TW" altLang="en-US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23000"/>
              </a:lnSpc>
              <a:spcAft>
                <a:spcPts val="600"/>
              </a:spcAft>
              <a:buClrTx/>
              <a:buNone/>
            </a:pP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教師提醒學生：如果你是其他看到或知道的人，可以做的事情：</a:t>
            </a: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altLang="zh-TW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陪伴</a:t>
            </a:r>
            <a:r>
              <a:rPr lang="zh-TW" altLang="en-US" sz="11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r>
              <a:rPr lang="zh-TW" altLang="en-US" sz="1100" dirty="0">
                <a:solidFill>
                  <a:srgbClr val="343434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Microsoft JhengHei"/>
                <a:sym typeface="Microsoft JhengHei"/>
              </a:rPr>
              <a:t>當被霸凌者的朋友， 讓他不再孤單。</a:t>
            </a:r>
            <a:endParaRPr lang="zh-TW" altLang="en-US" sz="11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23000"/>
              </a:lnSpc>
              <a:spcAft>
                <a:spcPts val="600"/>
              </a:spcAft>
              <a:buClrTx/>
              <a:buNone/>
            </a:pPr>
            <a:r>
              <a:rPr lang="en-US" altLang="zh-TW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阻止：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阻止霸凌的行</a:t>
            </a:r>
            <a:r>
              <a:rPr lang="zh-TW" altLang="en-US" sz="1100" dirty="0">
                <a:solidFill>
                  <a:schemeClr val="tx1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為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23000"/>
              </a:lnSpc>
              <a:spcAft>
                <a:spcPts val="600"/>
              </a:spcAft>
              <a:buClrTx/>
              <a:buNone/>
            </a:pPr>
            <a:r>
              <a:rPr lang="en-US" altLang="zh-TW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求救：</a:t>
            </a:r>
            <a:r>
              <a:rPr lang="zh-TW" altLang="en-US" sz="1100" dirty="0">
                <a:solidFill>
                  <a:srgbClr val="343434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Microsoft JhengHei"/>
                <a:sym typeface="Microsoft JhengHei"/>
              </a:rPr>
              <a:t>尋求更多人的幫助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100" dirty="0"/>
          </a:p>
          <a:p>
            <a:pPr marL="0" indent="0">
              <a:lnSpc>
                <a:spcPct val="123000"/>
              </a:lnSpc>
              <a:spcAft>
                <a:spcPts val="600"/>
              </a:spcAft>
              <a:buNone/>
            </a:pPr>
            <a:r>
              <a:rPr lang="zh-TW" altLang="en-US" dirty="0"/>
              <a:t>備註：反霸凌行動的提醒，教師可視課堂剩餘時間長短，簡單擇要說明。</a:t>
            </a:r>
            <a:endParaRPr lang="en-US" altLang="zh-TW" dirty="0"/>
          </a:p>
          <a:p>
            <a:pPr marL="0" indent="0">
              <a:lnSpc>
                <a:spcPct val="123000"/>
              </a:lnSpc>
              <a:spcAft>
                <a:spcPts val="600"/>
              </a:spcAft>
              <a:buNone/>
            </a:pPr>
            <a:r>
              <a:rPr lang="zh-TW" altLang="en-US" dirty="0"/>
              <a:t>如在課程中已多次解說，此頁可簡單帶過或略過即可。</a:t>
            </a:r>
            <a:endParaRPr lang="en-US" altLang="zh-TW" sz="1100" b="0" i="0" u="none" strike="noStrike" cap="none" dirty="0">
              <a:solidFill>
                <a:schemeClr val="dk1"/>
              </a:solidFill>
              <a:latin typeface="Calibri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100" b="0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備註：老師可以特別提醒學生下面這一段話</a:t>
            </a:r>
            <a:r>
              <a:rPr lang="en-US" altLang="zh-TW" sz="1100" b="0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100" b="0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【</a:t>
            </a:r>
            <a:r>
              <a:rPr lang="zh-TW" altLang="en-US" sz="1100" b="0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你可能覺得事不關己，但</a:t>
            </a:r>
            <a:r>
              <a:rPr lang="zh-TW" altLang="en-US" sz="1100" b="1" i="0" u="none" strike="noStrike" cap="none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沉默就是默許霸凌</a:t>
            </a:r>
            <a:r>
              <a:rPr lang="zh-TW" altLang="en-US" sz="1100" b="0" i="0" u="none" strike="noStrike" cap="none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。</a:t>
            </a:r>
            <a:endParaRPr lang="en-US" altLang="zh-TW" sz="1100" b="0" i="0" u="none" strike="noStrike" cap="none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100" b="0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你可能覺得很害怕，沒關係，大家都會害怕。</a:t>
            </a:r>
            <a:endParaRPr lang="en-US" altLang="zh-TW" sz="1100" b="0" i="0" u="none" strike="noStrike" cap="none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100" b="0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如果你願意鼓起勇氣，</a:t>
            </a:r>
            <a:r>
              <a:rPr lang="zh-TW" altLang="en-US" sz="1100" b="1" i="0" u="none" strike="noStrike" cap="none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伸出援手</a:t>
            </a:r>
            <a:r>
              <a:rPr lang="zh-TW" altLang="en-US" sz="1100" b="0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，你就會讓事情</a:t>
            </a:r>
            <a:r>
              <a:rPr lang="zh-TW" altLang="en-US" sz="1100" b="1" i="0" u="none" strike="noStrike" cap="none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很不一樣</a:t>
            </a:r>
            <a:r>
              <a:rPr lang="zh-TW" altLang="en-US" sz="1100" b="0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！</a:t>
            </a:r>
            <a:r>
              <a:rPr lang="en-US" altLang="zh-TW" sz="1100" b="0" i="0" u="none" strike="noStrike" cap="none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916788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3000"/>
              </a:lnSpc>
              <a:spcAft>
                <a:spcPts val="600"/>
              </a:spcAft>
              <a:buNone/>
            </a:pP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配合反霸凌行動學習單引導，教師提醒學生：</a:t>
            </a: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spcAft>
                <a:spcPts val="600"/>
              </a:spcAft>
              <a:buNone/>
            </a:pP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如果是自己被欺負了，我可以：</a:t>
            </a: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呼叫：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大聲說</a:t>
            </a:r>
            <a:r>
              <a:rPr lang="zh-TW" altLang="en-US" sz="1100" dirty="0">
                <a:solidFill>
                  <a:schemeClr val="tx1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不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要欺負我！</a:t>
            </a: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spcAft>
                <a:spcPts val="600"/>
              </a:spcAft>
              <a:buNone/>
            </a:pPr>
            <a:r>
              <a:rPr lang="en-US" altLang="zh-TW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阻止：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阻止對方並離開。</a:t>
            </a: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spcAft>
                <a:spcPts val="600"/>
              </a:spcAft>
              <a:buNone/>
            </a:pPr>
            <a:r>
              <a:rPr lang="en-US" altLang="zh-TW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求救：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尋求師</a:t>
            </a:r>
            <a:r>
              <a:rPr lang="zh-TW" altLang="en-US" sz="1100" dirty="0">
                <a:solidFill>
                  <a:schemeClr val="tx1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長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或其他人幫忙。</a:t>
            </a: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23000"/>
              </a:lnSpc>
              <a:spcAft>
                <a:spcPts val="600"/>
              </a:spcAft>
              <a:buNone/>
            </a:pPr>
            <a:endParaRPr lang="en-US" altLang="zh-TW" sz="11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23000"/>
              </a:lnSpc>
              <a:spcAft>
                <a:spcPts val="600"/>
              </a:spcAft>
              <a:buNone/>
            </a:pPr>
            <a:r>
              <a:rPr lang="zh-TW" altLang="en-US" dirty="0"/>
              <a:t>備註：反霸凌行動的提醒，教師可視課堂剩餘時間長短，簡單擇要說明。</a:t>
            </a:r>
            <a:endParaRPr lang="en-US" altLang="zh-TW" dirty="0"/>
          </a:p>
          <a:p>
            <a:pPr marL="0" indent="0">
              <a:lnSpc>
                <a:spcPct val="123000"/>
              </a:lnSpc>
              <a:spcAft>
                <a:spcPts val="600"/>
              </a:spcAft>
              <a:buNone/>
            </a:pPr>
            <a:r>
              <a:rPr lang="zh-TW" altLang="en-US" dirty="0"/>
              <a:t>如在課程中已多次解說，此頁可簡單帶過或略過即可。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E4D9B-C559-4B0E-99AE-6941E5681E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971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學習目標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能為自己或他人發聲。</a:t>
            </a:r>
          </a:p>
          <a:p>
            <a:pPr marL="0" indent="0">
              <a:lnSpc>
                <a:spcPct val="113000"/>
              </a:lnSpc>
              <a:spcAft>
                <a:spcPts val="600"/>
              </a:spcAft>
              <a:buNone/>
            </a:pP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spcAft>
                <a:spcPts val="600"/>
              </a:spcAft>
              <a:buNone/>
            </a:pP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配合反霸凌行動學習單引導，教師提醒學生：</a:t>
            </a: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23000"/>
              </a:lnSpc>
              <a:spcAft>
                <a:spcPts val="600"/>
              </a:spcAft>
              <a:buNone/>
            </a:pP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如果</a:t>
            </a:r>
            <a:r>
              <a:rPr lang="zh-TW" altLang="en-US" sz="1100" dirty="0">
                <a:solidFill>
                  <a:schemeClr val="tx1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不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敢直接說出來，我可以：</a:t>
            </a:r>
            <a:endParaRPr lang="en-US" altLang="zh-TW" sz="110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23000"/>
              </a:lnSpc>
              <a:spcAft>
                <a:spcPts val="600"/>
              </a:spcAft>
              <a:buNone/>
            </a:pPr>
            <a:r>
              <a:rPr lang="en-US" altLang="zh-TW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打</a:t>
            </a:r>
            <a:r>
              <a:rPr lang="en-US" altLang="zh-TW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24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小時反霸凌專線</a:t>
            </a:r>
            <a:r>
              <a:rPr lang="zh-TW" altLang="en-US" sz="1100" b="1" dirty="0">
                <a:solidFill>
                  <a:srgbClr val="C00000"/>
                </a:solidFill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：</a:t>
            </a:r>
            <a:r>
              <a:rPr lang="en-US" altLang="zh-TW" sz="1100" b="1" dirty="0">
                <a:solidFill>
                  <a:srgbClr val="C00000"/>
                </a:solidFill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0800-200-885 </a:t>
            </a:r>
          </a:p>
          <a:p>
            <a:pPr marL="0" indent="0">
              <a:lnSpc>
                <a:spcPct val="123000"/>
              </a:lnSpc>
              <a:spcAft>
                <a:spcPts val="600"/>
              </a:spcAft>
              <a:buNone/>
            </a:pPr>
            <a:r>
              <a:rPr lang="en-US" altLang="zh-TW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寫信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到學校</a:t>
            </a:r>
            <a:r>
              <a:rPr lang="zh-TW" altLang="en-US" sz="11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投訴信箱</a:t>
            </a:r>
            <a:endParaRPr lang="en-US" altLang="zh-TW" sz="11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23000"/>
              </a:lnSpc>
              <a:spcAft>
                <a:spcPts val="600"/>
              </a:spcAft>
              <a:buNone/>
            </a:pPr>
            <a:r>
              <a:rPr lang="en-US" altLang="zh-TW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寫言</a:t>
            </a:r>
            <a:r>
              <a:rPr lang="zh-TW" altLang="en-US" sz="110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給可以幫助我的人</a:t>
            </a:r>
            <a:endParaRPr lang="en-US" altLang="zh-TW" sz="11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23000"/>
              </a:lnSpc>
              <a:spcAft>
                <a:spcPts val="600"/>
              </a:spcAft>
              <a:buNone/>
            </a:pPr>
            <a:endParaRPr lang="en-US" altLang="zh-TW" sz="11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23000"/>
              </a:lnSpc>
              <a:spcAft>
                <a:spcPts val="600"/>
              </a:spcAft>
              <a:buNone/>
            </a:pPr>
            <a:r>
              <a:rPr lang="zh-TW" altLang="en-US" dirty="0"/>
              <a:t>備註：反霸凌行動的提醒，教師可視課堂剩餘時間長短，簡單擇要說明。</a:t>
            </a:r>
            <a:endParaRPr lang="en-US" altLang="zh-TW" dirty="0"/>
          </a:p>
          <a:p>
            <a:pPr marL="0" indent="0">
              <a:lnSpc>
                <a:spcPct val="123000"/>
              </a:lnSpc>
              <a:spcAft>
                <a:spcPts val="600"/>
              </a:spcAft>
              <a:buNone/>
            </a:pPr>
            <a:r>
              <a:rPr lang="zh-TW" altLang="en-US" dirty="0"/>
              <a:t>如在課程中已多次解說，此頁可簡單帶過或略過即可。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E4D9B-C559-4B0E-99AE-6941E5681E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03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1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學習目標</a:t>
            </a:r>
            <a:r>
              <a:rPr lang="en-US" altLang="zh-TW" sz="11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1.</a:t>
            </a:r>
            <a:r>
              <a:rPr lang="zh-TW" altLang="en-US" sz="11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能覺察生活中霸凌的現象</a:t>
            </a:r>
            <a:r>
              <a:rPr lang="en-US" altLang="zh-TW" sz="11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</a:t>
            </a:r>
            <a:r>
              <a:rPr lang="zh-TW" altLang="en-US" sz="11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引起動機：</a:t>
            </a:r>
            <a:r>
              <a:rPr lang="en-US" altLang="zh-TW" sz="11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5</a:t>
            </a:r>
            <a:r>
              <a:rPr lang="zh-TW" altLang="en-US" sz="11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分鐘</a:t>
            </a:r>
            <a:r>
              <a:rPr lang="en-US" altLang="zh-TW" sz="11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)</a:t>
            </a:r>
          </a:p>
          <a:p>
            <a:endParaRPr lang="en-US" altLang="zh-TW" sz="105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教師詢問學生：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統問統答，請學生舉手搶答或一起回答。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照片中的人碰到什麼情況？</a:t>
            </a:r>
            <a:endParaRPr lang="en-US" altLang="zh-TW" sz="1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11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身邊發生過</a:t>
            </a:r>
            <a:r>
              <a:rPr lang="zh-TW" altLang="en-US" sz="1100" dirty="0">
                <a:solidFill>
                  <a:srgbClr val="FF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r>
              <a:rPr lang="zh-TW" altLang="en-US" sz="11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樣的事嗎？</a:t>
            </a:r>
            <a:endParaRPr lang="en-US" altLang="zh-TW" sz="11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：我看到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胖虎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很兇，他抓住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的衣服，不但大吼大叫，而且握拳想打人。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：我有看過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簡單請學生說明，曾看過「霸凌事件」中的人事物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哆啦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卡通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裡的胖虎、和大雄。他們是同學，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大雄每每都因為向哆啦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A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夢借用未來的夢幻道具，得以各種喜劇收場。或許是卡通為了增加趣味性的緣故，除了經常不見老師、家長的介入協助外，角色間的友誼關係似乎也未受影響。不過以現實的觀點來看，胖虎的毆打辱罵，已構成「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hlinkClick r:id="rId3" tooltip="校園霸凌"/>
              </a:rPr>
              <a:t>校園霸凌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7376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dirty="0"/>
              <a:t>教師小結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：</a:t>
            </a:r>
            <a:r>
              <a:rPr lang="zh-TW" altLang="en-US" sz="1100" b="1" i="0" u="none" strike="noStrike" cap="none" dirty="0">
                <a:solidFill>
                  <a:srgbClr val="000000"/>
                </a:solidFill>
                <a:latin typeface="Arial"/>
                <a:ea typeface="文鼎標楷注音" panose="020B0602010101010101" pitchFamily="34" charset="-120"/>
                <a:cs typeface="Arial"/>
                <a:sym typeface="Arial"/>
              </a:rPr>
              <a:t>維護兒童權利，從你我做起！</a:t>
            </a:r>
          </a:p>
          <a:p>
            <a:pPr marL="158750" indent="0">
              <a:buNone/>
            </a:pPr>
            <a:endParaRPr lang="en-US" altLang="zh-TW" dirty="0"/>
          </a:p>
          <a:p>
            <a:pPr marL="158750" indent="0">
              <a:buNone/>
            </a:pPr>
            <a:r>
              <a:rPr lang="zh-TW" altLang="en-US" dirty="0"/>
              <a:t>備註：反霸凌行動的提醒，教師可視課堂剩餘時間長短，簡單擇要說明。</a:t>
            </a:r>
            <a:endParaRPr lang="en-US" altLang="zh-TW" dirty="0"/>
          </a:p>
          <a:p>
            <a:pPr marL="158750" indent="0">
              <a:buNone/>
            </a:pPr>
            <a:r>
              <a:rPr lang="zh-TW" altLang="en-US" dirty="0"/>
              <a:t>如在課程中已多次解說，此頁可簡單帶過或略過即可。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30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10550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總結活動：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【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倡議行動</a:t>
            </a:r>
            <a:r>
              <a:rPr lang="en-US" altLang="zh-TW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】--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反霸凌行動單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(5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分鐘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)</a:t>
            </a: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學習目標</a:t>
            </a:r>
            <a:r>
              <a:rPr lang="en-US" altLang="zh-TW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能為自己或他人發聲。</a:t>
            </a: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sz="11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進行步驟：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1.</a:t>
            </a:r>
            <a:r>
              <a:rPr lang="zh-TW" altLang="en-US" dirty="0"/>
              <a:t>教師發下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維護兒權  霸凌不來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/>
              <a:t>個人行動單（一人一張）。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在課堂上討論行動單內容，簡略寫下想法，課後完成內容。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把自己的反霸凌行動說給家人或朋友聽，並請別人簽名後，再</a:t>
            </a:r>
            <a:r>
              <a:rPr lang="zh-TW" altLang="en-US" dirty="0"/>
              <a:t>交回給老師。</a:t>
            </a:r>
            <a:r>
              <a:rPr lang="zh-TW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※備註：強調個人自主意願，如不願分享或交回，不予勉強。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8410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倡議行動（反霸凌學習單）完成步驟：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875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我願意、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寫畫下來我的想法、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告訴別人、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請對方簽名。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875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8750" indent="0">
              <a:buNone/>
            </a:pPr>
            <a:r>
              <a:rPr lang="zh-TW" altLang="en-US" dirty="0"/>
              <a:t>備註：反霸凌行動單的步驟，教師可視課堂剩餘時間長短，簡單擇要說明，此頁可簡單帶過。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32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56888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2313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教師小結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：</a:t>
            </a:r>
            <a:r>
              <a:rPr lang="zh-TW" altLang="en-US" sz="1100" b="1" i="0" u="none" strike="noStrike" cap="none" dirty="0">
                <a:solidFill>
                  <a:srgbClr val="000000"/>
                </a:solidFill>
                <a:latin typeface="Arial"/>
                <a:ea typeface="文鼎標楷注音" panose="020B0602010101010101" pitchFamily="34" charset="-120"/>
                <a:cs typeface="Arial"/>
                <a:sym typeface="Arial"/>
              </a:rPr>
              <a:t>維護兒權，霸凌不來！</a:t>
            </a:r>
          </a:p>
          <a:p>
            <a:pPr marL="158750" indent="0">
              <a:buNone/>
            </a:pPr>
            <a:endParaRPr lang="en-US" altLang="zh-TW" dirty="0"/>
          </a:p>
          <a:p>
            <a:pPr marL="158750" indent="0">
              <a:buNone/>
            </a:pPr>
            <a:r>
              <a:rPr lang="zh-TW" altLang="en-US" dirty="0"/>
              <a:t>備註：</a:t>
            </a:r>
            <a:endParaRPr lang="en-US" altLang="zh-TW" dirty="0"/>
          </a:p>
          <a:p>
            <a:pPr marL="15875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由於低年級需要細心引導，重複說明，才能理解教材包的主題；教師可視課堂剩餘時間長短，簡單再予提醒。</a:t>
            </a:r>
            <a:endParaRPr lang="en-US" altLang="zh-TW" dirty="0"/>
          </a:p>
          <a:p>
            <a:pPr marL="15875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如在課程中已多次解說，此頁可簡單帶過或直接略過。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33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7031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簡報最終頁</a:t>
            </a:r>
          </a:p>
        </p:txBody>
      </p:sp>
    </p:spTree>
    <p:extLst>
      <p:ext uri="{BB962C8B-B14F-4D97-AF65-F5344CB8AC3E}">
        <p14:creationId xmlns:p14="http://schemas.microsoft.com/office/powerpoint/2010/main" val="382720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298450" fontAlgn="base"/>
            <a:r>
              <a:rPr lang="zh-TW" altLang="en-US" sz="1100" b="1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校園霸凌防制準則修正條文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</a:t>
            </a:r>
            <a:endParaRPr lang="en-US" altLang="zh-TW" sz="1100" b="0" i="0" u="none" strike="noStrike" cap="none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158750" indent="0" fontAlgn="base">
              <a:buNone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教育部依據教育基本法第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條規定，於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101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年發布校園霸凌防制準則並於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109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月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日修正公布，「校園霸凌」指相同或不同學校校長及教師、職員、工友、學生對學生，於校園內、外所發生之霸凌行為，指個人或集體持續以言語、文字、圖畫、符號、肢體動作、電子通訊、網際網路或其他方式，直接或間接對他人故意為貶抑、排擠、欺負、騷擾或戲弄等行為，使他人處於具有敵意或不友善環境，產生精神上、生理上或財產上之損害，或影響正常學習活動之進行。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https://reurl.cc/Q9aKRq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28770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TW" altLang="en-US" sz="10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學習目標</a:t>
            </a:r>
            <a:r>
              <a:rPr lang="en-US" altLang="zh-TW" sz="10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1.</a:t>
            </a:r>
            <a:r>
              <a:rPr lang="zh-TW" altLang="en-US" sz="10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能覺察生活中霸凌的現象</a:t>
            </a:r>
            <a:endParaRPr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全班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統問</a:t>
            </a: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統答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cs typeface="Microsoft JhengHei"/>
                <a:sym typeface="Microsoft JhengHei"/>
              </a:rPr>
              <a:t>校園</a:t>
            </a:r>
            <a:r>
              <a:rPr lang="zh-TW" altLang="zh-TW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cs typeface="Microsoft JhengHei"/>
                <a:sym typeface="Microsoft JhengHei"/>
              </a:rPr>
              <a:t>霸凌</a:t>
            </a:r>
            <a:r>
              <a:rPr lang="zh-TW" alt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cs typeface="Microsoft JhengHei"/>
                <a:sym typeface="Microsoft JhengHei"/>
              </a:rPr>
              <a:t>問題</a:t>
            </a:r>
            <a:r>
              <a:rPr lang="zh-TW" altLang="zh-TW" sz="10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Microsoft JhengHei"/>
                <a:sym typeface="Microsoft JhengHei"/>
              </a:rPr>
              <a:t>嚴重嗎？</a:t>
            </a: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全班</a:t>
            </a: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舉手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在頭上比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，或在胸前比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回</a:t>
            </a: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答。</a:t>
            </a:r>
            <a:endParaRPr lang="en-US" altLang="zh-TW" sz="1000" b="0" i="0" u="none" strike="noStrike" cap="none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sz="1000" b="0" i="0" u="none" strike="noStrike" cap="none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zh-TW" altLang="en-US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參考資料：</a:t>
            </a:r>
            <a:r>
              <a:rPr lang="zh-TW" altLang="zh-TW" sz="1000" b="1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家扶兒少調查</a:t>
            </a:r>
            <a:r>
              <a:rPr lang="en-US" altLang="zh-TW" sz="1000" b="1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2019.05.28</a:t>
            </a:r>
            <a:r>
              <a:rPr lang="zh-TW" altLang="zh-TW" sz="1000" b="1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：逾</a:t>
            </a:r>
            <a:r>
              <a:rPr lang="en-US" altLang="zh-TW" sz="1000" b="1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3</a:t>
            </a:r>
            <a:r>
              <a:rPr lang="zh-TW" altLang="zh-TW" sz="1000" b="1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成孩童怕上學被霸凌，僅兩成家長發現異狀</a:t>
            </a:r>
            <a:endParaRPr lang="zh-TW" altLang="zh-TW" sz="1000" b="0" i="0" u="none" strike="noStrike" cap="none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作者：親子天下 黃怡菁</a:t>
            </a:r>
            <a:r>
              <a:rPr lang="en-US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2019-05-29</a:t>
            </a:r>
            <a:r>
              <a:rPr lang="zh-TW" altLang="en-US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</a:t>
            </a:r>
            <a:r>
              <a:rPr lang="en-US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https://reurl.cc/V5EMEY</a:t>
            </a:r>
            <a:r>
              <a:rPr lang="zh-TW" altLang="en-US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調查對象為</a:t>
            </a:r>
            <a:r>
              <a:rPr lang="en-US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7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～</a:t>
            </a:r>
            <a:r>
              <a:rPr lang="en-US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18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歲的兒童及青少年</a:t>
            </a:r>
            <a:r>
              <a:rPr lang="zh-TW" altLang="en-US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資料來源：家扶基金會</a:t>
            </a:r>
            <a:r>
              <a:rPr lang="zh-TW" altLang="en-US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。</a:t>
            </a:r>
            <a:endParaRPr lang="en-US" altLang="zh-TW" sz="1000" b="0" i="0" u="none" strike="noStrike" cap="none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158750" indent="0">
              <a:buNone/>
            </a:pPr>
            <a:endParaRPr lang="en-US" altLang="zh-TW" sz="1000" b="0" i="0" u="none" strike="noStrike" cap="none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zh-TW" altLang="en-US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補充說明：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家扶基金會</a:t>
            </a:r>
            <a:r>
              <a:rPr lang="en-US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5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月</a:t>
            </a:r>
            <a:r>
              <a:rPr lang="en-US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28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日公布「兒少自我保護的態度與行動」調查，結果顯示，有超過三成的孩子曾出現懼學、被同儕嘲笑或欺負的問題；另有超過兩成的孩子曾透過網路交友，或曾在網路上被人謾罵。根據這份針對全台國中小及高中職學生進行的調查，兒少最常遇的生活風險情境前五名為：曾有大人打或罵過我</a:t>
            </a:r>
            <a:r>
              <a:rPr lang="en-US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(38.1%)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、曾因在學校遇到不好的事而不想上學</a:t>
            </a:r>
            <a:r>
              <a:rPr lang="en-US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(34.2%)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、曾被同儕嘲笑或欺負</a:t>
            </a:r>
            <a:r>
              <a:rPr lang="en-US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(33.3%)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、曾透過網路／</a:t>
            </a:r>
            <a:r>
              <a:rPr lang="en-US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APP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與不認識的人交朋友</a:t>
            </a:r>
            <a:r>
              <a:rPr lang="en-US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(28.7%)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、曾在網路／</a:t>
            </a:r>
            <a:r>
              <a:rPr lang="en-US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APP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上看見色情或暴力等不當內容</a:t>
            </a:r>
            <a:r>
              <a:rPr lang="en-US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(24.9%)</a:t>
            </a:r>
            <a:r>
              <a:rPr lang="zh-TW" altLang="zh-TW" sz="10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。</a:t>
            </a:r>
            <a:endParaRPr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5" name="Google Shape;6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634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zh-TW" altLang="en-US" sz="12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發展活動一：</a:t>
            </a:r>
            <a:r>
              <a:rPr lang="en-US" altLang="zh-TW" sz="12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【</a:t>
            </a:r>
            <a:r>
              <a:rPr lang="zh-TW" altLang="en-US" sz="1100" b="1" dirty="0">
                <a:solidFill>
                  <a:srgbClr val="CC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錯誤找</a:t>
            </a:r>
            <a:r>
              <a:rPr lang="zh-TW" altLang="en-US" sz="1100" b="1" dirty="0">
                <a:solidFill>
                  <a:srgbClr val="CC000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1100" b="1" dirty="0">
                <a:solidFill>
                  <a:srgbClr val="CC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找</a:t>
            </a:r>
            <a:r>
              <a:rPr lang="en-US" altLang="zh-TW" sz="1100" b="1" dirty="0">
                <a:solidFill>
                  <a:srgbClr val="CC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】</a:t>
            </a:r>
            <a:r>
              <a:rPr lang="en-US" altLang="zh-TW" sz="11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(10</a:t>
            </a:r>
            <a:r>
              <a:rPr lang="zh-TW" altLang="en-US" sz="11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分鐘</a:t>
            </a:r>
            <a:r>
              <a:rPr lang="en-US" altLang="zh-TW" sz="1100" b="1" i="0" u="none" strike="noStrike" cap="non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)</a:t>
            </a:r>
            <a:endParaRPr lang="zh-TW" altLang="en-US" sz="1100" b="1" dirty="0">
              <a:solidFill>
                <a:srgbClr val="CC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zh-TW" altLang="en-US" b="1" dirty="0">
                <a:solidFill>
                  <a:srgbClr val="CC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學習重點：從故事中發現</a:t>
            </a:r>
            <a:r>
              <a:rPr lang="zh-TW" altLang="en-US" sz="12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霸凌行為，並了解應該怎麼做才正確。</a:t>
            </a:r>
            <a:endParaRPr lang="en-US" altLang="zh-TW" sz="12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US" altLang="zh-TW" sz="12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zh-TW" altLang="en-US" sz="11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自由舉手搶答</a:t>
            </a:r>
            <a:r>
              <a:rPr lang="zh-TW" altLang="en-US" sz="11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endParaRPr lang="en-US" altLang="zh-TW" sz="11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en-US" altLang="zh-TW" sz="11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11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以下將以圖片和文字，舉例說明</a:t>
            </a:r>
            <a:r>
              <a:rPr lang="en-US" altLang="zh-TW" sz="11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</a:t>
            </a:r>
            <a:r>
              <a:rPr lang="zh-TW" altLang="en-US" sz="11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個霸凌小故事</a:t>
            </a:r>
            <a:r>
              <a:rPr lang="en-US" altLang="zh-TW" sz="11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11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故事自編或改編自卡通</a:t>
            </a:r>
            <a:r>
              <a:rPr lang="en-US" altLang="zh-TW" sz="11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11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1100" b="0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en-US" altLang="zh-TW" sz="11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1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教師說明故事情境後，每張停留</a:t>
            </a:r>
            <a:r>
              <a:rPr lang="en-US" altLang="zh-TW" sz="11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2~3</a:t>
            </a:r>
            <a:r>
              <a:rPr lang="zh-TW" altLang="en-US" sz="11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秒。</a:t>
            </a:r>
            <a:endParaRPr lang="en-US" altLang="zh-TW" sz="1100" b="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en-US" altLang="zh-TW" sz="11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1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請學生搶答，舉手說出哪些行</a:t>
            </a:r>
            <a:r>
              <a:rPr lang="zh-TW" altLang="en-US" sz="1100" b="0" dirty="0">
                <a:solidFill>
                  <a:schemeClr val="tx1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為</a:t>
            </a:r>
            <a:r>
              <a:rPr lang="zh-TW" altLang="en-US" sz="11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不對</a:t>
            </a:r>
            <a:r>
              <a:rPr lang="en-US" altLang="zh-TW" sz="11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11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找出霸凌行為</a:t>
            </a:r>
            <a:r>
              <a:rPr lang="en-US" altLang="zh-TW" sz="11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11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1100" b="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en-US" altLang="zh-TW" sz="11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4.</a:t>
            </a:r>
            <a:r>
              <a:rPr lang="zh-TW" altLang="en-US" sz="11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請學生進一步</a:t>
            </a:r>
            <a:r>
              <a:rPr lang="zh-TW" altLang="en-US" sz="11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說明：應該怎麼做才是正確的呢？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307084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US" altLang="zh-TW" sz="1050" b="0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120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參考答案：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可以表達自己的想法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意見不一樣的時候，要互相尊重，用道理說服對方，而不是使用暴力。</a:t>
            </a:r>
            <a:endParaRPr lang="en-US" altLang="zh-TW" sz="1100" b="0" i="0" u="none" strike="noStrike" cap="none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有人被欺負時，要想辦法阻止。</a:t>
            </a:r>
            <a:endParaRPr lang="zh-TW" altLang="en-US" sz="1100" b="0" i="0" u="none" strike="noStrike" cap="none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428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發展活動：</a:t>
            </a:r>
            <a:r>
              <a:rPr lang="zh-TW" altLang="en-US" sz="1400" b="1" dirty="0">
                <a:solidFill>
                  <a:srgbClr val="CC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錯誤找一找</a:t>
            </a:r>
            <a:endParaRPr lang="en-US" altLang="zh-TW" sz="1400" b="1" dirty="0">
              <a:solidFill>
                <a:srgbClr val="CC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zh-TW" altLang="en-US" sz="1200" b="1" dirty="0">
                <a:solidFill>
                  <a:srgbClr val="CC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學習重點：從故事中發現</a:t>
            </a:r>
            <a:r>
              <a:rPr lang="zh-TW" altLang="en-US" sz="14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霸凌行為，並了解怎麼做才正確。</a:t>
            </a:r>
            <a:endParaRPr lang="en-US" altLang="zh-TW" sz="1400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US" altLang="zh-TW" sz="1400" b="1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zh-TW" altLang="en-US" sz="1200" b="1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自由舉手搶答</a:t>
            </a:r>
            <a:r>
              <a:rPr lang="zh-TW" altLang="en-US" sz="1200" b="1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endParaRPr lang="en-US" altLang="zh-TW" sz="12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en-US" altLang="zh-TW" sz="12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教師說明每張簡報情境後，停留</a:t>
            </a:r>
            <a:r>
              <a:rPr lang="en-US" altLang="zh-TW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2~3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秒。</a:t>
            </a:r>
            <a:endParaRPr lang="en-US" altLang="zh-TW" sz="1200" b="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en-US" altLang="zh-TW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請學生搶答，舉手說出哪些行</a:t>
            </a:r>
            <a:r>
              <a:rPr lang="zh-TW" altLang="en-US" sz="1200" b="0" dirty="0">
                <a:solidFill>
                  <a:schemeClr val="tx1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為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不對</a:t>
            </a:r>
            <a:r>
              <a:rPr lang="en-US" altLang="zh-TW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找出霸凌行為</a:t>
            </a:r>
            <a:r>
              <a:rPr lang="en-US" altLang="zh-TW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1200" b="0" dirty="0">
              <a:solidFill>
                <a:schemeClr val="tx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en-US" altLang="zh-TW" sz="12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1200" b="0" dirty="0">
                <a:solidFill>
                  <a:schemeClr val="tx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請學生進一步</a:t>
            </a:r>
            <a:r>
              <a:rPr lang="zh-TW" altLang="en-US" sz="1200" b="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說明：應該怎麼做才是正確的呢？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36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995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628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0139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239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07733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126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38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96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 hasCustomPrompt="1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27775"/>
              </a:buClr>
              <a:buSzPts val="4000"/>
              <a:buNone/>
              <a:defRPr sz="4000">
                <a:solidFill>
                  <a:srgbClr val="F2777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27775"/>
              </a:buClr>
              <a:buSzPts val="4000"/>
              <a:buNone/>
              <a:defRPr sz="4000">
                <a:solidFill>
                  <a:srgbClr val="F2777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 hasCustomPrompt="1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27775"/>
              </a:buClr>
              <a:buSzPts val="4000"/>
              <a:buNone/>
              <a:defRPr sz="4000">
                <a:solidFill>
                  <a:srgbClr val="F2777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27775"/>
              </a:buClr>
              <a:buSzPts val="4000"/>
              <a:buNone/>
              <a:defRPr sz="4000">
                <a:solidFill>
                  <a:srgbClr val="F2777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10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622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728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486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128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910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298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59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10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6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tags" Target="../tags/tag3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EB5A7B0-4400-456B-8F67-24A508B08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186B77F-282A-45D3-AEA0-A6F02D40A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4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8FCCD90-F5CC-4E31-91B0-ACB1224A8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7742145-DCC1-48DD-AFB0-A25B1E63B65A}"/>
              </a:ext>
            </a:extLst>
          </p:cNvPr>
          <p:cNvSpPr txBox="1"/>
          <p:nvPr/>
        </p:nvSpPr>
        <p:spPr>
          <a:xfrm>
            <a:off x="638827" y="272806"/>
            <a:ext cx="5398717" cy="1200329"/>
          </a:xfrm>
          <a:prstGeom prst="rect">
            <a:avLst/>
          </a:prstGeom>
          <a:solidFill>
            <a:srgbClr val="F5F9F7"/>
          </a:solidFill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082A7C0-ECDA-4E6F-89FC-C93223AE1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1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91E0B9-3318-4C7D-83B0-56BDE2C51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3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26506AE-7935-4166-87E5-80BFB71CE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F21C800-FC2F-44CE-A1B3-802E8DED914A}"/>
              </a:ext>
            </a:extLst>
          </p:cNvPr>
          <p:cNvSpPr txBox="1"/>
          <p:nvPr/>
        </p:nvSpPr>
        <p:spPr>
          <a:xfrm>
            <a:off x="1265129" y="3466943"/>
            <a:ext cx="4271375" cy="1200329"/>
          </a:xfrm>
          <a:prstGeom prst="rect">
            <a:avLst/>
          </a:prstGeom>
          <a:solidFill>
            <a:srgbClr val="F4F7ED"/>
          </a:solidFill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E84E091-F67C-4619-A8BC-4587C0EF6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E22D373-833B-4418-BC66-6061D8A53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61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ts val="5625"/>
              </a:lnSpc>
            </a:pPr>
            <a:r>
              <a:rPr lang="en-US" altLang="zh-TW" sz="3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050" b="1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兒童權利公約</a:t>
            </a:r>
            <a:r>
              <a:rPr lang="en-US" altLang="zh-TW" sz="3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br>
              <a:rPr lang="en-US" altLang="zh-TW" sz="405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5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50" b="1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舉例來說</a:t>
            </a:r>
            <a:endParaRPr lang="zh-TW" altLang="en-US" sz="4050" b="1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D9E60C6-82C9-464B-8D25-D5272F95E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67B6C60-90D1-40CF-BE18-449D1B3AE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A6F4E74-36DE-49EA-B882-EA689801C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5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99E5776-5B22-4551-94E2-A00241522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40921F3-09B0-4FF0-8E95-BCBB00D1E8ED}"/>
              </a:ext>
            </a:extLst>
          </p:cNvPr>
          <p:cNvSpPr/>
          <p:nvPr/>
        </p:nvSpPr>
        <p:spPr>
          <a:xfrm>
            <a:off x="231336" y="3272416"/>
            <a:ext cx="8681328" cy="146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E427E5E-C3E1-4501-9BE4-72B9D06F0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0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110296A-578B-4F01-BCCD-2052B6A71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E20445D-B13C-4634-A074-0C3B2810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4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2D93EE63-1A1D-4810-9EF6-E4EC3A5BF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1466CCB-D71C-47B9-BBFE-547D14875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EFEB4BF-7111-4298-B389-26C4674F2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8647EBD-E11E-4169-9951-596291E9E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2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BAA6777-87AD-43D7-A203-9B42F9B6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12C139C-A489-4B16-983E-C3B428206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9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629EDC5-2DC2-460A-95CD-7301FAD47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68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4DCD07DA-468D-4150-AAAB-9FCCF4965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6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5633E3A-0854-4E72-9707-52CB63ABB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3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2A8D9DE6-F669-4461-A33C-50BF22069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67E40107-F0D3-4CF0-9F89-878FEE617A32}"/>
              </a:ext>
            </a:extLst>
          </p:cNvPr>
          <p:cNvSpPr txBox="1"/>
          <p:nvPr/>
        </p:nvSpPr>
        <p:spPr>
          <a:xfrm>
            <a:off x="574158" y="4052753"/>
            <a:ext cx="8048848" cy="646331"/>
          </a:xfrm>
          <a:prstGeom prst="rect">
            <a:avLst/>
          </a:prstGeom>
          <a:solidFill>
            <a:srgbClr val="F4F7ED"/>
          </a:solidFill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DEC60F6-EAAD-4142-92AF-4ECB6CD3D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2C13C1E1-FC55-4DB7-B9C4-1CA0D194E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D442A7D-E93F-4589-AE32-C620B44AF2C8}"/>
              </a:ext>
            </a:extLst>
          </p:cNvPr>
          <p:cNvSpPr txBox="1"/>
          <p:nvPr/>
        </p:nvSpPr>
        <p:spPr>
          <a:xfrm>
            <a:off x="574158" y="4052753"/>
            <a:ext cx="8048848" cy="646331"/>
          </a:xfrm>
          <a:prstGeom prst="rect">
            <a:avLst/>
          </a:prstGeom>
          <a:solidFill>
            <a:srgbClr val="F4F7ED"/>
          </a:solidFill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B7E50AF-F3E1-4AA0-ACFA-94E87809E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AD6A091A-8829-45A1-B047-CAF910C11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F4A0060-D53F-40DF-B365-D2AD48DB1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2986F91-5BE1-4074-893E-284956254D6C}"/>
              </a:ext>
            </a:extLst>
          </p:cNvPr>
          <p:cNvSpPr txBox="1"/>
          <p:nvPr/>
        </p:nvSpPr>
        <p:spPr>
          <a:xfrm>
            <a:off x="733647" y="4051005"/>
            <a:ext cx="7623544" cy="531628"/>
          </a:xfrm>
          <a:prstGeom prst="rect">
            <a:avLst/>
          </a:prstGeom>
          <a:solidFill>
            <a:srgbClr val="F4F7ED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255029-52BF-42D5-96F6-F8C4613D1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50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75881" y="2080577"/>
            <a:ext cx="7631716" cy="3830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MH_Other_1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rot="1572764">
            <a:off x="3773518" y="2908139"/>
            <a:ext cx="82911" cy="94572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050" dirty="0">
              <a:solidFill>
                <a:srgbClr val="F6B202"/>
              </a:solidFill>
              <a:latin typeface="+mj-ea"/>
              <a:ea typeface="+mj-ea"/>
            </a:endParaRPr>
          </a:p>
        </p:txBody>
      </p:sp>
      <p:sp>
        <p:nvSpPr>
          <p:cNvPr id="43" name="MH_Other_1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rot="913556">
            <a:off x="3736159" y="2626831"/>
            <a:ext cx="90374" cy="94317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050" dirty="0">
              <a:solidFill>
                <a:srgbClr val="F6B202"/>
              </a:solidFill>
              <a:latin typeface="+mj-ea"/>
              <a:ea typeface="+mj-ea"/>
            </a:endParaRPr>
          </a:p>
        </p:txBody>
      </p:sp>
      <p:sp>
        <p:nvSpPr>
          <p:cNvPr id="49" name="MH_Other_1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 rot="1572764">
            <a:off x="3769702" y="2783233"/>
            <a:ext cx="82911" cy="94572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050" dirty="0">
              <a:solidFill>
                <a:srgbClr val="F6B202"/>
              </a:solidFill>
              <a:latin typeface="+mj-ea"/>
              <a:ea typeface="+mj-ea"/>
            </a:endParaRPr>
          </a:p>
        </p:txBody>
      </p:sp>
      <p:sp>
        <p:nvSpPr>
          <p:cNvPr id="50" name="MH_Other_1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 rot="1572764">
            <a:off x="3826624" y="2698304"/>
            <a:ext cx="69975" cy="76355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050" dirty="0">
              <a:solidFill>
                <a:srgbClr val="F6B202"/>
              </a:solidFill>
              <a:latin typeface="+mj-ea"/>
              <a:ea typeface="+mj-ea"/>
            </a:endParaRPr>
          </a:p>
        </p:txBody>
      </p:sp>
      <p:sp>
        <p:nvSpPr>
          <p:cNvPr id="51" name="MH_Other_1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 rot="1572764">
            <a:off x="3698027" y="2820148"/>
            <a:ext cx="69975" cy="76355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050" dirty="0">
              <a:solidFill>
                <a:srgbClr val="F6B202"/>
              </a:solidFill>
              <a:latin typeface="+mj-ea"/>
              <a:ea typeface="+mj-ea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668AB0C-67D4-4D79-A8B1-E0A7E0F747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50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E6512A4-FA08-4419-B0AE-BE6114381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52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55C9B10-F74F-4031-B057-6BCC31285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84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1E52A00-D1B9-43CB-AE11-8143CFC0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5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C73D1A8-DA66-4DD9-971A-2DF2493B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6C9A990-3EB6-4FB4-9545-7280BC123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0A94DD5-3F7B-42B8-9339-066D55F1ABD9}"/>
              </a:ext>
            </a:extLst>
          </p:cNvPr>
          <p:cNvSpPr txBox="1"/>
          <p:nvPr/>
        </p:nvSpPr>
        <p:spPr>
          <a:xfrm>
            <a:off x="1064713" y="3128741"/>
            <a:ext cx="5386191" cy="1200329"/>
          </a:xfrm>
          <a:prstGeom prst="rect">
            <a:avLst/>
          </a:prstGeom>
          <a:solidFill>
            <a:srgbClr val="F4F7ED"/>
          </a:solidFill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36F48D5-6527-4144-B130-481DAE9FA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2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0C2D410-7FA0-49DC-AAEE-91B86CDE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5BD1FF6-9CE0-4E98-AA5D-9B1BA763AFAD}"/>
              </a:ext>
            </a:extLst>
          </p:cNvPr>
          <p:cNvSpPr txBox="1"/>
          <p:nvPr/>
        </p:nvSpPr>
        <p:spPr>
          <a:xfrm>
            <a:off x="1035801" y="3755042"/>
            <a:ext cx="5602993" cy="923330"/>
          </a:xfrm>
          <a:prstGeom prst="rect">
            <a:avLst/>
          </a:prstGeom>
          <a:solidFill>
            <a:srgbClr val="F4F7ED"/>
          </a:solidFill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019BDE-79B3-4CDD-BF30-DA57C2447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F936FB0-6D4D-420B-897C-9A3D0CDBD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7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DF89FBD-8FE6-4AD6-BFC7-5CB05BAE6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B54B67F-9A0D-4595-A2D2-4F7FB2FA8D3B}"/>
              </a:ext>
            </a:extLst>
          </p:cNvPr>
          <p:cNvSpPr txBox="1"/>
          <p:nvPr/>
        </p:nvSpPr>
        <p:spPr>
          <a:xfrm>
            <a:off x="914400" y="335436"/>
            <a:ext cx="4634630" cy="1200329"/>
          </a:xfrm>
          <a:prstGeom prst="rect">
            <a:avLst/>
          </a:prstGeom>
          <a:solidFill>
            <a:srgbClr val="F5F9F7"/>
          </a:solidFill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E863E52-E6DB-49F4-9264-0BD68A349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5E6D9DF-26D0-483B-BF98-19E12F02E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2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12B55C4-12E8-495D-B3A8-D249ADFA1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71B8D03-4CFE-44DD-8E8F-483256773757}"/>
              </a:ext>
            </a:extLst>
          </p:cNvPr>
          <p:cNvSpPr txBox="1"/>
          <p:nvPr/>
        </p:nvSpPr>
        <p:spPr>
          <a:xfrm>
            <a:off x="1064711" y="272806"/>
            <a:ext cx="4972833" cy="1200329"/>
          </a:xfrm>
          <a:prstGeom prst="rect">
            <a:avLst/>
          </a:prstGeom>
          <a:solidFill>
            <a:srgbClr val="F5F9F7"/>
          </a:solidFill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519C712-5A22-4FEA-8D69-12798769B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16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16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16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16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16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16250</TotalTime>
  <Words>3295</Words>
  <Application>Microsoft Office PowerPoint</Application>
  <PresentationFormat>如螢幕大小 (16:9)</PresentationFormat>
  <Paragraphs>239</Paragraphs>
  <Slides>34</Slides>
  <Notes>34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50" baseType="lpstr">
      <vt:lpstr>王漢宗中楷體注音</vt:lpstr>
      <vt:lpstr>文鼎標楷注音破音二</vt:lpstr>
      <vt:lpstr>文鼎標楷注音</vt:lpstr>
      <vt:lpstr>Calibri</vt:lpstr>
      <vt:lpstr>Wingdings 3</vt:lpstr>
      <vt:lpstr>新細明體</vt:lpstr>
      <vt:lpstr>幼圆</vt:lpstr>
      <vt:lpstr>微軟正黑體</vt:lpstr>
      <vt:lpstr>文鼎標楷注音破音一</vt:lpstr>
      <vt:lpstr>Wingdings</vt:lpstr>
      <vt:lpstr>Arvo</vt:lpstr>
      <vt:lpstr>Times New Roman</vt:lpstr>
      <vt:lpstr>Arial</vt:lpstr>
      <vt:lpstr>微軟正黑體</vt:lpstr>
      <vt:lpstr>Century Gothic</vt:lpstr>
      <vt:lpstr>絲縷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《兒童權利公約》  舉例來說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防疫與人權</dc:title>
  <dc:creator>廖柔熒</dc:creator>
  <cp:lastModifiedBy>user</cp:lastModifiedBy>
  <cp:revision>973</cp:revision>
  <cp:lastPrinted>2020-11-11T08:22:07Z</cp:lastPrinted>
  <dcterms:modified xsi:type="dcterms:W3CDTF">2021-10-09T07:45:10Z</dcterms:modified>
</cp:coreProperties>
</file>